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5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1543DF-D15B-4349-9CAD-0610A5FBB2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C410FCD-6B9B-4A43-B8F3-BFA45A7075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E977A9-4315-4E26-B7EA-905FA03D91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78EBDA5-0043-4A14-99A5-8AE7DB9CAB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A16C7EA-2887-4146-8522-B39F81EA86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35F9B92-DBDA-4AD3-AF70-4F6B21A7F7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695F995-00CE-4C48-9100-AA7603AD50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55A1634-A87D-4AA1-B379-194FDF874A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C57A1C7-8DF2-46D6-81B9-9902921590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D56658-A7D8-4F85-AED2-44DE62AB6A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E9FF815-B086-45C5-BA47-6D50924B60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rcRect t="-22023" b="2202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342682" y="1846430"/>
            <a:ext cx="5506636" cy="1200329"/>
          </a:xfrm>
        </p:spPr>
        <p:txBody>
          <a:bodyPr wrap="none" anchor="t">
            <a:spAutoFit/>
          </a:bodyPr>
          <a:lstStyle>
            <a:lvl1pPr algn="ctr">
              <a:defRPr sz="8000" b="1" i="0" spc="300">
                <a:solidFill>
                  <a:schemeClr val="tx1"/>
                </a:solidFill>
                <a:latin typeface="+mj-ea"/>
                <a:ea typeface="+mj-ea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5022629" y="3142768"/>
            <a:ext cx="2146742" cy="286232"/>
          </a:xfrm>
        </p:spPr>
        <p:txBody>
          <a:bodyPr wrap="none">
            <a:spAutoFit/>
          </a:bodyPr>
          <a:lstStyle>
            <a:lvl1pPr marL="0" indent="0" algn="ctr">
              <a:buNone/>
              <a:defRPr sz="1400" b="0" i="0" spc="300">
                <a:solidFill>
                  <a:schemeClr val="tx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点击编辑副标题样式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5009803" y="1270290"/>
            <a:ext cx="2172390" cy="480131"/>
          </a:xfrm>
        </p:spPr>
        <p:txBody>
          <a:bodyPr wrap="none" anchor="b">
            <a:spAutoFit/>
          </a:bodyPr>
          <a:lstStyle>
            <a:lvl1pPr marL="0" indent="0" algn="ctr">
              <a:buNone/>
              <a:defRPr sz="2800" b="1" i="0" spc="30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bg>
      <p:bgPr>
        <a:solidFill>
          <a:schemeClr val="bg1"/>
        </a:solidFill>
        <a:effectLst/>
      </p:bgPr>
    </p:bg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bg>
      <p:bgPr>
        <a:solidFill>
          <a:schemeClr val="bg1"/>
        </a:solidFill>
        <a:effectLst/>
      </p:bgPr>
    </p:bg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1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2"/>
          <p:cNvPicPr>
            <a:picLocks noChangeAspect="1"/>
          </p:cNvPicPr>
          <p:nvPr userDrawn="1"/>
        </p:nvPicPr>
        <p:blipFill>
          <a:blip r:embed="rId1"/>
          <a:srcRect t="-22023" b="2202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bg1">
                <a:alpha val="60000"/>
                <a:lumMod val="95000"/>
                <a:lumOff val="5000"/>
              </a:schemeClr>
            </a:gs>
          </a:gsLst>
          <a:lin ang="16200000" scaled="1"/>
        </a:gradFill>
        <a:effectLst/>
      </p:bgPr>
    </p:bg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7"/>
          <p:cNvPicPr>
            <a:picLocks noChangeAspect="1"/>
          </p:cNvPicPr>
          <p:nvPr userDrawn="1"/>
        </p:nvPicPr>
        <p:blipFill>
          <a:blip r:embed="rId1"/>
          <a:srcRect t="31862" b="18138"/>
          <a:stretch>
            <a:fillRect/>
          </a:stretch>
        </p:blipFill>
        <p:spPr>
          <a:xfrm flipH="1">
            <a:off x="0" y="-1"/>
            <a:ext cx="12192000" cy="3429001"/>
          </a:xfrm>
          <a:prstGeom prst="rect">
            <a:avLst/>
          </a:prstGeom>
        </p:spPr>
      </p:pic>
      <p:sp>
        <p:nvSpPr>
          <p:cNvPr id="19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>
                  <a:lumMod val="95000"/>
                  <a:lumOff val="5000"/>
                </a:schemeClr>
              </a:gs>
              <a:gs pos="100000">
                <a:schemeClr val="bg1">
                  <a:alpha val="60000"/>
                  <a:lumMod val="95000"/>
                  <a:lumOff val="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0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21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bg>
      <p:bgPr>
        <a:solidFill>
          <a:schemeClr val="bg1"/>
        </a:solidFill>
        <a:effectLst/>
      </p:bgPr>
    </p:bg>
    <p:spTree>
      <p:nvGrpSpPr>
        <p:cNvPr id="23" name=""/>
        <p:cNvGrpSpPr/>
        <p:nvPr/>
      </p:nvGrpSpPr>
      <p:grpSpPr>
        <a:xfrm>
          <a:off x="0" y="0"/>
          <a:ext cx="0" cy="0"/>
        </a:xfrm>
      </p:grpSpPr>
      <p:pic>
        <p:nvPicPr>
          <p:cNvPr id="24" name="图片 1"/>
          <p:cNvPicPr>
            <a:picLocks noChangeAspect="1"/>
          </p:cNvPicPr>
          <p:nvPr userDrawn="1"/>
        </p:nvPicPr>
        <p:blipFill>
          <a:blip r:embed="rId1"/>
          <a:srcRect t="-22023" b="2202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4534113023201111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学生健康体质测试\n## 1.学生健康体质测试的重要性\n### 1.1学生健康体质测试对学生身体素质的评估作用\n### 1.2学生健康体质测试对学生健康生活方式的引导作用\n### 1.3学生健康体质测试对学生体育教育的促进作用\n## 2.学生健康体质测试的内容与方法\n### 2.1学生健康体质测试的基本内容与方法\n### 2.2学生健康体质测试的评分标准与方法\n### 2.3学生健康体质测试的数据分析与处理方法\n## 3.学生健康体质测试的组织与实施\n### 3.1学生健康体质测试的组织与管理\n### 3.2学生健康体质测试的实施与监控\n### 3.3学生健康体质测试的结果反馈与改进措施\n## 4.学生健康体质测试的案例分析\n### 4.1优秀学生健康体质测试案例分析\n### 4.2一般学生健康体质测试案例分析\n### 4.3问题学生健康体质测试案例分析\n## 5.提高学生健康体质测试成绩的策略与方法\n### 5.1提高学生健康体质测试成绩的体育锻炼策略\n### 5.2提高学生健康体质测试成绩的营养饮食策略\n### 5.3提高学生健康体质测试成绩的心理调适策略\n&quot;,&quot;templateId&quot;:&quot;gmkecq1xcbgpbesf4w4jrcmz4r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46865" y="1846430"/>
            <a:ext cx="11518900" cy="914400"/>
          </a:xfrm>
        </p:spPr>
        <p:txBody>
          <a:bodyPr vert="horz" wrap="square" lIns="91440" tIns="45720" rIns="91440" bIns="45720" anchor="t">
            <a:normAutofit/>
          </a:bodyPr>
          <a:lstStyle/>
          <a:p>
            <a:pPr>
              <a:buNone/>
            </a:pPr>
            <a:r>
              <a:rPr lang="zh-CN" sz="6000"/>
              <a:t>学生健康体质测试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2660648" y="1270290"/>
            <a:ext cx="6870700" cy="482600"/>
          </a:xfrm>
        </p:spPr>
        <p:txBody>
          <a:bodyPr/>
          <a:lstStyle/>
          <a:p>
            <a:r>
              <a:rPr lang="en-US"/>
              <a:t> </a:t>
            </a:r>
            <a:endParaRPr lang="zh-CN" b="1"/>
          </a:p>
        </p:txBody>
      </p:sp>
      <p:sp>
        <p:nvSpPr>
          <p:cNvPr id="4" name="文本占位符 20"/>
          <p:cNvSpPr txBox="1"/>
          <p:nvPr/>
        </p:nvSpPr>
        <p:spPr>
          <a:xfrm>
            <a:off x="571499" y="6171840"/>
            <a:ext cx="1844479" cy="335092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latin typeface="+mn-lt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136120" y="6170237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pc="80">
                <a:effectLst/>
              </a:rPr>
              <a:t> </a:t>
            </a:r>
            <a:endParaRPr kumimoji="1" lang="en-US" altLang="zh-CN" spc="8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4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35" name="Tencent" descr="{&quot;isTemplate&quot;:false,&quot;type&quot;:&quot;content&quot;,&quot;canOmit&quot;:false,&quot;range&quot;:0}"/>
          <p:cNvSpPr txBox="1"/>
          <p:nvPr/>
        </p:nvSpPr>
        <p:spPr>
          <a:xfrm>
            <a:off x="5402541" y="1081147"/>
            <a:ext cx="1386918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01</a:t>
            </a:r>
            <a:endParaRPr lang="zh-CN" altLang="en-US" sz="8000" b="0">
              <a:solidFill>
                <a:schemeClr val="accent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36" name="Tencent" descr="{&quot;isTemplate&quot;:true,&quot;type&quot;:&quot;title&quot;,&quot;canOmit&quot;:false,&quot;range&quot;:0}"/>
          <p:cNvSpPr txBox="1"/>
          <p:nvPr/>
        </p:nvSpPr>
        <p:spPr>
          <a:xfrm>
            <a:off x="453229" y="2413972"/>
            <a:ext cx="11315700" cy="698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solidFill>
                  <a:srgbClr val="FEFFFF">
                    <a:alpha val="100000"/>
                  </a:srgbClr>
                </a:solidFill>
                <a:latin typeface="微软雅黑"/>
                <a:ea typeface="微软雅黑"/>
              </a:rPr>
              <a:t>学生健康体质测试的重要性</a:t>
            </a:r>
            <a:endParaRPr lang="en-US" sz="4000" b="1" spc="300">
              <a:solidFill>
                <a:srgbClr val="FE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3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74" name="AutoShape 2" descr="{&quot;isTemplate&quot;:true,&quot;type&quot;:&quot;image&quot;,&quot;canOmit&quot;:false,&quot;range&quot;:0}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175" name="Group 47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59808" y="1869081"/>
            <a:ext cx="6019800" cy="4574158"/>
            <a:chOff x="454962" y="1575832"/>
            <a:chExt cx="6019800" cy="4574158"/>
          </a:xfrm>
        </p:grpSpPr>
        <p:grpSp>
          <p:nvGrpSpPr>
            <p:cNvPr id="176" name="Group 474"/>
            <p:cNvGrpSpPr/>
            <p:nvPr/>
          </p:nvGrpSpPr>
          <p:grpSpPr>
            <a:xfrm>
              <a:off x="454962" y="1575832"/>
              <a:ext cx="5829300" cy="1489352"/>
              <a:chOff x="454963" y="1575832"/>
              <a:chExt cx="5829300" cy="1489352"/>
            </a:xfrm>
          </p:grpSpPr>
          <p:sp>
            <p:nvSpPr>
              <p:cNvPr id="177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2034175"/>
                <a:ext cx="5829300" cy="10310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通过测试，了解学生的身高、体重、肺活量等基本生理指标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评估学生的身体素质，如力量、速度、耐力、柔韧性等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为学生制定个性化的体育锻炼计划提供依据</a:t>
                </a:r>
                <a:endParaRPr/>
              </a:p>
            </p:txBody>
          </p:sp>
          <p:sp>
            <p:nvSpPr>
              <p:cNvPr id="178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157583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了解学生的身体发育状况</a:t>
                </a:r>
                <a:endParaRPr/>
              </a:p>
            </p:txBody>
          </p:sp>
        </p:grpSp>
        <p:grpSp>
          <p:nvGrpSpPr>
            <p:cNvPr id="179" name="Group 477"/>
            <p:cNvGrpSpPr/>
            <p:nvPr/>
          </p:nvGrpSpPr>
          <p:grpSpPr>
            <a:xfrm>
              <a:off x="454962" y="3071702"/>
              <a:ext cx="5829300" cy="1489351"/>
              <a:chOff x="454963" y="3071702"/>
              <a:chExt cx="5829300" cy="1489351"/>
            </a:xfrm>
          </p:grpSpPr>
          <p:sp>
            <p:nvSpPr>
              <p:cNvPr id="180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3530045"/>
                <a:ext cx="58293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通过测试，发现学生身体发育异常或潜在的健康问题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有针对性地进行健康干预，防止健康问题的进一步发展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为学生的健康保驾护航，提高学生的健康水平</a:t>
                </a:r>
                <a:endParaRPr/>
              </a:p>
            </p:txBody>
          </p:sp>
          <p:sp>
            <p:nvSpPr>
              <p:cNvPr id="181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307170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及时发现学生的健康问题</a:t>
                </a:r>
                <a:endParaRPr/>
              </a:p>
            </p:txBody>
          </p:sp>
        </p:grpSp>
        <p:grpSp>
          <p:nvGrpSpPr>
            <p:cNvPr id="182" name="Group 480"/>
            <p:cNvGrpSpPr/>
            <p:nvPr/>
          </p:nvGrpSpPr>
          <p:grpSpPr>
            <a:xfrm>
              <a:off x="454962" y="4660638"/>
              <a:ext cx="6019800" cy="1489352"/>
              <a:chOff x="454963" y="4660638"/>
              <a:chExt cx="6019800" cy="1489352"/>
            </a:xfrm>
          </p:grpSpPr>
          <p:sp>
            <p:nvSpPr>
              <p:cNvPr id="183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5118982"/>
                <a:ext cx="60198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通过收集和分析学生健康体质测试数据，了解学生的身体素质状况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为学校体育教育改革提供依据，优化体育课程设置和教学方法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提高体育教育的针对性和实效性，促进学生的全面发展</a:t>
                </a:r>
                <a:endParaRPr/>
              </a:p>
            </p:txBody>
          </p:sp>
          <p:sp>
            <p:nvSpPr>
              <p:cNvPr id="184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4660638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为学校体育教育改革提供数据支持</a:t>
                </a:r>
                <a:endParaRPr/>
              </a:p>
            </p:txBody>
          </p:sp>
        </p:grpSp>
      </p:grpSp>
      <p:pic>
        <p:nvPicPr>
          <p:cNvPr id="185" name="Picture 9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86" name="椭圆 6"/>
          <p:cNvSpPr>
            <a:spLocks noChangeAspect="1"/>
          </p:cNvSpPr>
          <p:nvPr/>
        </p:nvSpPr>
        <p:spPr>
          <a:xfrm>
            <a:off x="8687905" y="1507725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187" name="椭圆 7"/>
          <p:cNvSpPr>
            <a:spLocks noChangeAspect="1"/>
          </p:cNvSpPr>
          <p:nvPr/>
        </p:nvSpPr>
        <p:spPr>
          <a:xfrm>
            <a:off x="6939559" y="4654032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188" name="椭圆 8"/>
          <p:cNvSpPr>
            <a:spLocks noChangeAspect="1"/>
          </p:cNvSpPr>
          <p:nvPr/>
        </p:nvSpPr>
        <p:spPr>
          <a:xfrm>
            <a:off x="10420189" y="4651332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  <p:sp>
        <p:nvSpPr>
          <p:cNvPr id="18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学生健康体质测试对学生身体素质的评估作用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0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91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192" name="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193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培养学生的健康意识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通过测试，让学生了解自己的身体素质状况，认识到健康的重要性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引导学生关注自己的身体健康，养成良好的健康习惯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提高学生的健康素养，形成健康的生活方式</a:t>
                </a:r>
                <a:endParaRPr/>
              </a:p>
            </p:txBody>
          </p:sp>
          <p:pic>
            <p:nvPicPr>
              <p:cNvPr id="19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197" name="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198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指导学生科学锻炼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通过测试，了解学生的运动能力和兴趣爱好，为学生提供个性化的锻炼建议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指导学生掌握科学的锻炼方法，提高锻炼效果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培养学生的运动兴趣，形成坚持锻炼的良好习惯</a:t>
                </a:r>
                <a:endParaRPr/>
              </a:p>
            </p:txBody>
          </p:sp>
          <p:pic>
            <p:nvPicPr>
              <p:cNvPr id="201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02" name="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203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引导学生合理饮食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通过测试，了解学生的营养状况，为学生提供个性化的饮食建议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指导学生合理搭配膳食，保证身体所需的营养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引导学生养成良好的饮食习惯，预防肥胖、营养不良等健康问题</a:t>
                </a:r>
                <a:endParaRPr/>
              </a:p>
            </p:txBody>
          </p:sp>
          <p:pic>
            <p:nvPicPr>
              <p:cNvPr id="206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20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学生健康体质测试对学生健康生活方式的引导作用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8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09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210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211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提高体育教育的针对性</a:t>
                </a:r>
                <a:endParaRPr/>
              </a:p>
            </p:txBody>
          </p:sp>
          <p:sp>
            <p:nvSpPr>
              <p:cNvPr id="212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通过测试，了解学生的身体素质状况和兴趣爱好，为体育教学提供依据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针对不同学生的特点，制定个性化的教学计划，提高教学效果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促进学生的全面发展，提高学生的体育素养</a:t>
                </a:r>
                <a:endParaRPr/>
              </a:p>
            </p:txBody>
          </p:sp>
        </p:grpSp>
        <p:grpSp>
          <p:nvGrpSpPr>
            <p:cNvPr id="213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214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优化体育课程设置</a:t>
                </a:r>
                <a:endParaRPr/>
              </a:p>
            </p:txBody>
          </p:sp>
          <p:sp>
            <p:nvSpPr>
              <p:cNvPr id="215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通过收集和分析学生健康体质测试数据，了解学生的身体素质状况和需求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优化体育课程设置，满足学生的兴趣爱好和身体素质发展需求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提高体育课程的趣味性和实用性，激发学生的学习兴趣</a:t>
                </a:r>
                <a:endParaRPr/>
              </a:p>
            </p:txBody>
          </p:sp>
        </p:grpSp>
        <p:grpSp>
          <p:nvGrpSpPr>
            <p:cNvPr id="216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217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提高体育教学质量</a:t>
                </a:r>
                <a:endParaRPr/>
              </a:p>
            </p:txBody>
          </p:sp>
          <p:sp>
            <p:nvSpPr>
              <p:cNvPr id="218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通过测试，了解学生的学习情况和身体素质变化，为教学质量评估提供依据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针对学生的需求，调整教学方法和手段，提高教学质量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促进学生的身体素质提高，培养学生的运动能力和健康素养</a:t>
                </a:r>
                <a:endParaRPr/>
              </a:p>
            </p:txBody>
          </p:sp>
        </p:grpSp>
      </p:grpSp>
      <p:pic>
        <p:nvPicPr>
          <p:cNvPr id="219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22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学生健康体质测试对学生体育教育的促进作用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221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22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23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4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25" name="Tencent" descr="{&quot;isTemplate&quot;:false,&quot;type&quot;:&quot;content&quot;,&quot;canOmit&quot;:false,&quot;range&quot;:0}"/>
          <p:cNvSpPr txBox="1"/>
          <p:nvPr/>
        </p:nvSpPr>
        <p:spPr>
          <a:xfrm>
            <a:off x="5402541" y="1081147"/>
            <a:ext cx="1386918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02</a:t>
            </a:r>
            <a:endParaRPr lang="zh-CN" altLang="en-US" sz="8000" b="0">
              <a:solidFill>
                <a:schemeClr val="accent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26" name="Tencent" descr="{&quot;isTemplate&quot;:true,&quot;type&quot;:&quot;title&quot;,&quot;canOmit&quot;:false,&quot;range&quot;:0}"/>
          <p:cNvSpPr txBox="1"/>
          <p:nvPr/>
        </p:nvSpPr>
        <p:spPr>
          <a:xfrm>
            <a:off x="453229" y="2413972"/>
            <a:ext cx="11315700" cy="698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solidFill>
                  <a:srgbClr val="FEFFFF">
                    <a:alpha val="100000"/>
                  </a:srgbClr>
                </a:solidFill>
                <a:latin typeface="微软雅黑"/>
                <a:ea typeface="微软雅黑"/>
              </a:rPr>
              <a:t>学生健康体质测试的内容与方法</a:t>
            </a:r>
            <a:endParaRPr lang="en-US" sz="4000" b="1" spc="300">
              <a:solidFill>
                <a:srgbClr val="FE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7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28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>
              <a:gd name="adj" fmla="val 6169"/>
            </a:avLst>
          </a:prstGeom>
        </p:spPr>
      </p:pic>
      <p:grpSp>
        <p:nvGrpSpPr>
          <p:cNvPr id="229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660396" y="1892786"/>
            <a:ext cx="5622868" cy="4617939"/>
            <a:chOff x="660396" y="1892786"/>
            <a:chExt cx="5622868" cy="4617939"/>
          </a:xfrm>
        </p:grpSpPr>
        <p:grpSp>
          <p:nvGrpSpPr>
            <p:cNvPr id="230" name="组合 4"/>
            <p:cNvGrpSpPr/>
            <p:nvPr/>
          </p:nvGrpSpPr>
          <p:grpSpPr>
            <a:xfrm>
              <a:off x="660396" y="1892786"/>
              <a:ext cx="5622867" cy="1446014"/>
              <a:chOff x="571500" y="1815543"/>
              <a:chExt cx="5622867" cy="1446014"/>
            </a:xfrm>
          </p:grpSpPr>
          <p:sp>
            <p:nvSpPr>
              <p:cNvPr id="231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身体形态测试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32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身高、体重、胸围、腰围、臀围等指标的测量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身体质量指数（BMI）的计算与评价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了解学生的身体发育状况和营养状况</a:t>
                </a:r>
                <a:endParaRPr/>
              </a:p>
            </p:txBody>
          </p:sp>
          <p:sp>
            <p:nvSpPr>
              <p:cNvPr id="233" name="椭圆 7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34" name="组合 8"/>
            <p:cNvGrpSpPr/>
            <p:nvPr/>
          </p:nvGrpSpPr>
          <p:grpSpPr>
            <a:xfrm>
              <a:off x="660396" y="3478749"/>
              <a:ext cx="5622868" cy="1446014"/>
              <a:chOff x="571500" y="1815543"/>
              <a:chExt cx="5622868" cy="1446014"/>
            </a:xfrm>
          </p:grpSpPr>
          <p:sp>
            <p:nvSpPr>
              <p:cNvPr id="235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身体机能测试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36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肺活量、心率、血压等指标的测量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了解学生的呼吸功能和心血管功能状况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为学生的健康风险评估提供依据</a:t>
                </a:r>
                <a:endParaRPr/>
              </a:p>
            </p:txBody>
          </p:sp>
          <p:sp>
            <p:nvSpPr>
              <p:cNvPr id="237" name="椭圆 11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38" name="组合 12"/>
            <p:cNvGrpSpPr/>
            <p:nvPr/>
          </p:nvGrpSpPr>
          <p:grpSpPr>
            <a:xfrm>
              <a:off x="660396" y="5064711"/>
              <a:ext cx="5622867" cy="1446014"/>
              <a:chOff x="571500" y="1815543"/>
              <a:chExt cx="5622867" cy="1446014"/>
            </a:xfrm>
          </p:grpSpPr>
          <p:sp>
            <p:nvSpPr>
              <p:cNvPr id="239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身体素质测试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40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7999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力量、速度、耐力、柔韧性、协调性等指标的测试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了解学生的运动能力和身体素质状况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为学生制定个性化的体育锻炼计划提供依据</a:t>
                </a:r>
                <a:endParaRPr/>
              </a:p>
            </p:txBody>
          </p:sp>
          <p:sp>
            <p:nvSpPr>
              <p:cNvPr id="241" name="椭圆 15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4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学生健康体质测试的基本内容与方法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3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44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45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46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47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评分标准</a:t>
                </a:r>
                <a:endParaRPr/>
              </a:p>
            </p:txBody>
          </p:sp>
          <p:sp>
            <p:nvSpPr>
              <p:cNvPr id="248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各测试项目的评分标准应根据学生的年龄、性别和发育特点制定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评分标准应具有科学性和可操作性，便于学生和老师理解和使用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通过评分标准，对学生身体素质进行综合评价，了解学生的优劣势</a:t>
                </a:r>
                <a:endParaRPr/>
              </a:p>
            </p:txBody>
          </p:sp>
          <p:sp>
            <p:nvSpPr>
              <p:cNvPr id="249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0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1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2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53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54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测试方法</a:t>
                </a:r>
                <a:endParaRPr/>
              </a:p>
            </p:txBody>
          </p:sp>
          <p:sp>
            <p:nvSpPr>
              <p:cNvPr id="255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采用科学的测试方法，确保测试数据的准确性和可靠性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测试方法应简便易行，适用于大规模的学生体质测试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测试过程中应注意学生的安全，避免运动损伤的发生</a:t>
                </a:r>
                <a:endParaRPr/>
              </a:p>
            </p:txBody>
          </p:sp>
          <p:sp>
            <p:nvSpPr>
              <p:cNvPr id="256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7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8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9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6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学生健康体质测试的评分标准与方法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62" name="Group 512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36033" y="1751287"/>
            <a:ext cx="11055112" cy="4234459"/>
            <a:chOff x="636033" y="1751287"/>
            <a:chExt cx="11055112" cy="4234459"/>
          </a:xfrm>
        </p:grpSpPr>
        <p:grpSp>
          <p:nvGrpSpPr>
            <p:cNvPr id="263" name="Group 513"/>
            <p:cNvGrpSpPr/>
            <p:nvPr/>
          </p:nvGrpSpPr>
          <p:grpSpPr>
            <a:xfrm>
              <a:off x="636033" y="1751287"/>
              <a:ext cx="3519940" cy="4234459"/>
              <a:chOff x="636033" y="1751287"/>
              <a:chExt cx="3519940" cy="4234459"/>
            </a:xfrm>
          </p:grpSpPr>
          <p:sp>
            <p:nvSpPr>
              <p:cNvPr id="264" name="AutoShape 2"/>
              <p:cNvSpPr/>
              <p:nvPr/>
            </p:nvSpPr>
            <p:spPr>
              <a:xfrm>
                <a:off x="636033" y="1751287"/>
                <a:ext cx="3519940" cy="4234459"/>
              </a:xfrm>
              <a:prstGeom prst="round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5" name="Connector 3"/>
              <p:cNvCxnSpPr/>
              <p:nvPr/>
            </p:nvCxnSpPr>
            <p:spPr>
              <a:xfrm>
                <a:off x="1068653" y="2719942"/>
                <a:ext cx="2654699" cy="0"/>
              </a:xfrm>
              <a:prstGeom prst="line">
                <a:avLst/>
              </a:prstGeom>
              <a:ln w="9525">
                <a:solidFill>
                  <a:srgbClr val="FFFFFF">
                    <a:alpha val="100000"/>
                  </a:srgbClr>
                </a:solidFill>
                <a:prstDash val="solid"/>
              </a:ln>
            </p:spPr>
          </p:cxnSp>
          <p:sp>
            <p:nvSpPr>
              <p:cNvPr id="266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1084612" y="1883621"/>
                <a:ext cx="2622550" cy="8128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86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数据收集</a:t>
                </a:r>
                <a:endParaRPr/>
              </a:p>
            </p:txBody>
          </p:sp>
          <p:sp>
            <p:nvSpPr>
              <p:cNvPr id="267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894460" y="2924197"/>
                <a:ext cx="3003550" cy="2788227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建立学生健康体质测试数据库，收集学生的测试数据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保证数据的完整性、准确性和一致性，便于后续的数据分析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数据收集应遵循学生的隐私权，确保数据安全</a:t>
                </a:r>
                <a:endParaRPr/>
              </a:p>
            </p:txBody>
          </p:sp>
        </p:grpSp>
        <p:grpSp>
          <p:nvGrpSpPr>
            <p:cNvPr id="268" name="Group 518"/>
            <p:cNvGrpSpPr/>
            <p:nvPr/>
          </p:nvGrpSpPr>
          <p:grpSpPr>
            <a:xfrm>
              <a:off x="4403619" y="1751287"/>
              <a:ext cx="3519940" cy="4234459"/>
              <a:chOff x="4403619" y="1751287"/>
              <a:chExt cx="3519940" cy="4234459"/>
            </a:xfrm>
          </p:grpSpPr>
          <p:sp>
            <p:nvSpPr>
              <p:cNvPr id="269" name="AutoShape 6"/>
              <p:cNvSpPr/>
              <p:nvPr/>
            </p:nvSpPr>
            <p:spPr>
              <a:xfrm>
                <a:off x="4403619" y="1751287"/>
                <a:ext cx="3519940" cy="4234459"/>
              </a:xfrm>
              <a:prstGeom prst="round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70" name="Connector 7"/>
              <p:cNvCxnSpPr/>
              <p:nvPr/>
            </p:nvCxnSpPr>
            <p:spPr>
              <a:xfrm>
                <a:off x="4836240" y="2719942"/>
                <a:ext cx="2654699" cy="0"/>
              </a:xfrm>
              <a:prstGeom prst="line">
                <a:avLst/>
              </a:prstGeom>
              <a:ln w="9525">
                <a:solidFill>
                  <a:srgbClr val="FFFFFF">
                    <a:alpha val="100000"/>
                  </a:srgbClr>
                </a:solidFill>
                <a:prstDash val="solid"/>
              </a:ln>
            </p:spPr>
          </p:cxnSp>
          <p:sp>
            <p:nvSpPr>
              <p:cNvPr id="271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852198" y="1883621"/>
                <a:ext cx="2622550" cy="8128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86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数据分析</a:t>
                </a:r>
                <a:endParaRPr/>
              </a:p>
            </p:txBody>
          </p:sp>
          <p:sp>
            <p:nvSpPr>
              <p:cNvPr id="272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662047" y="2924197"/>
                <a:ext cx="3003550" cy="2788227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运用统计学方法，对收集到的数据进行分析，了解学生的身体素质状况和变化趋势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分析不同群体（如性别、年龄、年级等）学生的身体素质差异，为体育教育改革提供依据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通过数据分析，及时发现学生健康问题，为健康干预提供依据</a:t>
                </a:r>
                <a:endParaRPr/>
              </a:p>
            </p:txBody>
          </p:sp>
        </p:grpSp>
        <p:grpSp>
          <p:nvGrpSpPr>
            <p:cNvPr id="273" name="Group 523"/>
            <p:cNvGrpSpPr/>
            <p:nvPr/>
          </p:nvGrpSpPr>
          <p:grpSpPr>
            <a:xfrm>
              <a:off x="8171205" y="1751287"/>
              <a:ext cx="3519940" cy="4234459"/>
              <a:chOff x="8171205" y="1751287"/>
              <a:chExt cx="3519940" cy="4234459"/>
            </a:xfrm>
          </p:grpSpPr>
          <p:sp>
            <p:nvSpPr>
              <p:cNvPr id="274" name="AutoShape 10"/>
              <p:cNvSpPr/>
              <p:nvPr/>
            </p:nvSpPr>
            <p:spPr>
              <a:xfrm>
                <a:off x="8171205" y="1751287"/>
                <a:ext cx="3519940" cy="4234459"/>
              </a:xfrm>
              <a:prstGeom prst="round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75" name="Connector 11"/>
              <p:cNvCxnSpPr/>
              <p:nvPr/>
            </p:nvCxnSpPr>
            <p:spPr>
              <a:xfrm>
                <a:off x="8603826" y="2719942"/>
                <a:ext cx="2654699" cy="0"/>
              </a:xfrm>
              <a:prstGeom prst="line">
                <a:avLst/>
              </a:prstGeom>
              <a:ln w="9525">
                <a:solidFill>
                  <a:srgbClr val="FFFFFF">
                    <a:alpha val="100000"/>
                  </a:srgbClr>
                </a:solidFill>
                <a:prstDash val="solid"/>
              </a:ln>
            </p:spPr>
          </p:cxnSp>
          <p:sp>
            <p:nvSpPr>
              <p:cNvPr id="276" name="TextBox 12" descr="{&quot;isTemplate&quot;:true,&quot;type&quot;:&quot;title&quot;,&quot;canOmit&quot;:false,&quot;range&quot;:0}"/>
              <p:cNvSpPr txBox="1"/>
              <p:nvPr/>
            </p:nvSpPr>
            <p:spPr>
              <a:xfrm>
                <a:off x="8619785" y="1883621"/>
                <a:ext cx="2622550" cy="8128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86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数据处理</a:t>
                </a:r>
                <a:endParaRPr/>
              </a:p>
            </p:txBody>
          </p:sp>
          <p:sp>
            <p:nvSpPr>
              <p:cNvPr id="277" name="TextBox 1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8429633" y="2924197"/>
                <a:ext cx="3003550" cy="2788227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对分析结果进行整理和分类，形成学生健康体质报告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将报告反馈给学生、家长和学校，为学生制定个性化的体育锻炼计划提供依据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根据数据处理结果，调整体育课程设置和教学方法和手段，提高体育教育质量</a:t>
                </a:r>
                <a:endParaRPr/>
              </a:p>
            </p:txBody>
          </p:sp>
        </p:grpSp>
      </p:grpSp>
      <p:sp>
        <p:nvSpPr>
          <p:cNvPr id="27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学生健康体质测试的数据分析与处理方法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" name="Tencent" descr="{&quot;isTemplate&quot;:false,&quot;type&quot;:&quot;content&quot;,&quot;canOmit&quot;:false,&quot;range&quot;:0}"/>
          <p:cNvSpPr txBox="1"/>
          <p:nvPr/>
        </p:nvSpPr>
        <p:spPr>
          <a:xfrm>
            <a:off x="5402541" y="1081147"/>
            <a:ext cx="1386918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03</a:t>
            </a:r>
            <a:endParaRPr lang="zh-CN" altLang="en-US" sz="8000" b="0">
              <a:solidFill>
                <a:schemeClr val="accent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8" name="Tencent" descr="{&quot;isTemplate&quot;:true,&quot;type&quot;:&quot;title&quot;,&quot;canOmit&quot;:false,&quot;range&quot;:0}"/>
          <p:cNvSpPr txBox="1"/>
          <p:nvPr/>
        </p:nvSpPr>
        <p:spPr>
          <a:xfrm>
            <a:off x="453229" y="2413972"/>
            <a:ext cx="11315700" cy="698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solidFill>
                  <a:srgbClr val="FEFFFF">
                    <a:alpha val="100000"/>
                  </a:srgbClr>
                </a:solidFill>
                <a:latin typeface="微软雅黑"/>
                <a:ea typeface="微软雅黑"/>
              </a:rPr>
              <a:t>学生健康体质测试的组织与实施</a:t>
            </a:r>
            <a:endParaRPr lang="en-US" sz="4000" b="1" spc="300">
              <a:solidFill>
                <a:srgbClr val="FE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1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2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3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组织机构</a:t>
                </a:r>
                <a:endParaRPr/>
              </a:p>
            </p:txBody>
          </p:sp>
          <p:sp>
            <p:nvSpPr>
              <p:cNvPr id="1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学校应设立专门的学生健康体质测试组织机构，负责测试工作的组织和实施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组织机构应配备专业的测试人员和设备，确保测试工作的顺利进行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组织机构应与其他相关部门（如教务、体育、后勤等）密切配合，共同推进学生健康体质测试工作</a:t>
                </a:r>
                <a:endParaRPr/>
              </a:p>
            </p:txBody>
          </p:sp>
          <p:sp>
            <p:nvSpPr>
              <p:cNvPr id="15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8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9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管理制度</a:t>
                </a:r>
                <a:endParaRPr/>
              </a:p>
            </p:txBody>
          </p:sp>
          <p:sp>
            <p:nvSpPr>
              <p:cNvPr id="2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制定学生健康体质测试管理制度，明确测试工作的目标、任务和责任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加强对测试过程的监督和管理，确保测试工作的公正性和有效性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对测试数据进行保密，防止数据泄露和滥用</a:t>
                </a:r>
                <a:endParaRPr/>
              </a:p>
            </p:txBody>
          </p:sp>
          <p:sp>
            <p:nvSpPr>
              <p:cNvPr id="22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学生健康体质测试的组织与管理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https://d.book118.com/145341130232011114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darkgold">
      <a:dk1>
        <a:srgbClr val="FEFFFF"/>
      </a:dk1>
      <a:lt1>
        <a:srgbClr val="000000"/>
      </a:lt1>
      <a:dk2>
        <a:srgbClr val="FDF5E1"/>
      </a:dk2>
      <a:lt2>
        <a:srgbClr val="160908"/>
      </a:lt2>
      <a:accent1>
        <a:srgbClr val="FEB74E"/>
      </a:accent1>
      <a:accent2>
        <a:srgbClr val="FB7F3D"/>
      </a:accent2>
      <a:accent3>
        <a:srgbClr val="E15C3D"/>
      </a:accent3>
      <a:accent4>
        <a:srgbClr val="9F463B"/>
      </a:accent4>
      <a:accent5>
        <a:srgbClr val="515865"/>
      </a:accent5>
      <a:accent6>
        <a:srgbClr val="333A46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102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学生健康体质测试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2024-09-21T20:43:29.518</cp:lastPrinted>
  <dcterms:created xsi:type="dcterms:W3CDTF">2024-09-21T12:43:29Z</dcterms:created>
  <dcterms:modified xsi:type="dcterms:W3CDTF">2024-09-21T12:43:31Z</dcterms:modified>
</cp:coreProperties>
</file>