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3E6760-023F-4B8C-9E6B-D3058F3D66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580534-17BA-458C-B8BA-A433411DF5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92331D-3AAB-4C2E-89EA-EE36C90A9B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311708-38F8-4AE1-A8D0-C960314EAD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459C82E-F22C-4EDB-9E34-5F985FE25F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CD015FB-DEBC-432E-AFFB-B1616DB1B5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9D8A6F2-BD0B-4DFE-8EF9-9F118798BA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4432D3-0ABF-4645-B8C5-4E07CB1D30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5F7ACE-BA26-44FF-AD2D-61CAD63990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1F27B0-A92A-4395-9BD0-640F205C9F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398268-D47D-400E-BF97-CCC9D5FEB0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5343323241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儿童传染病防控风险评估与优化预案制定培训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汇报时间：2024-01-20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儿童传染病防控风险评估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优化预案制定策略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儿童传染病防控措施与实践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应急预案与处置流程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通过培训，使相关人员充分认识到儿童传染病防控的重要性，掌握基本的防控知识和技能。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提高儿童传染病防控意识和能力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针对当前儿童传染病防控面临的形势和挑战，通过培训提升应对能力和水平。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应对当前传染病防控挑战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通过培训，促进儿童传染病防控工作的规范化、科学化和系统化，提高防控效果。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推动儿童传染病防控工作发展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随着全球化进程和人口流动的增加，儿童面临的传染病威胁日益严峻，如流感、手足口病、水痘等。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传染病种类增多，传播速度加快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目前部分地区的儿童传染病防控措施存在不足，如疫苗接种率不高、监测预警体系不完善等，导致防控效果有限。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防控措施不足，效果有限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部分家长和教育机构对儿童传染病的认知和重视程度不够，缺乏必要的防控意识和行动。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社会认知度不够，重视程度不足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在部分地区，儿童传染病防控资源配置不均，基层医疗机构和学校的防控能力相对薄弱。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资源配置不均，基层防控能力薄弱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传染病防控现状与挑战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儿童传染病防控风险评估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46" r="1046"/>
          <a:stretch>
            <a:fillRect/>
          </a:stretch>
        </p:blipFill>
        <p:spPr>
          <a:xfrm>
            <a:off x="3466721" y="3854863"/>
            <a:ext cx="2566605" cy="262147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91" r="1891"/>
          <a:stretch>
            <a:fillRect/>
          </a:stretch>
        </p:blipFill>
        <p:spPr>
          <a:xfrm>
            <a:off x="6221730" y="1144815"/>
            <a:ext cx="2495455" cy="25935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201" r="1201"/>
          <a:stretch>
            <a:fillRect/>
          </a:stretch>
        </p:blipFill>
        <p:spPr>
          <a:xfrm>
            <a:off x="8842438" y="3854863"/>
            <a:ext cx="2558510" cy="262147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484" r="484"/>
          <a:stretch>
            <a:fillRect/>
          </a:stretch>
        </p:blipFill>
        <p:spPr>
          <a:xfrm>
            <a:off x="791051" y="1144815"/>
            <a:ext cx="2621496" cy="264710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791051" y="3854863"/>
            <a:ext cx="2621496" cy="2621472"/>
            <a:chOff x="791051" y="3854863"/>
            <a:chExt cx="2621496" cy="2621472"/>
          </a:xfrm>
        </p:grpSpPr>
        <p:sp>
          <p:nvSpPr>
            <p:cNvPr id="7" name="AutoShape 7"/>
            <p:cNvSpPr/>
            <p:nvPr/>
          </p:nvSpPr>
          <p:spPr>
            <a:xfrm>
              <a:off x="791051" y="3854863"/>
              <a:ext cx="2621496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TextBox 8"/>
          <p:cNvSpPr txBox="1"/>
          <p:nvPr/>
        </p:nvSpPr>
        <p:spPr>
          <a:xfrm>
            <a:off x="1194244" y="4394835"/>
            <a:ext cx="1754505" cy="739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9" name="Connector 9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8842439" y="1144815"/>
            <a:ext cx="2558510" cy="2593557"/>
            <a:chOff x="8842439" y="1144815"/>
            <a:chExt cx="2558510" cy="2593557"/>
          </a:xfrm>
        </p:grpSpPr>
        <p:sp>
          <p:nvSpPr>
            <p:cNvPr id="11" name="AutoShape 11"/>
            <p:cNvSpPr/>
            <p:nvPr/>
          </p:nvSpPr>
          <p:spPr>
            <a:xfrm>
              <a:off x="8842439" y="1144815"/>
              <a:ext cx="255851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TextBox 12"/>
          <p:cNvSpPr txBox="1"/>
          <p:nvPr/>
        </p:nvSpPr>
        <p:spPr>
          <a:xfrm>
            <a:off x="9245632" y="1719834"/>
            <a:ext cx="1754505" cy="739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3521636" y="1144815"/>
            <a:ext cx="2511690" cy="2593557"/>
            <a:chOff x="3521636" y="1144815"/>
            <a:chExt cx="2511690" cy="2593557"/>
          </a:xfrm>
        </p:grpSpPr>
        <p:sp>
          <p:nvSpPr>
            <p:cNvPr id="15" name="AutoShape 15"/>
            <p:cNvSpPr/>
            <p:nvPr/>
          </p:nvSpPr>
          <p:spPr>
            <a:xfrm>
              <a:off x="3521636" y="1144815"/>
              <a:ext cx="251169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Freeform 16"/>
          <p:cNvSpPr/>
          <p:nvPr/>
        </p:nvSpPr>
        <p:spPr>
          <a:xfrm>
            <a:off x="4270010" y="1499797"/>
            <a:ext cx="968121" cy="1047340"/>
          </a:xfrm>
          <a:custGeom>
            <a:rect l="l" t="t" r="r" b="b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616000" y="2615731"/>
            <a:ext cx="2245023" cy="100698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采用定量与定性相结合的方法，包括问卷调查、专家咨询、历史数据分析等。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6158675" y="3854863"/>
            <a:ext cx="2558510" cy="2621472"/>
            <a:chOff x="6158675" y="3854863"/>
            <a:chExt cx="2558510" cy="2621472"/>
          </a:xfrm>
        </p:grpSpPr>
        <p:sp>
          <p:nvSpPr>
            <p:cNvPr id="19" name="AutoShape 19"/>
            <p:cNvSpPr/>
            <p:nvPr/>
          </p:nvSpPr>
          <p:spPr>
            <a:xfrm>
              <a:off x="6158675" y="3854863"/>
              <a:ext cx="2558510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06577" y="4324921"/>
            <a:ext cx="1062610" cy="887826"/>
            <a:chOff x="6906577" y="4324921"/>
            <a:chExt cx="1062610" cy="887826"/>
          </a:xfrm>
        </p:grpSpPr>
        <p:sp>
          <p:nvSpPr>
            <p:cNvPr id="21" name="Freeform 21"/>
            <p:cNvSpPr/>
            <p:nvPr/>
          </p:nvSpPr>
          <p:spPr>
            <a:xfrm>
              <a:off x="6906577" y="4602766"/>
              <a:ext cx="832294" cy="609981"/>
            </a:xfrm>
            <a:custGeom>
              <a:rect l="l" t="t" r="r" b="b"/>
              <a:pathLst>
                <a:path w="4433135" h="3249065">
                  <a:moveTo>
                    <a:pt x="1383752" y="867104"/>
                  </a:moveTo>
                  <a:cubicBezTo>
                    <a:pt x="1340842" y="867128"/>
                    <a:pt x="1298245" y="867404"/>
                    <a:pt x="1258108" y="868142"/>
                  </a:cubicBezTo>
                  <a:cubicBezTo>
                    <a:pt x="1226200" y="868728"/>
                    <a:pt x="1200798" y="897345"/>
                    <a:pt x="1210263" y="944893"/>
                  </a:cubicBezTo>
                  <a:cubicBezTo>
                    <a:pt x="1255501" y="1172141"/>
                    <a:pt x="1399244" y="1917234"/>
                    <a:pt x="1459057" y="2196531"/>
                  </a:cubicBezTo>
                  <a:cubicBezTo>
                    <a:pt x="1517533" y="2469589"/>
                    <a:pt x="1583985" y="2577827"/>
                    <a:pt x="1733368" y="2583239"/>
                  </a:cubicBezTo>
                  <a:cubicBezTo>
                    <a:pt x="1882751" y="2588652"/>
                    <a:pt x="1965151" y="2586683"/>
                    <a:pt x="2049146" y="2583239"/>
                  </a:cubicBezTo>
                  <a:cubicBezTo>
                    <a:pt x="2114849" y="2580546"/>
                    <a:pt x="2126761" y="2578319"/>
                    <a:pt x="2103371" y="2456304"/>
                  </a:cubicBezTo>
                  <a:cubicBezTo>
                    <a:pt x="2054855" y="2203216"/>
                    <a:pt x="1887410" y="1326877"/>
                    <a:pt x="1832248" y="1054116"/>
                  </a:cubicBezTo>
                  <a:cubicBezTo>
                    <a:pt x="1820648" y="996757"/>
                    <a:pt x="1822680" y="866667"/>
                    <a:pt x="1720610" y="868142"/>
                  </a:cubicBezTo>
                  <a:cubicBezTo>
                    <a:pt x="1669576" y="868880"/>
                    <a:pt x="1594087" y="868142"/>
                    <a:pt x="1511289" y="867589"/>
                  </a:cubicBezTo>
                  <a:cubicBezTo>
                    <a:pt x="1469890" y="867313"/>
                    <a:pt x="1426663" y="867082"/>
                    <a:pt x="1383752" y="867104"/>
                  </a:cubicBezTo>
                  <a:close/>
                  <a:moveTo>
                    <a:pt x="146071" y="0"/>
                  </a:moveTo>
                  <a:lnTo>
                    <a:pt x="882914" y="0"/>
                  </a:lnTo>
                  <a:lnTo>
                    <a:pt x="880954" y="74488"/>
                  </a:lnTo>
                  <a:cubicBezTo>
                    <a:pt x="891949" y="230061"/>
                    <a:pt x="977510" y="377571"/>
                    <a:pt x="1122741" y="461420"/>
                  </a:cubicBezTo>
                  <a:cubicBezTo>
                    <a:pt x="1355110" y="595579"/>
                    <a:pt x="1652240" y="515962"/>
                    <a:pt x="1786399" y="283593"/>
                  </a:cubicBezTo>
                  <a:lnTo>
                    <a:pt x="1950131" y="0"/>
                  </a:lnTo>
                  <a:lnTo>
                    <a:pt x="2992123" y="0"/>
                  </a:lnTo>
                  <a:lnTo>
                    <a:pt x="2975391" y="34734"/>
                  </a:lnTo>
                  <a:cubicBezTo>
                    <a:pt x="2896672" y="220847"/>
                    <a:pt x="2853142" y="425466"/>
                    <a:pt x="2853142" y="640253"/>
                  </a:cubicBezTo>
                  <a:cubicBezTo>
                    <a:pt x="2853142" y="693950"/>
                    <a:pt x="2855863" y="747011"/>
                    <a:pt x="2861174" y="799307"/>
                  </a:cubicBezTo>
                  <a:lnTo>
                    <a:pt x="2870542" y="860687"/>
                  </a:lnTo>
                  <a:lnTo>
                    <a:pt x="2849298" y="859746"/>
                  </a:lnTo>
                  <a:cubicBezTo>
                    <a:pt x="2785069" y="857540"/>
                    <a:pt x="2699546" y="856201"/>
                    <a:pt x="2617108" y="855875"/>
                  </a:cubicBezTo>
                  <a:cubicBezTo>
                    <a:pt x="2580470" y="855730"/>
                    <a:pt x="2544440" y="855786"/>
                    <a:pt x="2511161" y="856055"/>
                  </a:cubicBezTo>
                  <a:cubicBezTo>
                    <a:pt x="2466789" y="856415"/>
                    <a:pt x="2427307" y="857152"/>
                    <a:pt x="2397787" y="858300"/>
                  </a:cubicBezTo>
                  <a:cubicBezTo>
                    <a:pt x="2279708" y="862892"/>
                    <a:pt x="2261098" y="953733"/>
                    <a:pt x="2267900" y="1007867"/>
                  </a:cubicBezTo>
                  <a:cubicBezTo>
                    <a:pt x="2330617" y="1506995"/>
                    <a:pt x="2441738" y="2400541"/>
                    <a:pt x="2452890" y="2491724"/>
                  </a:cubicBezTo>
                  <a:cubicBezTo>
                    <a:pt x="2464042" y="2582907"/>
                    <a:pt x="2468634" y="2577660"/>
                    <a:pt x="2523737" y="2594059"/>
                  </a:cubicBezTo>
                  <a:lnTo>
                    <a:pt x="2783511" y="2590123"/>
                  </a:lnTo>
                  <a:cubicBezTo>
                    <a:pt x="2840561" y="2589259"/>
                    <a:pt x="2834023" y="2573068"/>
                    <a:pt x="2846486" y="2479916"/>
                  </a:cubicBezTo>
                  <a:cubicBezTo>
                    <a:pt x="2855055" y="2415875"/>
                    <a:pt x="2930735" y="1783074"/>
                    <a:pt x="2980514" y="1369603"/>
                  </a:cubicBezTo>
                  <a:lnTo>
                    <a:pt x="2991426" y="1279059"/>
                  </a:lnTo>
                  <a:lnTo>
                    <a:pt x="3040898" y="1381756"/>
                  </a:lnTo>
                  <a:cubicBezTo>
                    <a:pt x="3112742" y="1514009"/>
                    <a:pt x="3203207" y="1634678"/>
                    <a:pt x="3308774" y="1740245"/>
                  </a:cubicBezTo>
                  <a:lnTo>
                    <a:pt x="3336412" y="1765365"/>
                  </a:lnTo>
                  <a:lnTo>
                    <a:pt x="3296438" y="1973342"/>
                  </a:lnTo>
                  <a:cubicBezTo>
                    <a:pt x="3256989" y="2178844"/>
                    <a:pt x="3222071" y="2361396"/>
                    <a:pt x="3203877" y="2456304"/>
                  </a:cubicBezTo>
                  <a:cubicBezTo>
                    <a:pt x="3180486" y="2578319"/>
                    <a:pt x="3192398" y="2580546"/>
                    <a:pt x="3258102" y="2583239"/>
                  </a:cubicBezTo>
                  <a:cubicBezTo>
                    <a:pt x="3342096" y="2586683"/>
                    <a:pt x="3424497" y="2588652"/>
                    <a:pt x="3573880" y="2583239"/>
                  </a:cubicBezTo>
                  <a:cubicBezTo>
                    <a:pt x="3723264" y="2577827"/>
                    <a:pt x="3789714" y="2469589"/>
                    <a:pt x="3848192" y="2196531"/>
                  </a:cubicBezTo>
                  <a:cubicBezTo>
                    <a:pt x="3851930" y="2179075"/>
                    <a:pt x="3855996" y="2159800"/>
                    <a:pt x="3860345" y="2138945"/>
                  </a:cubicBezTo>
                  <a:lnTo>
                    <a:pt x="3868876" y="2097649"/>
                  </a:lnTo>
                  <a:lnTo>
                    <a:pt x="3946171" y="2125939"/>
                  </a:lnTo>
                  <a:cubicBezTo>
                    <a:pt x="4092305" y="2171392"/>
                    <a:pt x="4247676" y="2195877"/>
                    <a:pt x="4408766" y="2195877"/>
                  </a:cubicBezTo>
                  <a:lnTo>
                    <a:pt x="4433135" y="2194647"/>
                  </a:lnTo>
                  <a:lnTo>
                    <a:pt x="4229977" y="2999465"/>
                  </a:lnTo>
                  <a:cubicBezTo>
                    <a:pt x="4192585" y="3135255"/>
                    <a:pt x="4084504" y="3248248"/>
                    <a:pt x="3976107" y="3247430"/>
                  </a:cubicBezTo>
                  <a:cubicBezTo>
                    <a:pt x="3103632" y="3240841"/>
                    <a:pt x="1474260" y="3253335"/>
                    <a:pt x="1337046" y="3247430"/>
                  </a:cubicBezTo>
                  <a:cubicBezTo>
                    <a:pt x="1199831" y="3241526"/>
                    <a:pt x="1075123" y="3182143"/>
                    <a:pt x="1035944" y="3023080"/>
                  </a:cubicBezTo>
                  <a:cubicBezTo>
                    <a:pt x="943259" y="2646780"/>
                    <a:pt x="638350" y="1461446"/>
                    <a:pt x="507540" y="904676"/>
                  </a:cubicBezTo>
                  <a:lnTo>
                    <a:pt x="501007" y="876408"/>
                  </a:lnTo>
                  <a:lnTo>
                    <a:pt x="146071" y="876408"/>
                  </a:lnTo>
                  <a:cubicBezTo>
                    <a:pt x="65398" y="876408"/>
                    <a:pt x="0" y="811010"/>
                    <a:pt x="0" y="730337"/>
                  </a:cubicBezTo>
                  <a:lnTo>
                    <a:pt x="0" y="146071"/>
                  </a:lnTo>
                  <a:cubicBezTo>
                    <a:pt x="0" y="65398"/>
                    <a:pt x="65398" y="0"/>
                    <a:pt x="14607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 rot="18000000">
              <a:off x="7035165" y="4412837"/>
              <a:ext cx="403955" cy="124778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 rot="3600000" flipH="1">
              <a:off x="7446073" y="4324921"/>
              <a:ext cx="200978" cy="124778"/>
            </a:xfrm>
            <a:custGeom>
              <a:rect l="l" t="t" r="r" b="b"/>
              <a:pathLst>
                <a:path w="1070472" h="664814">
                  <a:moveTo>
                    <a:pt x="1013702" y="146555"/>
                  </a:moveTo>
                  <a:cubicBezTo>
                    <a:pt x="953966" y="58134"/>
                    <a:pt x="852804" y="0"/>
                    <a:pt x="738065" y="0"/>
                  </a:cubicBezTo>
                  <a:lnTo>
                    <a:pt x="0" y="0"/>
                  </a:lnTo>
                  <a:lnTo>
                    <a:pt x="4980" y="17857"/>
                  </a:lnTo>
                  <a:cubicBezTo>
                    <a:pt x="49918" y="216899"/>
                    <a:pt x="54365" y="420356"/>
                    <a:pt x="21373" y="616834"/>
                  </a:cubicBezTo>
                  <a:lnTo>
                    <a:pt x="10941" y="664814"/>
                  </a:lnTo>
                  <a:lnTo>
                    <a:pt x="738065" y="664814"/>
                  </a:lnTo>
                  <a:cubicBezTo>
                    <a:pt x="921648" y="664814"/>
                    <a:pt x="1070472" y="515990"/>
                    <a:pt x="1070472" y="332407"/>
                  </a:cubicBezTo>
                  <a:cubicBezTo>
                    <a:pt x="1070472" y="263563"/>
                    <a:pt x="1049544" y="199608"/>
                    <a:pt x="1013702" y="14655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7499509" y="4488180"/>
              <a:ext cx="469678" cy="469678"/>
            </a:xfrm>
            <a:custGeom>
              <a:rect l="l" t="t" r="r" b="b"/>
              <a:pathLst>
                <a:path w="2501616" h="2501616">
                  <a:moveTo>
                    <a:pt x="1250808" y="432015"/>
                  </a:moveTo>
                  <a:cubicBezTo>
                    <a:pt x="1142318" y="432015"/>
                    <a:pt x="1054370" y="519963"/>
                    <a:pt x="1054370" y="628453"/>
                  </a:cubicBezTo>
                  <a:lnTo>
                    <a:pt x="1054370" y="1086456"/>
                  </a:lnTo>
                  <a:lnTo>
                    <a:pt x="628453" y="1086456"/>
                  </a:lnTo>
                  <a:cubicBezTo>
                    <a:pt x="519963" y="1086456"/>
                    <a:pt x="432015" y="1174404"/>
                    <a:pt x="432015" y="1282894"/>
                  </a:cubicBezTo>
                  <a:cubicBezTo>
                    <a:pt x="432015" y="1391384"/>
                    <a:pt x="519963" y="1479332"/>
                    <a:pt x="628453" y="1479332"/>
                  </a:cubicBezTo>
                  <a:lnTo>
                    <a:pt x="1054370" y="1479332"/>
                  </a:lnTo>
                  <a:lnTo>
                    <a:pt x="1054370" y="1873163"/>
                  </a:lnTo>
                  <a:cubicBezTo>
                    <a:pt x="1054370" y="1981653"/>
                    <a:pt x="1142318" y="2069601"/>
                    <a:pt x="1250808" y="2069601"/>
                  </a:cubicBezTo>
                  <a:cubicBezTo>
                    <a:pt x="1359298" y="2069601"/>
                    <a:pt x="1447246" y="1981653"/>
                    <a:pt x="1447246" y="1873163"/>
                  </a:cubicBezTo>
                  <a:lnTo>
                    <a:pt x="1447246" y="1479332"/>
                  </a:lnTo>
                  <a:lnTo>
                    <a:pt x="1873163" y="1479332"/>
                  </a:lnTo>
                  <a:cubicBezTo>
                    <a:pt x="1981653" y="1479332"/>
                    <a:pt x="2069601" y="1391384"/>
                    <a:pt x="2069601" y="1282894"/>
                  </a:cubicBezTo>
                  <a:cubicBezTo>
                    <a:pt x="2069601" y="1174404"/>
                    <a:pt x="1981653" y="1086456"/>
                    <a:pt x="1873163" y="1086456"/>
                  </a:cubicBezTo>
                  <a:lnTo>
                    <a:pt x="1447246" y="1086456"/>
                  </a:lnTo>
                  <a:lnTo>
                    <a:pt x="1447246" y="628453"/>
                  </a:lnTo>
                  <a:cubicBezTo>
                    <a:pt x="1447246" y="519963"/>
                    <a:pt x="1359298" y="432015"/>
                    <a:pt x="1250808" y="432015"/>
                  </a:cubicBezTo>
                  <a:close/>
                  <a:moveTo>
                    <a:pt x="1250808" y="0"/>
                  </a:moveTo>
                  <a:cubicBezTo>
                    <a:pt x="1941610" y="0"/>
                    <a:pt x="2501616" y="560006"/>
                    <a:pt x="2501616" y="1250808"/>
                  </a:cubicBezTo>
                  <a:cubicBezTo>
                    <a:pt x="2501616" y="1941610"/>
                    <a:pt x="1941610" y="2501616"/>
                    <a:pt x="1250808" y="2501616"/>
                  </a:cubicBezTo>
                  <a:cubicBezTo>
                    <a:pt x="560006" y="2501616"/>
                    <a:pt x="0" y="1941610"/>
                    <a:pt x="0" y="1250808"/>
                  </a:cubicBezTo>
                  <a:cubicBezTo>
                    <a:pt x="0" y="560006"/>
                    <a:pt x="560006" y="0"/>
                    <a:pt x="125080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" name="Group 25"/>
          <p:cNvGrpSpPr/>
          <p:nvPr/>
        </p:nvGrpSpPr>
        <p:grpSpPr>
          <a:xfrm>
            <a:off x="6221730" y="5263039"/>
            <a:ext cx="2432304" cy="886682"/>
            <a:chOff x="6221730" y="5263039"/>
            <a:chExt cx="2432304" cy="886682"/>
          </a:xfrm>
        </p:grpSpPr>
        <p:sp>
          <p:nvSpPr>
            <p:cNvPr id="26" name="AutoShape 26"/>
            <p:cNvSpPr/>
            <p:nvPr/>
          </p:nvSpPr>
          <p:spPr>
            <a:xfrm>
              <a:off x="6221730" y="5263039"/>
              <a:ext cx="2432304" cy="886682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en-US" sz="12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明确评估目的、确定评估范围、收集相关数据、分析评估结果、制定优化预案。</a:t>
              </a:r>
              <a:endParaRPr lang="en-US" sz="1100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791051" y="5326124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风险评估方法</a:t>
            </a:r>
          </a:p>
        </p:txBody>
      </p:sp>
      <p:cxnSp>
        <p:nvCxnSpPr>
          <p:cNvPr id="28" name="Connector 28"/>
          <p:cNvCxnSpPr/>
          <p:nvPr/>
        </p:nvCxnSpPr>
        <p:spPr>
          <a:xfrm>
            <a:off x="1194244" y="5191125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  <a:headEnd type="none"/>
            <a:tailEnd type="triangle"/>
          </a:ln>
        </p:spPr>
      </p:cxnSp>
      <p:sp>
        <p:nvSpPr>
          <p:cNvPr id="29" name="TextBox 29"/>
          <p:cNvSpPr txBox="1"/>
          <p:nvPr/>
        </p:nvSpPr>
        <p:spPr>
          <a:xfrm>
            <a:off x="8842439" y="2682135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评估流程</a:t>
            </a:r>
          </a:p>
        </p:txBody>
      </p:sp>
      <p:cxnSp>
        <p:nvCxnSpPr>
          <p:cNvPr id="30" name="Connector 30"/>
          <p:cNvCxnSpPr/>
          <p:nvPr/>
        </p:nvCxnSpPr>
        <p:spPr>
          <a:xfrm>
            <a:off x="9245632" y="2547137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  <a:headEnd type="none"/>
            <a:tailEnd type="triangle"/>
          </a:ln>
        </p:spPr>
      </p:cxnSp>
      <p:grpSp>
        <p:nvGrpSpPr>
          <p:cNvPr id="31" name="Group 3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2" name="AutoShape 3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TextBox 5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风险评估方法与流程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呼吸道传染病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如流感、麻疹、水痘等，通过飞沫传播，儿童易感。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消化道传染病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如手足口病、细菌性痢疾等，通过食物、水源传播，儿童卫生习惯差易感染。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血液传染病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如乙肝、艾滋病等，通过血液或体液传播，儿童接触机会相对较少。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常见儿童传染病风险分析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风险等级划分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评估结果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根据传染病的危害程度、传播速度、儿童易感程度等因素，将风险等级划分为高、中、低三级。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针对不同风险等级的传染病，制定相应的防控措施和应急预案，以降低儿童感染风险。同时，加强儿童健康教育，提高家长和儿童的防护意识。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风险等级划分与评估结果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优化预案制定策略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预案制定应基于科学的风险评估结果，确保防控措施的科学性和有效性。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4987195" y="1802035"/>
            <a:ext cx="561213" cy="561213"/>
            <a:chOff x="4987195" y="1802035"/>
            <a:chExt cx="561213" cy="561213"/>
          </a:xfrm>
        </p:grpSpPr>
        <p:sp>
          <p:nvSpPr>
            <p:cNvPr id="4" name="AutoShape 4"/>
            <p:cNvSpPr/>
            <p:nvPr/>
          </p:nvSpPr>
          <p:spPr>
            <a:xfrm>
              <a:off x="4987195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6" name="Freeform 6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5554409" y="1919002"/>
            <a:ext cx="1897189" cy="368046"/>
            <a:chOff x="5554409" y="1919002"/>
            <a:chExt cx="1897189" cy="368046"/>
          </a:xfrm>
        </p:grpSpPr>
        <p:sp>
          <p:nvSpPr>
            <p:cNvPr id="13" name="AutoShape 13"/>
            <p:cNvSpPr/>
            <p:nvPr/>
          </p:nvSpPr>
          <p:spPr>
            <a:xfrm>
              <a:off x="5554409" y="1919002"/>
              <a:ext cx="1897189" cy="368046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科学性原则</a:t>
              </a:r>
              <a:endParaRPr lang="en-US" sz="1100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预案应针对儿童传染病的特点和实际情况，制定切实可行的防控措施。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实用性原则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8380762" y="1802035"/>
            <a:ext cx="561213" cy="561213"/>
            <a:chOff x="8380762" y="1802035"/>
            <a:chExt cx="561213" cy="561213"/>
          </a:xfrm>
        </p:grpSpPr>
        <p:sp>
          <p:nvSpPr>
            <p:cNvPr id="17" name="AutoShape 17"/>
            <p:cNvSpPr/>
            <p:nvPr/>
          </p:nvSpPr>
          <p:spPr>
            <a:xfrm>
              <a:off x="8380762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9" name="AutoShape 19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AutoShape 29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预案应定期更新，及时反映新的疫情变化和防控要求。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及时性原则</a:t>
            </a:r>
            <a:endParaRPr lang="en-US" sz="1100"/>
          </a:p>
        </p:txBody>
      </p:sp>
      <p:grpSp>
        <p:nvGrpSpPr>
          <p:cNvPr id="31" name="Group 31"/>
          <p:cNvGrpSpPr/>
          <p:nvPr/>
        </p:nvGrpSpPr>
        <p:grpSpPr>
          <a:xfrm>
            <a:off x="4987195" y="4188148"/>
            <a:ext cx="561213" cy="561213"/>
            <a:chOff x="4987195" y="4188148"/>
            <a:chExt cx="561213" cy="561213"/>
          </a:xfrm>
        </p:grpSpPr>
        <p:sp>
          <p:nvSpPr>
            <p:cNvPr id="32" name="AutoShape 32"/>
            <p:cNvSpPr/>
            <p:nvPr/>
          </p:nvSpPr>
          <p:spPr>
            <a:xfrm>
              <a:off x="4987195" y="4188148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4" name="Freeform 34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2" name="AutoShape 42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预案应涵盖儿童传染病的预防、控制、应急处置等各个方面，确保全面防控。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全面性原则</a:t>
            </a:r>
            <a:endParaRPr lang="en-US" sz="1100"/>
          </a:p>
        </p:txBody>
      </p:sp>
      <p:grpSp>
        <p:nvGrpSpPr>
          <p:cNvPr id="44" name="Group 44"/>
          <p:cNvGrpSpPr/>
          <p:nvPr/>
        </p:nvGrpSpPr>
        <p:grpSpPr>
          <a:xfrm>
            <a:off x="8380762" y="4177284"/>
            <a:ext cx="561213" cy="561213"/>
            <a:chOff x="8380762" y="4177284"/>
            <a:chExt cx="561213" cy="561213"/>
          </a:xfrm>
        </p:grpSpPr>
        <p:sp>
          <p:nvSpPr>
            <p:cNvPr id="45" name="AutoShape 45"/>
            <p:cNvSpPr/>
            <p:nvPr/>
          </p:nvSpPr>
          <p:spPr>
            <a:xfrm>
              <a:off x="8380762" y="4177284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7" name="Freeform 47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51" name="Picture 51"/>
          <p:cNvPicPr>
            <a:picLocks noChangeAspect="1"/>
          </p:cNvPicPr>
          <p:nvPr/>
        </p:nvPicPr>
        <p:blipFill>
          <a:blip r:embed="rId2"/>
          <a:srcRect l="17276" r="17276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预案制定原则与要求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加强日常监测和健康教育，提高家长和儿童的防控意识。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低风险地区预案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中风险地区预案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高风险地区预案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在加强日常监测和健康教育的基础上，增加疫苗接种、病例追踪等措施。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全面落实各项防控措施，包括疫苗接种、病例追踪、隔离治疗等，同时加强应急处置能力。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针对不同风险等级的预案制定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094413" y="2032650"/>
            <a:ext cx="2205363" cy="2203315"/>
          </a:xfrm>
          <a:custGeom>
            <a:rect l="l" t="t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71134" y="1450565"/>
            <a:ext cx="2205363" cy="2203315"/>
          </a:xfrm>
          <a:custGeom>
            <a:rect l="l" t="t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673654" y="2016804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定期评估机制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673654" y="2271013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定期对预案进行评估，根据疫情变化和防控效果及时调整预案内容。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67480" y="3781051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信息反馈机制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67480" y="4035260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建立信息反馈渠道，及时收集和处理家长、教师等相关人员的意见和建议，不断完善预案。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402519" y="2032650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专家咨询机制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2519" y="2286858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邀请传染病防控领域的专家进行咨询和指导，提高预案的专业性和科学性。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901767" y="3781052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应急演练机制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01767" y="4035260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定期组织应急演练，检验预案的可行性和有效性，提高应急处置能力。</a:t>
            </a:r>
            <a:endParaRPr lang="en-US" sz="1100"/>
          </a:p>
        </p:txBody>
      </p:sp>
      <p:sp>
        <p:nvSpPr>
          <p:cNvPr id="12" name="Freeform 12"/>
          <p:cNvSpPr/>
          <p:nvPr/>
        </p:nvSpPr>
        <p:spPr>
          <a:xfrm>
            <a:off x="3889049" y="3073844"/>
            <a:ext cx="2205363" cy="2203315"/>
          </a:xfrm>
          <a:custGeom>
            <a:rect l="l" t="t" r="r" b="b"/>
            <a:pathLst>
              <a:path w="819" h="819">
                <a:moveTo>
                  <a:pt x="399" y="216"/>
                </a:moveTo>
                <a:cubicBezTo>
                  <a:pt x="465" y="216"/>
                  <a:pt x="480" y="200"/>
                  <a:pt x="472" y="181"/>
                </a:cubicBezTo>
                <a:cubicBezTo>
                  <a:pt x="455" y="144"/>
                  <a:pt x="425" y="139"/>
                  <a:pt x="433" y="88"/>
                </a:cubicBezTo>
                <a:cubicBezTo>
                  <a:pt x="447" y="0"/>
                  <a:pt x="588" y="0"/>
                  <a:pt x="601" y="88"/>
                </a:cubicBezTo>
                <a:cubicBezTo>
                  <a:pt x="609" y="139"/>
                  <a:pt x="580" y="144"/>
                  <a:pt x="563" y="181"/>
                </a:cubicBezTo>
                <a:cubicBezTo>
                  <a:pt x="554" y="200"/>
                  <a:pt x="570" y="216"/>
                  <a:pt x="636" y="216"/>
                </a:cubicBezTo>
                <a:cubicBezTo>
                  <a:pt x="819" y="216"/>
                  <a:pt x="819" y="216"/>
                  <a:pt x="819" y="216"/>
                </a:cubicBezTo>
                <a:cubicBezTo>
                  <a:pt x="819" y="399"/>
                  <a:pt x="819" y="399"/>
                  <a:pt x="819" y="399"/>
                </a:cubicBezTo>
                <a:cubicBezTo>
                  <a:pt x="819" y="465"/>
                  <a:pt x="803" y="481"/>
                  <a:pt x="784" y="472"/>
                </a:cubicBezTo>
                <a:cubicBezTo>
                  <a:pt x="747" y="455"/>
                  <a:pt x="742" y="426"/>
                  <a:pt x="691" y="434"/>
                </a:cubicBezTo>
                <a:cubicBezTo>
                  <a:pt x="603" y="447"/>
                  <a:pt x="603" y="588"/>
                  <a:pt x="691" y="602"/>
                </a:cubicBezTo>
                <a:cubicBezTo>
                  <a:pt x="742" y="610"/>
                  <a:pt x="747" y="580"/>
                  <a:pt x="784" y="563"/>
                </a:cubicBezTo>
                <a:cubicBezTo>
                  <a:pt x="803" y="555"/>
                  <a:pt x="819" y="570"/>
                  <a:pt x="819" y="636"/>
                </a:cubicBezTo>
                <a:cubicBezTo>
                  <a:pt x="819" y="819"/>
                  <a:pt x="819" y="819"/>
                  <a:pt x="819" y="819"/>
                </a:cubicBezTo>
                <a:cubicBezTo>
                  <a:pt x="636" y="819"/>
                  <a:pt x="636" y="819"/>
                  <a:pt x="636" y="819"/>
                </a:cubicBezTo>
                <a:cubicBezTo>
                  <a:pt x="570" y="819"/>
                  <a:pt x="554" y="803"/>
                  <a:pt x="563" y="784"/>
                </a:cubicBezTo>
                <a:cubicBezTo>
                  <a:pt x="580" y="747"/>
                  <a:pt x="609" y="743"/>
                  <a:pt x="601" y="691"/>
                </a:cubicBezTo>
                <a:cubicBezTo>
                  <a:pt x="588" y="603"/>
                  <a:pt x="447" y="603"/>
                  <a:pt x="433" y="691"/>
                </a:cubicBezTo>
                <a:cubicBezTo>
                  <a:pt x="425" y="743"/>
                  <a:pt x="455" y="747"/>
                  <a:pt x="472" y="784"/>
                </a:cubicBezTo>
                <a:cubicBezTo>
                  <a:pt x="480" y="803"/>
                  <a:pt x="465" y="819"/>
                  <a:pt x="399" y="819"/>
                </a:cubicBezTo>
                <a:cubicBezTo>
                  <a:pt x="216" y="819"/>
                  <a:pt x="216" y="819"/>
                  <a:pt x="216" y="819"/>
                </a:cubicBezTo>
                <a:cubicBezTo>
                  <a:pt x="216" y="636"/>
                  <a:pt x="216" y="636"/>
                  <a:pt x="216" y="636"/>
                </a:cubicBezTo>
                <a:cubicBezTo>
                  <a:pt x="216" y="570"/>
                  <a:pt x="200" y="555"/>
                  <a:pt x="180" y="563"/>
                </a:cubicBezTo>
                <a:cubicBezTo>
                  <a:pt x="144" y="580"/>
                  <a:pt x="139" y="610"/>
                  <a:pt x="88" y="602"/>
                </a:cubicBezTo>
                <a:cubicBezTo>
                  <a:pt x="0" y="588"/>
                  <a:pt x="0" y="447"/>
                  <a:pt x="88" y="434"/>
                </a:cubicBezTo>
                <a:cubicBezTo>
                  <a:pt x="139" y="426"/>
                  <a:pt x="144" y="455"/>
                  <a:pt x="180" y="472"/>
                </a:cubicBezTo>
                <a:cubicBezTo>
                  <a:pt x="200" y="481"/>
                  <a:pt x="216" y="465"/>
                  <a:pt x="216" y="399"/>
                </a:cubicBezTo>
                <a:cubicBezTo>
                  <a:pt x="216" y="216"/>
                  <a:pt x="216" y="216"/>
                  <a:pt x="216" y="216"/>
                </a:cubicBezTo>
                <a:lnTo>
                  <a:pt x="399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512328" y="3653879"/>
            <a:ext cx="2205363" cy="2205364"/>
          </a:xfrm>
          <a:custGeom>
            <a:rect l="l" t="t" r="r" b="b"/>
            <a:pathLst>
              <a:path w="819" h="819">
                <a:moveTo>
                  <a:pt x="216" y="420"/>
                </a:moveTo>
                <a:cubicBezTo>
                  <a:pt x="216" y="354"/>
                  <a:pt x="200" y="339"/>
                  <a:pt x="181" y="347"/>
                </a:cubicBezTo>
                <a:cubicBezTo>
                  <a:pt x="144" y="364"/>
                  <a:pt x="139" y="394"/>
                  <a:pt x="88" y="386"/>
                </a:cubicBezTo>
                <a:cubicBezTo>
                  <a:pt x="0" y="372"/>
                  <a:pt x="0" y="231"/>
                  <a:pt x="88" y="218"/>
                </a:cubicBezTo>
                <a:cubicBezTo>
                  <a:pt x="139" y="210"/>
                  <a:pt x="144" y="239"/>
                  <a:pt x="181" y="256"/>
                </a:cubicBezTo>
                <a:cubicBezTo>
                  <a:pt x="200" y="265"/>
                  <a:pt x="216" y="249"/>
                  <a:pt x="216" y="183"/>
                </a:cubicBezTo>
                <a:cubicBezTo>
                  <a:pt x="216" y="0"/>
                  <a:pt x="216" y="0"/>
                  <a:pt x="216" y="0"/>
                </a:cubicBezTo>
                <a:cubicBezTo>
                  <a:pt x="399" y="0"/>
                  <a:pt x="399" y="0"/>
                  <a:pt x="399" y="0"/>
                </a:cubicBezTo>
                <a:cubicBezTo>
                  <a:pt x="465" y="0"/>
                  <a:pt x="481" y="16"/>
                  <a:pt x="472" y="35"/>
                </a:cubicBezTo>
                <a:cubicBezTo>
                  <a:pt x="455" y="72"/>
                  <a:pt x="426" y="77"/>
                  <a:pt x="434" y="128"/>
                </a:cubicBezTo>
                <a:cubicBezTo>
                  <a:pt x="447" y="216"/>
                  <a:pt x="588" y="216"/>
                  <a:pt x="602" y="128"/>
                </a:cubicBezTo>
                <a:cubicBezTo>
                  <a:pt x="610" y="77"/>
                  <a:pt x="580" y="72"/>
                  <a:pt x="563" y="35"/>
                </a:cubicBezTo>
                <a:cubicBezTo>
                  <a:pt x="555" y="16"/>
                  <a:pt x="570" y="0"/>
                  <a:pt x="636" y="0"/>
                </a:cubicBezTo>
                <a:cubicBezTo>
                  <a:pt x="819" y="0"/>
                  <a:pt x="819" y="0"/>
                  <a:pt x="819" y="0"/>
                </a:cubicBezTo>
                <a:cubicBezTo>
                  <a:pt x="819" y="183"/>
                  <a:pt x="819" y="183"/>
                  <a:pt x="819" y="183"/>
                </a:cubicBezTo>
                <a:cubicBezTo>
                  <a:pt x="819" y="249"/>
                  <a:pt x="803" y="265"/>
                  <a:pt x="784" y="256"/>
                </a:cubicBezTo>
                <a:cubicBezTo>
                  <a:pt x="747" y="239"/>
                  <a:pt x="743" y="210"/>
                  <a:pt x="691" y="218"/>
                </a:cubicBezTo>
                <a:cubicBezTo>
                  <a:pt x="603" y="231"/>
                  <a:pt x="603" y="372"/>
                  <a:pt x="691" y="386"/>
                </a:cubicBezTo>
                <a:cubicBezTo>
                  <a:pt x="743" y="394"/>
                  <a:pt x="747" y="364"/>
                  <a:pt x="784" y="347"/>
                </a:cubicBezTo>
                <a:cubicBezTo>
                  <a:pt x="803" y="339"/>
                  <a:pt x="819" y="354"/>
                  <a:pt x="819" y="420"/>
                </a:cubicBezTo>
                <a:cubicBezTo>
                  <a:pt x="819" y="603"/>
                  <a:pt x="819" y="603"/>
                  <a:pt x="819" y="603"/>
                </a:cubicBezTo>
                <a:cubicBezTo>
                  <a:pt x="636" y="603"/>
                  <a:pt x="636" y="603"/>
                  <a:pt x="636" y="603"/>
                </a:cubicBezTo>
                <a:cubicBezTo>
                  <a:pt x="570" y="603"/>
                  <a:pt x="555" y="619"/>
                  <a:pt x="563" y="639"/>
                </a:cubicBezTo>
                <a:cubicBezTo>
                  <a:pt x="580" y="675"/>
                  <a:pt x="610" y="680"/>
                  <a:pt x="602" y="731"/>
                </a:cubicBezTo>
                <a:cubicBezTo>
                  <a:pt x="588" y="819"/>
                  <a:pt x="447" y="819"/>
                  <a:pt x="434" y="731"/>
                </a:cubicBezTo>
                <a:cubicBezTo>
                  <a:pt x="426" y="680"/>
                  <a:pt x="455" y="675"/>
                  <a:pt x="472" y="639"/>
                </a:cubicBezTo>
                <a:cubicBezTo>
                  <a:pt x="481" y="619"/>
                  <a:pt x="465" y="603"/>
                  <a:pt x="399" y="603"/>
                </a:cubicBezTo>
                <a:cubicBezTo>
                  <a:pt x="216" y="603"/>
                  <a:pt x="216" y="603"/>
                  <a:pt x="216" y="603"/>
                </a:cubicBezTo>
                <a:lnTo>
                  <a:pt x="216" y="42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预案更新与完善机制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https://d.book118.com/145343323241011110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2024-09-16T03:06:49.393</cp:lastPrinted>
  <dcterms:created xsi:type="dcterms:W3CDTF">2024-09-15T19:06:49Z</dcterms:created>
  <dcterms:modified xsi:type="dcterms:W3CDTF">2024-09-15T19:06:51Z</dcterms:modified>
</cp:coreProperties>
</file>