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CLLTNU+MS-UIGothic"/>
      <p:regular r:id="rId20"/>
    </p:embeddedFont>
    <p:embeddedFont>
      <p:font typeface="MBNWLE+KCRMJD+MicrosoftYaHei-Bold"/>
      <p:regular r:id="rId21"/>
    </p:embeddedFont>
    <p:embeddedFont>
      <p:font typeface="MIWRHE+NTJRVQ+ArialMT"/>
      <p:regular r:id="rId22"/>
    </p:embeddedFont>
    <p:embeddedFont>
      <p:font typeface="CCERTO+LRPFIG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099A2-1B65-4C3C-99C0-2C1CED9E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B9EF2-3E62-4EDE-8432-EF625A2E2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D77B5-6915-4856-B7DC-7BE5105A8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05116-A749-46DE-9BDF-F7E09EB12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3418D5-9C0E-4AC2-8CE5-3318E718B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D2BD21-8E94-4796-9E13-AF3357AED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88F414-E633-4A01-B9BF-3DE8C1CF4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94A18-FF3A-407B-A688-F2C4EDF99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D69BE-37B2-4B0F-ADB0-B0D0E1A01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FC607-88A2-4D0F-A397-B810B3EE2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CCFD0-C988-46D6-BE6C-D33658CBC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4431200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76220" y="1741959"/>
            <a:ext cx="7641169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CLLTNU+MS-UIGothic"/>
                <a:cs typeface="CLLTNU+MS-UIGothic"/>
              </a:rPr>
              <a:t>烘焙人</a:t>
            </a:r>
            <a:r>
              <a:rPr sz="5150" spc="25">
                <a:solidFill>
                  <a:srgbClr val="00AF57"/>
                </a:solidFill>
                <a:latin typeface="MBNWLE+KCRMJD+MicrosoftYaHei-Bold"/>
                <a:cs typeface="MBNWLE+KCRMJD+MicrosoftYaHei-Bold"/>
              </a:rPr>
              <a:t>5s</a:t>
            </a:r>
            <a:r>
              <a:rPr sz="5150" spc="23">
                <a:solidFill>
                  <a:srgbClr val="00AF57"/>
                </a:solidFill>
                <a:latin typeface="CLLTNU+MS-UIGothic"/>
                <a:cs typeface="CLLTNU+MS-UIGothic"/>
              </a:rPr>
              <a:t>管理体系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AF57"/>
                </a:solidFill>
                <a:latin typeface="CLLTNU+MS-UIGothic"/>
                <a:cs typeface="CLLTN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668970"/>
            <a:ext cx="225246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MIWRHE+NTJRVQ+ArialMT"/>
                <a:cs typeface="MIWRHE+NTJRVQ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5S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46470" y="2217610"/>
            <a:ext cx="2245956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MIWRHE+NTJRVQ+ArialMT"/>
                <a:cs typeface="MIWRHE+NTJRVQ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整理（</a:t>
            </a:r>
            <a:r>
              <a:rPr sz="24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Seiri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contents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2766250"/>
            <a:ext cx="2550713" cy="13321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MIWRHE+NTJRVQ+ArialMT"/>
                <a:cs typeface="MIWRHE+NTJRVQ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整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顿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（</a:t>
            </a:r>
            <a:r>
              <a:rPr sz="24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Seiton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MIWRHE+NTJRVQ+ArialMT"/>
                <a:cs typeface="MIWRHE+NTJRVQ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清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扫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（</a:t>
            </a:r>
            <a:r>
              <a:rPr sz="24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Seiso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CLLTNU+MS-UIGothic"/>
                <a:cs typeface="CLLTNU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46470" y="3863530"/>
            <a:ext cx="3815585" cy="18806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MIWRHE+NTJRVQ+ArialMT"/>
                <a:cs typeface="MIWRHE+NTJRVQ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清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洁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（</a:t>
            </a:r>
            <a:r>
              <a:rPr sz="24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Seiketsu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MIWRHE+NTJRVQ+ArialMT"/>
                <a:cs typeface="MIWRHE+NTJRVQ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素养（</a:t>
            </a:r>
            <a:r>
              <a:rPr sz="24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Shitsuke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MIWRHE+NTJRVQ+ArialMT"/>
                <a:cs typeface="MIWRHE+NTJRVQ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5S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管理体系的持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59AE93"/>
                </a:solidFill>
                <a:latin typeface="CLLTNU+MS-UIGothic"/>
                <a:cs typeface="CLLTNU+MS-UIGothic"/>
              </a:rPr>
              <a:t>改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MBNWLE+KCRMJD+MicrosoftYaHei-Bold"/>
                <a:cs typeface="MBNWLE+KCRMJ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4406988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00AF57"/>
                </a:solidFill>
                <a:latin typeface="MBNWLE+KCRMJD+MicrosoftYaHei-Bold"/>
                <a:cs typeface="MBNWLE+KCRMJD+MicrosoftYaHei-Bold"/>
              </a:rPr>
              <a:t>5S</a:t>
            </a:r>
            <a:r>
              <a:rPr sz="5150" spc="20">
                <a:solidFill>
                  <a:srgbClr val="00AF57"/>
                </a:solidFill>
                <a:latin typeface="CLLTNU+MS-UIGothic"/>
                <a:cs typeface="CLLTNU+MS-UIGothic"/>
              </a:rPr>
              <a:t>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32165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5S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与起源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95790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5S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起源于日本，是整理</a:t>
            </a:r>
            <a:r>
              <a:rPr sz="15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(Seiri)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(Seiton)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、清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扫</a:t>
            </a:r>
            <a:r>
              <a:rPr sz="15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(Seiso)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(Seiketsu)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和素养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30293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5S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是一种有效的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现场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管理方法，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旨在提高工作效率、降低成本、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量和保障食品安全。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30293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5S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在烘焙行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中具有重要地位，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于保障食品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量和安全有着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至关重要的作用。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5474708"/>
            <a:ext cx="187728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(Shitsuke)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写。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47713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5S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在烘焙行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7518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9375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5S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使烘焙企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的生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产环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更加整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生，提高工作效率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4625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5S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有效地降低食品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染的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，保障消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者的健康和安全。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9375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5S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可以提高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工的工作效率和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作能力，使企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更具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争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70265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5S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与食品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量安全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0180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5S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在烘焙行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中与食品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量安全密切相关，从原料采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品加工、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贮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存、运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都需要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格的控制和管理。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624189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5S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有效地防止食品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染和交叉感染，保障食品的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量和安全。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99449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CERTO+LRPFIG+MicrosoftYaHei"/>
                <a:cs typeface="CCERTO+LRPFIG+MicrosoftYaHei"/>
              </a:rPr>
              <a:t>5S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可以提高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工的食品安全意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和自我保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，使企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更加符合法律法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CLLTNU+MS-UIGothic"/>
                <a:cs typeface="CLLTNU+MS-UIGothic"/>
              </a:rPr>
              <a:t>的要求。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MBNWLE+KCRMJD+MicrosoftYaHei-Bold"/>
                <a:cs typeface="MBNWLE+KCRMJ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4397177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5">
                <a:solidFill>
                  <a:srgbClr val="00AF57"/>
                </a:solidFill>
                <a:latin typeface="CLLTNU+MS-UIGothic"/>
                <a:cs typeface="CLLTNU+MS-UIGothic"/>
              </a:rPr>
              <a:t>整理（</a:t>
            </a:r>
            <a:r>
              <a:rPr sz="5150" spc="15">
                <a:solidFill>
                  <a:srgbClr val="00AF57"/>
                </a:solidFill>
                <a:latin typeface="MBNWLE+KCRMJD+MicrosoftYaHei-Bold"/>
                <a:cs typeface="MBNWLE+KCRMJD+MicrosoftYaHei-Bold"/>
              </a:rPr>
              <a:t>Seiri</a:t>
            </a:r>
            <a:r>
              <a:rPr sz="5150">
                <a:solidFill>
                  <a:srgbClr val="00AF57"/>
                </a:solidFill>
                <a:latin typeface="CLLTNU+MS-UIGothic"/>
                <a:cs typeface="CLLTNU+MS-UIGothic"/>
              </a:rPr>
              <a:t> 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CLLTNU+MS-UIGothic"/>
                <a:cs typeface="CLLTNU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整理是指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工作区域内的物品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行分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、分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拣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理，使工作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得有序，从而提高工作效率。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CLLTNU+MS-UIGothic"/>
                <a:cs typeface="CLLTNU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所的整理，可以减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乱无章的物品，提高工作效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率，同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也可以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户对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烘焙店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价更高。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整理在烘焙行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践案例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CLLTNU+MS-UIGothic"/>
                <a:cs typeface="CLLTNU+MS-UIGothic"/>
              </a:rPr>
              <a:t>案例一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某烘焙店在制作蛋糕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需要的食材和工具都散乱在店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内各个角落，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致制作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程效率低下。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了解决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工作区域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行了整理，将常用的食材和工具放在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手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的位置，从而提高了工作效率。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CLLTNU+MS-UIGothic"/>
                <a:cs typeface="CLLTNU+MS-UIGothic"/>
              </a:rPr>
              <a:t>案例二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某烘焙店在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客人提供服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务时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店内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乱差，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致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不佳。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了改善客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店内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行了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整理，清理了垃圾和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物，使店内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得整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，从而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提高了客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整理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施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程中的常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见问题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5479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问题</a:t>
            </a:r>
            <a:r>
              <a:rPr sz="2000">
                <a:solidFill>
                  <a:srgbClr val="59AE93"/>
                </a:solidFill>
                <a:latin typeface="CLLTNU+MS-UIGothic"/>
                <a:cs typeface="CLLTNU+MS-UIGothic"/>
              </a:rPr>
              <a:t>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09920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问题</a:t>
            </a:r>
            <a:r>
              <a:rPr sz="2000">
                <a:solidFill>
                  <a:srgbClr val="59AE93"/>
                </a:solidFill>
                <a:latin typeface="CLLTNU+MS-UIGothic"/>
                <a:cs typeface="CLLTNU+MS-UIGothic"/>
              </a:rPr>
              <a:t>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6105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问题</a:t>
            </a:r>
            <a:r>
              <a:rPr sz="2000">
                <a:solidFill>
                  <a:srgbClr val="59AE93"/>
                </a:solidFill>
                <a:latin typeface="CLLTNU+MS-UIGothic"/>
                <a:cs typeface="CLLTNU+MS-UIGothic"/>
              </a:rPr>
              <a:t>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工不愿意整理自己的工作区域。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策：加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强员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工培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让员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到整理的重要性，同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制定相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励措施，鼓励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极参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与到整理工作中。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46625" y="4031988"/>
            <a:ext cx="301169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875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整理后的物品容易再次混乱。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策：建立</a:t>
            </a:r>
            <a:r>
              <a:rPr sz="1500">
                <a:solidFill>
                  <a:srgbClr val="000000"/>
                </a:solidFill>
                <a:latin typeface="CCERTO+LRPFIG+MicrosoftYaHei"/>
                <a:cs typeface="CCERTO+LRPFIG+MicrosoftYaHei"/>
              </a:rPr>
              <a:t>5S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管理体系，制定相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15875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的管理制度和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准操作流程，使</a:t>
            </a:r>
          </a:p>
          <a:p>
            <a:pPr marL="206375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整理工作常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范化。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76587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整理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程中需要花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一定的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和精力。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策：制定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的整理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划和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表，分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行整理，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避免一次性整理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多物品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致混</a:t>
            </a:r>
          </a:p>
          <a:p>
            <a:pPr marL="1238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乱。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MBNWLE+KCRMJD+MicrosoftYaHei-Bold"/>
                <a:cs typeface="MBNWLE+KCRMJ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5052536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5">
                <a:solidFill>
                  <a:srgbClr val="00AF57"/>
                </a:solidFill>
                <a:latin typeface="CLLTNU+MS-UIGothic"/>
                <a:cs typeface="CLLTNU+MS-UIGothic"/>
              </a:rPr>
              <a:t>整</a:t>
            </a:r>
            <a:r>
              <a:rPr sz="5150" spc="15">
                <a:solidFill>
                  <a:srgbClr val="00AF57"/>
                </a:solidFill>
                <a:latin typeface="SimSun"/>
                <a:cs typeface="SimSun"/>
              </a:rPr>
              <a:t>顿</a:t>
            </a:r>
            <a:r>
              <a:rPr sz="5150" spc="15">
                <a:solidFill>
                  <a:srgbClr val="00AF57"/>
                </a:solidFill>
                <a:latin typeface="CLLTNU+MS-UIGothic"/>
                <a:cs typeface="CLLTNU+MS-UIGothic"/>
              </a:rPr>
              <a:t>（</a:t>
            </a:r>
            <a:r>
              <a:rPr sz="5150" spc="15">
                <a:solidFill>
                  <a:srgbClr val="00AF57"/>
                </a:solidFill>
                <a:latin typeface="MBNWLE+KCRMJD+MicrosoftYaHei-Bold"/>
                <a:cs typeface="MBNWLE+KCRMJD+MicrosoftYaHei-Bold"/>
              </a:rPr>
              <a:t>Seiton</a:t>
            </a:r>
            <a:r>
              <a:rPr sz="5150">
                <a:solidFill>
                  <a:srgbClr val="00AF57"/>
                </a:solidFill>
                <a:latin typeface="CLLTNU+MS-UIGothic"/>
                <a:cs typeface="CLLTNU+MS-UIGothic"/>
              </a:rPr>
              <a:t> 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CLLTNU+MS-UIGothic"/>
                <a:cs typeface="CLLTNU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是一种管理方法，旨在通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划和整理，以提高工作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效率和减少浪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LLTNU+MS-UIGothic"/>
                <a:cs typeface="CLLTNU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LLTNU+MS-UIGothic"/>
                <a:cs typeface="CLLTNU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CLLTNU+MS-UIGothic"/>
                <a:cs typeface="CLLTNU+MS-UIGothic"/>
              </a:rPr>
              <a:t>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顿</a:t>
            </a:r>
            <a:r>
              <a:rPr sz="1350">
                <a:solidFill>
                  <a:srgbClr val="FFFFFF"/>
                </a:solidFill>
                <a:latin typeface="CLLTNU+MS-UIGothic"/>
                <a:cs typeface="CLLTNU+MS-UIGothic"/>
              </a:rPr>
              <a:t>，将工作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CLLTNU+MS-UIGothic"/>
                <a:cs typeface="CLLTNU+MS-UIGothic"/>
              </a:rPr>
              <a:t>所整理得更加有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LLTNU+MS-UIGothic"/>
                <a:cs typeface="CLLTNU+MS-UIGothic"/>
              </a:rPr>
              <a:t>序，提高工作效率，减少物品的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丢</a:t>
            </a:r>
            <a:r>
              <a:rPr sz="1350">
                <a:solidFill>
                  <a:srgbClr val="FFFFFF"/>
                </a:solidFill>
                <a:latin typeface="CLLTNU+MS-UIGothic"/>
                <a:cs typeface="CLLTNU+MS-UIGothic"/>
              </a:rPr>
              <a:t>失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LLTNU+MS-UIGothic"/>
                <a:cs typeface="CLLTNU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CLLTNU+MS-UIGothic"/>
                <a:cs typeface="CLLTNU+MS-UIGothic"/>
              </a:rPr>
              <a:t>坏，提高工作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CLLTNU+MS-UIGothic"/>
                <a:cs typeface="CLLTNU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整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顿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在烘焙行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践案例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208914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CLLTNU+MS-UIGothic"/>
                <a:cs typeface="CLLTNU+MS-UIGothic"/>
              </a:rPr>
              <a:t>案例</a:t>
            </a:r>
            <a:r>
              <a:rPr sz="23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在一家面包店中，店主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发现员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常在找烘焙工具和原料上花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大量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。通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过实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施整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将工具和原料按照使用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率和重要性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和定位，使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工能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更快地找到所需物品，提高了工作效率。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20891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CLLTNU+MS-UIGothic"/>
                <a:cs typeface="CLLTNU+MS-UIGothic"/>
              </a:rPr>
              <a:t>案例</a:t>
            </a:r>
            <a:r>
              <a:rPr sz="23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在一家蛋糕店中，店主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厨房的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生状况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差，容易引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食品安全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。通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过实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施整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将厨房内的物品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和整理，使厨房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得更加整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和有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序，提高了食品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CLLTNU+MS-UIGothic"/>
                <a:cs typeface="CLLTNU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整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顿实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施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程中的常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见问题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59AE93"/>
                </a:solidFill>
                <a:latin typeface="CLLTNU+MS-UIGothic"/>
                <a:cs typeface="CLLTNU+MS-UIGothic"/>
              </a:rPr>
              <a:t>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837732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问题</a:t>
            </a:r>
            <a:r>
              <a:rPr sz="16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3922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极性不高，不愿意配合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施。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策：加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强员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工培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，提高其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2291568"/>
            <a:ext cx="41389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和理解，同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建立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奖惩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机制，激励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极参与。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172459"/>
            <a:ext cx="837732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问题</a:t>
            </a:r>
            <a:r>
              <a:rPr sz="16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3703173"/>
            <a:ext cx="73922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在整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顿过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程中，需要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理大量的物品和信息，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以入手。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策：从关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区域和关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物品入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手，逐步推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工作，同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建立分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标识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，方便管理和使用。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4892675"/>
            <a:ext cx="837732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问题</a:t>
            </a:r>
            <a:r>
              <a:rPr sz="1600">
                <a:solidFill>
                  <a:srgbClr val="59AE93"/>
                </a:solidFill>
                <a:latin typeface="MBNWLE+KCRMJD+MicrosoftYaHei-Bold"/>
                <a:cs typeface="MBNWLE+KCRMJD+MicrosoftYaHei-Bold"/>
              </a:rPr>
              <a:t>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30725" y="5423387"/>
            <a:ext cx="749082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后，物品的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摆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放位置不合理，容易造成混乱。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策：根据工作流程和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需要，制定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合理的物品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摆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放位置和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序，同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建立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机制，定期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物品的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摆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放和使用情况，及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整和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CLLTNU+MS-UIGothic"/>
                <a:cs typeface="CLLTNU+MS-UIGothic"/>
              </a:rPr>
              <a:t>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MBNWLE+KCRMJD+MicrosoftYaHei-Bold"/>
                <a:cs typeface="MBNWLE+KCRMJD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4683652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00AF57"/>
                </a:solidFill>
                <a:latin typeface="CLLTNU+MS-UIGothic"/>
                <a:cs typeface="CLLTNU+MS-UIGothic"/>
              </a:rPr>
              <a:t>清</a:t>
            </a:r>
            <a:r>
              <a:rPr sz="5150" spc="20">
                <a:solidFill>
                  <a:srgbClr val="00AF57"/>
                </a:solidFill>
                <a:latin typeface="SimSun"/>
                <a:cs typeface="SimSun"/>
              </a:rPr>
              <a:t>扫</a:t>
            </a:r>
            <a:r>
              <a:rPr sz="5150" spc="20">
                <a:solidFill>
                  <a:srgbClr val="00AF57"/>
                </a:solidFill>
                <a:latin typeface="CLLTNU+MS-UIGothic"/>
                <a:cs typeface="CLLTNU+MS-UIGothic"/>
              </a:rPr>
              <a:t>（</a:t>
            </a:r>
            <a:r>
              <a:rPr sz="5150" spc="18">
                <a:solidFill>
                  <a:srgbClr val="00AF57"/>
                </a:solidFill>
                <a:latin typeface="MBNWLE+KCRMJD+MicrosoftYaHei-Bold"/>
                <a:cs typeface="MBNWLE+KCRMJD+MicrosoftYaHei-Bold"/>
              </a:rPr>
              <a:t>Seiso</a:t>
            </a:r>
            <a:r>
              <a:rPr sz="5150">
                <a:solidFill>
                  <a:srgbClr val="00AF57"/>
                </a:solidFill>
                <a:latin typeface="CLLTNU+MS-UIGothic"/>
                <a:cs typeface="CLLTNU+MS-UIGothic"/>
              </a:rPr>
              <a:t> ）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https://d.book118.com/145344312001011113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CLLTNU+MS-UIGothic</vt:lpstr>
      <vt:lpstr>MBNWLE+KCRMJD+MicrosoftYaHei-Bold</vt:lpstr>
      <vt:lpstr>SimSun</vt:lpstr>
      <vt:lpstr>MIWRHE+NTJRVQ+ArialMT</vt:lpstr>
      <vt:lpstr>Times New Roman</vt:lpstr>
      <vt:lpstr>CCERTO+LRPFIG+MicrosoftYaHei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2024-09-19T15:04:31.301</cp:lastPrinted>
  <dcterms:created xsi:type="dcterms:W3CDTF">2024-09-19T07:04:31Z</dcterms:created>
  <dcterms:modified xsi:type="dcterms:W3CDTF">2024-09-19T07:04:32Z</dcterms:modified>
</cp:coreProperties>
</file>