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A4F79-8CBB-4460-9953-727EEBBA3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C3FD-0F0B-4317-8A9D-D3D2B639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FD845-15E3-4C97-9887-DF704966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770FD-F3E3-4179-972E-8935C4DC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0B5FD-8A52-4001-BAC3-382D6E967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90F59-9134-4257-B610-2491D482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C8A12-1D52-4A66-A4A6-E98B2CD4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56780-6D55-486F-A385-F76C0271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6B25-B551-4214-AE51-593C664C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07C7F-A725-4676-BCBB-A6DE6F58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79C30-458F-496F-A457-B11437955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30021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学彭万林：深入探讨民法理论与实践\n## 1.民法概述及其重要性\n### 1.1民法的定义与调整对象\n### 1.2民法的性质与特点\n### 1.3民法在市场经济中的地位与作用\n## 2.民法的基本原则\n### 2.1平等原则与自愿原则\n### 2.2公平原则与诚实信用原则\n### 2.3公序良俗原则与禁止权利滥用原则\n## 3.民事主体制度\n### 3.1自然人主体制度\n### 3.2法人主体制度\n### 3.3非法人组织主体制度\n## 4.民事权利体系\n### 4.1物权制度\n### 4.2债权制度\n### 4.3知识产权制度\n## 5.民事责任制度\n### 5.1民事责任的种类与承担原则\n### 5.2民事责任的免除与减轻\n### 5.3民事责任的追究与实现\n## 6.诉讼时效与期间制度\n### 6.1诉讼时效的概念与种类\n### 6.2诉讼时效的计算与中止\n### 6.3期间制度的概念与种类\n## 7.民法的适用与解释\n### 7.1民法的适用原则与规则\n### 7.2民法的解释方法与技术\n### 7.3民法的冲突规范与解决\n## 8.民法的发展与创新\n### 8.1民法的发展趋势与挑战\n### 8.2民法的制度创新与实践\n### 8.3民法的研究与教育\n## 9.民法学彭万林的学术贡献与影响\n### 9.1彭万林教授的学术生涯与成就\n### 9.2彭万林教授的学术思想与观点\n### 9.3彭万林教授的学术影响与传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民法学彭万林：深入探讨民法理论与实践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民法概述及其重要性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民法是调整平等主体之间的人身关系和财产关系的法律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人身关系包括人格权、身份权等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财产关系包括物权、债权等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民法调整的对象具有平等性、自愿性和财产性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平等性：主体地位平等，不存在隶属关系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自愿性：主体意志自由，不受强制干预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财产性：涉及财产权益的分配与保护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民法是市民社会的基本法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规定市民社会的基本规则和秩序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保障市民的基本权利和利益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民法的定义与调整对象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8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8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民法是私法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调整私人间的关系，涉及个人权益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以意思自治为核心原则</a:t>
                </a:r>
                <a:endParaRPr/>
              </a:p>
            </p:txBody>
          </p:sp>
          <p:pic>
            <p:nvPicPr>
              <p:cNvPr id="38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9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民法具有强制性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民事法律规范具有普遍约束力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违法行为将受到法律制裁</a:t>
                </a:r>
                <a:endParaRPr/>
              </a:p>
            </p:txBody>
          </p:sp>
          <p:pic>
            <p:nvPicPr>
              <p:cNvPr id="39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9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民法具有任意性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当事人可以根据自己的意愿选择适用或不适用法律规定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可以通过约定改变或排除法律规定</a:t>
                </a:r>
                <a:endParaRPr/>
              </a:p>
            </p:txBody>
          </p:sp>
          <p:pic>
            <p:nvPicPr>
              <p:cNvPr id="39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40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民法具有实体性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规定民事权利和义务的内容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与程序法相对，关注实质性问题</a:t>
                </a:r>
                <a:endParaRPr/>
              </a:p>
            </p:txBody>
          </p:sp>
          <p:pic>
            <p:nvPicPr>
              <p:cNvPr id="40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民法的性质与特点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规定市场经济的基本规则和秩序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保障市场主体的基本权利和利益</a:t>
                </a:r>
                <a:endParaRPr/>
              </a:p>
            </p:txBody>
          </p:sp>
          <p:sp>
            <p:nvSpPr>
              <p:cNvPr id="4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民法是市场经济的基本法</a:t>
                </a:r>
                <a:endParaRPr/>
              </a:p>
            </p:txBody>
          </p:sp>
        </p:grpSp>
        <p:grpSp>
          <p:nvGrpSpPr>
            <p:cNvPr id="4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通过意思自治原则，保障市场主体的意志自由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通过平等原则，保障市场主体的地位平等</a:t>
                </a:r>
                <a:endParaRPr/>
              </a:p>
            </p:txBody>
          </p:sp>
          <p:sp>
            <p:nvSpPr>
              <p:cNvPr id="4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民法促进市场经济的自由与平等</a:t>
                </a:r>
                <a:endParaRPr/>
              </a:p>
            </p:txBody>
          </p:sp>
        </p:grpSp>
        <p:grpSp>
          <p:nvGrpSpPr>
            <p:cNvPr id="4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通过公平原则，平衡市场主体的利益分配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通过诚实信用原则，维护市场经济的信用体系</a:t>
                </a:r>
                <a:endParaRPr/>
              </a:p>
            </p:txBody>
          </p:sp>
          <p:sp>
            <p:nvSpPr>
              <p:cNvPr id="4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民法维护市场经济的公平与正义</a:t>
                </a:r>
                <a:endParaRPr/>
              </a:p>
            </p:txBody>
          </p:sp>
        </p:grpSp>
      </p:grpSp>
      <p:pic>
        <p:nvPicPr>
          <p:cNvPr id="4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民法在市场经济中的地位与作用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民法的基本原则</a:t>
            </a:r>
            <a:endParaRPr/>
          </a:p>
        </p:txBody>
      </p:sp>
      <p:sp>
        <p:nvSpPr>
          <p:cNvPr id="4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endParaRPr/>
              </a:p>
            </p:txBody>
          </p:sp>
          <p:sp>
            <p:nvSpPr>
              <p:cNvPr id="4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主体地位平等，不存在隶属关系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尊重和保障当事人的平等权利</a:t>
                </a:r>
                <a:endParaRPr/>
              </a:p>
            </p:txBody>
          </p:sp>
          <p:sp>
            <p:nvSpPr>
              <p:cNvPr id="4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endParaRPr/>
              </a:p>
            </p:txBody>
          </p:sp>
          <p:sp>
            <p:nvSpPr>
              <p:cNvPr id="4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主体意志自由，不受强制干预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尊重和保障当事人的自愿选择</a:t>
                </a:r>
                <a:endParaRPr/>
              </a:p>
            </p:txBody>
          </p:sp>
          <p:sp>
            <p:nvSpPr>
              <p:cNvPr id="4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平等原则与自愿原则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公平原则与诚实信用原则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平衡当事人之间的利益分配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保障社会公平与正义</a:t>
                </a:r>
                <a:endParaRPr/>
              </a:p>
            </p:txBody>
          </p:sp>
          <p:pic>
            <p:nvPicPr>
              <p:cNvPr id="4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诚实信用原则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维护市场经济的信用体系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保障交易安全</a:t>
                </a:r>
                <a:endParaRPr/>
              </a:p>
            </p:txBody>
          </p:sp>
          <p:pic>
            <p:nvPicPr>
              <p:cNvPr id="4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公序良俗原则与禁止权利滥用原则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公序良俗原则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维护社会公共秩序和善良风俗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保障社会公共利益</a:t>
                </a:r>
                <a:endParaRPr/>
              </a:p>
            </p:txBody>
          </p:sp>
          <p:pic>
            <p:nvPicPr>
              <p:cNvPr id="4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禁止权利滥用原则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防止当事人滥用民事权利，损害他人利益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保障民事权利的正当行使</a:t>
                </a:r>
                <a:endParaRPr/>
              </a:p>
            </p:txBody>
          </p:sp>
          <p:pic>
            <p:nvPicPr>
              <p:cNvPr id="4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民事主体制度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自然人的定义与资格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具有生命权和民事权利能力的自然人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包括公民、外国人和无国籍人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自然人的民事权利能力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自出生时开始，至死亡时终止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自然人的民事行为能力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分为完全民事行为能力、限制民事行为能力和无民事行为能力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民事行为能力受年龄、智力等因素影响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自然人主体制度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具有独立法人资格的组织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包括营利法人、非营利法人和特别法人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法人的定义与资格</a:t>
                </a:r>
                <a:endParaRPr/>
              </a:p>
            </p:txBody>
          </p:sp>
        </p:grpSp>
        <p:grpSp>
          <p:nvGrpSpPr>
            <p:cNvPr id="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自成立时开始，至解散时终止</a:t>
                </a:r>
                <a:endParaRPr/>
              </a:p>
            </p:txBody>
          </p:sp>
          <p:sp>
            <p:nvSpPr>
              <p:cNvPr id="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法人的民事权利能力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分为完全民事行为能力、限制民事行为能力和无民事行为能力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民事行为能力受法人类型、章程等因素影响</a:t>
                </a:r>
                <a:endParaRPr/>
              </a:p>
            </p:txBody>
          </p:sp>
          <p:sp>
            <p:nvSpPr>
              <p:cNvPr id="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法人的民事行为能力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法人主体制度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非法人组织的定义与资格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不具有法人资格的组织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包括合伙企业、个人独资企业等</a:t>
                </a:r>
                <a:endParaRPr/>
              </a:p>
            </p:txBody>
          </p:sp>
          <p:sp>
            <p:nvSpPr>
              <p:cNvPr id="4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非法人组织的民事权利能力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自成立时开始，至解散时终止</a:t>
                </a:r>
                <a:endParaRPr/>
              </a:p>
            </p:txBody>
          </p:sp>
          <p:sp>
            <p:nvSpPr>
              <p:cNvPr id="5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非法人组织的民事行为能力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分为完全民事行为能力、限制民事行为能力和无民事行为能力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民事行为能力受组织类型、章程等因素影响</a:t>
                </a:r>
                <a:endParaRPr/>
              </a:p>
            </p:txBody>
          </p:sp>
          <p:sp>
            <p:nvSpPr>
              <p:cNvPr id="5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非法人组织主体制度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民事权利体系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物权的定义与类型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权利人直接支配特定物的权利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包括所有权、用益物权和担保物权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物权的取得、变更和消灭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通过法律行为、事实行为等方式取得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可以通过转让、抵押等方式变更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可以通过注销、抛弃等方式消灭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债权的定义与类型</a:t>
                </a:r>
                <a:endParaRPr/>
              </a:p>
            </p:txBody>
          </p:sp>
          <p:sp>
            <p:nvSpPr>
              <p:cNvPr id="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债权人享有的请求债务人履行义务的权利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包括合同债权、侵权债权等</a:t>
                </a:r>
                <a:endParaRPr/>
              </a:p>
            </p:txBody>
          </p:sp>
          <p:sp>
            <p:nvSpPr>
              <p:cNvPr id="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债权的取得、变更和消灭</a:t>
                </a:r>
                <a:endParaRPr/>
              </a:p>
            </p:txBody>
          </p:sp>
          <p:sp>
            <p:nvSpPr>
              <p:cNvPr id="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通过合同、侵权行为等方式取得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可以通过转让、抵消等方式变更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可以通过履行、免除等方式消灭</a:t>
                </a:r>
                <a:endParaRPr/>
              </a:p>
            </p:txBody>
          </p:sp>
          <p:sp>
            <p:nvSpPr>
              <p:cNvPr id="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债权制度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知识产权的定义与类型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权利人享有的独占性智力成果权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包括著作权、专利权、商标权等</a:t>
                </a:r>
                <a:endParaRPr/>
              </a:p>
            </p:txBody>
          </p:sp>
          <p:pic>
            <p:nvPicPr>
              <p:cNvPr id="1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知识产权的取得、变更和消灭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通过创作、申请等方式取得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可以通过转让、许可等方式变更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可以通过撤销、终止等方式消灭</a:t>
                </a:r>
                <a:endParaRPr/>
              </a:p>
            </p:txBody>
          </p:sp>
          <p:pic>
            <p:nvPicPr>
              <p:cNvPr id="1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民事责任制度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民事责任的种类</a:t>
                </a:r>
                <a:endParaRPr/>
              </a:p>
            </p:txBody>
          </p:sp>
          <p:sp>
            <p:nvSpPr>
              <p:cNvPr id="1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违约责任：违反合同约定的责任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侵权责任：侵犯他人合法权益的责任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履行责任：履行法定义务的责任</a:t>
                </a:r>
                <a:endParaRPr/>
              </a:p>
            </p:txBody>
          </p:sp>
          <p:sp>
            <p:nvSpPr>
              <p:cNvPr id="1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民事责任的承担原则</a:t>
                </a:r>
                <a:endParaRPr/>
              </a:p>
            </p:txBody>
          </p:sp>
          <p:sp>
            <p:nvSpPr>
              <p:cNvPr id="1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过错责任原则：根据过错程度承担民事责任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无过错责任原则：无论是否有过错，均需承担民事责任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公平责任原则：根据公平原则分担民事责任</a:t>
                </a:r>
                <a:endParaRPr/>
              </a:p>
            </p:txBody>
          </p:sp>
          <p:sp>
            <p:nvSpPr>
              <p:cNvPr id="1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民事责任的种类与承担原则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https://d.book118.com/146003002133010052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民法学彭万林：深入探讨民法理论与实践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2024-09-19T00:15:56.288</cp:lastPrinted>
  <dcterms:created xsi:type="dcterms:W3CDTF">2024-09-18T16:15:56Z</dcterms:created>
  <dcterms:modified xsi:type="dcterms:W3CDTF">2024-09-18T16:15:58Z</dcterms:modified>
</cp:coreProperties>
</file>