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392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2EBFD-D94F-4BCF-A483-A71BEAB44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3574D-45D7-4FB7-937E-07E560530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B80ED-C3E8-4195-9165-BDAA3880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A1EE7-6448-4D52-9FA2-566C1176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D806E-2C76-4BE3-914E-4495290A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08285-8922-44E6-9C58-6C0168B3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27DAA-EA25-4E69-9FBA-A7282942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5072D-166A-4800-923A-8DEFE63A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69478-F0CF-436E-B75C-4DFDD54D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94798-C938-4398-80BF-D25D13483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4A147-1446-404D-A907-231665EBA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.xml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tags" Target="../tags/tag60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ags" Target="../tags/tag76.xml" /><Relationship Id="rId19" Type="http://schemas.openxmlformats.org/officeDocument/2006/relationships/tags" Target="../tags/tag77.xml" /><Relationship Id="rId2" Type="http://schemas.openxmlformats.org/officeDocument/2006/relationships/notesSlide" Target="../notesSlides/notesSlide9.xml" /><Relationship Id="rId20" Type="http://schemas.openxmlformats.org/officeDocument/2006/relationships/tags" Target="../tags/tag78.xml" /><Relationship Id="rId21" Type="http://schemas.openxmlformats.org/officeDocument/2006/relationships/tags" Target="../tags/tag79.xml" /><Relationship Id="rId22" Type="http://schemas.openxmlformats.org/officeDocument/2006/relationships/tags" Target="../tags/tag80.xml" /><Relationship Id="rId23" Type="http://schemas.openxmlformats.org/officeDocument/2006/relationships/tags" Target="../tags/tag81.xml" /><Relationship Id="rId24" Type="http://schemas.openxmlformats.org/officeDocument/2006/relationships/tags" Target="../tags/tag82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22" Type="http://schemas.openxmlformats.org/officeDocument/2006/relationships/tags" Target="../tags/tag102.xml" /><Relationship Id="rId23" Type="http://schemas.openxmlformats.org/officeDocument/2006/relationships/tags" Target="../tags/tag103.xml" /><Relationship Id="rId24" Type="http://schemas.openxmlformats.org/officeDocument/2006/relationships/tags" Target="../tags/tag104.xml" /><Relationship Id="rId25" Type="http://schemas.openxmlformats.org/officeDocument/2006/relationships/tags" Target="../tags/tag105.xml" /><Relationship Id="rId26" Type="http://schemas.openxmlformats.org/officeDocument/2006/relationships/tags" Target="../tags/tag106.xml" /><Relationship Id="rId27" Type="http://schemas.openxmlformats.org/officeDocument/2006/relationships/tags" Target="../tags/tag107.xml" /><Relationship Id="rId28" Type="http://schemas.openxmlformats.org/officeDocument/2006/relationships/tags" Target="../tags/tag108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notesSlide" Target="../notesSlides/notesSlide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notesSlide" Target="../notesSlides/notesSlide14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19" Type="http://schemas.openxmlformats.org/officeDocument/2006/relationships/tags" Target="../tags/tag296.xml" /><Relationship Id="rId2" Type="http://schemas.openxmlformats.org/officeDocument/2006/relationships/notesSlide" Target="../notesSlides/notesSlide22.xml" /><Relationship Id="rId20" Type="http://schemas.openxmlformats.org/officeDocument/2006/relationships/tags" Target="../tags/tag297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18" Type="http://schemas.openxmlformats.org/officeDocument/2006/relationships/tags" Target="../tags/tag313.xml" /><Relationship Id="rId19" Type="http://schemas.openxmlformats.org/officeDocument/2006/relationships/tags" Target="../tags/tag314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Relationship Id="rId7" Type="http://schemas.openxmlformats.org/officeDocument/2006/relationships/tags" Target="../tags/tag319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12" Type="http://schemas.openxmlformats.org/officeDocument/2006/relationships/tags" Target="../tags/tag344.xml" /><Relationship Id="rId13" Type="http://schemas.openxmlformats.org/officeDocument/2006/relationships/tags" Target="../tags/tag345.xml" /><Relationship Id="rId14" Type="http://schemas.openxmlformats.org/officeDocument/2006/relationships/tags" Target="../tags/tag346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tags" Target="../tags/tag341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12" Type="http://schemas.openxmlformats.org/officeDocument/2006/relationships/tags" Target="../tags/tag356.xml" /><Relationship Id="rId13" Type="http://schemas.openxmlformats.org/officeDocument/2006/relationships/tags" Target="../tags/tag357.xml" /><Relationship Id="rId14" Type="http://schemas.openxmlformats.org/officeDocument/2006/relationships/tags" Target="../tags/tag358.xml" /><Relationship Id="rId15" Type="http://schemas.openxmlformats.org/officeDocument/2006/relationships/tags" Target="../tags/tag359.xml" /><Relationship Id="rId16" Type="http://schemas.openxmlformats.org/officeDocument/2006/relationships/tags" Target="../tags/tag360.xml" /><Relationship Id="rId17" Type="http://schemas.openxmlformats.org/officeDocument/2006/relationships/tags" Target="../tags/tag361.xml" /><Relationship Id="rId18" Type="http://schemas.openxmlformats.org/officeDocument/2006/relationships/tags" Target="../tags/tag362.xml" /><Relationship Id="rId2" Type="http://schemas.openxmlformats.org/officeDocument/2006/relationships/notesSlide" Target="../notesSlides/notesSlide27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tags" Target="../tags/tag352.xml" /><Relationship Id="rId9" Type="http://schemas.openxmlformats.org/officeDocument/2006/relationships/tags" Target="../tags/tag35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363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tags" Target="../tags/tag366.xml" /><Relationship Id="rId7" Type="http://schemas.openxmlformats.org/officeDocument/2006/relationships/tags" Target="../tags/tag367.xml" /><Relationship Id="rId8" Type="http://schemas.openxmlformats.org/officeDocument/2006/relationships/tags" Target="../tags/tag368.xml" /><Relationship Id="rId9" Type="http://schemas.openxmlformats.org/officeDocument/2006/relationships/tags" Target="../tags/tag369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9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tags" Target="../tags/tag37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3.xml" /><Relationship Id="rId11" Type="http://schemas.openxmlformats.org/officeDocument/2006/relationships/tags" Target="../tags/tag384.xml" /><Relationship Id="rId12" Type="http://schemas.openxmlformats.org/officeDocument/2006/relationships/tags" Target="../tags/tag385.xml" /><Relationship Id="rId13" Type="http://schemas.openxmlformats.org/officeDocument/2006/relationships/tags" Target="../tags/tag386.xml" /><Relationship Id="rId14" Type="http://schemas.openxmlformats.org/officeDocument/2006/relationships/tags" Target="../tags/tag387.xml" /><Relationship Id="rId15" Type="http://schemas.openxmlformats.org/officeDocument/2006/relationships/tags" Target="../tags/tag388.xml" /><Relationship Id="rId16" Type="http://schemas.openxmlformats.org/officeDocument/2006/relationships/tags" Target="../tags/tag389.xml" /><Relationship Id="rId17" Type="http://schemas.openxmlformats.org/officeDocument/2006/relationships/tags" Target="../tags/tag390.xml" /><Relationship Id="rId18" Type="http://schemas.openxmlformats.org/officeDocument/2006/relationships/tags" Target="../tags/tag391.xml" /><Relationship Id="rId2" Type="http://schemas.openxmlformats.org/officeDocument/2006/relationships/notesSlide" Target="../notesSlides/notesSlide30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tags" Target="../tags/tag380.xml" /><Relationship Id="rId8" Type="http://schemas.openxmlformats.org/officeDocument/2006/relationships/tags" Target="../tags/tag381.xml" /><Relationship Id="rId9" Type="http://schemas.openxmlformats.org/officeDocument/2006/relationships/tags" Target="../tags/tag38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13130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005580" y="3100705"/>
            <a:ext cx="3765550" cy="657225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专题06  标点符号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7994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语音识记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1500" y="3022600"/>
            <a:ext cx="2449830" cy="54610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72376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14433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汉字识记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20313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词语运用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4232910" y="26752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句子辨析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4174490" y="332930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修辞运用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4189730" y="404304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标点符号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204970" y="46729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文学常识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9"/>
            </p:custDataLst>
          </p:nvPr>
        </p:nvSpPr>
        <p:spPr>
          <a:xfrm>
            <a:off x="4234180" y="530288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名句默写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5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2967990" y="2458085"/>
            <a:ext cx="6931660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专题06  标点符号</a:t>
            </a:r>
            <a:endParaRPr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922000" y="11671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1150620"/>
          <a:ext cx="11078210" cy="3427095"/>
        </p:xfrm>
        <a:graphic>
          <a:graphicData uri="http://schemas.openxmlformats.org/drawingml/2006/table">
            <a:tbl>
              <a:tblPr/>
              <a:tblGrid>
                <a:gridCol w="3606165"/>
                <a:gridCol w="5046345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1678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621030" y="2512060"/>
            <a:ext cx="3568700" cy="20599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正确使用标点符号：顿号、逗号、分号、冒号、问号、引号、省略号、破折号、书名号、连接号等。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133850" y="2907030"/>
            <a:ext cx="506666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重点考查5种点号（顿号、逗号、分号、冒号、问号）和5种标号（书名号、括号、引号、破折号、省略号）</a:t>
            </a:r>
            <a:endParaRPr lang="en-US" sz="21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6"/>
            </p:custDataLst>
          </p:nvPr>
        </p:nvSpPr>
        <p:spPr>
          <a:xfrm>
            <a:off x="9418320" y="3208655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188595" y="931545"/>
            <a:ext cx="1173924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重点考查5种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、问号）和5种标号（书名号、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、破折号、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）。以句中辨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的形式综合考查多种标点符号，常采用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题形式；作文中要求正确使用标点符号。近几年在考试中均未单独以选择题形式出现。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855085" y="1078230"/>
            <a:ext cx="800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顿号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2777490" y="1078230"/>
            <a:ext cx="5416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5060950" y="1092200"/>
            <a:ext cx="1006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6223635" y="109220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7306310" y="109220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冒号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953135" y="1672590"/>
            <a:ext cx="831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括号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2047875" y="167259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4217670" y="168783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省略号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3"/>
            </p:custDataLst>
          </p:nvPr>
        </p:nvSpPr>
        <p:spPr>
          <a:xfrm>
            <a:off x="7208520" y="1687830"/>
            <a:ext cx="8007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2191385" y="2266950"/>
            <a:ext cx="831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  <p:bldP spid="18" grpId="0"/>
      <p:bldP spid="19" grpId="0"/>
      <p:bldP spid="20" grpId="0"/>
      <p:bldP spid="21" grpId="0"/>
      <p:bldP spid="5" grpId="0"/>
      <p:bldP spid="8" grpId="0"/>
      <p:bldP spid="9" grpId="0"/>
      <p:bldP spid="6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160655" y="456374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①虚心使人进步，骄傲使人落后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②（甲：咱们去图书馆吧？ ）乙：好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60655" y="264985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（1）用于句子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语气。使用句号主要依据是：语段前后有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停顿、带有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语气和语调，并不取决于句子的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5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5810" y="141097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</a:t>
            </a:r>
            <a:r>
              <a:rPr lang="zh-CN" alt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定义</a:t>
            </a:r>
            <a:endParaRPr lang="zh-CN" alt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60655" y="18815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号，主要表示句子的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语气。形式是“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84264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（一）句号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1609090" y="2043430"/>
            <a:ext cx="7270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5302885" y="2064385"/>
            <a:ext cx="10414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陈述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8537575" y="2008505"/>
            <a:ext cx="513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3029585" y="341503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末尾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1"/>
            </p:custDataLst>
          </p:nvPr>
        </p:nvSpPr>
        <p:spPr>
          <a:xfrm>
            <a:off x="5274945" y="334899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陈述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765810" y="3966845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较大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3354070" y="398907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陈述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8932545" y="3989070"/>
            <a:ext cx="12223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长短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5399405" y="4739005"/>
            <a:ext cx="513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6274435" y="5335905"/>
            <a:ext cx="513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1" grpId="0"/>
      <p:bldP spid="17" grpId="0"/>
      <p:bldP spid="18" grpId="0"/>
      <p:bldP spid="19" grpId="0"/>
      <p:bldP spid="20" grpId="0"/>
      <p:bldP spid="21" grpId="0"/>
      <p:bldP spid="4" grpId="0"/>
      <p:bldP spid="5" grpId="0"/>
      <p:bldP spid="8" grpId="0"/>
      <p:bldP spid="9" grpId="0"/>
      <p:bldP spid="6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10795" y="2752090"/>
            <a:ext cx="121373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（3）图或表的短语式说明文字，中间可用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，但末尾不用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。即使有时说明文字较长，前面的语段已出现句号，最后结尾处仍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句号。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66675" y="20815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②我不由地感到，这些普通劳动者也是同样值得尊敬的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66675" y="13830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①请您稍等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-17145" y="6705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（2）有时也可表示较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的祈使语气和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语气。如：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807200" y="2915285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3933825" y="831850"/>
            <a:ext cx="8648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缓和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6807200" y="818515"/>
            <a:ext cx="13823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2402840" y="1566545"/>
            <a:ext cx="4470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8651875" y="2272665"/>
            <a:ext cx="398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9592945" y="2915285"/>
            <a:ext cx="1122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7927340" y="3478530"/>
            <a:ext cx="11226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20" grpId="0"/>
      <p:bldP spid="21" grpId="0"/>
      <p:bldP spid="5" grpId="0"/>
      <p:bldP spid="3" grpId="0"/>
      <p:bldP spid="7" grpId="0"/>
      <p:bldP spid="9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160655" y="5513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对这样的青年，我们是应该支持他呢  还是应该指责他呢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34925" y="132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号，主要表示句子的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语气。形式是“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（二）问号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73723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34925" y="204914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（1）用于句子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语气（包括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等疑问类型）。如：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48895" y="33483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难道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这些普通的战士不值得歌颂吗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34925" y="4186555"/>
            <a:ext cx="1200912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（2）选择问句中，通常只在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的末尾用问号，各个选项之间一般用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隔开。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4898390" y="1482090"/>
            <a:ext cx="10579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疑问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0"/>
            </p:custDataLst>
          </p:nvPr>
        </p:nvSpPr>
        <p:spPr>
          <a:xfrm>
            <a:off x="7940040" y="1490980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407160" y="1483360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4749165" y="2792730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疑问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7155180" y="2795905"/>
            <a:ext cx="9975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反问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4"/>
            </p:custDataLst>
          </p:nvPr>
        </p:nvSpPr>
        <p:spPr>
          <a:xfrm>
            <a:off x="2928620" y="2805430"/>
            <a:ext cx="9658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末尾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8223885" y="2803525"/>
            <a:ext cx="12852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设问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4912360" y="4354195"/>
            <a:ext cx="22910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最后一个选项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5645785" y="3517265"/>
            <a:ext cx="640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6022975" y="5667375"/>
            <a:ext cx="5759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9001760" y="5701030"/>
            <a:ext cx="4133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613410" y="4959985"/>
            <a:ext cx="10077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矩形 23"/>
          <p:cNvSpPr/>
          <p:nvPr>
            <p:custDataLst>
              <p:tags r:id="rId21"/>
            </p:custDataLst>
          </p:nvPr>
        </p:nvSpPr>
        <p:spPr>
          <a:xfrm>
            <a:off x="827405" y="3573145"/>
            <a:ext cx="57975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6" name="矩形 25"/>
          <p:cNvSpPr/>
          <p:nvPr>
            <p:custDataLst>
              <p:tags r:id="rId22"/>
            </p:custDataLst>
          </p:nvPr>
        </p:nvSpPr>
        <p:spPr>
          <a:xfrm>
            <a:off x="5377180" y="3569970"/>
            <a:ext cx="352425" cy="32321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" name="矩形 26"/>
          <p:cNvSpPr/>
          <p:nvPr>
            <p:custDataLst>
              <p:tags r:id="rId23"/>
            </p:custDataLst>
          </p:nvPr>
        </p:nvSpPr>
        <p:spPr>
          <a:xfrm>
            <a:off x="3895090" y="5752465"/>
            <a:ext cx="27114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8" name="矩形 27"/>
          <p:cNvSpPr/>
          <p:nvPr>
            <p:custDataLst>
              <p:tags r:id="rId24"/>
            </p:custDataLst>
          </p:nvPr>
        </p:nvSpPr>
        <p:spPr>
          <a:xfrm>
            <a:off x="6384290" y="5722620"/>
            <a:ext cx="770890" cy="32321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6" grpId="0"/>
      <p:bldP spid="9" grpId="0"/>
      <p:bldP spid="10" grpId="0"/>
      <p:bldP spid="17" grpId="0"/>
      <p:bldP spid="19" grpId="0"/>
      <p:bldP spid="20" grpId="0"/>
      <p:bldP spid="2" grpId="0"/>
      <p:bldP spid="5" grpId="0"/>
      <p:bldP spid="8" grpId="0"/>
      <p:bldP spid="12" grpId="0"/>
      <p:bldP spid="13" grpId="0"/>
      <p:bldP spid="14" grpId="0"/>
      <p:bldP spid="21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60655" y="5304155"/>
            <a:ext cx="1189926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（4）问号也有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的用法，即用于句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，表示存疑或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160655" y="4172585"/>
            <a:ext cx="1189926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这就是你的做法吗   你这个总经理是怎么当的    你怎么竟敢这样欺骗消费者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925" y="13227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（他看着我的作品称赞了我。）但到底是称赞我什么：是有几处画的好  还是什么都敢画   抑或只是一种对于失败者的无可奈何的安慰  我不得而知。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03835" y="9461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当选项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或较长，或有意突出每个选项的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时，也可每个选项之后都用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34925" y="2566035"/>
            <a:ext cx="12024360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（3）在多个问句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或表达疑问语气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时，可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问号。通常应先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用，再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用，最多叠用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个问号。在没有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的情感表达需要时不宜叠用问号。如：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7368540" y="266065"/>
            <a:ext cx="13106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独立性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1143000" y="838835"/>
            <a:ext cx="17449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问号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010410" y="279400"/>
            <a:ext cx="891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较多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2093595" y="2068195"/>
            <a:ext cx="5295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10860405" y="1494790"/>
            <a:ext cx="631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3262630" y="2725420"/>
            <a:ext cx="8223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8049260" y="2724785"/>
            <a:ext cx="12096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叠用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8763635" y="2068195"/>
            <a:ext cx="439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6"/>
            </p:custDataLst>
          </p:nvPr>
        </p:nvSpPr>
        <p:spPr>
          <a:xfrm>
            <a:off x="11050270" y="2744470"/>
            <a:ext cx="5003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473075" y="3295650"/>
            <a:ext cx="5861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叠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8"/>
            </p:custDataLst>
          </p:nvPr>
        </p:nvSpPr>
        <p:spPr>
          <a:xfrm>
            <a:off x="6320155" y="2715260"/>
            <a:ext cx="891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加重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9"/>
            </p:custDataLst>
          </p:nvPr>
        </p:nvSpPr>
        <p:spPr>
          <a:xfrm>
            <a:off x="160655" y="5904865"/>
            <a:ext cx="1189926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马致远（1250  -1321），大都人，元代戏曲家、散曲家。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0"/>
            </p:custDataLst>
          </p:nvPr>
        </p:nvSpPr>
        <p:spPr>
          <a:xfrm>
            <a:off x="2943225" y="3338195"/>
            <a:ext cx="5187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1"/>
            </p:custDataLst>
          </p:nvPr>
        </p:nvSpPr>
        <p:spPr>
          <a:xfrm>
            <a:off x="5808345" y="3328670"/>
            <a:ext cx="16021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异常强烈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2"/>
            </p:custDataLst>
          </p:nvPr>
        </p:nvSpPr>
        <p:spPr>
          <a:xfrm>
            <a:off x="3389630" y="4361180"/>
            <a:ext cx="4165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3"/>
            </p:custDataLst>
          </p:nvPr>
        </p:nvSpPr>
        <p:spPr>
          <a:xfrm>
            <a:off x="622300" y="4938395"/>
            <a:ext cx="10198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？？？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4"/>
            </p:custDataLst>
          </p:nvPr>
        </p:nvSpPr>
        <p:spPr>
          <a:xfrm>
            <a:off x="7394575" y="4330700"/>
            <a:ext cx="891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5"/>
            </p:custDataLst>
          </p:nvPr>
        </p:nvSpPr>
        <p:spPr>
          <a:xfrm>
            <a:off x="3110865" y="5465445"/>
            <a:ext cx="8223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标号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6"/>
            </p:custDataLst>
          </p:nvPr>
        </p:nvSpPr>
        <p:spPr>
          <a:xfrm>
            <a:off x="9171305" y="5473065"/>
            <a:ext cx="12096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7"/>
            </p:custDataLst>
          </p:nvPr>
        </p:nvSpPr>
        <p:spPr>
          <a:xfrm>
            <a:off x="6653530" y="5459095"/>
            <a:ext cx="5441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8"/>
            </p:custDataLst>
          </p:nvPr>
        </p:nvSpPr>
        <p:spPr>
          <a:xfrm>
            <a:off x="2804160" y="6080760"/>
            <a:ext cx="4165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6" grpId="0"/>
      <p:bldP spid="10" grpId="0"/>
      <p:bldP spid="17" grpId="0"/>
      <p:bldP spid="19" grpId="0"/>
      <p:bldP spid="20" grpId="0"/>
      <p:bldP spid="2" grpId="0"/>
      <p:bldP spid="8" grpId="0"/>
      <p:bldP spid="12" grpId="0"/>
      <p:bldP spid="13" grpId="0"/>
      <p:bldP spid="14" grpId="0"/>
      <p:bldP spid="21" grpId="0"/>
      <p:bldP spid="22" grpId="0"/>
      <p:bldP spid="23" grpId="0"/>
      <p:bldP spid="3" grpId="0"/>
      <p:bldP spid="5" grpId="0"/>
      <p:bldP spid="9" grpId="0"/>
      <p:bldP spid="24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160655" y="498284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咚  咚咚  突然传来一阵急促的敲门声。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34925" y="132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号，主要表示句子的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语气。形式是“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（三）叹号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73723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34925" y="204914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（1）用于句子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，主要表示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句中较短的并列词语或短语之间的停顿。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76835" y="33483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不再说了吧，要落泪了。真想念北平呀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34925" y="4186555"/>
            <a:ext cx="1200912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（2）用于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词后，表示声音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或突然。如：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4926330" y="1484630"/>
            <a:ext cx="10579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0"/>
            </p:custDataLst>
          </p:nvPr>
        </p:nvSpPr>
        <p:spPr>
          <a:xfrm>
            <a:off x="8083550" y="1476375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481455" y="1491615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5292090" y="2790825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感叹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2929255" y="2776855"/>
            <a:ext cx="9658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末尾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2276475" y="4338955"/>
            <a:ext cx="1007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拟声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6384290" y="3525520"/>
            <a:ext cx="640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6"/>
            </p:custDataLst>
          </p:nvPr>
        </p:nvSpPr>
        <p:spPr>
          <a:xfrm>
            <a:off x="1189355" y="5161915"/>
            <a:ext cx="5759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2138680" y="5156200"/>
            <a:ext cx="4133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8"/>
            </p:custDataLst>
          </p:nvPr>
        </p:nvSpPr>
        <p:spPr>
          <a:xfrm>
            <a:off x="5264785" y="4352925"/>
            <a:ext cx="10077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短促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矩形 25"/>
          <p:cNvSpPr/>
          <p:nvPr>
            <p:custDataLst>
              <p:tags r:id="rId19"/>
            </p:custDataLst>
          </p:nvPr>
        </p:nvSpPr>
        <p:spPr>
          <a:xfrm>
            <a:off x="6031865" y="3569970"/>
            <a:ext cx="352425" cy="32321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6" grpId="0"/>
      <p:bldP spid="9" grpId="0"/>
      <p:bldP spid="10" grpId="0"/>
      <p:bldP spid="17" grpId="0"/>
      <p:bldP spid="19" grpId="0"/>
      <p:bldP spid="20" grpId="0"/>
      <p:bldP spid="2" grpId="0"/>
      <p:bldP spid="8" grpId="0"/>
      <p:bldP spid="13" grpId="0"/>
      <p:bldP spid="14" grpId="0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34925" y="132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号，表示句子或语段内部的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停顿。形式是“  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（四）逗号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03835" y="73723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90805" y="204914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（1）单句内较长的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之间、谓语之间、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之间可用逗号。如：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76835" y="334835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①母亲沉痛的诉说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以及亲眼见到的事实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都启发了我幼年时期追求真理的思想。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34925" y="4465955"/>
            <a:ext cx="1200912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②应该看到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科学需要一个人贡献毕生的精力。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5664200" y="1484630"/>
            <a:ext cx="15779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一般性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9152255" y="1462405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73505" y="1485265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7148830" y="2791460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宾语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3637915" y="2804160"/>
            <a:ext cx="9658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6584950" y="3518535"/>
            <a:ext cx="1007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3367405" y="3518535"/>
            <a:ext cx="640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5"/>
            </p:custDataLst>
          </p:nvPr>
        </p:nvSpPr>
        <p:spPr>
          <a:xfrm>
            <a:off x="2406015" y="4610100"/>
            <a:ext cx="5759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6" grpId="0"/>
      <p:bldP spid="9" grpId="0"/>
      <p:bldP spid="17" grpId="0"/>
      <p:bldP spid="19" grpId="0"/>
      <p:bldP spid="20" grpId="0"/>
      <p:bldP spid="2" grpId="0"/>
      <p:bldP spid="8" grpId="0"/>
      <p:bldP spid="13" grpId="0"/>
      <p:bldP spid="14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34925" y="2775585"/>
            <a:ext cx="1189926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（3）复句内各分句之间的停顿，除了有时要用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外，都要用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。例如：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62865" y="2132965"/>
            <a:ext cx="1189926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③我只是一个人  孤孤单单的。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925" y="84772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①真美啊 这条蜿蜒的林间小路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50165" y="946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（2）前置的谓语、状语之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或后置的定语之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，可用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34925" y="1504315"/>
            <a:ext cx="1202436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②对于这个城市 他并不陌生。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7545705" y="271780"/>
            <a:ext cx="6311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9003665" y="274320"/>
            <a:ext cx="17449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4679315" y="252095"/>
            <a:ext cx="891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1963420" y="1040130"/>
            <a:ext cx="5295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3013075" y="1654175"/>
            <a:ext cx="8223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160655" y="3460115"/>
            <a:ext cx="1189926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据说苏州园林有一百多处  我到过的不过十多处。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4"/>
            </p:custDataLst>
          </p:nvPr>
        </p:nvSpPr>
        <p:spPr>
          <a:xfrm>
            <a:off x="3110865" y="2277745"/>
            <a:ext cx="4165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27735" y="1675130"/>
            <a:ext cx="26555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       ]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16"/>
            </p:custDataLst>
          </p:nvPr>
        </p:nvSpPr>
        <p:spPr>
          <a:xfrm>
            <a:off x="1071880" y="1202690"/>
            <a:ext cx="891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7"/>
            </p:custDataLst>
          </p:nvPr>
        </p:nvSpPr>
        <p:spPr>
          <a:xfrm>
            <a:off x="3018155" y="2277745"/>
            <a:ext cx="23431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8"/>
            </p:custDataLst>
          </p:nvPr>
        </p:nvSpPr>
        <p:spPr>
          <a:xfrm>
            <a:off x="9820275" y="2917190"/>
            <a:ext cx="12096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19"/>
            </p:custDataLst>
          </p:nvPr>
        </p:nvSpPr>
        <p:spPr>
          <a:xfrm>
            <a:off x="7512050" y="2925445"/>
            <a:ext cx="9785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0"/>
            </p:custDataLst>
          </p:nvPr>
        </p:nvSpPr>
        <p:spPr>
          <a:xfrm>
            <a:off x="4416425" y="3615690"/>
            <a:ext cx="4165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1"/>
            </p:custDataLst>
          </p:nvPr>
        </p:nvSpPr>
        <p:spPr>
          <a:xfrm>
            <a:off x="34925" y="4172585"/>
            <a:ext cx="11899265" cy="7169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（4）用于某些序次语（“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”字头、“其”字头及“首先”类序次语）之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22"/>
            </p:custDataLst>
          </p:nvPr>
        </p:nvSpPr>
        <p:spPr>
          <a:xfrm>
            <a:off x="160655" y="4885055"/>
            <a:ext cx="11899265" cy="17570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为什么许多人都有长不大的感觉呢？原因有三：第一 父母总认为自己比孩子成熟；第二 父母总要以自己的标准来衡量孩子；第三 父母出于爱心而总不想让孩子在成长的过程中走弯路。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3"/>
            </p:custDataLst>
          </p:nvPr>
        </p:nvSpPr>
        <p:spPr>
          <a:xfrm>
            <a:off x="11332210" y="4342130"/>
            <a:ext cx="6019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24"/>
            </p:custDataLst>
          </p:nvPr>
        </p:nvSpPr>
        <p:spPr>
          <a:xfrm>
            <a:off x="4443730" y="4342130"/>
            <a:ext cx="5302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5"/>
            </p:custDataLst>
          </p:nvPr>
        </p:nvSpPr>
        <p:spPr>
          <a:xfrm>
            <a:off x="8339455" y="5034915"/>
            <a:ext cx="4165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26"/>
            </p:custDataLst>
          </p:nvPr>
        </p:nvSpPr>
        <p:spPr>
          <a:xfrm>
            <a:off x="1834515" y="5604510"/>
            <a:ext cx="4165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27"/>
            </p:custDataLst>
          </p:nvPr>
        </p:nvSpPr>
        <p:spPr>
          <a:xfrm>
            <a:off x="7872095" y="5637530"/>
            <a:ext cx="4165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6" grpId="0"/>
      <p:bldP spid="10" grpId="0"/>
      <p:bldP spid="17" grpId="0"/>
      <p:bldP spid="19" grpId="0"/>
      <p:bldP spid="20" grpId="0"/>
      <p:bldP spid="2" grpId="0"/>
      <p:bldP spid="12" grpId="0"/>
      <p:bldP spid="3" grpId="0"/>
      <p:bldP spid="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11" grpId="0"/>
      <p:bldP spid="15" grpId="0"/>
      <p:bldP spid="16" grpId="0"/>
      <p:bldP spid="18" grpId="0"/>
      <p:bldP spid="25" grpId="0"/>
      <p:bldP spid="33" grpId="0"/>
      <p:bldP spid="3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34925" y="132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号，表示句中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之间或某些序次语之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的停顿。形式是“ 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（五）顿号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03835" y="7804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90805" y="2049145"/>
            <a:ext cx="11908790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（1）用于并列词语之间。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的并列成份间，尤其是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的词语，不停顿也不会产生歧义，可不用顿号，如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76835" y="382333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①造型科学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技艺精湛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气韵生动，是盛唐石雕的特色。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76835" y="4479925"/>
            <a:ext cx="1200912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②中小学生、省市领导。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3568065" y="1489710"/>
            <a:ext cx="15779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并列词语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10699115" y="1491615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5250" y="1470660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4511040" y="2771140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太短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7720965" y="1485265"/>
            <a:ext cx="560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2343150" y="3999230"/>
            <a:ext cx="819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8549005" y="2785110"/>
            <a:ext cx="1581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约定俗成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5"/>
            </p:custDataLst>
          </p:nvPr>
        </p:nvSpPr>
        <p:spPr>
          <a:xfrm>
            <a:off x="3836035" y="3970655"/>
            <a:ext cx="5759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6"/>
            </p:custDataLst>
          </p:nvPr>
        </p:nvSpPr>
        <p:spPr>
          <a:xfrm>
            <a:off x="34925" y="5164455"/>
            <a:ext cx="1200912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（2）用于需要停顿的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之间。如：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7"/>
            </p:custDataLst>
          </p:nvPr>
        </p:nvSpPr>
        <p:spPr>
          <a:xfrm>
            <a:off x="34925" y="5779135"/>
            <a:ext cx="1200912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他几次三番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几次三番地辩解着。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8"/>
            </p:custDataLst>
          </p:nvPr>
        </p:nvSpPr>
        <p:spPr>
          <a:xfrm>
            <a:off x="1124585" y="4671695"/>
            <a:ext cx="71056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" name="矩形 17"/>
          <p:cNvSpPr/>
          <p:nvPr>
            <p:custDataLst>
              <p:tags r:id="rId19"/>
            </p:custDataLst>
          </p:nvPr>
        </p:nvSpPr>
        <p:spPr>
          <a:xfrm>
            <a:off x="2745105" y="4674870"/>
            <a:ext cx="69786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20"/>
            </p:custDataLst>
          </p:nvPr>
        </p:nvSpPr>
        <p:spPr>
          <a:xfrm>
            <a:off x="3963670" y="5319395"/>
            <a:ext cx="14719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重复词语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21"/>
            </p:custDataLst>
          </p:nvPr>
        </p:nvSpPr>
        <p:spPr>
          <a:xfrm>
            <a:off x="2328545" y="5955665"/>
            <a:ext cx="5759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6" grpId="0"/>
      <p:bldP spid="9" grpId="0"/>
      <p:bldP spid="17" grpId="0"/>
      <p:bldP spid="19" grpId="0"/>
      <p:bldP spid="20" grpId="0"/>
      <p:bldP spid="2" grpId="0"/>
      <p:bldP spid="8" grpId="0"/>
      <p:bldP spid="13" grpId="0"/>
      <p:bldP spid="14" grpId="0"/>
      <p:bldP spid="21" grpId="0"/>
      <p:bldP spid="5" grpId="0"/>
      <p:bldP spid="10" grpId="0"/>
      <p:bldP spid="12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160655" y="5179695"/>
            <a:ext cx="11739245" cy="975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②农业是国民经济的基础，也是二、三产业的基础。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0655" y="3950335"/>
            <a:ext cx="11739245" cy="1196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①飞机在6000米高空水平飞行时，只能看到两侧八九公里和前方一二十公里范围内的地面。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160655" y="264985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（1）相邻或相近两数字连用表示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通常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顿号。若相邻两数字连用为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形式，宜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顿号。如：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34925" y="129476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我准备讲两个问题：一 逻辑学是什么？二 怎样学好逻辑学？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203835" y="527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（3）用于某些序次语（不带括号的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数字或“天干地支”类序次语）之后。如：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160655" y="200723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3.注意事项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6052185" y="214630"/>
            <a:ext cx="10077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汉字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3962400" y="1471930"/>
            <a:ext cx="5835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1"/>
            </p:custDataLst>
          </p:nvPr>
        </p:nvSpPr>
        <p:spPr>
          <a:xfrm>
            <a:off x="6720205" y="1478280"/>
            <a:ext cx="9493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5812790" y="2817495"/>
            <a:ext cx="963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13"/>
            </p:custDataLst>
          </p:nvPr>
        </p:nvSpPr>
        <p:spPr>
          <a:xfrm>
            <a:off x="9990455" y="4136390"/>
            <a:ext cx="1783080" cy="34226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7" name="矩形 26"/>
          <p:cNvSpPr/>
          <p:nvPr>
            <p:custDataLst>
              <p:tags r:id="rId14"/>
            </p:custDataLst>
          </p:nvPr>
        </p:nvSpPr>
        <p:spPr>
          <a:xfrm>
            <a:off x="5443220" y="5407025"/>
            <a:ext cx="1710055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1002665" y="3399155"/>
            <a:ext cx="963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缩略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6"/>
            </p:custDataLst>
          </p:nvPr>
        </p:nvSpPr>
        <p:spPr>
          <a:xfrm>
            <a:off x="7409180" y="2823210"/>
            <a:ext cx="963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7"/>
            </p:custDataLst>
          </p:nvPr>
        </p:nvSpPr>
        <p:spPr>
          <a:xfrm>
            <a:off x="3236595" y="3385185"/>
            <a:ext cx="963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10" grpId="0"/>
      <p:bldP spid="2" grpId="0"/>
      <p:bldP spid="14" grpId="0"/>
      <p:bldP spid="21" grpId="0"/>
      <p:bldP spid="22" grpId="0"/>
      <p:bldP spid="3" grpId="0"/>
      <p:bldP spid="5" grpId="0"/>
      <p:bldP spid="6" grpId="0"/>
      <p:bldP spid="8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60655" y="3950335"/>
            <a:ext cx="11739245" cy="11969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③李白的“白发三千丈”（《秋浦歌》）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“朝如青丝暮成雪”（《将进酒》）都是脍炙人口的诗句。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60655" y="2649855"/>
            <a:ext cx="11739245" cy="7943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②《红楼梦》《三国演义》《西游记》《水浒传》，是我国长篇小说的四大名著。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5270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（2）标有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的并列成分之间、标有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的并列成分之间通常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顿号。若有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插在并列的引号之间或并列的书名号之间（如引语或书名号之后还有括注），宜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顿号。如：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160655" y="190944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①店里挂着“顾客就是上帝”“质量就是生命”等横幅。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2376805" y="241935"/>
            <a:ext cx="10077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6314440" y="227965"/>
            <a:ext cx="1480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书名号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10196830" y="204470"/>
            <a:ext cx="9493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885825" y="792480"/>
            <a:ext cx="16725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其他成分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11"/>
            </p:custDataLst>
          </p:nvPr>
        </p:nvSpPr>
        <p:spPr>
          <a:xfrm>
            <a:off x="4574540" y="4136390"/>
            <a:ext cx="2159635" cy="41211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2205355" y="1374140"/>
            <a:ext cx="963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2" grpId="0"/>
      <p:bldP spid="14" grpId="0"/>
      <p:bldP spid="21" grpId="0"/>
      <p:bldP spid="22" grpId="0"/>
      <p:bldP spid="3" grpId="0"/>
      <p:bldP spid="5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76835" y="38817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语言，人们用来抒情达意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文字，人们用来记言记事。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34925" y="13227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号，表示复句内部并列关系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之间的停顿，以及非并列关系的多重复句中第一层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之间的停顿。形式是“  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（六）分号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7804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90805" y="254571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（1）表示并列复句内部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之间的停顿，停顿比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要长。如：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5821045" y="1491615"/>
            <a:ext cx="9124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6494780" y="2044700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1449070" y="1480185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4209415" y="3296920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分句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2385060" y="2088515"/>
            <a:ext cx="931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4309745" y="4074795"/>
            <a:ext cx="631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7882890" y="3291840"/>
            <a:ext cx="1581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6" grpId="0"/>
      <p:bldP spid="17" grpId="0"/>
      <p:bldP spid="19" grpId="0"/>
      <p:bldP spid="20" grpId="0"/>
      <p:bldP spid="2" grpId="0"/>
      <p:bldP spid="8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>
            <p:custDataLst>
              <p:tags r:id="rId3"/>
            </p:custDataLst>
          </p:nvPr>
        </p:nvSpPr>
        <p:spPr>
          <a:xfrm>
            <a:off x="34925" y="3949065"/>
            <a:ext cx="1173924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中华人民共和国行政区域划分如下：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（一）全国分为省、自治区、直辖市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（二）省、自治区分自治州、县、自治县、市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（三）县、自治县为乡、民族乡、镇。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160655" y="322262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的各项之间，也可以用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34925" y="135064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我国年满十八周岁的公民，不分民族、种族、性别、职业、家庭出身、宗教信仰、教育程度、财产状况、居住年限，都有选举权和被选举权  但是依照法律被剥夺政治权力的人除外。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03835" y="8064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（2）非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关系（如转折关系、因果关系等）的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复句，第一层的前后两部分之间，也用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2013585" y="252730"/>
            <a:ext cx="8940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2907665" y="854075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9150350" y="2140585"/>
            <a:ext cx="515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0"/>
            </p:custDataLst>
          </p:nvPr>
        </p:nvSpPr>
        <p:spPr>
          <a:xfrm>
            <a:off x="9605010" y="2154555"/>
            <a:ext cx="681990" cy="34798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11"/>
            </p:custDataLst>
          </p:nvPr>
        </p:nvSpPr>
        <p:spPr>
          <a:xfrm>
            <a:off x="1741170" y="3385185"/>
            <a:ext cx="16433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分项列举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6608445" y="3399155"/>
            <a:ext cx="12096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5936615" y="4721225"/>
            <a:ext cx="6019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14"/>
            </p:custDataLst>
          </p:nvPr>
        </p:nvSpPr>
        <p:spPr>
          <a:xfrm>
            <a:off x="7254240" y="5354955"/>
            <a:ext cx="4737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5"/>
            </p:custDataLst>
          </p:nvPr>
        </p:nvSpPr>
        <p:spPr>
          <a:xfrm>
            <a:off x="8089265" y="243840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7" grpId="0"/>
      <p:bldP spid="20" grpId="0"/>
      <p:bldP spid="14" grpId="0"/>
      <p:bldP spid="21" grpId="0"/>
      <p:bldP spid="22" grpId="0"/>
      <p:bldP spid="24" grpId="0"/>
      <p:bldP spid="15" grpId="0"/>
      <p:bldP spid="27" grpId="0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76835" y="392366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北京紫禁城有四座城门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午门、神武门、东华门和西华门。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34925" y="132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号，表示语段中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的停顿。形式是“ ”。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（七）冒号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7804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90805" y="2042795"/>
            <a:ext cx="11908790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（1）用于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性词语（如“说”“例如”“证明”等）之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4098290" y="1490345"/>
            <a:ext cx="17075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提示下文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9871710" y="1465580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1379220" y="1468120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2273300" y="2793365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总说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5958205" y="1495425"/>
            <a:ext cx="1924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总结上文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4005580" y="4109720"/>
            <a:ext cx="631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3668395" y="2792730"/>
            <a:ext cx="1581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10563225" y="2751455"/>
            <a:ext cx="5168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682625" y="3403600"/>
            <a:ext cx="1581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提示下文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6"/>
            </p:custDataLst>
          </p:nvPr>
        </p:nvSpPr>
        <p:spPr>
          <a:xfrm>
            <a:off x="92075" y="528002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他不爱学习，喜欢体育，人缘挺好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我知道的就这些。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06045" y="4628515"/>
            <a:ext cx="1190879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（2）表示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上文。如：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2307590" y="4796155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总结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5687060" y="5448935"/>
            <a:ext cx="631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6" grpId="0"/>
      <p:bldP spid="17" grpId="0"/>
      <p:bldP spid="19" grpId="0"/>
      <p:bldP spid="20" grpId="0"/>
      <p:bldP spid="2" grpId="0"/>
      <p:bldP spid="8" grpId="0"/>
      <p:bldP spid="13" grpId="0"/>
      <p:bldP spid="14" grpId="0"/>
      <p:bldP spid="5" grpId="0"/>
      <p:bldP spid="9" grpId="0"/>
      <p:bldP spid="12" grpId="0"/>
      <p:bldP spid="10" grpId="0"/>
      <p:bldP spid="15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76835" y="259651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广平先生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同志们、朋友们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……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34925" y="7639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做阅读理解题有两个办法。办法之一  先读题干，再读原文，带着问题有针对性地读课文。办法之二  直接读原文，读完再做题，减少先入为主的干扰。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13779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（3）用在需要说明的词语之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，表示注释和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90805" y="1986915"/>
            <a:ext cx="1190879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（4）用于书信、讲话稿中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或称呼语之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7600950" y="292100"/>
            <a:ext cx="7962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说明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5945505" y="1024255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5009515" y="277495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4585335" y="2116455"/>
            <a:ext cx="13957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称谓语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3668395" y="1605915"/>
            <a:ext cx="5791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1977390" y="2832100"/>
            <a:ext cx="631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7452360" y="2163445"/>
            <a:ext cx="5168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92075" y="495871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①妈妈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说她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今天晚上不回家吃饭。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②“这个问题，”张风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说，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“让我好好考虑考虑。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③“落后就要挨打。”邓小平告诫我们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说。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106045" y="374840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（5）“某某说”“某某想”后不是直接引用，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冒号；说话人放在所说话中间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冒号；放在所说话的后边用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7578090" y="3912235"/>
            <a:ext cx="9804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不用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1336040" y="4471035"/>
            <a:ext cx="19138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不能用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8"/>
            </p:custDataLst>
          </p:nvPr>
        </p:nvSpPr>
        <p:spPr>
          <a:xfrm>
            <a:off x="2984500" y="3373120"/>
            <a:ext cx="631825" cy="462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9"/>
            </p:custDataLst>
          </p:nvPr>
        </p:nvSpPr>
        <p:spPr>
          <a:xfrm>
            <a:off x="6407150" y="4497705"/>
            <a:ext cx="1045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6" grpId="0"/>
      <p:bldP spid="17" grpId="0"/>
      <p:bldP spid="19" grpId="0"/>
      <p:bldP spid="20" grpId="0"/>
      <p:bldP spid="2" grpId="0"/>
      <p:bldP spid="8" grpId="0"/>
      <p:bldP spid="13" grpId="0"/>
      <p:bldP spid="5" grpId="0"/>
      <p:bldP spid="12" grpId="0"/>
      <p:bldP spid="10" grpId="0"/>
      <p:bldP spid="15" grpId="0"/>
      <p:bldP spid="16" grpId="0"/>
      <p:bldP spid="18" grpId="0"/>
      <p:bldP spid="2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>
            <p:custDataLst>
              <p:tags r:id="rId3"/>
            </p:custDataLst>
          </p:nvPr>
        </p:nvSpPr>
        <p:spPr>
          <a:xfrm>
            <a:off x="34925" y="378142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（2）冒号提示范围无论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（一句话、几句话甚至几段话），都应与提示性话语保持一致（即在该范围的末尾要用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点断）。应避免冒号涵盖范围过窄或过宽。如：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4"/>
            </p:custDataLst>
          </p:nvPr>
        </p:nvSpPr>
        <p:spPr>
          <a:xfrm>
            <a:off x="48895" y="197929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第十条遗产按照下列顺序继承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第一顺序 配偶、子女、父母。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第二顺序 兄弟姐妹、祖父母、外祖父母。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925" y="70802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（1）一个句子内部一般不应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冒号。在列举式或条文式表述中，如不得不套用冒号时，宜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来显示各个层次。如：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03835" y="1225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3.注意事项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2733675" y="1454150"/>
            <a:ext cx="15024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另起段落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4951730" y="843280"/>
            <a:ext cx="9213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套用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4926330" y="2152015"/>
            <a:ext cx="3695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2005330" y="2771775"/>
            <a:ext cx="4572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1"/>
            </p:custDataLst>
          </p:nvPr>
        </p:nvSpPr>
        <p:spPr>
          <a:xfrm>
            <a:off x="2005330" y="3315335"/>
            <a:ext cx="4864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34925" y="545782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艾滋病有三个传播途径 血液传播，性传播和母婴传播 日常接触是不会传播艾滋病的。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3"/>
            </p:custDataLst>
          </p:nvPr>
        </p:nvSpPr>
        <p:spPr>
          <a:xfrm>
            <a:off x="6003290" y="4535170"/>
            <a:ext cx="85090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4"/>
            </p:custDataLst>
          </p:nvPr>
        </p:nvSpPr>
        <p:spPr>
          <a:xfrm>
            <a:off x="4250055" y="3938905"/>
            <a:ext cx="9213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大小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8323580" y="5626100"/>
            <a:ext cx="4603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3888105" y="5658485"/>
            <a:ext cx="372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10" grpId="0"/>
      <p:bldP spid="17" grpId="0"/>
      <p:bldP spid="20" grpId="0"/>
      <p:bldP spid="21" grpId="0"/>
      <p:bldP spid="22" grpId="0"/>
      <p:bldP spid="24" grpId="0"/>
      <p:bldP spid="15" grpId="0"/>
      <p:bldP spid="2" grpId="0"/>
      <p:bldP spid="3" grpId="0"/>
      <p:bldP spid="8" grpId="0"/>
      <p:bldP spid="9" grpId="0"/>
      <p:bldP spid="1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106045" y="388810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至于整株树以至成片树林，那就成为 飞焰欲横天  红云几万重 的绚丽景色了。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34925" y="13227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号，标示语段中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的内容或需要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的成分。形式有双引号“   ”和单引号“   ”两种，左侧的为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，右侧的为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（八）引号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7804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90805" y="257365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（1）标示语段中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的内容。如：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3542665" y="1490345"/>
            <a:ext cx="17075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直接引用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319405" y="2084705"/>
            <a:ext cx="7753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842010" y="1496060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2757805" y="2094865"/>
            <a:ext cx="7302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‘’</a:t>
            </a:r>
            <a:endParaRPr lang="en-US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6915150" y="1470660"/>
            <a:ext cx="1924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特别指出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5935980" y="4043680"/>
            <a:ext cx="21082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  ”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6103620" y="2050415"/>
            <a:ext cx="11042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前引号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8853805" y="2085975"/>
            <a:ext cx="12979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后引号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3418205" y="3298190"/>
            <a:ext cx="1581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直接引用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7876540" y="4043680"/>
            <a:ext cx="24282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  ”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7"/>
            </p:custDataLst>
          </p:nvPr>
        </p:nvSpPr>
        <p:spPr>
          <a:xfrm>
            <a:off x="79375" y="5873115"/>
            <a:ext cx="1190879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这里所谓的 文 ，并不是指文字，而是指文采。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64135" y="5103495"/>
            <a:ext cx="11908790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（2）标示需要着重论述或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的内容。如：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2264410" y="6069965"/>
            <a:ext cx="21082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”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4766945" y="5266055"/>
            <a:ext cx="1581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强调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17" grpId="0"/>
      <p:bldP spid="19" grpId="0"/>
      <p:bldP spid="20" grpId="0"/>
      <p:bldP spid="2" grpId="0"/>
      <p:bldP spid="8" grpId="0"/>
      <p:bldP spid="13" grpId="0"/>
      <p:bldP spid="14" grpId="0"/>
      <p:bldP spid="5" grpId="0"/>
      <p:bldP spid="9" grpId="0"/>
      <p:bldP spid="12" grpId="0"/>
      <p:bldP spid="15" grpId="0"/>
      <p:bldP spid="21" grpId="0"/>
      <p:bldP spid="22" grpId="0"/>
      <p:bldP spid="23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203835" y="13779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（3）标示语段中具有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而需要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的成分，如别称、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、反语等。如：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90805" y="1386205"/>
            <a:ext cx="11908790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①电视被称作 第九艺术 。（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②人类学上常把古人化石统称为尼安德特人，简称 尼人 。（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③有几个 慈祥 的老板把捡来的茶叶用盐浸浸就算作工友的菜肴。（    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6854190" y="328295"/>
            <a:ext cx="14909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特别指出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0805160" y="314960"/>
            <a:ext cx="11658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4326255" y="286385"/>
            <a:ext cx="21088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特殊含义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2609215" y="1491615"/>
            <a:ext cx="21088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”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7880350" y="2112645"/>
            <a:ext cx="11531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5191125" y="1575435"/>
            <a:ext cx="11055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别称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92075" y="451167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他问：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老师，七月流火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是什么意思？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106045" y="327342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（4）当引号中还需要使用引号时，外面一层用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，里面一层用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20240" y="2719705"/>
            <a:ext cx="11099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”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10532110" y="2705735"/>
            <a:ext cx="1012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反语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9770745" y="2107565"/>
            <a:ext cx="1109345" cy="462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简称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6"/>
            </p:custDataLst>
          </p:nvPr>
        </p:nvSpPr>
        <p:spPr>
          <a:xfrm>
            <a:off x="7463790" y="3442970"/>
            <a:ext cx="15659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双引号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7"/>
            </p:custDataLst>
          </p:nvPr>
        </p:nvSpPr>
        <p:spPr>
          <a:xfrm>
            <a:off x="10448925" y="3402965"/>
            <a:ext cx="14935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单引号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1584960" y="4669155"/>
            <a:ext cx="50349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                    ”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2639060" y="4685665"/>
            <a:ext cx="21799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‘        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19" grpId="0"/>
      <p:bldP spid="20" grpId="0"/>
      <p:bldP spid="2" grpId="0"/>
      <p:bldP spid="13" grpId="0"/>
      <p:bldP spid="5" grpId="0"/>
      <p:bldP spid="12" grpId="0"/>
      <p:bldP spid="10" grpId="0"/>
      <p:bldP spid="15" grpId="0"/>
      <p:bldP spid="16" grpId="0"/>
      <p:bldP spid="18" grpId="0"/>
      <p:bldP spid="21" grpId="0"/>
      <p:bldP spid="9" grpId="0"/>
      <p:bldP spid="11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203835" y="13779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（5）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的引文如果只有一段，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都用引号；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时，仅在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用前引号，只在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用后引号。如：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90805" y="1372235"/>
            <a:ext cx="11908790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我曾在报纸上看到有人这样谈幸福：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幸福是知道自己喜欢什么和不喜欢什么。……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幸福是知道自己擅长什么和不擅长什么。……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幸福是在正确的时间做了正确的选择。……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6550025" y="304800"/>
            <a:ext cx="18097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段首和段尾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9676130" y="304800"/>
            <a:ext cx="16002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不止一段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1920240" y="276860"/>
            <a:ext cx="21088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独立成段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972820" y="880745"/>
            <a:ext cx="15297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每段开头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557530" y="2107565"/>
            <a:ext cx="11531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558665" y="877570"/>
            <a:ext cx="20612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最后一段末尾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31825" y="3258185"/>
            <a:ext cx="11099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7171055" y="3286125"/>
            <a:ext cx="6515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615315" y="2715895"/>
            <a:ext cx="1109345" cy="462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19" grpId="0"/>
      <p:bldP spid="20" grpId="0"/>
      <p:bldP spid="2" grpId="0"/>
      <p:bldP spid="13" grpId="0"/>
      <p:bldP spid="5" grpId="0"/>
      <p:bldP spid="15" grpId="0"/>
      <p:bldP spid="16" grpId="0"/>
      <p:bldP spid="1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203835" y="13779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（6）在书写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事件、节日或其他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的短语（含简称）时，通常只标引其中的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；需要突出和强调该事件或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本身时，也可连同事件或节日一起标引。如: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90805" y="1945005"/>
            <a:ext cx="11908790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 5·12 汶川大地震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 五四 以来的话剧，是我国戏剧中的新形式。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③纪念 五四运动 90周年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7150735" y="307340"/>
            <a:ext cx="18097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特定意义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2688590" y="279400"/>
            <a:ext cx="21088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带月、日的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2913380" y="877570"/>
            <a:ext cx="12115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月和日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982345" y="2129790"/>
            <a:ext cx="16160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” 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7985125" y="877570"/>
            <a:ext cx="989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节日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1645285" y="3274060"/>
            <a:ext cx="23983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”    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989965" y="2692400"/>
            <a:ext cx="1153160" cy="462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20" grpId="0"/>
      <p:bldP spid="2" grpId="0"/>
      <p:bldP spid="13" grpId="0"/>
      <p:bldP spid="5" grpId="0"/>
      <p:bldP spid="15" grpId="0"/>
      <p:bldP spid="1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203835" y="13779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（7）“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 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”“系列”“书系”等作为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著作的选题名，宜用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标引。当“丛刊”等为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时， 放在引号之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，反之则放在引号之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90805" y="1945005"/>
            <a:ext cx="11908790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 汉译世界学术名著丛书 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 中国哲学典籍文库 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③ 20世纪心理学通览 丛书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3732530" y="321945"/>
            <a:ext cx="9696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2031365" y="335915"/>
            <a:ext cx="979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丛刊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948055" y="888365"/>
            <a:ext cx="8940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引号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962025" y="2098675"/>
            <a:ext cx="4331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             ” 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5293995" y="888365"/>
            <a:ext cx="24955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选题名的一部分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953770" y="3278505"/>
            <a:ext cx="37477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         ”    </a:t>
            </a:r>
            <a:endParaRPr lang="en-US" altLang="zh-CN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1009650" y="2686050"/>
            <a:ext cx="3122295" cy="462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                ”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10113645" y="874395"/>
            <a:ext cx="58420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内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2199005" y="1473835"/>
            <a:ext cx="58420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外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4"/>
            </p:custDataLst>
          </p:nvPr>
        </p:nvSpPr>
        <p:spPr>
          <a:xfrm>
            <a:off x="8740140" y="321945"/>
            <a:ext cx="9696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系列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20" grpId="0"/>
      <p:bldP spid="2" grpId="0"/>
      <p:bldP spid="13" grpId="0"/>
      <p:bldP spid="5" grpId="0"/>
      <p:bldP spid="15" grpId="0"/>
      <p:bldP spid="18" grpId="0"/>
      <p:bldP spid="6" grpId="0"/>
      <p:bldP spid="7" grpId="0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文本框 17"/>
          <p:cNvSpPr txBox="1"/>
          <p:nvPr>
            <p:custDataLst>
              <p:tags r:id="rId3"/>
            </p:custDataLst>
          </p:nvPr>
        </p:nvSpPr>
        <p:spPr>
          <a:xfrm>
            <a:off x="79375" y="451802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①我校拥有特级教师 含已退休的 17人。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②我们不但善于破坏一个旧世界，我们还将善于建设一个新世界！热烈鼓掌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34925" y="1322705"/>
            <a:ext cx="1173924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号，标示语段中的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内容、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或其他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的语句。主要形式是圆括号“    ”。此外还有方括号“   ”、六角括号“  ”和方头括号“   ”等。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（九）括号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03835" y="7804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1.定义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90805" y="3188335"/>
            <a:ext cx="11908790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2.圆括号的用法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（1）标示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内容或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3883660" y="1507490"/>
            <a:ext cx="9544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注释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2180590" y="2088515"/>
            <a:ext cx="9925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  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842010" y="1496060"/>
            <a:ext cx="935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6292215" y="2075180"/>
            <a:ext cx="7302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]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5698490" y="1513205"/>
            <a:ext cx="1924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补充说明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4249420" y="3930015"/>
            <a:ext cx="16865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补充说明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8800465" y="2082800"/>
            <a:ext cx="11042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〔 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228600" y="2660650"/>
            <a:ext cx="12979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</a:t>
            </a:r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】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2366010" y="3952875"/>
            <a:ext cx="9544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注释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3507740" y="4698365"/>
            <a:ext cx="24282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7"/>
            </p:custDataLst>
          </p:nvPr>
        </p:nvSpPr>
        <p:spPr>
          <a:xfrm>
            <a:off x="9932035" y="5266055"/>
            <a:ext cx="18999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8"/>
            </p:custDataLst>
          </p:nvPr>
        </p:nvSpPr>
        <p:spPr>
          <a:xfrm>
            <a:off x="8072120" y="1503680"/>
            <a:ext cx="1924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特定意义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3" grpId="0"/>
      <p:bldP spid="17" grpId="0"/>
      <p:bldP spid="19" grpId="0"/>
      <p:bldP spid="20" grpId="0"/>
      <p:bldP spid="2" grpId="0"/>
      <p:bldP spid="8" grpId="0"/>
      <p:bldP spid="13" grpId="0"/>
      <p:bldP spid="14" grpId="0"/>
      <p:bldP spid="5" grpId="0"/>
      <p:bldP spid="9" grpId="0"/>
      <p:bldP spid="15" grpId="0"/>
      <p:bldP spid="23" grpId="0"/>
      <p:bldP spid="18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8895" y="278955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①语言有三个要素: 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声音；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结构；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②思想有三个条件: 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事理；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心理；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伦理。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34925" y="20631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（3）标示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925" y="7639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①信纸上用稚嫩的字体写着:“阿夷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（姨）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，您好！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②该建筑公司负责的建筑工程全部达到优良工程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（的标准）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03835" y="5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（2）标示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的文字。如: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3965575" y="225425"/>
            <a:ext cx="1739900" cy="4305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补加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2593340" y="216535"/>
            <a:ext cx="932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订正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2411095" y="2208530"/>
            <a:ext cx="9925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序次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6" grpId="0"/>
      <p:bldP spid="10" grpId="0"/>
      <p:bldP spid="17" grpId="0"/>
      <p:bldP spid="20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8895" y="27895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“的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（de）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”这个字在现代汉语中最常用。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34925" y="20631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（5）标示汉语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925" y="76390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他说得好:“未画之前，不立一格；既画之后，不留一格。”</a:t>
            </a: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（《板桥集·题画》）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03835" y="5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（4）标示引语的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3520440" y="224155"/>
            <a:ext cx="932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出处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2825750" y="2212340"/>
            <a:ext cx="16871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拼音注音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6" grpId="0"/>
      <p:bldP spid="10" grpId="0"/>
      <p:bldP spid="20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48895" y="27895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（2）报刊标示电讯、报道的开头，可用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34925" y="157416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英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赫胥黎《进化论与伦理学》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唐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杜甫著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925" y="7639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（1）标示作者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或所属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时，可用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或六角括号。如: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203835" y="527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2.方括号的用法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4746625" y="932815"/>
            <a:ext cx="1203960" cy="4305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朝代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2948940" y="932815"/>
            <a:ext cx="932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国籍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6773545" y="918845"/>
            <a:ext cx="1614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方括号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610870" y="2345055"/>
            <a:ext cx="1203960" cy="4305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〔 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702310" y="1734185"/>
            <a:ext cx="932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]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48895" y="34601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 新华社南京消息 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48895" y="414464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（3）标示公文发文字号中的发文年份时，可用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48895" y="485711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国发 2011 3号文件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626745" y="3636645"/>
            <a:ext cx="2896870" cy="4305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              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6678295" y="2966720"/>
            <a:ext cx="23952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方头括号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7"/>
            </p:custDataLst>
          </p:nvPr>
        </p:nvSpPr>
        <p:spPr>
          <a:xfrm>
            <a:off x="1210310" y="5024755"/>
            <a:ext cx="1203960" cy="4305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〔    〕 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8"/>
            </p:custDataLst>
          </p:nvPr>
        </p:nvSpPr>
        <p:spPr>
          <a:xfrm>
            <a:off x="7503795" y="4298950"/>
            <a:ext cx="15697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六角括号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6" grpId="0"/>
      <p:bldP spid="10" grpId="0"/>
      <p:bldP spid="17" grpId="0"/>
      <p:bldP spid="20" grpId="0"/>
      <p:bldP spid="5" grpId="0"/>
      <p:bldP spid="2" grpId="0"/>
      <p:bldP spid="3" grpId="0"/>
      <p:bldP spid="8" grpId="0"/>
      <p:bldP spid="9" grpId="0"/>
      <p:bldP spid="11" grpId="0"/>
      <p:bldP spid="12" grpId="0"/>
      <p:bldP spid="13" grpId="0"/>
      <p:bldP spid="15" grpId="0"/>
      <p:bldP spid="1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https://d.book118.com/146013130145010043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<p:tag name="KSO_WM_BEAUTIFY_FLAG" val=""/>
</p:tagLst>
</file>

<file path=ppt/tags/tag358.xml><?xml version="1.0" encoding="utf-8"?>
<p:tagLst xmlns:p="http://schemas.openxmlformats.org/presentationml/2006/main">
  <p:tag name="KSO_WM_BEAUTIFY_FLAG" val=""/>
</p:tagLst>
</file>

<file path=ppt/tags/tag359.xml><?xml version="1.0" encoding="utf-8"?>
<p:tagLst xmlns:p="http://schemas.openxmlformats.org/presentationml/2006/main">
  <p:tag name="KSO_WM_BEAUTIFY_FLAG" val=""/>
</p:tagLst>
</file>

<file path=ppt/tags/tag360.xml><?xml version="1.0" encoding="utf-8"?>
<p:tagLst xmlns:p="http://schemas.openxmlformats.org/presentationml/2006/main">
  <p:tag name="KSO_WM_BEAUTIFY_FLAG" val=""/>
</p:tagLst>
</file>

<file path=ppt/tags/tag361.xml><?xml version="1.0" encoding="utf-8"?>
<p:tagLst xmlns:p="http://schemas.openxmlformats.org/presentationml/2006/main">
  <p:tag name="KSO_WM_BEAUTIFY_FLAG" val=""/>
</p:tagLst>
</file>

<file path=ppt/tags/tag362.xml><?xml version="1.0" encoding="utf-8"?>
<p:tagLst xmlns:p="http://schemas.openxmlformats.org/presentationml/2006/main">
  <p:tag name="KSO_WM_BEAUTIFY_FLAG" val=""/>
</p:tagLst>
</file>

<file path=ppt/tags/tag363.xml><?xml version="1.0" encoding="utf-8"?>
<p:tagLst xmlns:p="http://schemas.openxmlformats.org/presentationml/2006/main">
  <p:tag name="KSO_WM_BEAUTIFY_FLAG" val=""/>
</p:tagLst>
</file>

<file path=ppt/tags/tag364.xml><?xml version="1.0" encoding="utf-8"?>
<p:tagLst xmlns:p="http://schemas.openxmlformats.org/presentationml/2006/main">
  <p:tag name="KSO_WM_BEAUTIFY_FLAG" val=""/>
</p:tagLst>
</file>

<file path=ppt/tags/tag365.xml><?xml version="1.0" encoding="utf-8"?>
<p:tagLst xmlns:p="http://schemas.openxmlformats.org/presentationml/2006/main">
  <p:tag name="KSO_WM_BEAUTIFY_FLAG" val=""/>
</p:tagLst>
</file>

<file path=ppt/tags/tag366.xml><?xml version="1.0" encoding="utf-8"?>
<p:tagLst xmlns:p="http://schemas.openxmlformats.org/presentationml/2006/main">
  <p:tag name="KSO_WM_BEAUTIFY_FLAG" val=""/>
</p:tagLst>
</file>

<file path=ppt/tags/tag367.xml><?xml version="1.0" encoding="utf-8"?>
<p:tagLst xmlns:p="http://schemas.openxmlformats.org/presentationml/2006/main">
  <p:tag name="KSO_WM_BEAUTIFY_FLAG" val=""/>
</p:tagLst>
</file>

<file path=ppt/tags/tag368.xml><?xml version="1.0" encoding="utf-8"?>
<p:tagLst xmlns:p="http://schemas.openxmlformats.org/presentationml/2006/main">
  <p:tag name="KSO_WM_BEAUTIFY_FLAG" val=""/>
</p:tagLst>
</file>

<file path=ppt/tags/tag369.xml><?xml version="1.0" encoding="utf-8"?>
<p:tagLst xmlns:p="http://schemas.openxmlformats.org/presentationml/2006/main">
  <p:tag name="KSO_WM_BEAUTIFY_FLAG" val=""/>
</p:tagLst>
</file>

<file path=ppt/tags/tag370.xml><?xml version="1.0" encoding="utf-8"?>
<p:tagLst xmlns:p="http://schemas.openxmlformats.org/presentationml/2006/main">
  <p:tag name="KSO_WM_BEAUTIFY_FLAG" val=""/>
</p:tagLst>
</file>

<file path=ppt/tags/tag371.xml><?xml version="1.0" encoding="utf-8"?>
<p:tagLst xmlns:p="http://schemas.openxmlformats.org/presentationml/2006/main">
  <p:tag name="KSO_WM_BEAUTIFY_FLAG" val=""/>
</p:tagLst>
</file>

<file path=ppt/tags/tag372.xml><?xml version="1.0" encoding="utf-8"?>
<p:tagLst xmlns:p="http://schemas.openxmlformats.org/presentationml/2006/main">
  <p:tag name="KSO_WM_BEAUTIFY_FLAG" val=""/>
</p:tagLst>
</file>

<file path=ppt/tags/tag373.xml><?xml version="1.0" encoding="utf-8"?>
<p:tagLst xmlns:p="http://schemas.openxmlformats.org/presentationml/2006/main">
  <p:tag name="KSO_WM_BEAUTIFY_FLAG" val=""/>
</p:tagLst>
</file>

<file path=ppt/tags/tag374.xml><?xml version="1.0" encoding="utf-8"?>
<p:tagLst xmlns:p="http://schemas.openxmlformats.org/presentationml/2006/main">
  <p:tag name="KSO_WM_BEAUTIFY_FLAG" val=""/>
</p:tagLst>
</file>

<file path=ppt/tags/tag375.xml><?xml version="1.0" encoding="utf-8"?>
<p:tagLst xmlns:p="http://schemas.openxmlformats.org/presentationml/2006/main">
  <p:tag name="KSO_WM_BEAUTIFY_FLAG" val="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BEAUTIFY_FLAG" val=""/>
</p:tagLst>
</file>

<file path=ppt/tags/tag378.xml><?xml version="1.0" encoding="utf-8"?>
<p:tagLst xmlns:p="http://schemas.openxmlformats.org/presentationml/2006/main">
  <p:tag name="KSO_WM_BEAUTIFY_FLAG" val=""/>
</p:tagLst>
</file>

<file path=ppt/tags/tag379.xml><?xml version="1.0" encoding="utf-8"?>
<p:tagLst xmlns:p="http://schemas.openxmlformats.org/presentationml/2006/main">
  <p:tag name="KSO_WM_BEAUTIFY_FLAG" val=""/>
</p:tagLst>
</file>

<file path=ppt/tags/tag380.xml><?xml version="1.0" encoding="utf-8"?>
<p:tagLst xmlns:p="http://schemas.openxmlformats.org/presentationml/2006/main">
  <p:tag name="KSO_WM_BEAUTIFY_FLAG" val=""/>
</p:tagLst>
</file>

<file path=ppt/tags/tag381.xml><?xml version="1.0" encoding="utf-8"?>
<p:tagLst xmlns:p="http://schemas.openxmlformats.org/presentationml/2006/main">
  <p:tag name="KSO_WM_BEAUTIFY_FLAG" val=""/>
</p:tagLst>
</file>

<file path=ppt/tags/tag382.xml><?xml version="1.0" encoding="utf-8"?>
<p:tagLst xmlns:p="http://schemas.openxmlformats.org/presentationml/2006/main">
  <p:tag name="KSO_WM_BEAUTIFY_FLAG" val=""/>
</p:tagLst>
</file>

<file path=ppt/tags/tag383.xml><?xml version="1.0" encoding="utf-8"?>
<p:tagLst xmlns:p="http://schemas.openxmlformats.org/presentationml/2006/main">
  <p:tag name="KSO_WM_BEAUTIFY_FLAG" val=""/>
</p:tagLst>
</file>

<file path=ppt/tags/tag384.xml><?xml version="1.0" encoding="utf-8"?>
<p:tagLst xmlns:p="http://schemas.openxmlformats.org/presentationml/2006/main">
  <p:tag name="KSO_WM_BEAUTIFY_FLAG" val=""/>
</p:tagLst>
</file>

<file path=ppt/tags/tag385.xml><?xml version="1.0" encoding="utf-8"?>
<p:tagLst xmlns:p="http://schemas.openxmlformats.org/presentationml/2006/main">
  <p:tag name="KSO_WM_BEAUTIFY_FLAG" val=""/>
</p:tagLst>
</file>

<file path=ppt/tags/tag386.xml><?xml version="1.0" encoding="utf-8"?>
<p:tagLst xmlns:p="http://schemas.openxmlformats.org/presentationml/2006/main">
  <p:tag name="KSO_WM_BEAUTIFY_FLAG" val=""/>
</p:tagLst>
</file>

<file path=ppt/tags/tag387.xml><?xml version="1.0" encoding="utf-8"?>
<p:tagLst xmlns:p="http://schemas.openxmlformats.org/presentationml/2006/main">
  <p:tag name="KSO_WM_BEAUTIFY_FLAG" val="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"/>
</p:tagLst>
</file>

<file path=ppt/tags/tag390.xml><?xml version="1.0" encoding="utf-8"?>
<p:tagLst xmlns:p="http://schemas.openxmlformats.org/presentationml/2006/main">
  <p:tag name="KSO_WM_BEAUTIFY_FLAG" val=""/>
</p:tagLst>
</file>

<file path=ppt/tags/tag391.xml><?xml version="1.0" encoding="utf-8"?>
<p:tagLst xmlns:p="http://schemas.openxmlformats.org/presentationml/2006/main">
  <p:tag name="KSO_WM_BEAUTIFY_FLAG" val=""/>
</p:tagLst>
</file>

<file path=ppt/tags/tag3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426</Paragraphs>
  <Slides>31</Slides>
  <Notes>30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2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2024-09-11T15:08:22.945</cp:lastPrinted>
  <dcterms:created xsi:type="dcterms:W3CDTF">2024-09-11T07:08:22Z</dcterms:created>
  <dcterms:modified xsi:type="dcterms:W3CDTF">2024-09-11T07:08:25Z</dcterms:modified>
</cp:coreProperties>
</file>