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7" r:id="rId17"/>
  </p:sldIdLst>
  <p:sldSz cx="9144000" cy="514477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940675A-B579-460E-94D1-54222C63F5DA}" styleName="No Style, Table Grid">
    <a:wholeTbl>
      <a:tcTxStyle>
        <a:fontRef idx="minor"/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tags" Target="tags/tag59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drawings/_rels/vmlDrawing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wmf" /><Relationship Id="rId2" Type="http://schemas.openxmlformats.org/officeDocument/2006/relationships/image" Target="../media/image5.wmf" /><Relationship Id="rId3" Type="http://schemas.openxmlformats.org/officeDocument/2006/relationships/image" Target="../media/image6.wmf" /></Relationships>
</file>

<file path=ppt/drawings/_rels/vmlDrawing2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6.wmf" /><Relationship Id="rId2" Type="http://schemas.openxmlformats.org/officeDocument/2006/relationships/image" Target="../media/image17.wmf" /><Relationship Id="rId3" Type="http://schemas.openxmlformats.org/officeDocument/2006/relationships/image" Target="../media/image19.wmf" /><Relationship Id="rId4" Type="http://schemas.openxmlformats.org/officeDocument/2006/relationships/image" Target="../media/image20.wmf" /></Relationships>
</file>

<file path=ppt/drawings/_rels/vmlDrawing3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2.wmf" /><Relationship Id="rId2" Type="http://schemas.openxmlformats.org/officeDocument/2006/relationships/image" Target="../media/image6.wmf" /><Relationship Id="rId3" Type="http://schemas.openxmlformats.org/officeDocument/2006/relationships/image" Target="../media/image24.wmf" /><Relationship Id="rId4" Type="http://schemas.openxmlformats.org/officeDocument/2006/relationships/image" Target="../media/image25.wmf" /></Relationships>
</file>

<file path=ppt/drawings/_rels/vmlDrawing4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7.wmf" /><Relationship Id="rId2" Type="http://schemas.openxmlformats.org/officeDocument/2006/relationships/image" Target="../media/image28.wmf" /><Relationship Id="rId3" Type="http://schemas.openxmlformats.org/officeDocument/2006/relationships/image" Target="../media/image29.wmf" /><Relationship Id="rId4" Type="http://schemas.openxmlformats.org/officeDocument/2006/relationships/image" Target="../media/image30.wmf" /><Relationship Id="rId5" Type="http://schemas.openxmlformats.org/officeDocument/2006/relationships/image" Target="../media/image31.wmf" /><Relationship Id="rId6" Type="http://schemas.openxmlformats.org/officeDocument/2006/relationships/image" Target="../media/image32.wmf" /><Relationship Id="rId7" Type="http://schemas.openxmlformats.org/officeDocument/2006/relationships/image" Target="../media/image33.wmf" /></Relationships>
</file>

<file path=ppt/drawings/_rels/vmlDrawing5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5.wmf" /><Relationship Id="rId2" Type="http://schemas.openxmlformats.org/officeDocument/2006/relationships/image" Target="../media/image36.wmf" /><Relationship Id="rId3" Type="http://schemas.openxmlformats.org/officeDocument/2006/relationships/image" Target="../media/image37.wmf" /><Relationship Id="rId4" Type="http://schemas.openxmlformats.org/officeDocument/2006/relationships/image" Target="../media/image38.wmf" /><Relationship Id="rId5" Type="http://schemas.openxmlformats.org/officeDocument/2006/relationships/image" Target="../media/image39.wmf" /></Relationships>
</file>

<file path=ppt/drawings/_rels/vmlDrawing6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0.wmf" /><Relationship Id="rId2" Type="http://schemas.openxmlformats.org/officeDocument/2006/relationships/image" Target="../media/image41.wmf" /></Relationships>
</file>

<file path=ppt/drawings/_rels/vmlDrawing7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2.wmf" /></Relationships>
</file>

<file path=ppt/drawings/_rels/vmlDrawing8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3.wmf" /><Relationship Id="rId2" Type="http://schemas.openxmlformats.org/officeDocument/2006/relationships/image" Target="../media/image44.wmf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9F8513-A743-4602-9E9F-CEEE9A802B5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F1102C-FAD4-459D-8C7A-106E6431C5A1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88BF9F-CDA3-4ACF-8508-4AE5516A21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0A49A50-EA9D-4539-A405-44042EC0AB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57395D1-2232-41AD-9AA2-80AB40AB44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BEC3CC4-996E-4A64-81C2-E53CDDC6E2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0511506-802E-4563-9898-1F635383E6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6A8F668-EE3E-423C-9718-1A9B3A6E29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2B553CB-D123-4C46-A6DB-FE34D402AE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466DFC3-801F-4F6B-B4BD-2ABACBFC90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0CA273C-5B63-4202-9C62-AAF0C2DD92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A0E2692-8E97-4EE0-A707-1A1F9211F7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F4F501-7EB6-43A8-A5B0-0355C8C2FB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8313"/>
            <a:ext cx="7772400" cy="110285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5550"/>
            <a:ext cx="6400800" cy="131485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20DD7-6358-4E35-981D-64C57D7D925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67DBE-345A-4DFC-A5AF-A1AA18485CC9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 spd="med" advClick="0" advTm="0">
    <p:random/>
  </p:transition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20DD7-6358-4E35-981D-64C57D7D925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67DBE-345A-4DFC-A5AF-A1AA18485CC9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 spd="med" advClick="0" advTm="0">
    <p:random/>
  </p:transition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6196"/>
            <a:ext cx="7772400" cy="102187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708"/>
            <a:ext cx="7772400" cy="112548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20DD7-6358-4E35-981D-64C57D7D925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67DBE-345A-4DFC-A5AF-A1AA18485CC9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 spd="med" advClick="0" advTm="0">
    <p:random/>
  </p:transition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521"/>
            <a:ext cx="4038600" cy="33955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521"/>
            <a:ext cx="4038600" cy="33955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20DD7-6358-4E35-981D-64C57D7D925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67DBE-345A-4DFC-A5AF-A1AA18485CC9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 spd="med" advClick="0" advTm="0">
    <p:random/>
  </p:transition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690"/>
            <a:ext cx="4040188" cy="47997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660"/>
            <a:ext cx="4040188" cy="296438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690"/>
            <a:ext cx="4041775" cy="47997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660"/>
            <a:ext cx="4041775" cy="296438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20DD7-6358-4E35-981D-64C57D7D925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67DBE-345A-4DFC-A5AF-A1AA18485CC9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 spd="med" advClick="0" advTm="0">
    <p:random/>
  </p:transition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20DD7-6358-4E35-981D-64C57D7D925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67DBE-345A-4DFC-A5AF-A1AA18485CC9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 spd="med" advClick="0" advTm="0">
    <p:random/>
  </p:transition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20DD7-6358-4E35-981D-64C57D7D925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67DBE-345A-4DFC-A5AF-A1AA18485CC9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 spd="med" advClick="0" advTm="0">
    <p:random/>
  </p:transition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250" y="788604"/>
            <a:ext cx="9143750" cy="4356484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0" y="160276"/>
            <a:ext cx="575556" cy="4680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4" tIns="34292" rIns="68584" bIns="34292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/>
            <a:endParaRPr lang="zh-CN" altLang="en-US" sz="1400">
              <a:solidFill>
                <a:srgbClr val="E7E6E6">
                  <a:lumMod val="50000"/>
                </a:srgb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med" advClick="0" advTm="0">
    <p:random/>
  </p:transition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  <p:sp>
        <p:nvSpPr>
          <p:cNvPr id="6" name="矩形 5"/>
          <p:cNvSpPr/>
          <p:nvPr userDrawn="1"/>
        </p:nvSpPr>
        <p:spPr>
          <a:xfrm>
            <a:off x="250" y="788604"/>
            <a:ext cx="9143750" cy="4356484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" name="矩形 2"/>
          <p:cNvSpPr/>
          <p:nvPr userDrawn="1"/>
        </p:nvSpPr>
        <p:spPr>
          <a:xfrm>
            <a:off x="0" y="160276"/>
            <a:ext cx="575556" cy="4680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4" tIns="34292" rIns="68584" bIns="34292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/>
            <a:endParaRPr lang="zh-CN" altLang="en-US" sz="1400">
              <a:solidFill>
                <a:srgbClr val="E7E6E6">
                  <a:lumMod val="50000"/>
                </a:srgb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med" advClick="0" advTm="0">
    <p:random/>
  </p:transition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250" y="788604"/>
            <a:ext cx="9143750" cy="4356484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0" y="160276"/>
            <a:ext cx="575556" cy="4680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4" tIns="34292" rIns="68584" bIns="34292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/>
            <a:endParaRPr lang="zh-CN" altLang="en-US" sz="1400">
              <a:solidFill>
                <a:srgbClr val="E7E6E6">
                  <a:lumMod val="50000"/>
                </a:srgb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med" advClick="0" advTm="0">
    <p:random/>
  </p:transition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250" y="788604"/>
            <a:ext cx="9143750" cy="4356484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0" y="160276"/>
            <a:ext cx="575556" cy="4680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4" tIns="34292" rIns="68584" bIns="34292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/>
            <a:endParaRPr lang="zh-CN" altLang="en-US" sz="1400">
              <a:solidFill>
                <a:srgbClr val="E7E6E6">
                  <a:lumMod val="50000"/>
                </a:srgb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med" advClick="0" advTm="0">
    <p:random/>
  </p:transition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file:///D:\qq&#25991;&#20214;\712321467\Image\C2C\Image2\%7b75232B38-A165-1FB7-499C-2E1C792CACB5%7d.png" TargetMode="External" /><Relationship Id="rId13" Type="http://schemas.openxmlformats.org/officeDocument/2006/relationships/image" Target="../media/image2.png" /><Relationship Id="rId14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6042"/>
            <a:ext cx="8229600" cy="8575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521"/>
            <a:ext cx="8229600" cy="3395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8735"/>
            <a:ext cx="21336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A620DD7-6358-4E35-981D-64C57D7D925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8735"/>
            <a:ext cx="28956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8735"/>
            <a:ext cx="21336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5567DBE-345A-4DFC-A5AF-A1AA18485CC9}" type="slidenum">
              <a:rPr lang="zh-CN" altLang="en-US" smtClean="0"/>
              <a:t/>
            </a:fld>
            <a:endParaRPr lang="zh-CN" altLang="en-US"/>
          </a:p>
        </p:txBody>
      </p:sp>
      <p:pic>
        <p:nvPicPr>
          <p:cNvPr id="7" name="图片 1073743875" descr="学科网 zxxk.com" title=""/>
          <p:cNvPicPr>
            <a:picLocks noChangeAspect="1"/>
          </p:cNvPicPr>
          <p:nvPr/>
        </p:nvPicPr>
        <p:blipFill>
          <a:blip r:embed="rId13" r:link="rId12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 spd="med" advClick="0" advTm="0">
    <p:random/>
  </p:transition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3.jpeg" /><Relationship Id="rId4" Type="http://schemas.openxmlformats.org/officeDocument/2006/relationships/tags" Target="../tags/tag1.xml" /><Relationship Id="rId5" Type="http://schemas.openxmlformats.org/officeDocument/2006/relationships/tags" Target="../tags/tag2.xml" /><Relationship Id="rId6" Type="http://schemas.openxmlformats.org/officeDocument/2006/relationships/tags" Target="../tags/tag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Relationship Id="rId10" Type="http://schemas.openxmlformats.org/officeDocument/2006/relationships/image" Target="../media/image6.wmf" /><Relationship Id="rId11" Type="http://schemas.openxmlformats.org/officeDocument/2006/relationships/tags" Target="../tags/tag7.xml" /><Relationship Id="rId12" Type="http://schemas.openxmlformats.org/officeDocument/2006/relationships/vmlDrawing" Target="../drawings/vmlDrawing1.vml" /><Relationship Id="rId2" Type="http://schemas.openxmlformats.org/officeDocument/2006/relationships/tags" Target="../tags/tag4.xml" /><Relationship Id="rId3" Type="http://schemas.openxmlformats.org/officeDocument/2006/relationships/oleObject" Target="../embeddings/oleObject1.bin" TargetMode="Internal" /><Relationship Id="rId4" Type="http://schemas.openxmlformats.org/officeDocument/2006/relationships/image" Target="../media/image4.wmf" /><Relationship Id="rId5" Type="http://schemas.openxmlformats.org/officeDocument/2006/relationships/tags" Target="../tags/tag5.xml" /><Relationship Id="rId6" Type="http://schemas.openxmlformats.org/officeDocument/2006/relationships/oleObject" Target="../embeddings/oleObject2.bin" TargetMode="Internal" /><Relationship Id="rId7" Type="http://schemas.openxmlformats.org/officeDocument/2006/relationships/image" Target="../media/image5.wmf" /><Relationship Id="rId8" Type="http://schemas.openxmlformats.org/officeDocument/2006/relationships/tags" Target="../tags/tag6.xml" /><Relationship Id="rId9" Type="http://schemas.openxmlformats.org/officeDocument/2006/relationships/oleObject" Target="../embeddings/oleObject3.bin" TargetMode="Interna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Relationship Id="rId10" Type="http://schemas.openxmlformats.org/officeDocument/2006/relationships/tags" Target="../tags/tag12.xml" /><Relationship Id="rId11" Type="http://schemas.openxmlformats.org/officeDocument/2006/relationships/image" Target="../media/image11.png" /><Relationship Id="rId12" Type="http://schemas.openxmlformats.org/officeDocument/2006/relationships/tags" Target="../tags/tag13.xml" /><Relationship Id="rId13" Type="http://schemas.openxmlformats.org/officeDocument/2006/relationships/tags" Target="../tags/tag14.xml" /><Relationship Id="rId14" Type="http://schemas.openxmlformats.org/officeDocument/2006/relationships/tags" Target="../tags/tag15.xml" /><Relationship Id="rId15" Type="http://schemas.openxmlformats.org/officeDocument/2006/relationships/tags" Target="../tags/tag16.xml" /><Relationship Id="rId16" Type="http://schemas.openxmlformats.org/officeDocument/2006/relationships/tags" Target="../tags/tag17.xml" /><Relationship Id="rId17" Type="http://schemas.openxmlformats.org/officeDocument/2006/relationships/tags" Target="../tags/tag18.xml" /><Relationship Id="rId2" Type="http://schemas.openxmlformats.org/officeDocument/2006/relationships/tags" Target="../tags/tag8.xml" /><Relationship Id="rId3" Type="http://schemas.openxmlformats.org/officeDocument/2006/relationships/image" Target="../media/image7.png" /><Relationship Id="rId4" Type="http://schemas.openxmlformats.org/officeDocument/2006/relationships/tags" Target="../tags/tag9.xml" /><Relationship Id="rId5" Type="http://schemas.openxmlformats.org/officeDocument/2006/relationships/image" Target="../media/image8.png" /><Relationship Id="rId6" Type="http://schemas.openxmlformats.org/officeDocument/2006/relationships/tags" Target="../tags/tag10.xml" /><Relationship Id="rId7" Type="http://schemas.openxmlformats.org/officeDocument/2006/relationships/image" Target="../media/image9.png" /><Relationship Id="rId8" Type="http://schemas.openxmlformats.org/officeDocument/2006/relationships/tags" Target="../tags/tag11.xml" /><Relationship Id="rId9" Type="http://schemas.openxmlformats.org/officeDocument/2006/relationships/image" Target="../media/image10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Relationship Id="rId10" Type="http://schemas.openxmlformats.org/officeDocument/2006/relationships/image" Target="../media/image15.png" /><Relationship Id="rId11" Type="http://schemas.openxmlformats.org/officeDocument/2006/relationships/tags" Target="../tags/tag24.xml" /><Relationship Id="rId12" Type="http://schemas.openxmlformats.org/officeDocument/2006/relationships/tags" Target="../tags/tag25.xml" /><Relationship Id="rId13" Type="http://schemas.openxmlformats.org/officeDocument/2006/relationships/tags" Target="../tags/tag26.xml" /><Relationship Id="rId14" Type="http://schemas.openxmlformats.org/officeDocument/2006/relationships/tags" Target="../tags/tag27.xml" /><Relationship Id="rId15" Type="http://schemas.openxmlformats.org/officeDocument/2006/relationships/tags" Target="../tags/tag28.xml" /><Relationship Id="rId2" Type="http://schemas.openxmlformats.org/officeDocument/2006/relationships/tags" Target="../tags/tag19.xml" /><Relationship Id="rId3" Type="http://schemas.openxmlformats.org/officeDocument/2006/relationships/tags" Target="../tags/tag20.xml" /><Relationship Id="rId4" Type="http://schemas.openxmlformats.org/officeDocument/2006/relationships/image" Target="../media/image12.png" /><Relationship Id="rId5" Type="http://schemas.openxmlformats.org/officeDocument/2006/relationships/tags" Target="../tags/tag21.xml" /><Relationship Id="rId6" Type="http://schemas.openxmlformats.org/officeDocument/2006/relationships/image" Target="../media/image13.png" /><Relationship Id="rId7" Type="http://schemas.openxmlformats.org/officeDocument/2006/relationships/tags" Target="../tags/tag22.xml" /><Relationship Id="rId8" Type="http://schemas.openxmlformats.org/officeDocument/2006/relationships/image" Target="../media/image14.png" /><Relationship Id="rId9" Type="http://schemas.openxmlformats.org/officeDocument/2006/relationships/tags" Target="../tags/tag2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Relationship Id="rId10" Type="http://schemas.openxmlformats.org/officeDocument/2006/relationships/tags" Target="../tags/tag32.xml" /><Relationship Id="rId11" Type="http://schemas.openxmlformats.org/officeDocument/2006/relationships/oleObject" Target="../embeddings/oleObject6.bin" TargetMode="Internal" /><Relationship Id="rId12" Type="http://schemas.openxmlformats.org/officeDocument/2006/relationships/image" Target="../media/image19.wmf" /><Relationship Id="rId13" Type="http://schemas.openxmlformats.org/officeDocument/2006/relationships/tags" Target="../tags/tag33.xml" /><Relationship Id="rId14" Type="http://schemas.openxmlformats.org/officeDocument/2006/relationships/oleObject" Target="../embeddings/oleObject7.bin" TargetMode="Internal" /><Relationship Id="rId15" Type="http://schemas.openxmlformats.org/officeDocument/2006/relationships/image" Target="../media/image20.wmf" /><Relationship Id="rId16" Type="http://schemas.openxmlformats.org/officeDocument/2006/relationships/image" Target="../media/image21.png" /><Relationship Id="rId17" Type="http://schemas.openxmlformats.org/officeDocument/2006/relationships/tags" Target="../tags/tag34.xml" /><Relationship Id="rId18" Type="http://schemas.openxmlformats.org/officeDocument/2006/relationships/vmlDrawing" Target="../drawings/vmlDrawing2.vml" /><Relationship Id="rId2" Type="http://schemas.openxmlformats.org/officeDocument/2006/relationships/tags" Target="../tags/tag29.xml" /><Relationship Id="rId3" Type="http://schemas.openxmlformats.org/officeDocument/2006/relationships/oleObject" Target="../embeddings/oleObject4.bin" TargetMode="Internal" /><Relationship Id="rId4" Type="http://schemas.openxmlformats.org/officeDocument/2006/relationships/image" Target="../media/image16.wmf" /><Relationship Id="rId5" Type="http://schemas.openxmlformats.org/officeDocument/2006/relationships/tags" Target="../tags/tag30.xml" /><Relationship Id="rId6" Type="http://schemas.openxmlformats.org/officeDocument/2006/relationships/oleObject" Target="../embeddings/oleObject5.bin" TargetMode="Internal" /><Relationship Id="rId7" Type="http://schemas.openxmlformats.org/officeDocument/2006/relationships/image" Target="../media/image17.wmf" /><Relationship Id="rId8" Type="http://schemas.openxmlformats.org/officeDocument/2006/relationships/image" Target="../media/image18.png" /><Relationship Id="rId9" Type="http://schemas.openxmlformats.org/officeDocument/2006/relationships/tags" Target="../tags/tag31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Relationship Id="rId10" Type="http://schemas.openxmlformats.org/officeDocument/2006/relationships/oleObject" Target="../embeddings/oleObject10.bin" TargetMode="Internal" /><Relationship Id="rId11" Type="http://schemas.openxmlformats.org/officeDocument/2006/relationships/image" Target="../media/image24.wmf" /><Relationship Id="rId12" Type="http://schemas.openxmlformats.org/officeDocument/2006/relationships/tags" Target="../tags/tag38.xml" /><Relationship Id="rId13" Type="http://schemas.openxmlformats.org/officeDocument/2006/relationships/oleObject" Target="../embeddings/oleObject11.bin" TargetMode="Internal" /><Relationship Id="rId14" Type="http://schemas.openxmlformats.org/officeDocument/2006/relationships/image" Target="../media/image25.wmf" /><Relationship Id="rId15" Type="http://schemas.openxmlformats.org/officeDocument/2006/relationships/image" Target="../media/image26.png" /><Relationship Id="rId16" Type="http://schemas.openxmlformats.org/officeDocument/2006/relationships/tags" Target="../tags/tag39.xml" /><Relationship Id="rId17" Type="http://schemas.openxmlformats.org/officeDocument/2006/relationships/vmlDrawing" Target="../drawings/vmlDrawing3.vml" /><Relationship Id="rId2" Type="http://schemas.openxmlformats.org/officeDocument/2006/relationships/tags" Target="../tags/tag35.xml" /><Relationship Id="rId3" Type="http://schemas.openxmlformats.org/officeDocument/2006/relationships/oleObject" Target="../embeddings/oleObject8.bin" TargetMode="Internal" /><Relationship Id="rId4" Type="http://schemas.openxmlformats.org/officeDocument/2006/relationships/image" Target="../media/image22.wmf" /><Relationship Id="rId5" Type="http://schemas.openxmlformats.org/officeDocument/2006/relationships/tags" Target="../tags/tag36.xml" /><Relationship Id="rId6" Type="http://schemas.openxmlformats.org/officeDocument/2006/relationships/oleObject" Target="../embeddings/oleObject9.bin" TargetMode="Internal" /><Relationship Id="rId7" Type="http://schemas.openxmlformats.org/officeDocument/2006/relationships/image" Target="../media/image6.wmf" /><Relationship Id="rId8" Type="http://schemas.openxmlformats.org/officeDocument/2006/relationships/image" Target="../media/image23.png" /><Relationship Id="rId9" Type="http://schemas.openxmlformats.org/officeDocument/2006/relationships/tags" Target="../tags/tag3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Relationship Id="rId10" Type="http://schemas.openxmlformats.org/officeDocument/2006/relationships/oleObject" Target="../embeddings/oleObject15.bin" TargetMode="Internal" /><Relationship Id="rId11" Type="http://schemas.openxmlformats.org/officeDocument/2006/relationships/image" Target="../media/image30.wmf" /><Relationship Id="rId12" Type="http://schemas.openxmlformats.org/officeDocument/2006/relationships/tags" Target="../tags/tag42.xml" /><Relationship Id="rId13" Type="http://schemas.openxmlformats.org/officeDocument/2006/relationships/oleObject" Target="../embeddings/oleObject16.bin" TargetMode="Internal" /><Relationship Id="rId14" Type="http://schemas.openxmlformats.org/officeDocument/2006/relationships/image" Target="../media/image31.wmf" /><Relationship Id="rId15" Type="http://schemas.openxmlformats.org/officeDocument/2006/relationships/tags" Target="../tags/tag43.xml" /><Relationship Id="rId16" Type="http://schemas.openxmlformats.org/officeDocument/2006/relationships/oleObject" Target="../embeddings/oleObject17.bin" TargetMode="Internal" /><Relationship Id="rId17" Type="http://schemas.openxmlformats.org/officeDocument/2006/relationships/image" Target="../media/image32.wmf" /><Relationship Id="rId18" Type="http://schemas.openxmlformats.org/officeDocument/2006/relationships/tags" Target="../tags/tag44.xml" /><Relationship Id="rId19" Type="http://schemas.openxmlformats.org/officeDocument/2006/relationships/oleObject" Target="../embeddings/oleObject18.bin" TargetMode="Internal" /><Relationship Id="rId2" Type="http://schemas.openxmlformats.org/officeDocument/2006/relationships/oleObject" Target="../embeddings/oleObject12.bin" TargetMode="Internal" /><Relationship Id="rId20" Type="http://schemas.openxmlformats.org/officeDocument/2006/relationships/image" Target="../media/image33.wmf" /><Relationship Id="rId21" Type="http://schemas.openxmlformats.org/officeDocument/2006/relationships/vmlDrawing" Target="../drawings/vmlDrawing4.vml" /><Relationship Id="rId3" Type="http://schemas.openxmlformats.org/officeDocument/2006/relationships/image" Target="../media/image27.wmf" /><Relationship Id="rId4" Type="http://schemas.openxmlformats.org/officeDocument/2006/relationships/oleObject" Target="../embeddings/oleObject13.bin" TargetMode="Internal" /><Relationship Id="rId5" Type="http://schemas.openxmlformats.org/officeDocument/2006/relationships/image" Target="../media/image28.wmf" /><Relationship Id="rId6" Type="http://schemas.openxmlformats.org/officeDocument/2006/relationships/tags" Target="../tags/tag40.xml" /><Relationship Id="rId7" Type="http://schemas.openxmlformats.org/officeDocument/2006/relationships/oleObject" Target="../embeddings/oleObject14.bin" TargetMode="Internal" /><Relationship Id="rId8" Type="http://schemas.openxmlformats.org/officeDocument/2006/relationships/image" Target="../media/image29.wmf" /><Relationship Id="rId9" Type="http://schemas.openxmlformats.org/officeDocument/2006/relationships/tags" Target="../tags/tag41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Relationship Id="rId10" Type="http://schemas.openxmlformats.org/officeDocument/2006/relationships/oleObject" Target="../embeddings/oleObject21.bin" TargetMode="Internal" /><Relationship Id="rId11" Type="http://schemas.openxmlformats.org/officeDocument/2006/relationships/image" Target="../media/image37.wmf" /><Relationship Id="rId12" Type="http://schemas.openxmlformats.org/officeDocument/2006/relationships/tags" Target="../tags/tag48.xml" /><Relationship Id="rId13" Type="http://schemas.openxmlformats.org/officeDocument/2006/relationships/oleObject" Target="../embeddings/oleObject22.bin" TargetMode="Internal" /><Relationship Id="rId14" Type="http://schemas.openxmlformats.org/officeDocument/2006/relationships/image" Target="../media/image38.wmf" /><Relationship Id="rId15" Type="http://schemas.openxmlformats.org/officeDocument/2006/relationships/oleObject" Target="../embeddings/oleObject23.bin" TargetMode="Internal" /><Relationship Id="rId16" Type="http://schemas.openxmlformats.org/officeDocument/2006/relationships/image" Target="../media/image39.wmf" /><Relationship Id="rId17" Type="http://schemas.openxmlformats.org/officeDocument/2006/relationships/tags" Target="../tags/tag49.xml" /><Relationship Id="rId18" Type="http://schemas.openxmlformats.org/officeDocument/2006/relationships/oleObject" Target="../embeddings/oleObject24.bin" TargetMode="Internal" /><Relationship Id="rId19" Type="http://schemas.openxmlformats.org/officeDocument/2006/relationships/tags" Target="../tags/tag50.xml" /><Relationship Id="rId2" Type="http://schemas.openxmlformats.org/officeDocument/2006/relationships/image" Target="../media/image34.png" /><Relationship Id="rId20" Type="http://schemas.openxmlformats.org/officeDocument/2006/relationships/oleObject" Target="../embeddings/oleObject25.bin" TargetMode="Internal" /><Relationship Id="rId21" Type="http://schemas.openxmlformats.org/officeDocument/2006/relationships/vmlDrawing" Target="../drawings/vmlDrawing5.vml" /><Relationship Id="rId3" Type="http://schemas.openxmlformats.org/officeDocument/2006/relationships/tags" Target="../tags/tag45.xml" /><Relationship Id="rId4" Type="http://schemas.openxmlformats.org/officeDocument/2006/relationships/oleObject" Target="../embeddings/oleObject19.bin" TargetMode="Internal" /><Relationship Id="rId5" Type="http://schemas.openxmlformats.org/officeDocument/2006/relationships/image" Target="../media/image35.wmf" /><Relationship Id="rId6" Type="http://schemas.openxmlformats.org/officeDocument/2006/relationships/tags" Target="../tags/tag46.xml" /><Relationship Id="rId7" Type="http://schemas.openxmlformats.org/officeDocument/2006/relationships/oleObject" Target="../embeddings/oleObject20.bin" TargetMode="Internal" /><Relationship Id="rId8" Type="http://schemas.openxmlformats.org/officeDocument/2006/relationships/image" Target="../media/image36.wmf" /><Relationship Id="rId9" Type="http://schemas.openxmlformats.org/officeDocument/2006/relationships/tags" Target="../tags/tag4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Relationship Id="rId2" Type="http://schemas.openxmlformats.org/officeDocument/2006/relationships/tags" Target="../tags/tag51.xml" /><Relationship Id="rId3" Type="http://schemas.openxmlformats.org/officeDocument/2006/relationships/oleObject" Target="../embeddings/oleObject26.bin" TargetMode="Internal" /><Relationship Id="rId4" Type="http://schemas.openxmlformats.org/officeDocument/2006/relationships/image" Target="../media/image40.wmf" /><Relationship Id="rId5" Type="http://schemas.openxmlformats.org/officeDocument/2006/relationships/tags" Target="../tags/tag52.xml" /><Relationship Id="rId6" Type="http://schemas.openxmlformats.org/officeDocument/2006/relationships/oleObject" Target="../embeddings/oleObject27.bin" TargetMode="Internal" /><Relationship Id="rId7" Type="http://schemas.openxmlformats.org/officeDocument/2006/relationships/image" Target="../media/image41.wmf" /><Relationship Id="rId8" Type="http://schemas.openxmlformats.org/officeDocument/2006/relationships/vmlDrawing" Target="../drawings/vmlDrawing6.v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oleObject" Target="../embeddings/oleObject28.bin" TargetMode="Internal" /><Relationship Id="rId6" Type="http://schemas.openxmlformats.org/officeDocument/2006/relationships/image" Target="../media/image42.wmf" /><Relationship Id="rId7" Type="http://schemas.openxmlformats.org/officeDocument/2006/relationships/tags" Target="../tags/tag56.xml" /><Relationship Id="rId8" Type="http://schemas.openxmlformats.org/officeDocument/2006/relationships/oleObject" Target="../embeddings/oleObject29.bin" TargetMode="Internal" /><Relationship Id="rId9" Type="http://schemas.openxmlformats.org/officeDocument/2006/relationships/vmlDrawing" Target="../drawings/vmlDrawing7.v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Relationship Id="rId2" Type="http://schemas.openxmlformats.org/officeDocument/2006/relationships/tags" Target="../tags/tag57.xml" /><Relationship Id="rId3" Type="http://schemas.openxmlformats.org/officeDocument/2006/relationships/oleObject" Target="../embeddings/oleObject30.bin" TargetMode="Internal" /><Relationship Id="rId4" Type="http://schemas.openxmlformats.org/officeDocument/2006/relationships/image" Target="../media/image43.wmf" /><Relationship Id="rId5" Type="http://schemas.openxmlformats.org/officeDocument/2006/relationships/tags" Target="../tags/tag58.xml" /><Relationship Id="rId6" Type="http://schemas.openxmlformats.org/officeDocument/2006/relationships/oleObject" Target="../embeddings/oleObject31.bin" TargetMode="Internal" /><Relationship Id="rId7" Type="http://schemas.openxmlformats.org/officeDocument/2006/relationships/image" Target="../media/image44.wmf" /><Relationship Id="rId8" Type="http://schemas.openxmlformats.org/officeDocument/2006/relationships/image" Target="../media/image45.png" /><Relationship Id="rId9" Type="http://schemas.openxmlformats.org/officeDocument/2006/relationships/vmlDrawing" Target="../drawings/vmlDrawing8.v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46054222235010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图片 4" title="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510" y="52070"/>
            <a:ext cx="9144000" cy="5145088"/>
          </a:xfrm>
          <a:prstGeom prst="rect">
            <a:avLst/>
          </a:prstGeom>
        </p:spPr>
      </p:pic>
      <p:sp>
        <p:nvSpPr>
          <p:cNvPr id="4" name="文本框 3" title=""/>
          <p:cNvSpPr txBox="1"/>
          <p:nvPr>
            <p:custDataLst>
              <p:tags r:id="rId4"/>
            </p:custDataLst>
          </p:nvPr>
        </p:nvSpPr>
        <p:spPr>
          <a:xfrm>
            <a:off x="4103948" y="706711"/>
            <a:ext cx="1583922" cy="615553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 sz="24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 CN Normal" panose="020b0400000000000000" pitchFamily="34" charset="-122"/>
            </a:endParaRPr>
          </a:p>
        </p:txBody>
      </p:sp>
      <p:sp>
        <p:nvSpPr>
          <p:cNvPr id="8" name="MH_Entry_1" title=""/>
          <p:cNvSpPr/>
          <p:nvPr>
            <p:custDataLst>
              <p:tags r:id="rId5"/>
            </p:custDataLst>
          </p:nvPr>
        </p:nvSpPr>
        <p:spPr>
          <a:xfrm>
            <a:off x="760730" y="2041208"/>
            <a:ext cx="8243570" cy="738505"/>
          </a:xfrm>
          <a:custGeom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sz="48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pitchFamily="34" charset="-122"/>
              </a:rPr>
              <a:t>一元一次不等式(组)及其解法</a:t>
            </a:r>
            <a:endParaRPr lang="zh-CN" altLang="en-US" sz="4800" b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 CN Normal" panose="020b0400000000000000" pitchFamily="34" charset="-122"/>
            </a:endParaRPr>
          </a:p>
        </p:txBody>
      </p:sp>
      <p:sp>
        <p:nvSpPr>
          <p:cNvPr id="6" name="文本框 5" title=""/>
          <p:cNvSpPr txBox="1"/>
          <p:nvPr/>
        </p:nvSpPr>
        <p:spPr>
          <a:xfrm>
            <a:off x="4251273" y="783654"/>
            <a:ext cx="1289271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pitchFamily="34" charset="-122"/>
              </a:rPr>
              <a:t>专题</a:t>
            </a:r>
            <a:r>
              <a:rPr lang="en-US" altLang="zh-CN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pitchFamily="34" charset="-122"/>
              </a:rPr>
              <a:t>6</a:t>
            </a:r>
            <a:endParaRPr lang="en-US" altLang="zh-CN" sz="24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 CN Normal" panose="020b0400000000000000" pitchFamily="34" charset="-122"/>
            </a:endParaRPr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框 3" title=""/>
          <p:cNvSpPr txBox="1"/>
          <p:nvPr/>
        </p:nvSpPr>
        <p:spPr>
          <a:xfrm>
            <a:off x="755650" y="231775"/>
            <a:ext cx="5020310" cy="39878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b="1">
                <a:latin typeface="Arial" pitchFamily="34" charset="0"/>
                <a:ea typeface="微软雅黑" panose="020b0503020204020204" pitchFamily="34" charset="-122"/>
              </a:rPr>
              <a:t>专题</a:t>
            </a:r>
            <a:r>
              <a:rPr lang="en-US" altLang="zh-CN" sz="2000" b="1">
                <a:latin typeface="Arial" pitchFamily="34" charset="0"/>
                <a:ea typeface="微软雅黑" panose="020b0503020204020204" pitchFamily="34" charset="-122"/>
              </a:rPr>
              <a:t>6——</a:t>
            </a:r>
            <a:r>
              <a:rPr lang="zh-CN" altLang="en-US" sz="2000" b="1">
                <a:latin typeface="Arial" pitchFamily="34" charset="0"/>
                <a:ea typeface="微软雅黑" panose="020b0503020204020204" pitchFamily="34" charset="-122"/>
              </a:rPr>
              <a:t>一元一次不等式(组)及其解法</a:t>
            </a:r>
            <a:endParaRPr lang="zh-CN" altLang="en-US" sz="2000" b="1">
              <a:latin typeface="Arial" pitchFamily="34" charset="0"/>
              <a:ea typeface="微软雅黑" panose="020b0503020204020204" pitchFamily="34" charset="-122"/>
            </a:endParaRPr>
          </a:p>
        </p:txBody>
      </p:sp>
      <p:sp>
        <p:nvSpPr>
          <p:cNvPr id="3" name="文本框 2" title=""/>
          <p:cNvSpPr txBox="1"/>
          <p:nvPr/>
        </p:nvSpPr>
        <p:spPr>
          <a:xfrm>
            <a:off x="143510" y="843830"/>
            <a:ext cx="3048000" cy="398780"/>
          </a:xfrm>
          <a:prstGeom prst="rect">
            <a:avLst/>
          </a:prstGeom>
        </p:spPr>
        <p:txBody>
          <a:bodyPr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b="1">
                <a:latin typeface="Arial" pitchFamily="34" charset="0"/>
                <a:ea typeface="微软雅黑" panose="020b0503020204020204" pitchFamily="34" charset="-122"/>
              </a:rPr>
              <a:t>一</a:t>
            </a:r>
            <a:r>
              <a:rPr lang="en-US" altLang="zh-CN" sz="2000" b="1">
                <a:latin typeface="Arial" pitchFamily="34" charset="0"/>
                <a:ea typeface="微软雅黑" panose="020b0503020204020204" pitchFamily="34" charset="-122"/>
              </a:rPr>
              <a:t>.</a:t>
            </a:r>
            <a:r>
              <a:rPr lang="zh-CN" altLang="en-US" sz="2000" b="1">
                <a:latin typeface="Arial" pitchFamily="34" charset="0"/>
                <a:ea typeface="微软雅黑" panose="020b0503020204020204" pitchFamily="34" charset="-122"/>
              </a:rPr>
              <a:t>知识要点</a:t>
            </a:r>
            <a:endParaRPr lang="zh-CN" altLang="en-US" sz="2000" b="1">
              <a:latin typeface="Arial" pitchFamily="34" charset="0"/>
              <a:ea typeface="微软雅黑" panose="020b0503020204020204" pitchFamily="34" charset="-122"/>
            </a:endParaRPr>
          </a:p>
        </p:txBody>
      </p:sp>
      <p:sp>
        <p:nvSpPr>
          <p:cNvPr id="8" name="文本框 7" title=""/>
          <p:cNvSpPr txBox="1"/>
          <p:nvPr/>
        </p:nvSpPr>
        <p:spPr>
          <a:xfrm>
            <a:off x="107950" y="1167765"/>
            <a:ext cx="8401685" cy="36360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609600" fontAlgn="auto">
              <a:lnSpc>
                <a:spcPct val="120000"/>
              </a:lnSpc>
            </a:pPr>
            <a:r>
              <a:rPr lang="en-US" altLang="zh-CN" sz="2400" b="1"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1．一元一次不等式通过去分母、去括号、移项、合并同类项均可转化为</a:t>
            </a:r>
            <a:r>
              <a:rPr lang="en-US" altLang="zh-CN" sz="2400" b="1" i="1"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ax</a:t>
            </a:r>
            <a:r>
              <a:rPr lang="en-US" altLang="zh-CN" sz="2400" b="1"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＞</a:t>
            </a:r>
            <a:r>
              <a:rPr lang="en-US" altLang="zh-CN" sz="2400" b="1" i="1"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b</a:t>
            </a:r>
            <a:r>
              <a:rPr lang="en-US" altLang="zh-CN" sz="2400" b="1"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或</a:t>
            </a:r>
            <a:r>
              <a:rPr lang="en-US" altLang="zh-CN" sz="2400" b="1" i="1"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ax</a:t>
            </a:r>
            <a:r>
              <a:rPr lang="en-US" altLang="zh-CN" sz="2400" b="1"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&lt;</a:t>
            </a:r>
            <a:r>
              <a:rPr lang="en-US" altLang="zh-CN" sz="2400" b="1" i="1"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b</a:t>
            </a:r>
            <a:r>
              <a:rPr lang="en-US" altLang="zh-CN" sz="2400" b="1"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的形式．讨论</a:t>
            </a:r>
            <a:r>
              <a:rPr lang="en-US" altLang="zh-CN" sz="2400" b="1" i="1"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ax</a:t>
            </a:r>
            <a:r>
              <a:rPr lang="en-US" altLang="zh-CN" sz="2400" b="1"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&gt;</a:t>
            </a:r>
            <a:r>
              <a:rPr lang="en-US" altLang="zh-CN" sz="2400" b="1" i="1"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b</a:t>
            </a:r>
            <a:r>
              <a:rPr lang="en-US" altLang="zh-CN" sz="2400" b="1"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的解集(类似地可讨论</a:t>
            </a:r>
            <a:r>
              <a:rPr lang="en-US" altLang="zh-CN" sz="2400" b="1" i="1"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ax</a:t>
            </a:r>
            <a:r>
              <a:rPr lang="en-US" altLang="zh-CN" sz="2400" b="1"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&lt;</a:t>
            </a:r>
            <a:r>
              <a:rPr lang="en-US" altLang="zh-CN" sz="2400" b="1" i="1"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b</a:t>
            </a:r>
            <a:r>
              <a:rPr lang="en-US" altLang="zh-CN" sz="2400" b="1"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的解集)：</a:t>
            </a:r>
            <a:endParaRPr lang="en-US" altLang="zh-CN" sz="2400">
              <a:solidFill>
                <a:schemeClr val="tx1"/>
              </a:solidFill>
              <a:uFillTx/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  <a:p>
            <a:pPr indent="609600" fontAlgn="auto">
              <a:lnSpc>
                <a:spcPct val="120000"/>
              </a:lnSpc>
            </a:pPr>
            <a:r>
              <a:rPr lang="en-US" altLang="zh-CN" sz="2400"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(1)当</a:t>
            </a:r>
            <a:r>
              <a:rPr lang="en-US" altLang="zh-CN" sz="2400" i="1"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</a:t>
            </a:r>
            <a:r>
              <a:rPr lang="en-US" altLang="zh-CN" sz="2400"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&gt;0时，解集是</a:t>
            </a:r>
            <a:r>
              <a:rPr lang="zh-CN" altLang="en-US" sz="2400" u="sng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　　　　</a:t>
            </a:r>
            <a:r>
              <a:rPr lang="en-US" altLang="zh-CN" sz="2400"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．</a:t>
            </a:r>
            <a:endParaRPr lang="en-US" altLang="zh-CN" sz="2400">
              <a:solidFill>
                <a:schemeClr val="tx1"/>
              </a:solidFill>
              <a:uFillTx/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  <a:p>
            <a:pPr indent="609600" fontAlgn="auto">
              <a:lnSpc>
                <a:spcPct val="120000"/>
              </a:lnSpc>
            </a:pPr>
            <a:endParaRPr lang="en-US" altLang="zh-CN" sz="2400">
              <a:solidFill>
                <a:schemeClr val="tx1"/>
              </a:solidFill>
              <a:uFillTx/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  <a:p>
            <a:pPr indent="609600" fontAlgn="auto">
              <a:lnSpc>
                <a:spcPct val="120000"/>
              </a:lnSpc>
            </a:pPr>
            <a:r>
              <a:rPr lang="en-US" altLang="zh-CN" sz="2400"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(2)当</a:t>
            </a:r>
            <a:r>
              <a:rPr lang="en-US" altLang="zh-CN" sz="2400" i="1"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</a:t>
            </a:r>
            <a:r>
              <a:rPr lang="en-US" altLang="zh-CN" sz="2400"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&lt;0时，解集是</a:t>
            </a:r>
            <a:r>
              <a:rPr lang="zh-CN" altLang="en-US" sz="2400" u="sng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　　　　</a:t>
            </a:r>
            <a:r>
              <a:rPr lang="en-US" altLang="zh-CN" sz="2400"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．</a:t>
            </a:r>
            <a:endParaRPr lang="en-US" altLang="zh-CN" sz="2400">
              <a:solidFill>
                <a:schemeClr val="tx1"/>
              </a:solidFill>
              <a:uFillTx/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  <a:p>
            <a:pPr indent="609600" fontAlgn="auto">
              <a:lnSpc>
                <a:spcPct val="120000"/>
              </a:lnSpc>
            </a:pPr>
            <a:r>
              <a:rPr lang="en-US" altLang="zh-CN" sz="2400"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(3)当</a:t>
            </a:r>
            <a:r>
              <a:rPr lang="en-US" altLang="zh-CN" sz="2400" i="1"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</a:t>
            </a:r>
            <a:r>
              <a:rPr lang="en-US" altLang="zh-CN" sz="2400"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＝0，</a:t>
            </a:r>
            <a:r>
              <a:rPr lang="en-US" altLang="zh-CN" sz="2400" i="1"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b</a:t>
            </a:r>
            <a:r>
              <a:rPr lang="en-US" altLang="zh-CN" sz="2400"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≥0时，解集是</a:t>
            </a:r>
            <a:r>
              <a:rPr lang="zh-CN" altLang="en-US" sz="2400" u="sng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　　　　</a:t>
            </a:r>
            <a:r>
              <a:rPr lang="en-US" altLang="zh-CN" sz="2400"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；当</a:t>
            </a:r>
            <a:r>
              <a:rPr lang="en-US" altLang="zh-CN" sz="2400" i="1"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</a:t>
            </a:r>
            <a:r>
              <a:rPr lang="en-US" altLang="zh-CN" sz="2400"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＝0，</a:t>
            </a:r>
            <a:r>
              <a:rPr lang="en-US" altLang="zh-CN" sz="2400" i="1"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b</a:t>
            </a:r>
            <a:r>
              <a:rPr lang="en-US" altLang="zh-CN" sz="2400"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&lt;0时，解集是</a:t>
            </a:r>
            <a:r>
              <a:rPr lang="zh-CN" altLang="en-US" sz="2400" u="sng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　　　　</a:t>
            </a:r>
            <a:r>
              <a:rPr lang="en-US" altLang="zh-CN" sz="2400"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．</a:t>
            </a:r>
            <a:endParaRPr lang="en-US" altLang="zh-CN" sz="2400">
              <a:uFillTx/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+mn-ea"/>
            </a:endParaRPr>
          </a:p>
        </p:txBody>
      </p:sp>
      <p:graphicFrame>
        <p:nvGraphicFramePr>
          <p:cNvPr id="9" name="对象 8" title="">
            <a:hlinkClick action="ppaction://ole?verb="/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3481070" y="2139950"/>
          <a:ext cx="1161415" cy="80327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38" r:id="rId3" imgW="660400" imgH="457200" progId="Equation.KSEE3">
                  <p:embed/>
                </p:oleObj>
              </mc:Choice>
              <mc:Fallback>
                <p:oleObj r:id="rId3" imgW="660400" imgH="457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81070" y="2139950"/>
                        <a:ext cx="1161415" cy="803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 title="">
            <a:hlinkClick action="ppaction://ole?verb="/>
          </p:cNvPr>
          <p:cNvGraphicFramePr>
            <a:graphicFrameLocks noChangeAspect="1"/>
          </p:cNvGraphicFramePr>
          <p:nvPr>
            <p:custDataLst>
              <p:tags r:id="rId5"/>
            </p:custDataLst>
          </p:nvPr>
        </p:nvGraphicFramePr>
        <p:xfrm>
          <a:off x="3528060" y="2932430"/>
          <a:ext cx="1155065" cy="79883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39" r:id="rId6" imgW="660400" imgH="457200" progId="Equation.KSEE3">
                  <p:embed/>
                </p:oleObj>
              </mc:Choice>
              <mc:Fallback>
                <p:oleObj r:id="rId6" imgW="660400" imgH="457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528060" y="2932430"/>
                        <a:ext cx="1155065" cy="7988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 title="">
            <a:hlinkClick action="ppaction://ole?verb="/>
          </p:cNvPr>
          <p:cNvGraphicFramePr>
            <a:graphicFrameLocks noChangeAspect="1"/>
          </p:cNvGraphicFramePr>
          <p:nvPr>
            <p:custDataLst>
              <p:tags r:id="rId8"/>
            </p:custDataLst>
          </p:nvPr>
        </p:nvGraphicFramePr>
        <p:xfrm>
          <a:off x="4823781" y="3796033"/>
          <a:ext cx="339090" cy="36322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0" r:id="rId9" imgW="165100" imgH="177165" progId="Equation.KSEE3">
                  <p:embed/>
                </p:oleObj>
              </mc:Choice>
              <mc:Fallback>
                <p:oleObj r:id="rId9" imgW="165100" imgH="177165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823781" y="3796033"/>
                        <a:ext cx="339090" cy="3632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文本框 14" title=""/>
          <p:cNvSpPr txBox="1"/>
          <p:nvPr>
            <p:custDataLst>
              <p:tags r:id="rId11"/>
            </p:custDataLst>
          </p:nvPr>
        </p:nvSpPr>
        <p:spPr>
          <a:xfrm>
            <a:off x="1188085" y="4300220"/>
            <a:ext cx="8496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</a:rPr>
              <a:t>R</a:t>
            </a:r>
            <a:endParaRPr lang="zh-CN" altLang="en-US" sz="2400" baseline="30000">
              <a:solidFill>
                <a:srgbClr val="FF0000"/>
              </a:solidFill>
              <a:latin typeface="Times New Roman" panose="02020603050405020304" charset="0"/>
              <a:ea typeface="黑体" panose="02010609060101010101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框 3" title=""/>
          <p:cNvSpPr txBox="1"/>
          <p:nvPr/>
        </p:nvSpPr>
        <p:spPr>
          <a:xfrm>
            <a:off x="755650" y="231775"/>
            <a:ext cx="5020310" cy="39878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b="1">
                <a:latin typeface="Arial" pitchFamily="34" charset="0"/>
                <a:ea typeface="微软雅黑" panose="020b0503020204020204" pitchFamily="34" charset="-122"/>
              </a:rPr>
              <a:t>专题</a:t>
            </a:r>
            <a:r>
              <a:rPr lang="en-US" altLang="zh-CN" sz="2000" b="1">
                <a:latin typeface="Arial" pitchFamily="34" charset="0"/>
                <a:ea typeface="微软雅黑" panose="020b0503020204020204" pitchFamily="34" charset="-122"/>
              </a:rPr>
              <a:t>6——</a:t>
            </a:r>
            <a:r>
              <a:rPr lang="zh-CN" altLang="en-US" sz="2000" b="1">
                <a:latin typeface="Arial" pitchFamily="34" charset="0"/>
                <a:ea typeface="微软雅黑" panose="020b0503020204020204" pitchFamily="34" charset="-122"/>
              </a:rPr>
              <a:t>一元一次不等式(组)及其解法</a:t>
            </a:r>
            <a:endParaRPr lang="zh-CN" altLang="en-US" sz="2000" b="1">
              <a:latin typeface="Arial" pitchFamily="34" charset="0"/>
              <a:ea typeface="微软雅黑" panose="020b0503020204020204" pitchFamily="34" charset="-122"/>
            </a:endParaRPr>
          </a:p>
        </p:txBody>
      </p:sp>
      <p:sp>
        <p:nvSpPr>
          <p:cNvPr id="2" name="文本框 1" title=""/>
          <p:cNvSpPr txBox="1"/>
          <p:nvPr/>
        </p:nvSpPr>
        <p:spPr>
          <a:xfrm>
            <a:off x="179705" y="807720"/>
            <a:ext cx="45720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2．不等式、区间与数轴的关系</a:t>
            </a:r>
            <a:endParaRPr lang="en-US" altLang="zh-CN" sz="2400" b="1"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+mn-ea"/>
            </a:endParaRPr>
          </a:p>
        </p:txBody>
      </p:sp>
      <p:graphicFrame>
        <p:nvGraphicFramePr>
          <p:cNvPr id="3" name="表格 2" title="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786130" y="1734185"/>
          <a:ext cx="7400925" cy="28321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91080"/>
                <a:gridCol w="2030095"/>
                <a:gridCol w="3079750"/>
              </a:tblGrid>
              <a:tr h="365760"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solidFill>
                            <a:schemeClr val="tx1"/>
                          </a:solidFill>
                          <a:uFillTx/>
                          <a:latin typeface="Times New Roman" panose="02020603050405020304" charset="0"/>
                          <a:ea typeface="黑体" panose="02010609060101010101" charset="-122"/>
                          <a:cs typeface="Times New Roman" panose="02020603050405020304" charset="0"/>
                        </a:rPr>
                        <a:t>不等式</a:t>
                      </a:r>
                      <a:endParaRPr lang="en-US" altLang="en-US" sz="2400" b="0">
                        <a:solidFill>
                          <a:schemeClr val="tx1"/>
                        </a:solidFill>
                        <a:uFillTx/>
                        <a:latin typeface="Times New Roman" panose="02020603050405020304" charset="0"/>
                        <a:ea typeface="黑体" panose="02010609060101010101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solidFill>
                            <a:schemeClr val="tx1"/>
                          </a:solidFill>
                          <a:uFillTx/>
                          <a:latin typeface="Times New Roman" panose="02020603050405020304" charset="0"/>
                          <a:ea typeface="黑体" panose="02010609060101010101" charset="-122"/>
                          <a:cs typeface="Times New Roman" panose="02020603050405020304" charset="0"/>
                        </a:rPr>
                        <a:t>区间</a:t>
                      </a:r>
                      <a:endParaRPr lang="en-US" altLang="en-US" sz="2400" b="0">
                        <a:solidFill>
                          <a:schemeClr val="tx1"/>
                        </a:solidFill>
                        <a:uFillTx/>
                        <a:latin typeface="Times New Roman" panose="02020603050405020304" charset="0"/>
                        <a:ea typeface="黑体" panose="02010609060101010101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solidFill>
                            <a:schemeClr val="tx1"/>
                          </a:solidFill>
                          <a:uFillTx/>
                          <a:latin typeface="Times New Roman" panose="02020603050405020304" charset="0"/>
                          <a:ea typeface="黑体" panose="02010609060101010101" charset="-122"/>
                          <a:cs typeface="Times New Roman" panose="02020603050405020304" charset="0"/>
                        </a:rPr>
                        <a:t>数轴上表示为</a:t>
                      </a:r>
                      <a:endParaRPr lang="en-US" altLang="en-US" sz="2400" b="0">
                        <a:solidFill>
                          <a:schemeClr val="tx1"/>
                        </a:solidFill>
                        <a:uFillTx/>
                        <a:latin typeface="Times New Roman" panose="02020603050405020304" charset="0"/>
                        <a:ea typeface="黑体" panose="02010609060101010101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3210"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 i="1">
                          <a:solidFill>
                            <a:schemeClr val="tx1"/>
                          </a:solidFill>
                          <a:uFillTx/>
                          <a:latin typeface="Times New Roman" panose="02020603050405020304" charset="0"/>
                          <a:ea typeface="黑体" panose="02010609060101010101" charset="-122"/>
                          <a:cs typeface="Times New Roman" panose="02020603050405020304" charset="0"/>
                        </a:rPr>
                        <a:t>x</a:t>
                      </a:r>
                      <a:r>
                        <a:rPr lang="en-US" sz="2400" b="0">
                          <a:solidFill>
                            <a:schemeClr val="tx1"/>
                          </a:solidFill>
                          <a:uFillTx/>
                          <a:latin typeface="Times New Roman" panose="02020603050405020304" charset="0"/>
                          <a:ea typeface="黑体" panose="02010609060101010101" charset="-122"/>
                          <a:cs typeface="Times New Roman" panose="02020603050405020304" charset="0"/>
                        </a:rPr>
                        <a:t>&gt;</a:t>
                      </a:r>
                      <a:r>
                        <a:rPr lang="en-US" sz="2400" b="0" i="1">
                          <a:solidFill>
                            <a:schemeClr val="tx1"/>
                          </a:solidFill>
                          <a:uFillTx/>
                          <a:latin typeface="Times New Roman" panose="02020603050405020304" charset="0"/>
                          <a:ea typeface="黑体" panose="02010609060101010101" charset="-122"/>
                          <a:cs typeface="Times New Roman" panose="02020603050405020304" charset="0"/>
                        </a:rPr>
                        <a:t>a</a:t>
                      </a:r>
                      <a:endParaRPr lang="en-US" altLang="en-US" sz="2400" b="0" i="1">
                        <a:solidFill>
                          <a:schemeClr val="tx1"/>
                        </a:solidFill>
                        <a:uFillTx/>
                        <a:latin typeface="Times New Roman" panose="02020603050405020304" charset="0"/>
                        <a:ea typeface="黑体" panose="02010609060101010101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solidFill>
                            <a:schemeClr val="tx1"/>
                          </a:solidFill>
                          <a:uFillTx/>
                          <a:latin typeface="Times New Roman" panose="02020603050405020304" charset="0"/>
                          <a:ea typeface="黑体" panose="02010609060101010101" charset="-122"/>
                          <a:cs typeface="Times New Roman" panose="02020603050405020304" charset="0"/>
                        </a:rPr>
                        <a:t> </a:t>
                      </a:r>
                      <a:endParaRPr lang="en-US" altLang="en-US" sz="2400" b="0">
                        <a:solidFill>
                          <a:schemeClr val="tx1"/>
                        </a:solidFill>
                        <a:uFillTx/>
                        <a:latin typeface="Times New Roman" panose="02020603050405020304" charset="0"/>
                        <a:ea typeface="黑体" panose="02010609060101010101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solidFill>
                            <a:schemeClr val="tx1"/>
                          </a:solidFill>
                          <a:uFillTx/>
                          <a:latin typeface="Times New Roman" panose="02020603050405020304" charset="0"/>
                          <a:ea typeface="黑体" panose="02010609060101010101" charset="-122"/>
                          <a:cs typeface="Times New Roman" panose="02020603050405020304" charset="0"/>
                        </a:rPr>
                        <a:t> </a:t>
                      </a:r>
                      <a:endParaRPr lang="en-US" altLang="en-US" sz="2400" b="0">
                        <a:solidFill>
                          <a:schemeClr val="tx1"/>
                        </a:solidFill>
                        <a:uFillTx/>
                        <a:latin typeface="Times New Roman" panose="02020603050405020304" charset="0"/>
                        <a:ea typeface="黑体" panose="02010609060101010101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3210"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 i="1">
                          <a:solidFill>
                            <a:schemeClr val="tx1"/>
                          </a:solidFill>
                          <a:uFillTx/>
                          <a:latin typeface="Times New Roman" panose="02020603050405020304" charset="0"/>
                          <a:ea typeface="黑体" panose="02010609060101010101" charset="-122"/>
                          <a:cs typeface="Times New Roman" panose="02020603050405020304" charset="0"/>
                        </a:rPr>
                        <a:t>x</a:t>
                      </a:r>
                      <a:r>
                        <a:rPr lang="en-US" sz="2400" b="0">
                          <a:solidFill>
                            <a:schemeClr val="tx1"/>
                          </a:solidFill>
                          <a:uFillTx/>
                          <a:latin typeface="Times New Roman" panose="02020603050405020304" charset="0"/>
                          <a:ea typeface="黑体" panose="02010609060101010101" charset="-122"/>
                          <a:cs typeface="宋体" panose="02010600030101010101" pitchFamily="2" charset="-122"/>
                        </a:rPr>
                        <a:t>≥</a:t>
                      </a:r>
                      <a:r>
                        <a:rPr lang="en-US" sz="2400" b="0" i="1">
                          <a:solidFill>
                            <a:schemeClr val="tx1"/>
                          </a:solidFill>
                          <a:uFillTx/>
                          <a:latin typeface="Times New Roman" panose="02020603050405020304" charset="0"/>
                          <a:ea typeface="黑体" panose="02010609060101010101" charset="-122"/>
                          <a:cs typeface="Times New Roman" panose="02020603050405020304" charset="0"/>
                        </a:rPr>
                        <a:t>a</a:t>
                      </a:r>
                      <a:endParaRPr lang="en-US" altLang="en-US" sz="2400" b="0" i="1">
                        <a:solidFill>
                          <a:schemeClr val="tx1"/>
                        </a:solidFill>
                        <a:uFillTx/>
                        <a:latin typeface="Times New Roman" panose="02020603050405020304" charset="0"/>
                        <a:ea typeface="黑体" panose="02010609060101010101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solidFill>
                            <a:schemeClr val="tx1"/>
                          </a:solidFill>
                          <a:uFillTx/>
                          <a:latin typeface="Times New Roman" panose="02020603050405020304" charset="0"/>
                          <a:ea typeface="黑体" panose="02010609060101010101" charset="-122"/>
                          <a:cs typeface="Times New Roman" panose="02020603050405020304" charset="0"/>
                        </a:rPr>
                        <a:t> </a:t>
                      </a:r>
                      <a:endParaRPr lang="en-US" altLang="en-US" sz="2400" b="0">
                        <a:solidFill>
                          <a:schemeClr val="tx1"/>
                        </a:solidFill>
                        <a:uFillTx/>
                        <a:latin typeface="Times New Roman" panose="02020603050405020304" charset="0"/>
                        <a:ea typeface="黑体" panose="02010609060101010101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solidFill>
                            <a:schemeClr val="tx1"/>
                          </a:solidFill>
                          <a:uFillTx/>
                          <a:latin typeface="Times New Roman" panose="02020603050405020304" charset="0"/>
                          <a:ea typeface="黑体" panose="02010609060101010101" charset="-122"/>
                          <a:cs typeface="Times New Roman" panose="02020603050405020304" charset="0"/>
                        </a:rPr>
                        <a:t> </a:t>
                      </a:r>
                      <a:endParaRPr lang="en-US" altLang="en-US" sz="2400" b="0">
                        <a:solidFill>
                          <a:schemeClr val="tx1"/>
                        </a:solidFill>
                        <a:uFillTx/>
                        <a:latin typeface="Times New Roman" panose="02020603050405020304" charset="0"/>
                        <a:ea typeface="黑体" panose="02010609060101010101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3210"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 i="1">
                          <a:solidFill>
                            <a:schemeClr val="tx1"/>
                          </a:solidFill>
                          <a:uFillTx/>
                          <a:latin typeface="Times New Roman" panose="02020603050405020304" charset="0"/>
                          <a:ea typeface="黑体" panose="02010609060101010101" charset="-122"/>
                          <a:cs typeface="Times New Roman" panose="02020603050405020304" charset="0"/>
                        </a:rPr>
                        <a:t>x</a:t>
                      </a:r>
                      <a:r>
                        <a:rPr lang="en-US" sz="2400" b="0">
                          <a:solidFill>
                            <a:schemeClr val="tx1"/>
                          </a:solidFill>
                          <a:uFillTx/>
                          <a:latin typeface="Times New Roman" panose="02020603050405020304" charset="0"/>
                          <a:ea typeface="黑体" panose="02010609060101010101" charset="-122"/>
                          <a:cs typeface="Times New Roman" panose="02020603050405020304" charset="0"/>
                        </a:rPr>
                        <a:t>&lt;</a:t>
                      </a:r>
                      <a:r>
                        <a:rPr lang="en-US" sz="2400" b="0" i="1">
                          <a:solidFill>
                            <a:schemeClr val="tx1"/>
                          </a:solidFill>
                          <a:uFillTx/>
                          <a:latin typeface="Times New Roman" panose="02020603050405020304" charset="0"/>
                          <a:ea typeface="黑体" panose="02010609060101010101" charset="-122"/>
                          <a:cs typeface="Times New Roman" panose="02020603050405020304" charset="0"/>
                        </a:rPr>
                        <a:t>a</a:t>
                      </a:r>
                      <a:endParaRPr lang="en-US" altLang="en-US" sz="2400" b="0" i="1">
                        <a:solidFill>
                          <a:schemeClr val="tx1"/>
                        </a:solidFill>
                        <a:uFillTx/>
                        <a:latin typeface="Times New Roman" panose="02020603050405020304" charset="0"/>
                        <a:ea typeface="黑体" panose="02010609060101010101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solidFill>
                            <a:schemeClr val="tx1"/>
                          </a:solidFill>
                          <a:uFillTx/>
                          <a:latin typeface="Times New Roman" panose="02020603050405020304" charset="0"/>
                          <a:ea typeface="黑体" panose="02010609060101010101" charset="-122"/>
                          <a:cs typeface="Times New Roman" panose="02020603050405020304" charset="0"/>
                        </a:rPr>
                        <a:t> </a:t>
                      </a:r>
                      <a:endParaRPr lang="en-US" altLang="en-US" sz="2400" b="0">
                        <a:solidFill>
                          <a:schemeClr val="tx1"/>
                        </a:solidFill>
                        <a:uFillTx/>
                        <a:latin typeface="Times New Roman" panose="02020603050405020304" charset="0"/>
                        <a:ea typeface="黑体" panose="02010609060101010101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solidFill>
                            <a:schemeClr val="tx1"/>
                          </a:solidFill>
                          <a:uFillTx/>
                          <a:latin typeface="Times New Roman" panose="02020603050405020304" charset="0"/>
                          <a:ea typeface="黑体" panose="02010609060101010101" charset="-122"/>
                          <a:cs typeface="Times New Roman" panose="02020603050405020304" charset="0"/>
                        </a:rPr>
                        <a:t> </a:t>
                      </a:r>
                      <a:endParaRPr lang="en-US" altLang="en-US" sz="2400" b="0">
                        <a:solidFill>
                          <a:schemeClr val="tx1"/>
                        </a:solidFill>
                        <a:uFillTx/>
                        <a:latin typeface="Times New Roman" panose="02020603050405020304" charset="0"/>
                        <a:ea typeface="黑体" panose="02010609060101010101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3210"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 i="1">
                          <a:solidFill>
                            <a:schemeClr val="tx1"/>
                          </a:solidFill>
                          <a:uFillTx/>
                          <a:latin typeface="Times New Roman" panose="02020603050405020304" charset="0"/>
                          <a:ea typeface="黑体" panose="02010609060101010101" charset="-122"/>
                          <a:cs typeface="Times New Roman" panose="02020603050405020304" charset="0"/>
                        </a:rPr>
                        <a:t>x</a:t>
                      </a:r>
                      <a:r>
                        <a:rPr lang="en-US" sz="2400" b="0">
                          <a:solidFill>
                            <a:schemeClr val="tx1"/>
                          </a:solidFill>
                          <a:uFillTx/>
                          <a:latin typeface="Times New Roman" panose="02020603050405020304" charset="0"/>
                          <a:ea typeface="黑体" panose="02010609060101010101" charset="-122"/>
                          <a:cs typeface="宋体" panose="02010600030101010101" pitchFamily="2" charset="-122"/>
                        </a:rPr>
                        <a:t>≤</a:t>
                      </a:r>
                      <a:r>
                        <a:rPr lang="en-US" sz="2400" b="0" i="1">
                          <a:solidFill>
                            <a:schemeClr val="tx1"/>
                          </a:solidFill>
                          <a:uFillTx/>
                          <a:latin typeface="Times New Roman" panose="02020603050405020304" charset="0"/>
                          <a:ea typeface="黑体" panose="02010609060101010101" charset="-122"/>
                          <a:cs typeface="Times New Roman" panose="02020603050405020304" charset="0"/>
                        </a:rPr>
                        <a:t>a</a:t>
                      </a:r>
                      <a:endParaRPr lang="en-US" altLang="en-US" sz="2400" b="0" i="1">
                        <a:solidFill>
                          <a:schemeClr val="tx1"/>
                        </a:solidFill>
                        <a:uFillTx/>
                        <a:latin typeface="Times New Roman" panose="02020603050405020304" charset="0"/>
                        <a:ea typeface="黑体" panose="02010609060101010101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solidFill>
                            <a:schemeClr val="tx1"/>
                          </a:solidFill>
                          <a:uFillTx/>
                          <a:latin typeface="Times New Roman" panose="02020603050405020304" charset="0"/>
                          <a:ea typeface="黑体" panose="02010609060101010101" charset="-122"/>
                          <a:cs typeface="Times New Roman" panose="02020603050405020304" charset="0"/>
                        </a:rPr>
                        <a:t> </a:t>
                      </a:r>
                      <a:endParaRPr lang="en-US" altLang="en-US" sz="2400" b="0">
                        <a:solidFill>
                          <a:schemeClr val="tx1"/>
                        </a:solidFill>
                        <a:uFillTx/>
                        <a:latin typeface="Times New Roman" panose="02020603050405020304" charset="0"/>
                        <a:ea typeface="黑体" panose="02010609060101010101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solidFill>
                            <a:schemeClr val="tx1"/>
                          </a:solidFill>
                          <a:uFillTx/>
                          <a:latin typeface="Times New Roman" panose="02020603050405020304" charset="0"/>
                          <a:ea typeface="黑体" panose="02010609060101010101" charset="-122"/>
                          <a:cs typeface="Times New Roman" panose="02020603050405020304" charset="0"/>
                        </a:rPr>
                        <a:t> </a:t>
                      </a:r>
                      <a:endParaRPr lang="en-US" altLang="en-US" sz="2400" b="0">
                        <a:solidFill>
                          <a:schemeClr val="tx1"/>
                        </a:solidFill>
                        <a:uFillTx/>
                        <a:latin typeface="Times New Roman" panose="02020603050405020304" charset="0"/>
                        <a:ea typeface="黑体" panose="02010609060101010101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3210"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 i="1">
                          <a:solidFill>
                            <a:schemeClr val="tx1"/>
                          </a:solidFill>
                          <a:uFillTx/>
                          <a:latin typeface="Times New Roman" panose="02020603050405020304" charset="0"/>
                          <a:ea typeface="黑体" panose="02010609060101010101" charset="-122"/>
                          <a:cs typeface="Times New Roman" panose="02020603050405020304" charset="0"/>
                        </a:rPr>
                        <a:t>a</a:t>
                      </a:r>
                      <a:r>
                        <a:rPr lang="en-US" sz="2400" b="0">
                          <a:solidFill>
                            <a:schemeClr val="tx1"/>
                          </a:solidFill>
                          <a:uFillTx/>
                          <a:latin typeface="Times New Roman" panose="02020603050405020304" charset="0"/>
                          <a:ea typeface="黑体" panose="02010609060101010101" charset="-122"/>
                          <a:cs typeface="Times New Roman" panose="02020603050405020304" charset="0"/>
                        </a:rPr>
                        <a:t>&lt;</a:t>
                      </a:r>
                      <a:r>
                        <a:rPr lang="en-US" sz="2400" b="0" i="1">
                          <a:solidFill>
                            <a:schemeClr val="tx1"/>
                          </a:solidFill>
                          <a:uFillTx/>
                          <a:latin typeface="Times New Roman" panose="02020603050405020304" charset="0"/>
                          <a:ea typeface="黑体" panose="02010609060101010101" charset="-122"/>
                          <a:cs typeface="Times New Roman" panose="02020603050405020304" charset="0"/>
                        </a:rPr>
                        <a:t>x</a:t>
                      </a:r>
                      <a:r>
                        <a:rPr lang="en-US" sz="2400" b="0">
                          <a:solidFill>
                            <a:schemeClr val="tx1"/>
                          </a:solidFill>
                          <a:uFillTx/>
                          <a:latin typeface="Times New Roman" panose="02020603050405020304" charset="0"/>
                          <a:ea typeface="黑体" panose="02010609060101010101" charset="-122"/>
                          <a:cs typeface="Times New Roman" panose="02020603050405020304" charset="0"/>
                        </a:rPr>
                        <a:t>&lt;</a:t>
                      </a:r>
                      <a:r>
                        <a:rPr lang="en-US" sz="2400" b="0" i="1">
                          <a:solidFill>
                            <a:schemeClr val="tx1"/>
                          </a:solidFill>
                          <a:uFillTx/>
                          <a:latin typeface="Times New Roman" panose="02020603050405020304" charset="0"/>
                          <a:ea typeface="黑体" panose="02010609060101010101" charset="-122"/>
                          <a:cs typeface="Times New Roman" panose="02020603050405020304" charset="0"/>
                        </a:rPr>
                        <a:t>b</a:t>
                      </a:r>
                      <a:endParaRPr lang="en-US" altLang="en-US" sz="2400" b="0" i="1">
                        <a:solidFill>
                          <a:schemeClr val="tx1"/>
                        </a:solidFill>
                        <a:uFillTx/>
                        <a:latin typeface="Times New Roman" panose="02020603050405020304" charset="0"/>
                        <a:ea typeface="黑体" panose="02010609060101010101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solidFill>
                            <a:schemeClr val="tx1"/>
                          </a:solidFill>
                          <a:uFillTx/>
                          <a:latin typeface="Times New Roman" panose="02020603050405020304" charset="0"/>
                          <a:ea typeface="黑体" panose="02010609060101010101" charset="-122"/>
                          <a:cs typeface="Times New Roman" panose="02020603050405020304" charset="0"/>
                        </a:rPr>
                        <a:t> </a:t>
                      </a:r>
                      <a:endParaRPr lang="en-US" altLang="en-US" sz="2400" b="0">
                        <a:solidFill>
                          <a:schemeClr val="tx1"/>
                        </a:solidFill>
                        <a:uFillTx/>
                        <a:latin typeface="Times New Roman" panose="02020603050405020304" charset="0"/>
                        <a:ea typeface="黑体" panose="02010609060101010101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solidFill>
                            <a:schemeClr val="tx1"/>
                          </a:solidFill>
                          <a:uFillTx/>
                          <a:latin typeface="Times New Roman" panose="02020603050405020304" charset="0"/>
                          <a:ea typeface="黑体" panose="02010609060101010101" charset="-122"/>
                          <a:cs typeface="Times New Roman" panose="02020603050405020304" charset="0"/>
                        </a:rPr>
                        <a:t> </a:t>
                      </a:r>
                      <a:endParaRPr lang="en-US" altLang="en-US" sz="2400" b="0">
                        <a:solidFill>
                          <a:schemeClr val="tx1"/>
                        </a:solidFill>
                        <a:uFillTx/>
                        <a:latin typeface="Times New Roman" panose="02020603050405020304" charset="0"/>
                        <a:ea typeface="黑体" panose="02010609060101010101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5" name="图片 -2147482619" title="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5962015" y="2161540"/>
            <a:ext cx="1422400" cy="28702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-2147482618" title="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5981065" y="2520315"/>
            <a:ext cx="1422400" cy="28702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" name="图片 -2147482617" title="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5987415" y="2882265"/>
            <a:ext cx="1416050" cy="28638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" name="图片 -2147482616" title="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5993765" y="3244215"/>
            <a:ext cx="1409700" cy="2844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" name="图片 -2147482615" title="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6031865" y="3609340"/>
            <a:ext cx="1361440" cy="2984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9" name="文本框 18" title=""/>
          <p:cNvSpPr txBox="1"/>
          <p:nvPr>
            <p:custDataLst>
              <p:tags r:id="rId13"/>
            </p:custDataLst>
          </p:nvPr>
        </p:nvSpPr>
        <p:spPr>
          <a:xfrm>
            <a:off x="3133725" y="2059940"/>
            <a:ext cx="18967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</a:rPr>
              <a:t>(</a:t>
            </a:r>
            <a:r>
              <a:rPr lang="en-US" altLang="zh-CN" sz="2400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</a:rPr>
              <a:t>a</a:t>
            </a:r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</a:rPr>
              <a:t>，＋∞</a:t>
            </a:r>
            <a:r>
              <a:rPr lang="en-US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)</a:t>
            </a:r>
            <a:endParaRPr lang="en-US" altLang="zh-CN" sz="2400">
              <a:solidFill>
                <a:srgbClr val="FF0000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20" name="文本框 19" title=""/>
          <p:cNvSpPr txBox="1"/>
          <p:nvPr>
            <p:custDataLst>
              <p:tags r:id="rId14"/>
            </p:custDataLst>
          </p:nvPr>
        </p:nvSpPr>
        <p:spPr>
          <a:xfrm>
            <a:off x="3133725" y="2433955"/>
            <a:ext cx="18967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</a:rPr>
              <a:t>[</a:t>
            </a:r>
            <a:r>
              <a:rPr lang="en-US" altLang="zh-CN" sz="2400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</a:rPr>
              <a:t>a</a:t>
            </a:r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</a:rPr>
              <a:t>，＋∞</a:t>
            </a:r>
            <a:r>
              <a:rPr lang="en-US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)</a:t>
            </a:r>
            <a:endParaRPr lang="en-US" altLang="zh-CN" sz="2400">
              <a:solidFill>
                <a:srgbClr val="FF0000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21" name="文本框 20" title=""/>
          <p:cNvSpPr txBox="1"/>
          <p:nvPr>
            <p:custDataLst>
              <p:tags r:id="rId15"/>
            </p:custDataLst>
          </p:nvPr>
        </p:nvSpPr>
        <p:spPr>
          <a:xfrm>
            <a:off x="3133725" y="2807970"/>
            <a:ext cx="18967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</a:rPr>
              <a:t>(－∞，</a:t>
            </a:r>
            <a:r>
              <a:rPr lang="en-US" altLang="zh-CN" sz="2400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</a:rPr>
              <a:t>a</a:t>
            </a:r>
            <a:r>
              <a:rPr lang="en-US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)</a:t>
            </a:r>
            <a:endParaRPr lang="en-US" altLang="zh-CN" sz="2400">
              <a:solidFill>
                <a:srgbClr val="FF0000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22" name="文本框 21" title=""/>
          <p:cNvSpPr txBox="1"/>
          <p:nvPr>
            <p:custDataLst>
              <p:tags r:id="rId16"/>
            </p:custDataLst>
          </p:nvPr>
        </p:nvSpPr>
        <p:spPr>
          <a:xfrm>
            <a:off x="3133725" y="3181985"/>
            <a:ext cx="18967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</a:rPr>
              <a:t>(－∞，</a:t>
            </a:r>
            <a:r>
              <a:rPr lang="en-US" altLang="zh-CN" sz="2400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</a:rPr>
              <a:t>a</a:t>
            </a:r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</a:rPr>
              <a:t>]</a:t>
            </a:r>
            <a:endParaRPr lang="en-US" altLang="zh-CN" sz="2400">
              <a:solidFill>
                <a:srgbClr val="FF0000"/>
              </a:solidFill>
              <a:latin typeface="Times New Roman" panose="02020603050405020304" charset="0"/>
              <a:ea typeface="黑体" panose="02010609060101010101" charset="-122"/>
            </a:endParaRPr>
          </a:p>
        </p:txBody>
      </p:sp>
      <p:sp>
        <p:nvSpPr>
          <p:cNvPr id="23" name="文本框 22" title=""/>
          <p:cNvSpPr txBox="1"/>
          <p:nvPr>
            <p:custDataLst>
              <p:tags r:id="rId17"/>
            </p:custDataLst>
          </p:nvPr>
        </p:nvSpPr>
        <p:spPr>
          <a:xfrm>
            <a:off x="3133725" y="3556000"/>
            <a:ext cx="18967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</a:rPr>
              <a:t>(</a:t>
            </a:r>
            <a:r>
              <a:rPr lang="en-US" altLang="zh-CN" sz="2400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</a:rPr>
              <a:t>a</a:t>
            </a:r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</a:rPr>
              <a:t>，</a:t>
            </a:r>
            <a:r>
              <a:rPr lang="en-US" altLang="zh-CN" sz="2400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</a:rPr>
              <a:t>b</a:t>
            </a:r>
            <a:r>
              <a:rPr lang="en-US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)</a:t>
            </a:r>
            <a:endParaRPr lang="en-US" altLang="zh-CN" sz="2400">
              <a:solidFill>
                <a:srgbClr val="FF0000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+mn-ea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框 3" title=""/>
          <p:cNvSpPr txBox="1"/>
          <p:nvPr/>
        </p:nvSpPr>
        <p:spPr>
          <a:xfrm>
            <a:off x="755650" y="231775"/>
            <a:ext cx="5020310" cy="39878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b="1">
                <a:latin typeface="Arial" pitchFamily="34" charset="0"/>
                <a:ea typeface="微软雅黑" panose="020b0503020204020204" pitchFamily="34" charset="-122"/>
              </a:rPr>
              <a:t>专题</a:t>
            </a:r>
            <a:r>
              <a:rPr lang="en-US" altLang="zh-CN" sz="2000" b="1">
                <a:latin typeface="Arial" pitchFamily="34" charset="0"/>
                <a:ea typeface="微软雅黑" panose="020b0503020204020204" pitchFamily="34" charset="-122"/>
              </a:rPr>
              <a:t>6——</a:t>
            </a:r>
            <a:r>
              <a:rPr lang="zh-CN" altLang="en-US" sz="2000" b="1">
                <a:latin typeface="Arial" pitchFamily="34" charset="0"/>
                <a:ea typeface="微软雅黑" panose="020b0503020204020204" pitchFamily="34" charset="-122"/>
              </a:rPr>
              <a:t>一元一次不等式(组)及其解法</a:t>
            </a:r>
            <a:endParaRPr lang="zh-CN" altLang="en-US" sz="2000" b="1">
              <a:latin typeface="Arial" pitchFamily="34" charset="0"/>
              <a:ea typeface="微软雅黑" panose="020b0503020204020204" pitchFamily="34" charset="-122"/>
            </a:endParaRPr>
          </a:p>
        </p:txBody>
      </p:sp>
      <p:sp>
        <p:nvSpPr>
          <p:cNvPr id="5" name="文本框 4" title=""/>
          <p:cNvSpPr txBox="1"/>
          <p:nvPr>
            <p:custDataLst>
              <p:tags r:id="rId2"/>
            </p:custDataLst>
          </p:nvPr>
        </p:nvSpPr>
        <p:spPr>
          <a:xfrm>
            <a:off x="35560" y="807720"/>
            <a:ext cx="8776970" cy="534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609600" fontAlgn="auto">
              <a:lnSpc>
                <a:spcPct val="120000"/>
              </a:lnSpc>
            </a:pPr>
            <a:r>
              <a:rPr lang="en-US" altLang="zh-CN" sz="2400" b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2．不等式、区间与数轴的关系</a:t>
            </a:r>
            <a:endParaRPr lang="en-US" altLang="zh-CN" sz="2400"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</p:txBody>
      </p:sp>
      <p:graphicFrame>
        <p:nvGraphicFramePr>
          <p:cNvPr id="2" name="表格 1" title="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786130" y="1734185"/>
          <a:ext cx="7400925" cy="28321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91080"/>
                <a:gridCol w="2030095"/>
                <a:gridCol w="3079750"/>
              </a:tblGrid>
              <a:tr h="283210"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solidFill>
                            <a:schemeClr val="tx1"/>
                          </a:solidFill>
                          <a:uFillTx/>
                          <a:latin typeface="Times New Roman" panose="02020603050405020304" charset="0"/>
                          <a:ea typeface="黑体" panose="02010609060101010101" charset="-122"/>
                          <a:cs typeface="Times New Roman" panose="02020603050405020304" charset="0"/>
                        </a:rPr>
                        <a:t>不等式</a:t>
                      </a:r>
                      <a:endParaRPr lang="en-US" altLang="en-US" sz="2400" b="0">
                        <a:solidFill>
                          <a:schemeClr val="tx1"/>
                        </a:solidFill>
                        <a:uFillTx/>
                        <a:latin typeface="Times New Roman" panose="02020603050405020304" charset="0"/>
                        <a:ea typeface="黑体" panose="02010609060101010101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solidFill>
                            <a:schemeClr val="tx1"/>
                          </a:solidFill>
                          <a:uFillTx/>
                          <a:latin typeface="Times New Roman" panose="02020603050405020304" charset="0"/>
                          <a:ea typeface="黑体" panose="02010609060101010101" charset="-122"/>
                          <a:cs typeface="Times New Roman" panose="02020603050405020304" charset="0"/>
                        </a:rPr>
                        <a:t>区间</a:t>
                      </a:r>
                      <a:endParaRPr lang="en-US" altLang="en-US" sz="2400" b="0">
                        <a:solidFill>
                          <a:schemeClr val="tx1"/>
                        </a:solidFill>
                        <a:uFillTx/>
                        <a:latin typeface="Times New Roman" panose="02020603050405020304" charset="0"/>
                        <a:ea typeface="黑体" panose="02010609060101010101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solidFill>
                            <a:schemeClr val="tx1"/>
                          </a:solidFill>
                          <a:uFillTx/>
                          <a:latin typeface="Times New Roman" panose="02020603050405020304" charset="0"/>
                          <a:ea typeface="黑体" panose="02010609060101010101" charset="-122"/>
                          <a:cs typeface="Times New Roman" panose="02020603050405020304" charset="0"/>
                        </a:rPr>
                        <a:t>数轴上表示为</a:t>
                      </a:r>
                      <a:endParaRPr lang="en-US" altLang="en-US" sz="2400" b="0">
                        <a:solidFill>
                          <a:schemeClr val="tx1"/>
                        </a:solidFill>
                        <a:uFillTx/>
                        <a:latin typeface="Times New Roman" panose="02020603050405020304" charset="0"/>
                        <a:ea typeface="黑体" panose="02010609060101010101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3210"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 i="1">
                          <a:solidFill>
                            <a:schemeClr val="tx1"/>
                          </a:solidFill>
                          <a:uFillTx/>
                          <a:latin typeface="Times New Roman" panose="02020603050405020304" charset="0"/>
                          <a:ea typeface="黑体" panose="02010609060101010101" charset="-122"/>
                          <a:cs typeface="Times New Roman" panose="02020603050405020304" charset="0"/>
                        </a:rPr>
                        <a:t>a</a:t>
                      </a:r>
                      <a:r>
                        <a:rPr lang="en-US" sz="2400" b="0">
                          <a:solidFill>
                            <a:schemeClr val="tx1"/>
                          </a:solidFill>
                          <a:uFillTx/>
                          <a:latin typeface="Times New Roman" panose="02020603050405020304" charset="0"/>
                          <a:ea typeface="黑体" panose="02010609060101010101" charset="-122"/>
                          <a:cs typeface="Times New Roman" panose="02020603050405020304" charset="0"/>
                        </a:rPr>
                        <a:t>&lt;</a:t>
                      </a:r>
                      <a:r>
                        <a:rPr lang="en-US" sz="2400" b="0" i="1">
                          <a:solidFill>
                            <a:schemeClr val="tx1"/>
                          </a:solidFill>
                          <a:uFillTx/>
                          <a:latin typeface="Times New Roman" panose="02020603050405020304" charset="0"/>
                          <a:ea typeface="黑体" panose="02010609060101010101" charset="-122"/>
                          <a:cs typeface="Times New Roman" panose="02020603050405020304" charset="0"/>
                        </a:rPr>
                        <a:t>x</a:t>
                      </a:r>
                      <a:r>
                        <a:rPr lang="en-US" sz="2400" b="0">
                          <a:solidFill>
                            <a:schemeClr val="tx1"/>
                          </a:solidFill>
                          <a:uFillTx/>
                          <a:latin typeface="Times New Roman" panose="02020603050405020304" charset="0"/>
                          <a:ea typeface="黑体" panose="02010609060101010101" charset="-122"/>
                          <a:cs typeface="宋体" panose="02010600030101010101" pitchFamily="2" charset="-122"/>
                        </a:rPr>
                        <a:t>≤</a:t>
                      </a:r>
                      <a:r>
                        <a:rPr lang="en-US" sz="2400" b="0" i="1">
                          <a:solidFill>
                            <a:schemeClr val="tx1"/>
                          </a:solidFill>
                          <a:uFillTx/>
                          <a:latin typeface="Times New Roman" panose="02020603050405020304" charset="0"/>
                          <a:ea typeface="黑体" panose="02010609060101010101" charset="-122"/>
                          <a:cs typeface="Times New Roman" panose="02020603050405020304" charset="0"/>
                        </a:rPr>
                        <a:t>b</a:t>
                      </a:r>
                      <a:endParaRPr lang="en-US" altLang="en-US" sz="2400" b="0" i="1">
                        <a:solidFill>
                          <a:schemeClr val="tx1"/>
                        </a:solidFill>
                        <a:uFillTx/>
                        <a:latin typeface="Times New Roman" panose="02020603050405020304" charset="0"/>
                        <a:ea typeface="黑体" panose="02010609060101010101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solidFill>
                            <a:schemeClr val="tx1"/>
                          </a:solidFill>
                          <a:uFillTx/>
                          <a:latin typeface="Times New Roman" panose="02020603050405020304" charset="0"/>
                          <a:ea typeface="黑体" panose="02010609060101010101" charset="-122"/>
                          <a:cs typeface="Times New Roman" panose="02020603050405020304" charset="0"/>
                        </a:rPr>
                        <a:t> </a:t>
                      </a:r>
                      <a:endParaRPr lang="en-US" altLang="en-US" sz="2400" b="0">
                        <a:solidFill>
                          <a:schemeClr val="tx1"/>
                        </a:solidFill>
                        <a:uFillTx/>
                        <a:latin typeface="Times New Roman" panose="02020603050405020304" charset="0"/>
                        <a:ea typeface="黑体" panose="02010609060101010101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solidFill>
                            <a:schemeClr val="tx1"/>
                          </a:solidFill>
                          <a:uFillTx/>
                          <a:latin typeface="Times New Roman" panose="02020603050405020304" charset="0"/>
                          <a:ea typeface="黑体" panose="02010609060101010101" charset="-122"/>
                          <a:cs typeface="Times New Roman" panose="02020603050405020304" charset="0"/>
                        </a:rPr>
                        <a:t> </a:t>
                      </a:r>
                      <a:endParaRPr lang="en-US" altLang="en-US" sz="2400" b="0">
                        <a:solidFill>
                          <a:schemeClr val="tx1"/>
                        </a:solidFill>
                        <a:uFillTx/>
                        <a:latin typeface="Times New Roman" panose="02020603050405020304" charset="0"/>
                        <a:ea typeface="黑体" panose="02010609060101010101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3210"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 i="1">
                          <a:solidFill>
                            <a:schemeClr val="tx1"/>
                          </a:solidFill>
                          <a:uFillTx/>
                          <a:latin typeface="Times New Roman" panose="02020603050405020304" charset="0"/>
                          <a:ea typeface="黑体" panose="02010609060101010101" charset="-122"/>
                          <a:cs typeface="Times New Roman" panose="02020603050405020304" charset="0"/>
                        </a:rPr>
                        <a:t>a</a:t>
                      </a:r>
                      <a:r>
                        <a:rPr lang="en-US" sz="2400" b="0">
                          <a:solidFill>
                            <a:schemeClr val="tx1"/>
                          </a:solidFill>
                          <a:uFillTx/>
                          <a:latin typeface="Times New Roman" panose="02020603050405020304" charset="0"/>
                          <a:ea typeface="黑体" panose="02010609060101010101" charset="-122"/>
                          <a:cs typeface="宋体" panose="02010600030101010101" pitchFamily="2" charset="-122"/>
                        </a:rPr>
                        <a:t>≤</a:t>
                      </a:r>
                      <a:r>
                        <a:rPr lang="en-US" sz="2400" b="0" i="1">
                          <a:solidFill>
                            <a:schemeClr val="tx1"/>
                          </a:solidFill>
                          <a:uFillTx/>
                          <a:latin typeface="Times New Roman" panose="02020603050405020304" charset="0"/>
                          <a:ea typeface="黑体" panose="02010609060101010101" charset="-122"/>
                          <a:cs typeface="Times New Roman" panose="02020603050405020304" charset="0"/>
                        </a:rPr>
                        <a:t>x</a:t>
                      </a:r>
                      <a:r>
                        <a:rPr lang="en-US" sz="2400" b="0">
                          <a:solidFill>
                            <a:schemeClr val="tx1"/>
                          </a:solidFill>
                          <a:uFillTx/>
                          <a:latin typeface="Times New Roman" panose="02020603050405020304" charset="0"/>
                          <a:ea typeface="黑体" panose="02010609060101010101" charset="-122"/>
                          <a:cs typeface="Times New Roman" panose="02020603050405020304" charset="0"/>
                        </a:rPr>
                        <a:t>&lt;</a:t>
                      </a:r>
                      <a:r>
                        <a:rPr lang="en-US" sz="2400" b="0" i="1">
                          <a:solidFill>
                            <a:schemeClr val="tx1"/>
                          </a:solidFill>
                          <a:uFillTx/>
                          <a:latin typeface="Times New Roman" panose="02020603050405020304" charset="0"/>
                          <a:ea typeface="黑体" panose="02010609060101010101" charset="-122"/>
                          <a:cs typeface="Times New Roman" panose="02020603050405020304" charset="0"/>
                        </a:rPr>
                        <a:t>b</a:t>
                      </a:r>
                      <a:endParaRPr lang="en-US" altLang="en-US" sz="2400" b="0" i="1">
                        <a:solidFill>
                          <a:schemeClr val="tx1"/>
                        </a:solidFill>
                        <a:uFillTx/>
                        <a:latin typeface="Times New Roman" panose="02020603050405020304" charset="0"/>
                        <a:ea typeface="黑体" panose="02010609060101010101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solidFill>
                            <a:schemeClr val="tx1"/>
                          </a:solidFill>
                          <a:uFillTx/>
                          <a:latin typeface="Times New Roman" panose="02020603050405020304" charset="0"/>
                          <a:ea typeface="黑体" panose="02010609060101010101" charset="-122"/>
                          <a:cs typeface="Times New Roman" panose="02020603050405020304" charset="0"/>
                        </a:rPr>
                        <a:t> </a:t>
                      </a:r>
                      <a:endParaRPr lang="en-US" altLang="en-US" sz="2400" b="0">
                        <a:solidFill>
                          <a:schemeClr val="tx1"/>
                        </a:solidFill>
                        <a:uFillTx/>
                        <a:latin typeface="Times New Roman" panose="02020603050405020304" charset="0"/>
                        <a:ea typeface="黑体" panose="02010609060101010101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solidFill>
                            <a:schemeClr val="tx1"/>
                          </a:solidFill>
                          <a:uFillTx/>
                          <a:latin typeface="Times New Roman" panose="02020603050405020304" charset="0"/>
                          <a:ea typeface="黑体" panose="02010609060101010101" charset="-122"/>
                          <a:cs typeface="Times New Roman" panose="02020603050405020304" charset="0"/>
                        </a:rPr>
                        <a:t> </a:t>
                      </a:r>
                      <a:endParaRPr lang="en-US" altLang="en-US" sz="2400" b="0">
                        <a:solidFill>
                          <a:schemeClr val="tx1"/>
                        </a:solidFill>
                        <a:uFillTx/>
                        <a:latin typeface="Times New Roman" panose="02020603050405020304" charset="0"/>
                        <a:ea typeface="黑体" panose="02010609060101010101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3210"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 i="1">
                          <a:solidFill>
                            <a:schemeClr val="tx1"/>
                          </a:solidFill>
                          <a:uFillTx/>
                          <a:latin typeface="Times New Roman" panose="02020603050405020304" charset="0"/>
                          <a:ea typeface="黑体" panose="02010609060101010101" charset="-122"/>
                          <a:cs typeface="Times New Roman" panose="02020603050405020304" charset="0"/>
                        </a:rPr>
                        <a:t>a</a:t>
                      </a:r>
                      <a:r>
                        <a:rPr lang="en-US" sz="2400" b="0">
                          <a:solidFill>
                            <a:schemeClr val="tx1"/>
                          </a:solidFill>
                          <a:uFillTx/>
                          <a:latin typeface="Times New Roman" panose="02020603050405020304" charset="0"/>
                          <a:ea typeface="黑体" panose="02010609060101010101" charset="-122"/>
                          <a:cs typeface="宋体" panose="02010600030101010101" pitchFamily="2" charset="-122"/>
                        </a:rPr>
                        <a:t>≤</a:t>
                      </a:r>
                      <a:r>
                        <a:rPr lang="en-US" sz="2400" b="0" i="1">
                          <a:solidFill>
                            <a:schemeClr val="tx1"/>
                          </a:solidFill>
                          <a:uFillTx/>
                          <a:latin typeface="Times New Roman" panose="02020603050405020304" charset="0"/>
                          <a:ea typeface="黑体" panose="02010609060101010101" charset="-122"/>
                          <a:cs typeface="Times New Roman" panose="02020603050405020304" charset="0"/>
                        </a:rPr>
                        <a:t>x</a:t>
                      </a:r>
                      <a:r>
                        <a:rPr lang="en-US" sz="2400" b="0">
                          <a:solidFill>
                            <a:schemeClr val="tx1"/>
                          </a:solidFill>
                          <a:uFillTx/>
                          <a:latin typeface="Times New Roman" panose="02020603050405020304" charset="0"/>
                          <a:ea typeface="黑体" panose="02010609060101010101" charset="-122"/>
                          <a:cs typeface="宋体" panose="02010600030101010101" pitchFamily="2" charset="-122"/>
                        </a:rPr>
                        <a:t>≤</a:t>
                      </a:r>
                      <a:r>
                        <a:rPr lang="en-US" sz="2400" b="0" i="1">
                          <a:solidFill>
                            <a:schemeClr val="tx1"/>
                          </a:solidFill>
                          <a:uFillTx/>
                          <a:latin typeface="Times New Roman" panose="02020603050405020304" charset="0"/>
                          <a:ea typeface="黑体" panose="02010609060101010101" charset="-122"/>
                          <a:cs typeface="Times New Roman" panose="02020603050405020304" charset="0"/>
                        </a:rPr>
                        <a:t>b</a:t>
                      </a:r>
                      <a:endParaRPr lang="en-US" altLang="en-US" sz="2400" b="0" i="1">
                        <a:solidFill>
                          <a:schemeClr val="tx1"/>
                        </a:solidFill>
                        <a:uFillTx/>
                        <a:latin typeface="Times New Roman" panose="02020603050405020304" charset="0"/>
                        <a:ea typeface="黑体" panose="02010609060101010101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solidFill>
                            <a:schemeClr val="tx1"/>
                          </a:solidFill>
                          <a:uFillTx/>
                          <a:latin typeface="Times New Roman" panose="02020603050405020304" charset="0"/>
                          <a:ea typeface="黑体" panose="02010609060101010101" charset="-122"/>
                          <a:cs typeface="Times New Roman" panose="02020603050405020304" charset="0"/>
                        </a:rPr>
                        <a:t> </a:t>
                      </a:r>
                      <a:endParaRPr lang="en-US" altLang="en-US" sz="2400" b="0">
                        <a:solidFill>
                          <a:schemeClr val="tx1"/>
                        </a:solidFill>
                        <a:uFillTx/>
                        <a:latin typeface="Times New Roman" panose="02020603050405020304" charset="0"/>
                        <a:ea typeface="黑体" panose="02010609060101010101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solidFill>
                            <a:schemeClr val="tx1"/>
                          </a:solidFill>
                          <a:uFillTx/>
                          <a:latin typeface="Times New Roman" panose="02020603050405020304" charset="0"/>
                          <a:ea typeface="黑体" panose="02010609060101010101" charset="-122"/>
                          <a:cs typeface="Times New Roman" panose="02020603050405020304" charset="0"/>
                        </a:rPr>
                        <a:t> </a:t>
                      </a:r>
                      <a:endParaRPr lang="en-US" altLang="en-US" sz="2400" b="0">
                        <a:solidFill>
                          <a:schemeClr val="tx1"/>
                        </a:solidFill>
                        <a:uFillTx/>
                        <a:latin typeface="Times New Roman" panose="02020603050405020304" charset="0"/>
                        <a:ea typeface="黑体" panose="02010609060101010101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3210"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 i="1">
                          <a:solidFill>
                            <a:schemeClr val="tx1"/>
                          </a:solidFill>
                          <a:uFillTx/>
                          <a:latin typeface="Times New Roman" panose="02020603050405020304" charset="0"/>
                          <a:ea typeface="黑体" panose="02010609060101010101" charset="-122"/>
                          <a:cs typeface="Times New Roman" panose="02020603050405020304" charset="0"/>
                        </a:rPr>
                        <a:t>x</a:t>
                      </a:r>
                      <a:r>
                        <a:rPr lang="en-US" sz="2400" b="0">
                          <a:solidFill>
                            <a:schemeClr val="tx1"/>
                          </a:solidFill>
                          <a:uFillTx/>
                          <a:latin typeface="Times New Roman" panose="02020603050405020304" charset="0"/>
                          <a:ea typeface="黑体" panose="02010609060101010101" charset="-122"/>
                          <a:cs typeface="宋体" panose="02010600030101010101" pitchFamily="2" charset="-122"/>
                        </a:rPr>
                        <a:t>∈</a:t>
                      </a:r>
                      <a:r>
                        <a:rPr lang="en-US" sz="2400" b="1">
                          <a:solidFill>
                            <a:schemeClr val="tx1"/>
                          </a:solidFill>
                          <a:uFillTx/>
                          <a:latin typeface="Times New Roman" panose="02020603050405020304" charset="0"/>
                          <a:ea typeface="黑体" panose="02010609060101010101" charset="-122"/>
                          <a:cs typeface="Times New Roman" panose="02020603050405020304" charset="0"/>
                        </a:rPr>
                        <a:t>R</a:t>
                      </a:r>
                      <a:endParaRPr lang="en-US" altLang="en-US" sz="2400" b="1" i="1">
                        <a:solidFill>
                          <a:schemeClr val="tx1"/>
                        </a:solidFill>
                        <a:uFillTx/>
                        <a:latin typeface="Times New Roman" panose="02020603050405020304" charset="0"/>
                        <a:ea typeface="黑体" panose="02010609060101010101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solidFill>
                            <a:schemeClr val="tx1"/>
                          </a:solidFill>
                          <a:uFillTx/>
                          <a:latin typeface="Times New Roman" panose="02020603050405020304" charset="0"/>
                          <a:ea typeface="黑体" panose="02010609060101010101" charset="-122"/>
                          <a:cs typeface="Times New Roman" panose="02020603050405020304" charset="0"/>
                        </a:rPr>
                        <a:t> </a:t>
                      </a:r>
                      <a:endParaRPr lang="en-US" altLang="en-US" sz="2400" b="0">
                        <a:solidFill>
                          <a:schemeClr val="tx1"/>
                        </a:solidFill>
                        <a:uFillTx/>
                        <a:latin typeface="Times New Roman" panose="02020603050405020304" charset="0"/>
                        <a:ea typeface="黑体" panose="02010609060101010101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endParaRPr lang="en-US" altLang="en-US" sz="2400" b="0">
                        <a:solidFill>
                          <a:schemeClr val="tx1"/>
                        </a:solidFill>
                        <a:uFillTx/>
                        <a:latin typeface="Times New Roman" panose="02020603050405020304" charset="0"/>
                        <a:ea typeface="黑体" panose="02010609060101010101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3" name="图片 -2147482614" title="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963920" y="2122170"/>
            <a:ext cx="1507490" cy="33083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" name="图片 -2147482613" title="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5963920" y="2490470"/>
            <a:ext cx="1507490" cy="330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5" name="图片 -2147482612" title="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5963285" y="2858135"/>
            <a:ext cx="1508125" cy="33083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" name="图片 -2147482611" title="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5996940" y="3344545"/>
            <a:ext cx="1485900" cy="16954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9" name="文本框 18" title=""/>
          <p:cNvSpPr txBox="1"/>
          <p:nvPr>
            <p:custDataLst>
              <p:tags r:id="rId12"/>
            </p:custDataLst>
          </p:nvPr>
        </p:nvSpPr>
        <p:spPr>
          <a:xfrm>
            <a:off x="3133725" y="2059940"/>
            <a:ext cx="18967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</a:rPr>
              <a:t>(</a:t>
            </a:r>
            <a:r>
              <a:rPr lang="en-US" altLang="zh-CN" sz="2400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</a:rPr>
              <a:t>a</a:t>
            </a:r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</a:rPr>
              <a:t>，</a:t>
            </a:r>
            <a:r>
              <a:rPr lang="en-US" altLang="zh-CN" sz="2400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</a:rPr>
              <a:t>b</a:t>
            </a:r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</a:rPr>
              <a:t>]</a:t>
            </a:r>
            <a:endParaRPr lang="en-US" altLang="zh-CN" sz="2400">
              <a:solidFill>
                <a:srgbClr val="FF0000"/>
              </a:solidFill>
              <a:latin typeface="Times New Roman" panose="02020603050405020304" charset="0"/>
              <a:ea typeface="黑体" panose="02010609060101010101" charset="-122"/>
            </a:endParaRPr>
          </a:p>
        </p:txBody>
      </p:sp>
      <p:sp>
        <p:nvSpPr>
          <p:cNvPr id="20" name="文本框 19" title=""/>
          <p:cNvSpPr txBox="1"/>
          <p:nvPr>
            <p:custDataLst>
              <p:tags r:id="rId13"/>
            </p:custDataLst>
          </p:nvPr>
        </p:nvSpPr>
        <p:spPr>
          <a:xfrm>
            <a:off x="3133725" y="2439670"/>
            <a:ext cx="18967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</a:rPr>
              <a:t>[</a:t>
            </a:r>
            <a:r>
              <a:rPr lang="en-US" altLang="zh-CN" sz="2400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</a:rPr>
              <a:t>a</a:t>
            </a:r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</a:rPr>
              <a:t>，</a:t>
            </a:r>
            <a:r>
              <a:rPr lang="en-US" altLang="zh-CN" sz="2400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</a:rPr>
              <a:t>b</a:t>
            </a:r>
            <a:r>
              <a:rPr lang="en-US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)</a:t>
            </a:r>
            <a:endParaRPr lang="en-US" altLang="zh-CN" sz="2400">
              <a:solidFill>
                <a:srgbClr val="FF0000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21" name="文本框 20" title=""/>
          <p:cNvSpPr txBox="1"/>
          <p:nvPr>
            <p:custDataLst>
              <p:tags r:id="rId14"/>
            </p:custDataLst>
          </p:nvPr>
        </p:nvSpPr>
        <p:spPr>
          <a:xfrm>
            <a:off x="3133725" y="2819400"/>
            <a:ext cx="18967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</a:rPr>
              <a:t>[</a:t>
            </a:r>
            <a:r>
              <a:rPr lang="en-US" altLang="zh-CN" sz="2400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</a:rPr>
              <a:t>a</a:t>
            </a:r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</a:rPr>
              <a:t>，</a:t>
            </a:r>
            <a:r>
              <a:rPr lang="en-US" altLang="zh-CN" sz="2400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</a:rPr>
              <a:t>b</a:t>
            </a:r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</a:rPr>
              <a:t>]</a:t>
            </a:r>
            <a:endParaRPr lang="en-US" altLang="zh-CN" sz="2400">
              <a:solidFill>
                <a:srgbClr val="FF0000"/>
              </a:solidFill>
              <a:latin typeface="Times New Roman" panose="02020603050405020304" charset="0"/>
              <a:ea typeface="黑体" panose="02010609060101010101" charset="-122"/>
            </a:endParaRPr>
          </a:p>
        </p:txBody>
      </p:sp>
      <p:sp>
        <p:nvSpPr>
          <p:cNvPr id="22" name="文本框 21" title=""/>
          <p:cNvSpPr txBox="1"/>
          <p:nvPr>
            <p:custDataLst>
              <p:tags r:id="rId15"/>
            </p:custDataLst>
          </p:nvPr>
        </p:nvSpPr>
        <p:spPr>
          <a:xfrm>
            <a:off x="3133725" y="3199130"/>
            <a:ext cx="18967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</a:rPr>
              <a:t>(－∞，＋∞</a:t>
            </a:r>
            <a:r>
              <a:rPr lang="en-US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)</a:t>
            </a:r>
            <a:endParaRPr lang="en-US" altLang="zh-CN" sz="2400">
              <a:solidFill>
                <a:srgbClr val="FF0000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+mn-ea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框 3" title=""/>
          <p:cNvSpPr txBox="1"/>
          <p:nvPr/>
        </p:nvSpPr>
        <p:spPr>
          <a:xfrm>
            <a:off x="755650" y="231775"/>
            <a:ext cx="5020310" cy="39878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b="1">
                <a:latin typeface="Arial" pitchFamily="34" charset="0"/>
                <a:ea typeface="微软雅黑" panose="020b0503020204020204" pitchFamily="34" charset="-122"/>
              </a:rPr>
              <a:t>专题</a:t>
            </a:r>
            <a:r>
              <a:rPr lang="en-US" altLang="zh-CN" sz="2000" b="1">
                <a:latin typeface="Arial" pitchFamily="34" charset="0"/>
                <a:ea typeface="微软雅黑" panose="020b0503020204020204" pitchFamily="34" charset="-122"/>
              </a:rPr>
              <a:t>6——</a:t>
            </a:r>
            <a:r>
              <a:rPr lang="zh-CN" altLang="en-US" sz="2000" b="1">
                <a:latin typeface="Arial" pitchFamily="34" charset="0"/>
                <a:ea typeface="微软雅黑" panose="020b0503020204020204" pitchFamily="34" charset="-122"/>
              </a:rPr>
              <a:t>一元一次不等式(组)及其解法</a:t>
            </a:r>
            <a:endParaRPr lang="zh-CN" altLang="en-US" sz="2000" b="1">
              <a:latin typeface="Arial" pitchFamily="34" charset="0"/>
              <a:ea typeface="微软雅黑" panose="020b0503020204020204" pitchFamily="34" charset="-122"/>
            </a:endParaRPr>
          </a:p>
        </p:txBody>
      </p:sp>
      <p:sp>
        <p:nvSpPr>
          <p:cNvPr id="2" name="文本框 1" title=""/>
          <p:cNvSpPr txBox="1"/>
          <p:nvPr/>
        </p:nvSpPr>
        <p:spPr>
          <a:xfrm>
            <a:off x="251460" y="1024255"/>
            <a:ext cx="8545195" cy="36360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609600" fontAlgn="auto">
              <a:lnSpc>
                <a:spcPct val="120000"/>
              </a:lnSpc>
            </a:pPr>
            <a:r>
              <a:rPr lang="en-US" altLang="zh-CN" sz="2400" b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3．一元一次不等式组(不妨设</a:t>
            </a:r>
            <a:r>
              <a:rPr lang="en-US" altLang="zh-CN" sz="2400" b="1" i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b</a:t>
            </a:r>
            <a:r>
              <a:rPr lang="en-US" altLang="zh-CN" sz="2400" b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＞</a:t>
            </a:r>
            <a:r>
              <a:rPr lang="en-US" altLang="zh-CN" sz="2400" b="1" i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</a:t>
            </a:r>
            <a:r>
              <a:rPr lang="en-US" altLang="zh-CN" sz="2400" b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)</a:t>
            </a:r>
            <a:endParaRPr lang="en-US" altLang="zh-CN" sz="2400" b="1"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  <a:p>
            <a:pPr indent="609600" fontAlgn="auto">
              <a:lnSpc>
                <a:spcPct val="120000"/>
              </a:lnSpc>
            </a:pPr>
            <a:endParaRPr lang="en-US" altLang="zh-CN" sz="2400"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  <a:p>
            <a:pPr indent="609600" fontAlgn="auto">
              <a:lnSpc>
                <a:spcPct val="120000"/>
              </a:lnSpc>
            </a:pPr>
            <a:r>
              <a:rPr lang="en-US" altLang="zh-CN" sz="24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(1)不等式组              的解集为</a:t>
            </a:r>
            <a:r>
              <a:rPr lang="zh-CN" altLang="en-US" sz="2400" u="sng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　　　　　　</a:t>
            </a:r>
            <a:r>
              <a:rPr lang="en-US" altLang="zh-CN" sz="24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，在数轴上表</a:t>
            </a:r>
            <a:endParaRPr lang="en-US" altLang="zh-CN" sz="2400"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+mn-ea"/>
            </a:endParaRPr>
          </a:p>
          <a:p>
            <a:pPr indent="609600" fontAlgn="auto">
              <a:lnSpc>
                <a:spcPct val="120000"/>
              </a:lnSpc>
            </a:pPr>
            <a:endParaRPr lang="en-US" altLang="zh-CN" sz="2400"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+mn-ea"/>
            </a:endParaRPr>
          </a:p>
          <a:p>
            <a:pPr indent="609600" fontAlgn="auto">
              <a:lnSpc>
                <a:spcPct val="120000"/>
              </a:lnSpc>
            </a:pPr>
            <a:r>
              <a:rPr lang="en-US" altLang="zh-CN" sz="24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示为如图</a:t>
            </a:r>
            <a:r>
              <a:rPr lang="en-US" altLang="zh-CN" sz="2400">
                <a:latin typeface="Calibri"/>
                <a:ea typeface="黑体" panose="02010609060101010101" charset="-122"/>
                <a:cs typeface="Times New Roman" panose="02020603050405020304" charset="0"/>
                <a:sym typeface="+mn-ea"/>
              </a:rPr>
              <a:t>①</a:t>
            </a:r>
            <a:endParaRPr lang="en-US" altLang="zh-CN" sz="2400"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  <a:p>
            <a:pPr indent="609600" fontAlgn="auto">
              <a:lnSpc>
                <a:spcPct val="120000"/>
              </a:lnSpc>
            </a:pPr>
            <a:endParaRPr lang="en-US" altLang="zh-CN" sz="2400"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  <a:p>
            <a:pPr indent="609600" fontAlgn="auto">
              <a:lnSpc>
                <a:spcPct val="120000"/>
              </a:lnSpc>
            </a:pPr>
            <a:r>
              <a:rPr lang="en-US" altLang="zh-CN" sz="24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(2)不等式组              的解集为</a:t>
            </a:r>
            <a:r>
              <a:rPr lang="zh-CN" altLang="en-US" sz="2400" u="sng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　　　　　　</a:t>
            </a:r>
            <a:r>
              <a:rPr lang="en-US" altLang="zh-CN" sz="24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，在数轴上表示为如图</a:t>
            </a:r>
            <a:r>
              <a:rPr lang="en-US" altLang="zh-CN" sz="2400">
                <a:latin typeface="Calibri"/>
                <a:ea typeface="黑体" panose="02010609060101010101" charset="-122"/>
                <a:cs typeface="Times New Roman" panose="02020603050405020304" charset="0"/>
                <a:sym typeface="+mn-ea"/>
              </a:rPr>
              <a:t>②</a:t>
            </a:r>
            <a:endParaRPr lang="en-US" altLang="zh-CN" sz="2400">
              <a:latin typeface="Calibri"/>
              <a:ea typeface="黑体" panose="02010609060101010101" charset="-122"/>
              <a:cs typeface="Times New Roman" panose="02020603050405020304" charset="0"/>
              <a:sym typeface="+mn-ea"/>
            </a:endParaRPr>
          </a:p>
        </p:txBody>
      </p:sp>
      <p:graphicFrame>
        <p:nvGraphicFramePr>
          <p:cNvPr id="7" name="对象 6" title="">
            <a:hlinkClick action="ppaction://ole?verb="/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488886" y="1754508"/>
          <a:ext cx="966470" cy="93726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1" r:id="rId3" imgW="469900" imgH="457200" progId="Equation.KSEE3">
                  <p:embed/>
                </p:oleObj>
              </mc:Choice>
              <mc:Fallback>
                <p:oleObj r:id="rId3" imgW="469900" imgH="457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88886" y="1754508"/>
                        <a:ext cx="966470" cy="9372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 title="">
            <a:hlinkClick action="ppaction://ole?verb="/>
          </p:cNvPr>
          <p:cNvGraphicFramePr>
            <a:graphicFrameLocks noChangeAspect="1"/>
          </p:cNvGraphicFramePr>
          <p:nvPr>
            <p:custDataLst>
              <p:tags r:id="rId5"/>
            </p:custDataLst>
          </p:nvPr>
        </p:nvGraphicFramePr>
        <p:xfrm>
          <a:off x="5109848" y="1850393"/>
          <a:ext cx="1226185" cy="57277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2" r:id="rId6" imgW="596900" imgH="279400" progId="Equation.KSEE3">
                  <p:embed/>
                </p:oleObj>
              </mc:Choice>
              <mc:Fallback>
                <p:oleObj r:id="rId6" imgW="596900" imgH="2794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109848" y="1850393"/>
                        <a:ext cx="1226185" cy="5727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图片 -2147482572" title="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rcRect r="81935"/>
          <a:stretch>
            <a:fillRect/>
          </a:stretch>
        </p:blipFill>
        <p:spPr>
          <a:xfrm>
            <a:off x="3743960" y="2683510"/>
            <a:ext cx="1303020" cy="702310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10" name="对象 9" title="">
            <a:hlinkClick action="ppaction://ole?verb="/>
          </p:cNvPr>
          <p:cNvGraphicFramePr>
            <a:graphicFrameLocks noChangeAspect="1"/>
          </p:cNvGraphicFramePr>
          <p:nvPr>
            <p:custDataLst>
              <p:tags r:id="rId10"/>
            </p:custDataLst>
          </p:nvPr>
        </p:nvGraphicFramePr>
        <p:xfrm>
          <a:off x="2555561" y="3544573"/>
          <a:ext cx="966470" cy="93726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3" r:id="rId11" imgW="469900" imgH="457200" progId="Equation.KSEE3">
                  <p:embed/>
                </p:oleObj>
              </mc:Choice>
              <mc:Fallback>
                <p:oleObj r:id="rId11" imgW="469900" imgH="457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555561" y="3544573"/>
                        <a:ext cx="966470" cy="9372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 title="">
            <a:hlinkClick action="ppaction://ole?verb="/>
          </p:cNvPr>
          <p:cNvGraphicFramePr>
            <a:graphicFrameLocks noChangeAspect="1"/>
          </p:cNvGraphicFramePr>
          <p:nvPr>
            <p:custDataLst>
              <p:tags r:id="rId13"/>
            </p:custDataLst>
          </p:nvPr>
        </p:nvGraphicFramePr>
        <p:xfrm>
          <a:off x="4932048" y="3472183"/>
          <a:ext cx="1694815" cy="57277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4" r:id="rId14" imgW="825500" imgH="279400" progId="Equation.KSEE3">
                  <p:embed/>
                </p:oleObj>
              </mc:Choice>
              <mc:Fallback>
                <p:oleObj r:id="rId14" imgW="825500" imgH="2794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4932048" y="3472183"/>
                        <a:ext cx="1694815" cy="5727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" name="图片 14" title="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3707765" y="4156075"/>
            <a:ext cx="1642745" cy="963930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框 3" title=""/>
          <p:cNvSpPr txBox="1"/>
          <p:nvPr/>
        </p:nvSpPr>
        <p:spPr>
          <a:xfrm>
            <a:off x="755650" y="231775"/>
            <a:ext cx="5020310" cy="39878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b="1">
                <a:latin typeface="Arial" pitchFamily="34" charset="0"/>
                <a:ea typeface="微软雅黑" panose="020b0503020204020204" pitchFamily="34" charset="-122"/>
              </a:rPr>
              <a:t>专题</a:t>
            </a:r>
            <a:r>
              <a:rPr lang="en-US" altLang="zh-CN" sz="2000" b="1">
                <a:latin typeface="Arial" pitchFamily="34" charset="0"/>
                <a:ea typeface="微软雅黑" panose="020b0503020204020204" pitchFamily="34" charset="-122"/>
              </a:rPr>
              <a:t>6——</a:t>
            </a:r>
            <a:r>
              <a:rPr lang="zh-CN" altLang="en-US" sz="2000" b="1">
                <a:latin typeface="Arial" pitchFamily="34" charset="0"/>
                <a:ea typeface="微软雅黑" panose="020b0503020204020204" pitchFamily="34" charset="-122"/>
              </a:rPr>
              <a:t>一元一次不等式(组)及其解法</a:t>
            </a:r>
            <a:endParaRPr lang="zh-CN" altLang="en-US" sz="2000" b="1">
              <a:latin typeface="Arial" pitchFamily="34" charset="0"/>
              <a:ea typeface="微软雅黑" panose="020b0503020204020204" pitchFamily="34" charset="-122"/>
            </a:endParaRPr>
          </a:p>
        </p:txBody>
      </p:sp>
      <p:sp>
        <p:nvSpPr>
          <p:cNvPr id="2" name="文本框 1" title=""/>
          <p:cNvSpPr txBox="1"/>
          <p:nvPr/>
        </p:nvSpPr>
        <p:spPr>
          <a:xfrm>
            <a:off x="215900" y="807720"/>
            <a:ext cx="8879840" cy="18637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609600" fontAlgn="auto">
              <a:lnSpc>
                <a:spcPct val="120000"/>
              </a:lnSpc>
            </a:pPr>
            <a:r>
              <a:rPr lang="en-US" altLang="zh-CN" sz="24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(3)</a:t>
            </a:r>
            <a:r>
              <a:rPr sz="24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不等式组</a:t>
            </a:r>
            <a:r>
              <a:rPr lang="en-US" sz="24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             </a:t>
            </a:r>
            <a:r>
              <a:rPr sz="24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的解集为</a:t>
            </a:r>
            <a:r>
              <a:rPr lang="zh-CN" altLang="en-US" sz="2400" u="sng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　　　　　　</a:t>
            </a:r>
            <a:r>
              <a:rPr sz="24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，在数轴上表示为</a:t>
            </a:r>
            <a:endParaRPr sz="2400"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+mn-ea"/>
            </a:endParaRPr>
          </a:p>
          <a:p>
            <a:pPr indent="609600" fontAlgn="auto">
              <a:lnSpc>
                <a:spcPct val="120000"/>
              </a:lnSpc>
            </a:pPr>
            <a:endParaRPr sz="2400"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+mn-ea"/>
            </a:endParaRPr>
          </a:p>
          <a:p>
            <a:pPr indent="609600" fontAlgn="auto">
              <a:lnSpc>
                <a:spcPct val="120000"/>
              </a:lnSpc>
            </a:pPr>
            <a:r>
              <a:rPr sz="24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如图③.</a:t>
            </a:r>
            <a:endParaRPr sz="2400"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+mn-ea"/>
            </a:endParaRPr>
          </a:p>
          <a:p>
            <a:pPr indent="609600" fontAlgn="auto">
              <a:lnSpc>
                <a:spcPct val="120000"/>
              </a:lnSpc>
            </a:pPr>
            <a:endParaRPr lang="zh-CN" altLang="en-US" sz="2400"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+mn-ea"/>
            </a:endParaRPr>
          </a:p>
        </p:txBody>
      </p:sp>
      <p:graphicFrame>
        <p:nvGraphicFramePr>
          <p:cNvPr id="7" name="对象 6" title="">
            <a:hlinkClick action="ppaction://ole?verb="/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457771" y="772163"/>
          <a:ext cx="966470" cy="93726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5" r:id="rId3" imgW="469900" imgH="457200" progId="Equation.KSEE3">
                  <p:embed/>
                </p:oleObj>
              </mc:Choice>
              <mc:Fallback>
                <p:oleObj r:id="rId3" imgW="469900" imgH="457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57771" y="772163"/>
                        <a:ext cx="966470" cy="9372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 title="">
            <a:hlinkClick action="ppaction://ole?verb="/>
          </p:cNvPr>
          <p:cNvGraphicFramePr>
            <a:graphicFrameLocks noChangeAspect="1"/>
          </p:cNvGraphicFramePr>
          <p:nvPr>
            <p:custDataLst>
              <p:tags r:id="rId5"/>
            </p:custDataLst>
          </p:nvPr>
        </p:nvGraphicFramePr>
        <p:xfrm>
          <a:off x="5256216" y="849633"/>
          <a:ext cx="339090" cy="36322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6" r:id="rId6" imgW="165100" imgH="177165" progId="Equation.KSEE3">
                  <p:embed/>
                </p:oleObj>
              </mc:Choice>
              <mc:Fallback>
                <p:oleObj r:id="rId6" imgW="165100" imgH="177165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256216" y="849633"/>
                        <a:ext cx="339090" cy="3632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图片 2" title="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3491865" y="1456055"/>
            <a:ext cx="2190750" cy="1266825"/>
          </a:xfrm>
          <a:prstGeom prst="rect">
            <a:avLst/>
          </a:prstGeom>
        </p:spPr>
      </p:pic>
      <p:sp>
        <p:nvSpPr>
          <p:cNvPr id="5" name="文本框 4" title=""/>
          <p:cNvSpPr txBox="1"/>
          <p:nvPr/>
        </p:nvSpPr>
        <p:spPr>
          <a:xfrm>
            <a:off x="255270" y="3075940"/>
            <a:ext cx="8556625" cy="9772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609600" fontAlgn="auto">
              <a:lnSpc>
                <a:spcPct val="120000"/>
              </a:lnSpc>
            </a:pPr>
            <a:r>
              <a:rPr lang="en-US" altLang="zh-CN" sz="24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(4)</a:t>
            </a:r>
            <a:r>
              <a:rPr sz="24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不等式组</a:t>
            </a:r>
            <a:r>
              <a:rPr lang="en-US" sz="24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             </a:t>
            </a:r>
            <a:r>
              <a:rPr sz="24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的解集为</a:t>
            </a:r>
            <a:r>
              <a:rPr lang="zh-CN" altLang="en-US" sz="2400" u="sng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　　　　　　</a:t>
            </a:r>
            <a:r>
              <a:rPr sz="24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，在数轴上表示为如图④.</a:t>
            </a:r>
            <a:endParaRPr lang="zh-CN" altLang="en-US" sz="2400"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+mn-ea"/>
            </a:endParaRPr>
          </a:p>
        </p:txBody>
      </p:sp>
      <p:graphicFrame>
        <p:nvGraphicFramePr>
          <p:cNvPr id="6" name="对象 5" title="">
            <a:hlinkClick action="ppaction://ole?verb="/>
          </p:cNvPr>
          <p:cNvGraphicFramePr>
            <a:graphicFrameLocks noChangeAspect="1"/>
          </p:cNvGraphicFramePr>
          <p:nvPr/>
        </p:nvGraphicFramePr>
        <p:xfrm>
          <a:off x="2519045" y="2896235"/>
          <a:ext cx="844550" cy="89471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7" r:id="rId10" imgW="431800" imgH="457200" progId="Equation.KSEE3">
                  <p:embed/>
                </p:oleObj>
              </mc:Choice>
              <mc:Fallback>
                <p:oleObj r:id="rId10" imgW="431800" imgH="457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2519045" y="2896235"/>
                        <a:ext cx="844550" cy="8947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 title="">
            <a:hlinkClick action="ppaction://ole?verb="/>
          </p:cNvPr>
          <p:cNvGraphicFramePr>
            <a:graphicFrameLocks noChangeAspect="1"/>
          </p:cNvGraphicFramePr>
          <p:nvPr>
            <p:custDataLst>
              <p:tags r:id="rId12"/>
            </p:custDataLst>
          </p:nvPr>
        </p:nvGraphicFramePr>
        <p:xfrm>
          <a:off x="5039998" y="2932433"/>
          <a:ext cx="1226185" cy="57277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8" r:id="rId13" imgW="596900" imgH="279400" progId="Equation.KSEE3">
                  <p:embed/>
                </p:oleObj>
              </mc:Choice>
              <mc:Fallback>
                <p:oleObj r:id="rId13" imgW="596900" imgH="2794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5039998" y="2932433"/>
                        <a:ext cx="1226185" cy="5727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" name="图片 14" title="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3636010" y="3766185"/>
            <a:ext cx="1815465" cy="1162685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框 3" title=""/>
          <p:cNvSpPr txBox="1"/>
          <p:nvPr/>
        </p:nvSpPr>
        <p:spPr>
          <a:xfrm>
            <a:off x="755650" y="231775"/>
            <a:ext cx="5020310" cy="39878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b="1">
                <a:latin typeface="Arial" pitchFamily="34" charset="0"/>
                <a:ea typeface="微软雅黑" panose="020b0503020204020204" pitchFamily="34" charset="-122"/>
              </a:rPr>
              <a:t>专题</a:t>
            </a:r>
            <a:r>
              <a:rPr lang="en-US" altLang="zh-CN" sz="2000" b="1">
                <a:latin typeface="Arial" pitchFamily="34" charset="0"/>
                <a:ea typeface="微软雅黑" panose="020b0503020204020204" pitchFamily="34" charset="-122"/>
              </a:rPr>
              <a:t>6——</a:t>
            </a:r>
            <a:r>
              <a:rPr lang="zh-CN" altLang="en-US" sz="2000" b="1">
                <a:latin typeface="Arial" pitchFamily="34" charset="0"/>
                <a:ea typeface="微软雅黑" panose="020b0503020204020204" pitchFamily="34" charset="-122"/>
              </a:rPr>
              <a:t>一元一次不等式(组)及其解法</a:t>
            </a:r>
            <a:endParaRPr lang="zh-CN" altLang="en-US" sz="2000" b="1">
              <a:latin typeface="Arial" pitchFamily="34" charset="0"/>
              <a:ea typeface="微软雅黑" panose="020b0503020204020204" pitchFamily="34" charset="-122"/>
            </a:endParaRPr>
          </a:p>
        </p:txBody>
      </p:sp>
      <p:sp>
        <p:nvSpPr>
          <p:cNvPr id="3" name="文本框 2" title=""/>
          <p:cNvSpPr txBox="1"/>
          <p:nvPr/>
        </p:nvSpPr>
        <p:spPr>
          <a:xfrm>
            <a:off x="251460" y="880025"/>
            <a:ext cx="3048000" cy="398780"/>
          </a:xfrm>
          <a:prstGeom prst="rect">
            <a:avLst/>
          </a:prstGeom>
        </p:spPr>
        <p:txBody>
          <a:bodyPr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b="1">
                <a:solidFill>
                  <a:srgbClr val="FF0000"/>
                </a:solidFill>
                <a:latin typeface="Arial" pitchFamily="34" charset="0"/>
                <a:ea typeface="微软雅黑" panose="020b0503020204020204" pitchFamily="34" charset="-122"/>
              </a:rPr>
              <a:t>二</a:t>
            </a:r>
            <a:r>
              <a:rPr lang="en-US" altLang="zh-CN" sz="2000" b="1">
                <a:solidFill>
                  <a:srgbClr val="FF0000"/>
                </a:solidFill>
                <a:latin typeface="Arial" pitchFamily="34" charset="0"/>
                <a:ea typeface="微软雅黑" panose="020b0503020204020204" pitchFamily="34" charset="-122"/>
              </a:rPr>
              <a:t> </a:t>
            </a:r>
            <a:r>
              <a:rPr lang="zh-CN" altLang="en-US" sz="2000" b="1">
                <a:solidFill>
                  <a:srgbClr val="FF0000"/>
                </a:solidFill>
                <a:latin typeface="Arial" pitchFamily="34" charset="0"/>
                <a:ea typeface="微软雅黑" panose="020b0503020204020204" pitchFamily="34" charset="-122"/>
              </a:rPr>
              <a:t>、【三年模拟】</a:t>
            </a:r>
            <a:endParaRPr lang="zh-CN" altLang="en-US" sz="2000" b="1">
              <a:solidFill>
                <a:srgbClr val="FF0000"/>
              </a:solidFill>
              <a:latin typeface="Arial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文本框 5" title=""/>
          <p:cNvSpPr txBox="1"/>
          <p:nvPr/>
        </p:nvSpPr>
        <p:spPr>
          <a:xfrm>
            <a:off x="179705" y="1528445"/>
            <a:ext cx="8460740" cy="224536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2000" b="1">
                <a:latin typeface="Arial" pitchFamily="34" charset="0"/>
                <a:ea typeface="微软雅黑" panose="020b0503020204020204" pitchFamily="34" charset="-122"/>
              </a:rPr>
              <a:t>1.</a:t>
            </a:r>
            <a:r>
              <a:rPr lang="zh-CN" altLang="en-US" sz="2000" b="1">
                <a:latin typeface="Arial" pitchFamily="34" charset="0"/>
                <a:ea typeface="微软雅黑" panose="020b0503020204020204" pitchFamily="34" charset="-122"/>
              </a:rPr>
              <a:t>（</a:t>
            </a:r>
            <a:r>
              <a:rPr lang="en-US" altLang="zh-CN" sz="2000" b="1">
                <a:latin typeface="Arial" pitchFamily="34" charset="0"/>
                <a:ea typeface="微软雅黑" panose="020b0503020204020204" pitchFamily="34" charset="-122"/>
              </a:rPr>
              <a:t>2023</a:t>
            </a:r>
            <a:r>
              <a:rPr lang="zh-CN" altLang="en-US" sz="2000" b="1">
                <a:latin typeface="Arial" pitchFamily="34" charset="0"/>
                <a:ea typeface="微软雅黑" panose="020b0503020204020204" pitchFamily="34" charset="-122"/>
              </a:rPr>
              <a:t>年浙江省普通高职单独考试嘉兴市二模）函数</a:t>
            </a:r>
            <a:endParaRPr lang="zh-CN" altLang="en-US" sz="2000" b="1">
              <a:latin typeface="Arial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000" b="1">
              <a:latin typeface="Arial" pitchFamily="34" charset="0"/>
              <a:ea typeface="微软雅黑" panose="020b0503020204020204" pitchFamily="34" charset="-122"/>
            </a:endParaRPr>
          </a:p>
          <a:p>
            <a:pPr algn="l"/>
            <a:r>
              <a:rPr lang="zh-CN" altLang="en-US" sz="2000" b="1">
                <a:latin typeface="Arial" pitchFamily="34" charset="0"/>
                <a:ea typeface="微软雅黑" panose="020b0503020204020204" pitchFamily="34" charset="-122"/>
              </a:rPr>
              <a:t>的定义域是（</a:t>
            </a:r>
            <a:r>
              <a:rPr lang="en-US" altLang="zh-CN" sz="2000" b="1">
                <a:latin typeface="Arial" pitchFamily="34" charset="0"/>
                <a:ea typeface="微软雅黑" panose="020b0503020204020204" pitchFamily="34" charset="-122"/>
              </a:rPr>
              <a:t>    </a:t>
            </a:r>
            <a:r>
              <a:rPr lang="zh-CN" altLang="en-US" sz="2000" b="1">
                <a:latin typeface="Arial" pitchFamily="34" charset="0"/>
                <a:ea typeface="微软雅黑" panose="020b0503020204020204" pitchFamily="34" charset="-122"/>
              </a:rPr>
              <a:t>）</a:t>
            </a:r>
            <a:endParaRPr lang="zh-CN" altLang="en-US" sz="2000" b="1">
              <a:latin typeface="Arial" pitchFamily="34" charset="0"/>
              <a:ea typeface="微软雅黑" panose="020b0503020204020204" pitchFamily="34" charset="-122"/>
            </a:endParaRPr>
          </a:p>
          <a:p>
            <a:pPr algn="l"/>
            <a:endParaRPr lang="en-US" altLang="zh-CN" sz="2000" b="1">
              <a:latin typeface="Arial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2000" b="1">
                <a:latin typeface="Arial" pitchFamily="34" charset="0"/>
                <a:ea typeface="微软雅黑" panose="020b0503020204020204" pitchFamily="34" charset="-122"/>
              </a:rPr>
              <a:t>A.                             B.</a:t>
            </a:r>
            <a:endParaRPr lang="en-US" altLang="zh-CN" sz="2000" b="1">
              <a:latin typeface="Arial" pitchFamily="34" charset="0"/>
              <a:ea typeface="微软雅黑" panose="020b0503020204020204" pitchFamily="34" charset="-122"/>
            </a:endParaRPr>
          </a:p>
          <a:p>
            <a:pPr algn="l"/>
            <a:endParaRPr lang="en-US" altLang="zh-CN" sz="2000" b="1">
              <a:latin typeface="Arial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2000" b="1">
                <a:latin typeface="Arial" pitchFamily="34" charset="0"/>
                <a:ea typeface="微软雅黑" panose="020b0503020204020204" pitchFamily="34" charset="-122"/>
              </a:rPr>
              <a:t>C.                             D.</a:t>
            </a:r>
            <a:endParaRPr lang="en-US" altLang="zh-CN" sz="2000" b="1">
              <a:latin typeface="Arial" pitchFamily="34" charset="0"/>
              <a:ea typeface="微软雅黑" panose="020b0503020204020204" pitchFamily="34" charset="-122"/>
            </a:endParaRPr>
          </a:p>
        </p:txBody>
      </p:sp>
      <p:graphicFrame>
        <p:nvGraphicFramePr>
          <p:cNvPr id="2" name="对象 1" title="">
            <a:hlinkClick action="ppaction://ole?verb="/>
          </p:cNvPr>
          <p:cNvGraphicFramePr>
            <a:graphicFrameLocks noChangeAspect="1"/>
          </p:cNvGraphicFramePr>
          <p:nvPr/>
        </p:nvGraphicFramePr>
        <p:xfrm>
          <a:off x="6552565" y="1419860"/>
          <a:ext cx="2294890" cy="53149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9" r:id="rId2" imgW="1041400" imgH="241300" progId="Equation.KSEE3">
                  <p:embed/>
                </p:oleObj>
              </mc:Choice>
              <mc:Fallback>
                <p:oleObj r:id="rId2" imgW="1041400" imgH="2413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552565" y="1419860"/>
                        <a:ext cx="2294890" cy="5314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 title="">
            <a:hlinkClick action="ppaction://ole?verb="/>
          </p:cNvPr>
          <p:cNvGraphicFramePr>
            <a:graphicFrameLocks noChangeAspect="1"/>
          </p:cNvGraphicFramePr>
          <p:nvPr/>
        </p:nvGraphicFramePr>
        <p:xfrm>
          <a:off x="575310" y="2680335"/>
          <a:ext cx="842010" cy="42100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50" r:id="rId4" imgW="508000" imgH="254000" progId="Equation.KSEE3">
                  <p:embed/>
                </p:oleObj>
              </mc:Choice>
              <mc:Fallback>
                <p:oleObj r:id="rId4" imgW="5080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75310" y="2680335"/>
                        <a:ext cx="842010" cy="4210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 title="">
            <a:hlinkClick action="ppaction://ole?verb="/>
          </p:cNvPr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2987675" y="2716530"/>
          <a:ext cx="842010" cy="42100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51" r:id="rId7" imgW="508000" imgH="254000" progId="Equation.KSEE3">
                  <p:embed/>
                </p:oleObj>
              </mc:Choice>
              <mc:Fallback>
                <p:oleObj r:id="rId7" imgW="5080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987675" y="2716530"/>
                        <a:ext cx="842010" cy="4210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 title="">
            <a:hlinkClick action="ppaction://ole?verb="/>
          </p:cNvPr>
          <p:cNvGraphicFramePr>
            <a:graphicFrameLocks noChangeAspect="1"/>
          </p:cNvGraphicFramePr>
          <p:nvPr>
            <p:custDataLst>
              <p:tags r:id="rId9"/>
            </p:custDataLst>
          </p:nvPr>
        </p:nvGraphicFramePr>
        <p:xfrm>
          <a:off x="467360" y="3328035"/>
          <a:ext cx="1347470" cy="42100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52" r:id="rId10" imgW="812800" imgH="254000" progId="Equation.KSEE3">
                  <p:embed/>
                </p:oleObj>
              </mc:Choice>
              <mc:Fallback>
                <p:oleObj r:id="rId10" imgW="8128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67360" y="3328035"/>
                        <a:ext cx="1347470" cy="4210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 title="">
            <a:hlinkClick action="ppaction://ole?verb="/>
          </p:cNvPr>
          <p:cNvGraphicFramePr>
            <a:graphicFrameLocks noChangeAspect="1"/>
          </p:cNvGraphicFramePr>
          <p:nvPr>
            <p:custDataLst>
              <p:tags r:id="rId12"/>
            </p:custDataLst>
          </p:nvPr>
        </p:nvGraphicFramePr>
        <p:xfrm>
          <a:off x="2915920" y="3352800"/>
          <a:ext cx="1347470" cy="42100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53" r:id="rId13" imgW="812800" imgH="254000" progId="Equation.KSEE3">
                  <p:embed/>
                </p:oleObj>
              </mc:Choice>
              <mc:Fallback>
                <p:oleObj r:id="rId13" imgW="8128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2915920" y="3352800"/>
                        <a:ext cx="1347470" cy="4210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文本框 12" title=""/>
          <p:cNvSpPr txBox="1"/>
          <p:nvPr/>
        </p:nvSpPr>
        <p:spPr>
          <a:xfrm>
            <a:off x="4751705" y="2320290"/>
            <a:ext cx="4020185" cy="1753235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b="1">
                <a:solidFill>
                  <a:srgbClr val="FF0000"/>
                </a:solidFill>
                <a:latin typeface="Arial" pitchFamily="34" charset="0"/>
                <a:ea typeface="微软雅黑" panose="020b0503020204020204" pitchFamily="34" charset="-122"/>
              </a:rPr>
              <a:t>[</a:t>
            </a:r>
            <a:r>
              <a:rPr lang="zh-CN" altLang="en-US" b="1">
                <a:solidFill>
                  <a:srgbClr val="FF0000"/>
                </a:solidFill>
                <a:latin typeface="Arial" pitchFamily="34" charset="0"/>
                <a:ea typeface="微软雅黑" panose="020b0503020204020204" pitchFamily="34" charset="-122"/>
              </a:rPr>
              <a:t>解析</a:t>
            </a:r>
            <a:r>
              <a:rPr lang="en-US" altLang="zh-CN" b="1">
                <a:solidFill>
                  <a:srgbClr val="FF0000"/>
                </a:solidFill>
                <a:latin typeface="Arial" pitchFamily="34" charset="0"/>
                <a:ea typeface="微软雅黑" panose="020b0503020204020204" pitchFamily="34" charset="-122"/>
              </a:rPr>
              <a:t>]</a:t>
            </a:r>
            <a:r>
              <a:rPr lang="zh-CN" altLang="en-US" b="1">
                <a:solidFill>
                  <a:srgbClr val="FF0000"/>
                </a:solidFill>
                <a:latin typeface="Arial" pitchFamily="34" charset="0"/>
                <a:ea typeface="微软雅黑" panose="020b0503020204020204" pitchFamily="34" charset="-122"/>
              </a:rPr>
              <a:t>由题意</a:t>
            </a:r>
            <a:endParaRPr lang="zh-CN" altLang="en-US" b="1">
              <a:solidFill>
                <a:srgbClr val="FF0000"/>
              </a:solidFill>
              <a:latin typeface="Arial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b="1">
              <a:solidFill>
                <a:srgbClr val="FF0000"/>
              </a:solidFill>
              <a:latin typeface="Arial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b="1">
                <a:solidFill>
                  <a:srgbClr val="FF0000"/>
                </a:solidFill>
                <a:latin typeface="Arial" pitchFamily="34" charset="0"/>
                <a:ea typeface="微软雅黑" panose="020b0503020204020204" pitchFamily="34" charset="-122"/>
              </a:rPr>
              <a:t> </a:t>
            </a:r>
            <a:endParaRPr lang="en-US" altLang="zh-CN" b="1">
              <a:solidFill>
                <a:srgbClr val="FF0000"/>
              </a:solidFill>
              <a:latin typeface="Arial" pitchFamily="34" charset="0"/>
              <a:ea typeface="微软雅黑" panose="020b0503020204020204" pitchFamily="34" charset="-122"/>
            </a:endParaRPr>
          </a:p>
          <a:p>
            <a:pPr algn="l"/>
            <a:endParaRPr lang="en-US" altLang="zh-CN" b="1">
              <a:solidFill>
                <a:srgbClr val="FF0000"/>
              </a:solidFill>
              <a:latin typeface="Arial" pitchFamily="34" charset="0"/>
              <a:ea typeface="微软雅黑" panose="020b0503020204020204" pitchFamily="34" charset="-122"/>
            </a:endParaRPr>
          </a:p>
          <a:p>
            <a:pPr algn="l"/>
            <a:r>
              <a:rPr lang="zh-CN" altLang="en-US" b="1">
                <a:solidFill>
                  <a:srgbClr val="FF0000"/>
                </a:solidFill>
                <a:latin typeface="Arial" pitchFamily="34" charset="0"/>
                <a:ea typeface="微软雅黑" panose="020b0503020204020204" pitchFamily="34" charset="-122"/>
              </a:rPr>
              <a:t>解得</a:t>
            </a:r>
            <a:r>
              <a:rPr lang="en-US" altLang="zh-CN" b="1">
                <a:solidFill>
                  <a:srgbClr val="FF0000"/>
                </a:solidFill>
                <a:latin typeface="Arial" pitchFamily="34" charset="0"/>
                <a:ea typeface="微软雅黑" panose="020b0503020204020204" pitchFamily="34" charset="-122"/>
              </a:rPr>
              <a:t>                     </a:t>
            </a:r>
            <a:r>
              <a:rPr lang="zh-CN" altLang="en-US" b="1">
                <a:solidFill>
                  <a:srgbClr val="FF0000"/>
                </a:solidFill>
                <a:latin typeface="Arial" pitchFamily="34" charset="0"/>
                <a:ea typeface="微软雅黑" panose="020b0503020204020204" pitchFamily="34" charset="-122"/>
              </a:rPr>
              <a:t>，故答案选</a:t>
            </a:r>
            <a:r>
              <a:rPr lang="en-US" altLang="zh-CN" b="1">
                <a:solidFill>
                  <a:srgbClr val="FF0000"/>
                </a:solidFill>
                <a:latin typeface="Arial" pitchFamily="34" charset="0"/>
                <a:ea typeface="微软雅黑" panose="020b0503020204020204" pitchFamily="34" charset="-122"/>
              </a:rPr>
              <a:t>D</a:t>
            </a:r>
            <a:endParaRPr lang="zh-CN" altLang="en-US" b="1">
              <a:solidFill>
                <a:srgbClr val="FF0000"/>
              </a:solidFill>
              <a:latin typeface="Arial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b="1">
              <a:solidFill>
                <a:srgbClr val="FF0000"/>
              </a:solidFill>
              <a:latin typeface="Arial" pitchFamily="34" charset="0"/>
              <a:ea typeface="微软雅黑" panose="020b0503020204020204" pitchFamily="34" charset="-122"/>
            </a:endParaRPr>
          </a:p>
        </p:txBody>
      </p:sp>
      <p:graphicFrame>
        <p:nvGraphicFramePr>
          <p:cNvPr id="14" name="对象 13" title="">
            <a:hlinkClick action="ppaction://ole?verb="/>
          </p:cNvPr>
          <p:cNvGraphicFramePr>
            <a:graphicFrameLocks noChangeAspect="1"/>
          </p:cNvGraphicFramePr>
          <p:nvPr>
            <p:custDataLst>
              <p:tags r:id="rId15"/>
            </p:custDataLst>
          </p:nvPr>
        </p:nvGraphicFramePr>
        <p:xfrm>
          <a:off x="6432550" y="2098993"/>
          <a:ext cx="1010920" cy="75819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54" r:id="rId16" imgW="609600" imgH="457200" progId="Equation.KSEE3">
                  <p:embed/>
                </p:oleObj>
              </mc:Choice>
              <mc:Fallback>
                <p:oleObj r:id="rId16" imgW="609600" imgH="457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6432550" y="2098993"/>
                        <a:ext cx="1010920" cy="758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对象 15" title="">
            <a:hlinkClick action="ppaction://ole?verb="/>
          </p:cNvPr>
          <p:cNvGraphicFramePr>
            <a:graphicFrameLocks noChangeAspect="1"/>
          </p:cNvGraphicFramePr>
          <p:nvPr>
            <p:custDataLst>
              <p:tags r:id="rId18"/>
            </p:custDataLst>
          </p:nvPr>
        </p:nvGraphicFramePr>
        <p:xfrm>
          <a:off x="5471478" y="3479800"/>
          <a:ext cx="1052195" cy="29400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55" r:id="rId19" imgW="634365" imgH="177165" progId="Equation.KSEE3">
                  <p:embed/>
                </p:oleObj>
              </mc:Choice>
              <mc:Fallback>
                <p:oleObj r:id="rId19" imgW="634365" imgH="177165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5471478" y="3479800"/>
                        <a:ext cx="1052195" cy="2940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框 3" title=""/>
          <p:cNvSpPr txBox="1"/>
          <p:nvPr/>
        </p:nvSpPr>
        <p:spPr>
          <a:xfrm>
            <a:off x="755650" y="231775"/>
            <a:ext cx="5020310" cy="39878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b="1">
                <a:latin typeface="Arial" pitchFamily="34" charset="0"/>
                <a:ea typeface="微软雅黑" panose="020b0503020204020204" pitchFamily="34" charset="-122"/>
              </a:rPr>
              <a:t>专题</a:t>
            </a:r>
            <a:r>
              <a:rPr lang="en-US" altLang="zh-CN" sz="2000" b="1">
                <a:latin typeface="Arial" pitchFamily="34" charset="0"/>
                <a:ea typeface="微软雅黑" panose="020b0503020204020204" pitchFamily="34" charset="-122"/>
              </a:rPr>
              <a:t>6——</a:t>
            </a:r>
            <a:r>
              <a:rPr lang="zh-CN" altLang="en-US" sz="2000" b="1">
                <a:latin typeface="Arial" pitchFamily="34" charset="0"/>
                <a:ea typeface="微软雅黑" panose="020b0503020204020204" pitchFamily="34" charset="-122"/>
              </a:rPr>
              <a:t>一元一次不等式(组)及其解法</a:t>
            </a:r>
            <a:endParaRPr lang="zh-CN" altLang="en-US" sz="2000" b="1">
              <a:latin typeface="Arial" pitchFamily="34" charset="0"/>
              <a:ea typeface="微软雅黑" panose="020b0503020204020204" pitchFamily="34" charset="-122"/>
            </a:endParaRPr>
          </a:p>
        </p:txBody>
      </p:sp>
      <p:sp>
        <p:nvSpPr>
          <p:cNvPr id="3" name="文本框 2" title=""/>
          <p:cNvSpPr txBox="1"/>
          <p:nvPr/>
        </p:nvSpPr>
        <p:spPr>
          <a:xfrm>
            <a:off x="251460" y="951865"/>
            <a:ext cx="8812530" cy="3476625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2000" b="1">
                <a:latin typeface="Arial" pitchFamily="34" charset="0"/>
                <a:ea typeface="微软雅黑" panose="020b0503020204020204" pitchFamily="34" charset="-122"/>
              </a:rPr>
              <a:t>2.</a:t>
            </a:r>
            <a:r>
              <a:rPr lang="zh-CN" altLang="en-US" sz="2000" b="1">
                <a:latin typeface="Arial" pitchFamily="34" charset="0"/>
                <a:ea typeface="微软雅黑" panose="020b0503020204020204" pitchFamily="34" charset="-122"/>
              </a:rPr>
              <a:t>（</a:t>
            </a:r>
            <a:r>
              <a:rPr lang="en-US" altLang="zh-CN" sz="2000" b="1">
                <a:latin typeface="Arial" pitchFamily="34" charset="0"/>
                <a:ea typeface="微软雅黑" panose="020b0503020204020204" pitchFamily="34" charset="-122"/>
              </a:rPr>
              <a:t>2022</a:t>
            </a:r>
            <a:r>
              <a:rPr lang="zh-CN" altLang="en-US" sz="2000" b="1">
                <a:latin typeface="Arial" pitchFamily="34" charset="0"/>
                <a:ea typeface="微软雅黑" panose="020b0503020204020204" pitchFamily="34" charset="-122"/>
              </a:rPr>
              <a:t>年浙江省单独考试招生文化考试数学试题）下列不等式（组）中，其解集在数轴上的表示如图的是（</a:t>
            </a:r>
            <a:r>
              <a:rPr lang="en-US" altLang="zh-CN" sz="2000" b="1">
                <a:latin typeface="Arial" pitchFamily="34" charset="0"/>
                <a:ea typeface="微软雅黑" panose="020b0503020204020204" pitchFamily="34" charset="-122"/>
              </a:rPr>
              <a:t>    </a:t>
            </a:r>
            <a:r>
              <a:rPr lang="zh-CN" altLang="en-US" sz="2000" b="1">
                <a:latin typeface="Arial" pitchFamily="34" charset="0"/>
                <a:ea typeface="微软雅黑" panose="020b0503020204020204" pitchFamily="34" charset="-122"/>
              </a:rPr>
              <a:t>）</a:t>
            </a:r>
            <a:endParaRPr lang="zh-CN" altLang="en-US" sz="2000" b="1">
              <a:latin typeface="Arial" pitchFamily="34" charset="0"/>
              <a:ea typeface="微软雅黑" panose="020b0503020204020204" pitchFamily="34" charset="-122"/>
            </a:endParaRPr>
          </a:p>
          <a:p>
            <a:pPr algn="l"/>
            <a:endParaRPr lang="en-US" altLang="zh-CN" sz="2000" b="1">
              <a:latin typeface="Arial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2000" b="1">
                <a:latin typeface="Arial" pitchFamily="34" charset="0"/>
                <a:ea typeface="微软雅黑" panose="020b0503020204020204" pitchFamily="34" charset="-122"/>
              </a:rPr>
              <a:t>A.</a:t>
            </a:r>
            <a:endParaRPr lang="en-US" altLang="zh-CN" sz="2000" b="1">
              <a:latin typeface="Arial" pitchFamily="34" charset="0"/>
              <a:ea typeface="微软雅黑" panose="020b0503020204020204" pitchFamily="34" charset="-122"/>
            </a:endParaRPr>
          </a:p>
          <a:p>
            <a:pPr algn="l"/>
            <a:endParaRPr lang="en-US" altLang="zh-CN" sz="2000" b="1">
              <a:latin typeface="Arial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2000" b="1">
                <a:latin typeface="Arial" pitchFamily="34" charset="0"/>
                <a:ea typeface="微软雅黑" panose="020b0503020204020204" pitchFamily="34" charset="-122"/>
              </a:rPr>
              <a:t>B.</a:t>
            </a:r>
            <a:endParaRPr lang="en-US" altLang="zh-CN" sz="2000" b="1">
              <a:latin typeface="Arial" pitchFamily="34" charset="0"/>
              <a:ea typeface="微软雅黑" panose="020b0503020204020204" pitchFamily="34" charset="-122"/>
            </a:endParaRPr>
          </a:p>
          <a:p>
            <a:pPr algn="l"/>
            <a:endParaRPr lang="en-US" altLang="zh-CN" sz="2000" b="1">
              <a:latin typeface="Arial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2000" b="1">
                <a:latin typeface="Arial" pitchFamily="34" charset="0"/>
                <a:ea typeface="微软雅黑" panose="020b0503020204020204" pitchFamily="34" charset="-122"/>
              </a:rPr>
              <a:t>C.</a:t>
            </a:r>
            <a:endParaRPr lang="zh-CN" altLang="en-US" sz="2000" b="1">
              <a:latin typeface="Arial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000" b="1">
              <a:latin typeface="Arial" pitchFamily="34" charset="0"/>
              <a:ea typeface="微软雅黑" panose="020b0503020204020204" pitchFamily="34" charset="-122"/>
            </a:endParaRPr>
          </a:p>
          <a:p>
            <a:pPr algn="l"/>
            <a:endParaRPr lang="en-US" altLang="zh-CN" sz="2000" b="1">
              <a:latin typeface="Arial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2000" b="1">
                <a:latin typeface="Arial" pitchFamily="34" charset="0"/>
                <a:ea typeface="微软雅黑" panose="020b0503020204020204" pitchFamily="34" charset="-122"/>
              </a:rPr>
              <a:t>D.</a:t>
            </a:r>
            <a:endParaRPr lang="en-US" altLang="zh-CN" sz="2000" b="1">
              <a:latin typeface="Arial" pitchFamily="34" charset="0"/>
              <a:ea typeface="微软雅黑" panose="020b0503020204020204" pitchFamily="34" charset="-122"/>
            </a:endParaRPr>
          </a:p>
        </p:txBody>
      </p:sp>
      <p:pic>
        <p:nvPicPr>
          <p:cNvPr id="5" name="图片 4" title="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rcRect l="56036" t="19739" b="25926"/>
          <a:stretch>
            <a:fillRect/>
          </a:stretch>
        </p:blipFill>
        <p:spPr>
          <a:xfrm>
            <a:off x="3239770" y="1852295"/>
            <a:ext cx="5351145" cy="1530985"/>
          </a:xfrm>
          <a:prstGeom prst="rect">
            <a:avLst/>
          </a:prstGeom>
        </p:spPr>
      </p:pic>
      <p:graphicFrame>
        <p:nvGraphicFramePr>
          <p:cNvPr id="2" name="对象 1" title="">
            <a:hlinkClick action="ppaction://ole?verb="/>
          </p:cNvPr>
          <p:cNvGraphicFramePr>
            <a:graphicFrameLocks noChangeAspect="1"/>
          </p:cNvGraphicFramePr>
          <p:nvPr/>
        </p:nvGraphicFramePr>
        <p:xfrm>
          <a:off x="647700" y="1708150"/>
          <a:ext cx="1095375" cy="48704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56" r:id="rId4" imgW="571500" imgH="254000" progId="Equation.KSEE3">
                  <p:embed/>
                </p:oleObj>
              </mc:Choice>
              <mc:Fallback>
                <p:oleObj r:id="rId4" imgW="5715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47700" y="1708150"/>
                        <a:ext cx="1095375" cy="4870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 title="">
            <a:hlinkClick action="ppaction://ole?verb="/>
          </p:cNvPr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731520" y="2161540"/>
          <a:ext cx="1216025" cy="87693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57" r:id="rId7" imgW="634365" imgH="457200" progId="Equation.KSEE3">
                  <p:embed/>
                </p:oleObj>
              </mc:Choice>
              <mc:Fallback>
                <p:oleObj r:id="rId7" imgW="634365" imgH="457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31520" y="2161540"/>
                        <a:ext cx="1216025" cy="8769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 title="">
            <a:hlinkClick action="ppaction://ole?verb="/>
          </p:cNvPr>
          <p:cNvGraphicFramePr>
            <a:graphicFrameLocks noChangeAspect="1"/>
          </p:cNvGraphicFramePr>
          <p:nvPr>
            <p:custDataLst>
              <p:tags r:id="rId9"/>
            </p:custDataLst>
          </p:nvPr>
        </p:nvGraphicFramePr>
        <p:xfrm>
          <a:off x="681673" y="3148013"/>
          <a:ext cx="1728470" cy="38989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58" r:id="rId10" imgW="901700" imgH="203200" progId="Equation.KSEE3">
                  <p:embed/>
                </p:oleObj>
              </mc:Choice>
              <mc:Fallback>
                <p:oleObj r:id="rId10" imgW="901700" imgH="203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681673" y="3148013"/>
                        <a:ext cx="1728470" cy="3898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 title="">
            <a:hlinkClick action="ppaction://ole?verb="/>
          </p:cNvPr>
          <p:cNvGraphicFramePr>
            <a:graphicFrameLocks noChangeAspect="1"/>
          </p:cNvGraphicFramePr>
          <p:nvPr>
            <p:custDataLst>
              <p:tags r:id="rId12"/>
            </p:custDataLst>
          </p:nvPr>
        </p:nvGraphicFramePr>
        <p:xfrm>
          <a:off x="719455" y="3688715"/>
          <a:ext cx="1315085" cy="87693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59" r:id="rId13" imgW="685800" imgH="457200" progId="Equation.KSEE3">
                  <p:embed/>
                </p:oleObj>
              </mc:Choice>
              <mc:Fallback>
                <p:oleObj r:id="rId13" imgW="685800" imgH="457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719455" y="3688715"/>
                        <a:ext cx="1315085" cy="8769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文本框 10" title=""/>
          <p:cNvSpPr txBox="1"/>
          <p:nvPr/>
        </p:nvSpPr>
        <p:spPr>
          <a:xfrm>
            <a:off x="2663825" y="3652520"/>
            <a:ext cx="5588635" cy="1753235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b="1">
                <a:solidFill>
                  <a:srgbClr val="FF0000"/>
                </a:solidFill>
                <a:latin typeface="Arial" pitchFamily="34" charset="0"/>
                <a:ea typeface="微软雅黑" panose="020b0503020204020204" pitchFamily="34" charset="-122"/>
              </a:rPr>
              <a:t>[</a:t>
            </a:r>
            <a:r>
              <a:rPr lang="zh-CN" altLang="en-US" b="1">
                <a:solidFill>
                  <a:srgbClr val="FF0000"/>
                </a:solidFill>
                <a:latin typeface="Arial" pitchFamily="34" charset="0"/>
                <a:ea typeface="微软雅黑" panose="020b0503020204020204" pitchFamily="34" charset="-122"/>
              </a:rPr>
              <a:t>解析</a:t>
            </a:r>
            <a:r>
              <a:rPr lang="en-US" altLang="zh-CN" b="1">
                <a:solidFill>
                  <a:srgbClr val="FF0000"/>
                </a:solidFill>
                <a:latin typeface="Arial" pitchFamily="34" charset="0"/>
                <a:ea typeface="微软雅黑" panose="020b0503020204020204" pitchFamily="34" charset="-122"/>
              </a:rPr>
              <a:t>]</a:t>
            </a:r>
            <a:r>
              <a:rPr lang="zh-CN" altLang="en-US" b="1">
                <a:solidFill>
                  <a:srgbClr val="FF0000"/>
                </a:solidFill>
                <a:latin typeface="Arial" pitchFamily="34" charset="0"/>
                <a:ea typeface="微软雅黑" panose="020b0503020204020204" pitchFamily="34" charset="-122"/>
              </a:rPr>
              <a:t>由数轴知，其解集是</a:t>
            </a:r>
            <a:endParaRPr lang="zh-CN" altLang="en-US" b="1">
              <a:solidFill>
                <a:srgbClr val="FF0000"/>
              </a:solidFill>
              <a:latin typeface="Arial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b="1">
              <a:solidFill>
                <a:srgbClr val="FF0000"/>
              </a:solidFill>
              <a:latin typeface="Arial" pitchFamily="34" charset="0"/>
              <a:ea typeface="微软雅黑" panose="020b0503020204020204" pitchFamily="34" charset="-122"/>
            </a:endParaRPr>
          </a:p>
          <a:p>
            <a:pPr algn="l"/>
            <a:r>
              <a:rPr lang="zh-CN" altLang="en-US" b="1">
                <a:solidFill>
                  <a:srgbClr val="FF0000"/>
                </a:solidFill>
                <a:latin typeface="Arial" pitchFamily="34" charset="0"/>
                <a:ea typeface="微软雅黑" panose="020b0503020204020204" pitchFamily="34" charset="-122"/>
              </a:rPr>
              <a:t>易得不等式组</a:t>
            </a:r>
            <a:r>
              <a:rPr lang="en-US" altLang="zh-CN" b="1">
                <a:solidFill>
                  <a:srgbClr val="FF0000"/>
                </a:solidFill>
                <a:latin typeface="Arial" pitchFamily="34" charset="0"/>
                <a:ea typeface="微软雅黑" panose="020b0503020204020204" pitchFamily="34" charset="-122"/>
              </a:rPr>
              <a:t>                       </a:t>
            </a:r>
            <a:r>
              <a:rPr lang="zh-CN" altLang="en-US" b="1">
                <a:solidFill>
                  <a:srgbClr val="FF0000"/>
                </a:solidFill>
                <a:latin typeface="Arial" pitchFamily="34" charset="0"/>
                <a:ea typeface="微软雅黑" panose="020b0503020204020204" pitchFamily="34" charset="-122"/>
              </a:rPr>
              <a:t>的解集也是</a:t>
            </a:r>
            <a:endParaRPr lang="zh-CN" altLang="en-US" b="1">
              <a:solidFill>
                <a:srgbClr val="FF0000"/>
              </a:solidFill>
              <a:latin typeface="Arial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b="1">
              <a:solidFill>
                <a:srgbClr val="FF0000"/>
              </a:solidFill>
              <a:latin typeface="Arial" pitchFamily="34" charset="0"/>
              <a:ea typeface="微软雅黑" panose="020b0503020204020204" pitchFamily="34" charset="-122"/>
            </a:endParaRPr>
          </a:p>
          <a:p>
            <a:pPr algn="l"/>
            <a:r>
              <a:rPr lang="zh-CN" altLang="en-US" b="1">
                <a:solidFill>
                  <a:srgbClr val="FF0000"/>
                </a:solidFill>
                <a:latin typeface="Arial" pitchFamily="34" charset="0"/>
                <a:ea typeface="微软雅黑" panose="020b0503020204020204" pitchFamily="34" charset="-122"/>
              </a:rPr>
              <a:t>故答案选</a:t>
            </a:r>
            <a:r>
              <a:rPr lang="en-US" altLang="zh-CN" b="1">
                <a:solidFill>
                  <a:srgbClr val="FF0000"/>
                </a:solidFill>
                <a:latin typeface="Arial" pitchFamily="34" charset="0"/>
                <a:ea typeface="微软雅黑" panose="020b0503020204020204" pitchFamily="34" charset="-122"/>
              </a:rPr>
              <a:t>B</a:t>
            </a:r>
            <a:endParaRPr lang="zh-CN" altLang="en-US" b="1">
              <a:solidFill>
                <a:srgbClr val="FF0000"/>
              </a:solidFill>
              <a:latin typeface="Arial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b="1">
              <a:solidFill>
                <a:srgbClr val="FF0000"/>
              </a:solidFill>
              <a:latin typeface="Arial" pitchFamily="34" charset="0"/>
              <a:ea typeface="微软雅黑" panose="020b0503020204020204" pitchFamily="34" charset="-122"/>
            </a:endParaRPr>
          </a:p>
        </p:txBody>
      </p:sp>
      <p:graphicFrame>
        <p:nvGraphicFramePr>
          <p:cNvPr id="12" name="对象 11" title="">
            <a:hlinkClick action="ppaction://ole?verb="/>
          </p:cNvPr>
          <p:cNvGraphicFramePr>
            <a:graphicFrameLocks noChangeAspect="1"/>
          </p:cNvGraphicFramePr>
          <p:nvPr/>
        </p:nvGraphicFramePr>
        <p:xfrm>
          <a:off x="5544185" y="3616325"/>
          <a:ext cx="1423670" cy="4127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60" r:id="rId15" imgW="876300" imgH="254000" progId="Equation.KSEE3">
                  <p:embed/>
                </p:oleObj>
              </mc:Choice>
              <mc:Fallback>
                <p:oleObj r:id="rId15" imgW="8763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5544185" y="3616325"/>
                        <a:ext cx="1423670" cy="412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 title="">
            <a:hlinkClick action="ppaction://ole?verb="/>
          </p:cNvPr>
          <p:cNvGraphicFramePr>
            <a:graphicFrameLocks noChangeAspect="1"/>
          </p:cNvGraphicFramePr>
          <p:nvPr>
            <p:custDataLst>
              <p:tags r:id="rId17"/>
            </p:custDataLst>
          </p:nvPr>
        </p:nvGraphicFramePr>
        <p:xfrm>
          <a:off x="4248150" y="4029075"/>
          <a:ext cx="1216025" cy="87693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61" r:id="rId18" imgW="634365" imgH="457200" progId="Equation.KSEE3">
                  <p:embed/>
                </p:oleObj>
              </mc:Choice>
              <mc:Fallback>
                <p:oleObj r:id="rId18" imgW="634365" imgH="457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248150" y="4029075"/>
                        <a:ext cx="1216025" cy="8769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4" title="">
            <a:hlinkClick action="ppaction://ole?verb="/>
          </p:cNvPr>
          <p:cNvGraphicFramePr>
            <a:graphicFrameLocks noChangeAspect="1"/>
          </p:cNvGraphicFramePr>
          <p:nvPr>
            <p:custDataLst>
              <p:tags r:id="rId19"/>
            </p:custDataLst>
          </p:nvPr>
        </p:nvGraphicFramePr>
        <p:xfrm>
          <a:off x="6768465" y="4192270"/>
          <a:ext cx="1423670" cy="4127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62" r:id="rId20" imgW="876300" imgH="254000" progId="Equation.KSEE3">
                  <p:embed/>
                </p:oleObj>
              </mc:Choice>
              <mc:Fallback>
                <p:oleObj r:id="rId20" imgW="8763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6768465" y="4192270"/>
                        <a:ext cx="1423670" cy="412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框 3" title=""/>
          <p:cNvSpPr txBox="1"/>
          <p:nvPr/>
        </p:nvSpPr>
        <p:spPr>
          <a:xfrm>
            <a:off x="755650" y="231775"/>
            <a:ext cx="5020310" cy="39878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b="1">
                <a:latin typeface="Arial" pitchFamily="34" charset="0"/>
                <a:ea typeface="微软雅黑" panose="020b0503020204020204" pitchFamily="34" charset="-122"/>
              </a:rPr>
              <a:t>专题</a:t>
            </a:r>
            <a:r>
              <a:rPr lang="en-US" altLang="zh-CN" sz="2000" b="1">
                <a:latin typeface="Arial" pitchFamily="34" charset="0"/>
                <a:ea typeface="微软雅黑" panose="020b0503020204020204" pitchFamily="34" charset="-122"/>
              </a:rPr>
              <a:t>6——</a:t>
            </a:r>
            <a:r>
              <a:rPr lang="zh-CN" altLang="en-US" sz="2000" b="1">
                <a:latin typeface="Arial" pitchFamily="34" charset="0"/>
                <a:ea typeface="微软雅黑" panose="020b0503020204020204" pitchFamily="34" charset="-122"/>
              </a:rPr>
              <a:t>一元一次不等式(组)及其解法</a:t>
            </a:r>
            <a:endParaRPr lang="zh-CN" altLang="en-US" sz="2000" b="1">
              <a:latin typeface="Arial" pitchFamily="34" charset="0"/>
              <a:ea typeface="微软雅黑" panose="020b0503020204020204" pitchFamily="34" charset="-122"/>
            </a:endParaRPr>
          </a:p>
        </p:txBody>
      </p:sp>
      <p:sp>
        <p:nvSpPr>
          <p:cNvPr id="2" name="文本框 1" title=""/>
          <p:cNvSpPr txBox="1"/>
          <p:nvPr/>
        </p:nvSpPr>
        <p:spPr>
          <a:xfrm>
            <a:off x="215900" y="916305"/>
            <a:ext cx="8647430" cy="9772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fontAlgn="auto">
              <a:lnSpc>
                <a:spcPct val="120000"/>
              </a:lnSpc>
            </a:pPr>
            <a:r>
              <a:rPr sz="24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1．不等式1－2</a:t>
            </a:r>
            <a:r>
              <a:rPr sz="2400" i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x</a:t>
            </a:r>
            <a:r>
              <a:rPr sz="24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&lt;3的解集为</a:t>
            </a:r>
            <a:r>
              <a:rPr lang="en-US" sz="24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(</a:t>
            </a:r>
            <a:r>
              <a:rPr sz="24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　　</a:t>
            </a:r>
            <a:r>
              <a:rPr lang="en-US" sz="24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)</a:t>
            </a:r>
            <a:endParaRPr sz="2400"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  <a:p>
            <a:pPr indent="0" fontAlgn="auto">
              <a:lnSpc>
                <a:spcPct val="120000"/>
              </a:lnSpc>
            </a:pPr>
            <a:r>
              <a:rPr sz="24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 </a:t>
            </a:r>
            <a:r>
              <a:rPr lang="en-US" sz="24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  A．{</a:t>
            </a:r>
            <a:r>
              <a:rPr lang="en-US" sz="2400" i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x</a:t>
            </a:r>
            <a:r>
              <a:rPr lang="en-US" sz="24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|</a:t>
            </a:r>
            <a:r>
              <a:rPr lang="en-US" sz="2400" i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x</a:t>
            </a:r>
            <a:r>
              <a:rPr lang="en-US" sz="24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&gt;－1}    B．{</a:t>
            </a:r>
            <a:r>
              <a:rPr lang="en-US" sz="2400" i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x</a:t>
            </a:r>
            <a:r>
              <a:rPr lang="en-US" sz="24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|</a:t>
            </a:r>
            <a:r>
              <a:rPr lang="en-US" sz="2400" i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x</a:t>
            </a:r>
            <a:r>
              <a:rPr lang="en-US" sz="24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&gt;1}    C．{</a:t>
            </a:r>
            <a:r>
              <a:rPr lang="en-US" sz="2400" i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x</a:t>
            </a:r>
            <a:r>
              <a:rPr lang="en-US" sz="24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|</a:t>
            </a:r>
            <a:r>
              <a:rPr lang="en-US" sz="2400" i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x</a:t>
            </a:r>
            <a:r>
              <a:rPr lang="en-US" sz="24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&lt;－1}    D．{</a:t>
            </a:r>
            <a:r>
              <a:rPr lang="en-US" sz="2400" i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x</a:t>
            </a:r>
            <a:r>
              <a:rPr lang="en-US" sz="24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|</a:t>
            </a:r>
            <a:r>
              <a:rPr lang="en-US" sz="2400" i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x</a:t>
            </a:r>
            <a:r>
              <a:rPr lang="en-US" sz="24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&lt;1}</a:t>
            </a:r>
            <a:endParaRPr lang="en-US" altLang="en-US" sz="2400"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3" name="文本框 2" title=""/>
          <p:cNvSpPr txBox="1"/>
          <p:nvPr/>
        </p:nvSpPr>
        <p:spPr>
          <a:xfrm>
            <a:off x="215900" y="2032000"/>
            <a:ext cx="880427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【</a:t>
            </a:r>
            <a:r>
              <a:rPr lang="zh-CN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解析</a:t>
            </a:r>
            <a:r>
              <a:rPr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】1－2</a:t>
            </a:r>
            <a:r>
              <a:rPr sz="2400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x</a:t>
            </a:r>
            <a:r>
              <a:rPr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&lt;3⇒－2</a:t>
            </a:r>
            <a:r>
              <a:rPr sz="2400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x</a:t>
            </a:r>
            <a:r>
              <a:rPr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&lt;3－1⇒－2</a:t>
            </a:r>
            <a:r>
              <a:rPr sz="2400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x</a:t>
            </a:r>
            <a:r>
              <a:rPr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&lt;2⇒</a:t>
            </a:r>
            <a:r>
              <a:rPr sz="2400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x</a:t>
            </a:r>
            <a:r>
              <a:rPr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&gt;－1.</a:t>
            </a:r>
            <a:r>
              <a:rPr lang="zh-CN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答案选</a:t>
            </a:r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</a:t>
            </a:r>
            <a:endParaRPr lang="en-US" altLang="zh-CN" sz="2400">
              <a:solidFill>
                <a:srgbClr val="FF0000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+mn-ea"/>
            </a:endParaRPr>
          </a:p>
        </p:txBody>
      </p:sp>
    </p:spTree>
  </p:cSld>
  <p:clrMapOvr>
    <a:masterClrMapping/>
  </p:clrMapOvr>
  <p:transition spd="slow"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框 3" title=""/>
          <p:cNvSpPr txBox="1"/>
          <p:nvPr/>
        </p:nvSpPr>
        <p:spPr>
          <a:xfrm>
            <a:off x="755650" y="231775"/>
            <a:ext cx="5020310" cy="39878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b="1">
                <a:latin typeface="Arial" pitchFamily="34" charset="0"/>
                <a:ea typeface="微软雅黑" panose="020b0503020204020204" pitchFamily="34" charset="-122"/>
              </a:rPr>
              <a:t>专题</a:t>
            </a:r>
            <a:r>
              <a:rPr lang="en-US" altLang="zh-CN" sz="2000" b="1">
                <a:latin typeface="Arial" pitchFamily="34" charset="0"/>
                <a:ea typeface="微软雅黑" panose="020b0503020204020204" pitchFamily="34" charset="-122"/>
              </a:rPr>
              <a:t>6——</a:t>
            </a:r>
            <a:r>
              <a:rPr lang="zh-CN" altLang="en-US" sz="2000" b="1">
                <a:latin typeface="Arial" pitchFamily="34" charset="0"/>
                <a:ea typeface="微软雅黑" panose="020b0503020204020204" pitchFamily="34" charset="-122"/>
              </a:rPr>
              <a:t>一元一次不等式(组)及其解法</a:t>
            </a:r>
            <a:endParaRPr lang="zh-CN" altLang="en-US" sz="2000" b="1">
              <a:latin typeface="Arial" pitchFamily="34" charset="0"/>
              <a:ea typeface="微软雅黑" panose="020b0503020204020204" pitchFamily="34" charset="-122"/>
            </a:endParaRPr>
          </a:p>
        </p:txBody>
      </p:sp>
      <p:sp>
        <p:nvSpPr>
          <p:cNvPr id="2" name="文本框 1" title=""/>
          <p:cNvSpPr txBox="1"/>
          <p:nvPr/>
        </p:nvSpPr>
        <p:spPr>
          <a:xfrm>
            <a:off x="107950" y="880110"/>
            <a:ext cx="8938260" cy="9772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fontAlgn="auto">
              <a:lnSpc>
                <a:spcPct val="120000"/>
              </a:lnSpc>
            </a:pPr>
            <a:r>
              <a:rPr lang="en-US" sz="24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3.</a:t>
            </a:r>
            <a:r>
              <a:rPr sz="24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不等式组</a:t>
            </a:r>
            <a:r>
              <a:rPr lang="en-US" sz="24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                           </a:t>
            </a:r>
            <a:r>
              <a:rPr sz="24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的解集为</a:t>
            </a:r>
            <a:r>
              <a:rPr lang="en-US" sz="24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(</a:t>
            </a:r>
            <a:r>
              <a:rPr sz="24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　　</a:t>
            </a:r>
            <a:r>
              <a:rPr lang="en-US" sz="24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)</a:t>
            </a:r>
            <a:endParaRPr lang="en-US" sz="2400"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+mn-ea"/>
            </a:endParaRPr>
          </a:p>
          <a:p>
            <a:pPr indent="0" fontAlgn="auto">
              <a:lnSpc>
                <a:spcPct val="120000"/>
              </a:lnSpc>
            </a:pPr>
            <a:endParaRPr lang="en-US" altLang="en-US" sz="2400"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+mn-ea"/>
            </a:endParaRPr>
          </a:p>
        </p:txBody>
      </p:sp>
      <p:graphicFrame>
        <p:nvGraphicFramePr>
          <p:cNvPr id="10" name="对象 9" title="">
            <a:hlinkClick action="ppaction://ole?verb="/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763715" y="735968"/>
          <a:ext cx="2012950" cy="93726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63" r:id="rId3" imgW="977900" imgH="457200" progId="Equation.KSEE3">
                  <p:embed/>
                </p:oleObj>
              </mc:Choice>
              <mc:Fallback>
                <p:oleObj r:id="rId3" imgW="977900" imgH="457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63715" y="735968"/>
                        <a:ext cx="2012950" cy="9372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文本框 2" title=""/>
          <p:cNvSpPr txBox="1"/>
          <p:nvPr/>
        </p:nvSpPr>
        <p:spPr>
          <a:xfrm>
            <a:off x="287655" y="1600200"/>
            <a:ext cx="8549640" cy="14204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fontAlgn="auto">
              <a:lnSpc>
                <a:spcPct val="120000"/>
              </a:lnSpc>
            </a:pPr>
            <a:r>
              <a:rPr sz="24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A．{</a:t>
            </a:r>
            <a:r>
              <a:rPr sz="2400" i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x</a:t>
            </a:r>
            <a:r>
              <a:rPr sz="24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|</a:t>
            </a:r>
            <a:r>
              <a:rPr sz="2400" i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x</a:t>
            </a:r>
            <a:r>
              <a:rPr sz="24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&gt;－2}    </a:t>
            </a:r>
            <a:r>
              <a:rPr lang="en-US" sz="24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	</a:t>
            </a:r>
            <a:r>
              <a:rPr sz="24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B．{</a:t>
            </a:r>
            <a:r>
              <a:rPr sz="2400" i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x</a:t>
            </a:r>
            <a:r>
              <a:rPr sz="24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|</a:t>
            </a:r>
            <a:r>
              <a:rPr sz="2400" i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x</a:t>
            </a:r>
            <a:r>
              <a:rPr sz="24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&gt;3}</a:t>
            </a:r>
            <a:endParaRPr sz="2400"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  <a:p>
            <a:pPr indent="0" fontAlgn="auto">
              <a:lnSpc>
                <a:spcPct val="120000"/>
              </a:lnSpc>
            </a:pPr>
            <a:r>
              <a:rPr sz="24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    </a:t>
            </a:r>
            <a:endParaRPr sz="2400"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+mn-ea"/>
            </a:endParaRPr>
          </a:p>
          <a:p>
            <a:pPr indent="0" fontAlgn="auto">
              <a:lnSpc>
                <a:spcPct val="120000"/>
              </a:lnSpc>
            </a:pPr>
            <a:r>
              <a:rPr sz="24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C．{</a:t>
            </a:r>
            <a:r>
              <a:rPr sz="2400" i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x</a:t>
            </a:r>
            <a:r>
              <a:rPr sz="24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|－2&lt;</a:t>
            </a:r>
            <a:r>
              <a:rPr sz="2400" i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x</a:t>
            </a:r>
            <a:r>
              <a:rPr sz="24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&lt;3}    </a:t>
            </a:r>
            <a:r>
              <a:rPr lang="en-US" sz="24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	</a:t>
            </a:r>
            <a:r>
              <a:rPr sz="24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D．{</a:t>
            </a:r>
            <a:r>
              <a:rPr sz="2400" i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x</a:t>
            </a:r>
            <a:r>
              <a:rPr sz="24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|</a:t>
            </a:r>
            <a:r>
              <a:rPr sz="2400" i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x</a:t>
            </a:r>
            <a:r>
              <a:rPr sz="24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&lt;－2或</a:t>
            </a:r>
            <a:r>
              <a:rPr sz="2400" i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x</a:t>
            </a:r>
            <a:r>
              <a:rPr sz="24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&gt;3}</a:t>
            </a:r>
            <a:endParaRPr lang="zh-CN" altLang="en-US" sz="2400"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+mn-ea"/>
            </a:endParaRPr>
          </a:p>
        </p:txBody>
      </p:sp>
      <p:graphicFrame>
        <p:nvGraphicFramePr>
          <p:cNvPr id="5" name="对象 4" title="">
            <a:hlinkClick action="ppaction://ole?verb="/>
          </p:cNvPr>
          <p:cNvGraphicFramePr>
            <a:graphicFrameLocks noChangeAspect="1"/>
          </p:cNvGraphicFramePr>
          <p:nvPr>
            <p:custDataLst>
              <p:tags r:id="rId5"/>
            </p:custDataLst>
          </p:nvPr>
        </p:nvGraphicFramePr>
        <p:xfrm>
          <a:off x="3851913" y="3400428"/>
          <a:ext cx="4627245" cy="93726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64" r:id="rId6" imgW="2247900" imgH="457200" progId="Equation.KSEE3">
                  <p:embed/>
                </p:oleObj>
              </mc:Choice>
              <mc:Fallback>
                <p:oleObj r:id="rId6" imgW="2247900" imgH="457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851913" y="3400428"/>
                        <a:ext cx="4627245" cy="9372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文本框 5" title=""/>
          <p:cNvSpPr txBox="1"/>
          <p:nvPr/>
        </p:nvSpPr>
        <p:spPr>
          <a:xfrm>
            <a:off x="467995" y="3724190"/>
            <a:ext cx="3048000" cy="521970"/>
          </a:xfrm>
          <a:prstGeom prst="rect">
            <a:avLst/>
          </a:prstGeom>
        </p:spPr>
        <p:txBody>
          <a:bodyPr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solidFill>
                  <a:srgbClr val="FF0000"/>
                </a:solidFill>
                <a:latin typeface="Arial" pitchFamily="34" charset="0"/>
                <a:ea typeface="微软雅黑" panose="020b0503020204020204" pitchFamily="34" charset="-122"/>
              </a:rPr>
              <a:t>【解析】答案选</a:t>
            </a:r>
            <a:r>
              <a:rPr lang="en-US" altLang="zh-CN" sz="2800" b="1">
                <a:solidFill>
                  <a:srgbClr val="FF0000"/>
                </a:solidFill>
                <a:latin typeface="Arial" pitchFamily="34" charset="0"/>
                <a:ea typeface="微软雅黑" panose="020b0503020204020204" pitchFamily="34" charset="-122"/>
              </a:rPr>
              <a:t>B</a:t>
            </a:r>
            <a:endParaRPr lang="en-US" altLang="zh-CN" sz="2800" b="1">
              <a:solidFill>
                <a:srgbClr val="FF0000"/>
              </a:solidFill>
              <a:latin typeface="Arial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框 3" title=""/>
          <p:cNvSpPr txBox="1"/>
          <p:nvPr/>
        </p:nvSpPr>
        <p:spPr>
          <a:xfrm>
            <a:off x="755650" y="231775"/>
            <a:ext cx="5020310" cy="39878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b="1">
                <a:latin typeface="Arial" pitchFamily="34" charset="0"/>
                <a:ea typeface="微软雅黑" panose="020b0503020204020204" pitchFamily="34" charset="-122"/>
              </a:rPr>
              <a:t>专题</a:t>
            </a:r>
            <a:r>
              <a:rPr lang="en-US" altLang="zh-CN" sz="2000" b="1">
                <a:latin typeface="Arial" pitchFamily="34" charset="0"/>
                <a:ea typeface="微软雅黑" panose="020b0503020204020204" pitchFamily="34" charset="-122"/>
              </a:rPr>
              <a:t>6——</a:t>
            </a:r>
            <a:r>
              <a:rPr lang="zh-CN" altLang="en-US" sz="2000" b="1">
                <a:latin typeface="Arial" pitchFamily="34" charset="0"/>
                <a:ea typeface="微软雅黑" panose="020b0503020204020204" pitchFamily="34" charset="-122"/>
              </a:rPr>
              <a:t>一元一次不等式(组)及其解法</a:t>
            </a:r>
            <a:endParaRPr lang="zh-CN" altLang="en-US" sz="2000" b="1">
              <a:latin typeface="Arial" pitchFamily="34" charset="0"/>
              <a:ea typeface="微软雅黑" panose="020b0503020204020204" pitchFamily="34" charset="-122"/>
            </a:endParaRPr>
          </a:p>
        </p:txBody>
      </p:sp>
      <p:sp>
        <p:nvSpPr>
          <p:cNvPr id="2" name="文本框 1" title=""/>
          <p:cNvSpPr txBox="1"/>
          <p:nvPr>
            <p:custDataLst>
              <p:tags r:id="rId2"/>
            </p:custDataLst>
          </p:nvPr>
        </p:nvSpPr>
        <p:spPr>
          <a:xfrm>
            <a:off x="393700" y="1199515"/>
            <a:ext cx="8355965" cy="534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fontAlgn="auto">
              <a:lnSpc>
                <a:spcPct val="120000"/>
              </a:lnSpc>
            </a:pPr>
            <a:r>
              <a:rPr lang="en-US" sz="24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4</a:t>
            </a:r>
            <a:r>
              <a:rPr sz="24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．</a:t>
            </a:r>
            <a:r>
              <a:rPr sz="24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若不等式3</a:t>
            </a:r>
            <a:r>
              <a:rPr sz="2400" i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x</a:t>
            </a:r>
            <a:r>
              <a:rPr sz="24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＋2</a:t>
            </a:r>
            <a:r>
              <a:rPr sz="2400" i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m</a:t>
            </a:r>
            <a:r>
              <a:rPr sz="24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&lt;1的解集是{</a:t>
            </a:r>
            <a:r>
              <a:rPr sz="2400" i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x</a:t>
            </a:r>
            <a:r>
              <a:rPr sz="24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|</a:t>
            </a:r>
            <a:r>
              <a:rPr sz="2400" i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x</a:t>
            </a:r>
            <a:r>
              <a:rPr sz="24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&lt;1}，</a:t>
            </a:r>
            <a:r>
              <a:rPr lang="zh-CN" sz="24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求</a:t>
            </a:r>
            <a:r>
              <a:rPr sz="2400" i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m</a:t>
            </a:r>
            <a:r>
              <a:rPr lang="zh-CN" sz="2400" i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的值</a:t>
            </a:r>
            <a:r>
              <a:rPr sz="24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．</a:t>
            </a:r>
            <a:endParaRPr sz="2400"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</p:txBody>
      </p:sp>
      <p:sp>
        <p:nvSpPr>
          <p:cNvPr id="10" name="文本框 9" title=""/>
          <p:cNvSpPr txBox="1"/>
          <p:nvPr>
            <p:custDataLst>
              <p:tags r:id="rId3"/>
            </p:custDataLst>
          </p:nvPr>
        </p:nvSpPr>
        <p:spPr>
          <a:xfrm>
            <a:off x="394335" y="3016885"/>
            <a:ext cx="8587105" cy="97726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fontAlgn="auto">
              <a:lnSpc>
                <a:spcPct val="120000"/>
              </a:lnSpc>
            </a:pPr>
            <a:r>
              <a:rPr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【</a:t>
            </a:r>
            <a:r>
              <a:rPr lang="zh-CN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解析</a:t>
            </a:r>
            <a:r>
              <a:rPr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】　</a:t>
            </a:r>
            <a:endParaRPr sz="2400">
              <a:solidFill>
                <a:srgbClr val="FF0000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  <a:p>
            <a:pPr indent="0" fontAlgn="auto">
              <a:lnSpc>
                <a:spcPct val="120000"/>
              </a:lnSpc>
            </a:pPr>
            <a:r>
              <a:rPr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∵3</a:t>
            </a:r>
            <a:r>
              <a:rPr sz="2400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x</a:t>
            </a:r>
            <a:r>
              <a:rPr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＋2</a:t>
            </a:r>
            <a:r>
              <a:rPr sz="2400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m</a:t>
            </a:r>
            <a:r>
              <a:rPr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&lt;1⇒3</a:t>
            </a:r>
            <a:r>
              <a:rPr sz="2400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x</a:t>
            </a:r>
            <a:r>
              <a:rPr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&lt;1－2</a:t>
            </a:r>
            <a:r>
              <a:rPr sz="2400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m</a:t>
            </a:r>
            <a:r>
              <a:rPr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⇒</a:t>
            </a:r>
            <a:r>
              <a:rPr sz="2400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x</a:t>
            </a:r>
            <a:r>
              <a:rPr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&lt;</a:t>
            </a:r>
            <a:r>
              <a:rPr lang="en-US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            </a:t>
            </a:r>
            <a:r>
              <a:rPr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，∴</a:t>
            </a:r>
            <a:r>
              <a:rPr lang="en-US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            </a:t>
            </a:r>
            <a:r>
              <a:rPr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＝1，∴</a:t>
            </a:r>
            <a:r>
              <a:rPr sz="2400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m</a:t>
            </a:r>
            <a:r>
              <a:rPr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＝－1.</a:t>
            </a:r>
            <a:endParaRPr sz="2400">
              <a:solidFill>
                <a:srgbClr val="FF0000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</p:txBody>
      </p:sp>
      <p:graphicFrame>
        <p:nvGraphicFramePr>
          <p:cNvPr id="17" name="对象 16" title="">
            <a:hlinkClick action="ppaction://ole?verb="/>
          </p:cNvPr>
          <p:cNvGraphicFramePr>
            <a:graphicFrameLocks noChangeAspect="1"/>
          </p:cNvGraphicFramePr>
          <p:nvPr>
            <p:custDataLst>
              <p:tags r:id="rId4"/>
            </p:custDataLst>
          </p:nvPr>
        </p:nvGraphicFramePr>
        <p:xfrm>
          <a:off x="4297683" y="3342960"/>
          <a:ext cx="915035" cy="80708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65" r:id="rId5" imgW="444500" imgH="393700" progId="Equation.KSEE3">
                  <p:embed/>
                </p:oleObj>
              </mc:Choice>
              <mc:Fallback>
                <p:oleObj r:id="rId5" imgW="4445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297683" y="3342960"/>
                        <a:ext cx="915035" cy="8070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 title="">
            <a:hlinkClick action="ppaction://ole?verb="/>
          </p:cNvPr>
          <p:cNvGraphicFramePr>
            <a:graphicFrameLocks noChangeAspect="1"/>
          </p:cNvGraphicFramePr>
          <p:nvPr>
            <p:custDataLst>
              <p:tags r:id="rId7"/>
            </p:custDataLst>
          </p:nvPr>
        </p:nvGraphicFramePr>
        <p:xfrm>
          <a:off x="5838193" y="3342960"/>
          <a:ext cx="915035" cy="80708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66" r:id="rId8" imgW="444500" imgH="393700" progId="Equation.KSEE3">
                  <p:embed/>
                </p:oleObj>
              </mc:Choice>
              <mc:Fallback>
                <p:oleObj r:id="rId8" imgW="4445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838193" y="3342960"/>
                        <a:ext cx="915035" cy="8070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2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框 3" title=""/>
          <p:cNvSpPr txBox="1"/>
          <p:nvPr/>
        </p:nvSpPr>
        <p:spPr>
          <a:xfrm>
            <a:off x="755650" y="231775"/>
            <a:ext cx="5020310" cy="39878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b="1">
                <a:latin typeface="Arial" pitchFamily="34" charset="0"/>
                <a:ea typeface="微软雅黑" panose="020b0503020204020204" pitchFamily="34" charset="-122"/>
              </a:rPr>
              <a:t>专题</a:t>
            </a:r>
            <a:r>
              <a:rPr lang="en-US" altLang="zh-CN" sz="2000" b="1">
                <a:latin typeface="Arial" pitchFamily="34" charset="0"/>
                <a:ea typeface="微软雅黑" panose="020b0503020204020204" pitchFamily="34" charset="-122"/>
              </a:rPr>
              <a:t>6——</a:t>
            </a:r>
            <a:r>
              <a:rPr lang="zh-CN" altLang="en-US" sz="2000" b="1">
                <a:latin typeface="Arial" pitchFamily="34" charset="0"/>
                <a:ea typeface="微软雅黑" panose="020b0503020204020204" pitchFamily="34" charset="-122"/>
              </a:rPr>
              <a:t>一元一次不等式(组)及其解法</a:t>
            </a:r>
            <a:endParaRPr lang="zh-CN" altLang="en-US" sz="2000" b="1">
              <a:latin typeface="Arial" pitchFamily="34" charset="0"/>
              <a:ea typeface="微软雅黑" panose="020b0503020204020204" pitchFamily="34" charset="-122"/>
            </a:endParaRPr>
          </a:p>
        </p:txBody>
      </p:sp>
      <p:sp>
        <p:nvSpPr>
          <p:cNvPr id="2" name="文本框 1" title=""/>
          <p:cNvSpPr txBox="1"/>
          <p:nvPr/>
        </p:nvSpPr>
        <p:spPr>
          <a:xfrm>
            <a:off x="143510" y="807720"/>
            <a:ext cx="4572000" cy="27495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fontAlgn="auto">
              <a:lnSpc>
                <a:spcPct val="120000"/>
              </a:lnSpc>
            </a:pPr>
            <a:r>
              <a:rPr sz="24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【例1】解下列不等式</a:t>
            </a:r>
            <a:r>
              <a:rPr lang="en-US" sz="24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(</a:t>
            </a:r>
            <a:r>
              <a:rPr sz="24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组</a:t>
            </a:r>
            <a:r>
              <a:rPr lang="en-US" sz="24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)</a:t>
            </a:r>
            <a:r>
              <a:rPr sz="24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.</a:t>
            </a:r>
            <a:endParaRPr sz="2400"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  <a:p>
            <a:pPr indent="0" fontAlgn="auto">
              <a:lnSpc>
                <a:spcPct val="120000"/>
              </a:lnSpc>
            </a:pPr>
            <a:endParaRPr lang="en-US" sz="2400"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  <a:p>
            <a:pPr indent="0" fontAlgn="auto">
              <a:lnSpc>
                <a:spcPct val="120000"/>
              </a:lnSpc>
            </a:pPr>
            <a:r>
              <a:rPr lang="en-US" sz="24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(1)                             ；   		</a:t>
            </a:r>
            <a:endParaRPr lang="en-US" sz="2400"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+mn-ea"/>
            </a:endParaRPr>
          </a:p>
          <a:p>
            <a:pPr indent="0" fontAlgn="auto">
              <a:lnSpc>
                <a:spcPct val="120000"/>
              </a:lnSpc>
            </a:pPr>
            <a:endParaRPr lang="en-US" sz="2400"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+mn-ea"/>
            </a:endParaRPr>
          </a:p>
          <a:p>
            <a:pPr indent="0" fontAlgn="auto">
              <a:lnSpc>
                <a:spcPct val="120000"/>
              </a:lnSpc>
            </a:pPr>
            <a:r>
              <a:rPr lang="en-US" sz="24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(2)</a:t>
            </a:r>
            <a:endParaRPr lang="en-US" altLang="en-US" sz="2400"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+mn-ea"/>
            </a:endParaRPr>
          </a:p>
        </p:txBody>
      </p:sp>
      <p:graphicFrame>
        <p:nvGraphicFramePr>
          <p:cNvPr id="3" name="对象 2" title="">
            <a:hlinkClick action="ppaction://ole?verb="/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647705" y="1599886"/>
          <a:ext cx="2196465" cy="80708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67" r:id="rId3" imgW="1066800" imgH="393700" progId="Equation.KSEE3">
                  <p:embed/>
                </p:oleObj>
              </mc:Choice>
              <mc:Fallback>
                <p:oleObj r:id="rId3" imgW="10668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47705" y="1599886"/>
                        <a:ext cx="2196465" cy="8070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 title="">
            <a:hlinkClick action="ppaction://ole?verb="/>
          </p:cNvPr>
          <p:cNvGraphicFramePr>
            <a:graphicFrameLocks noChangeAspect="1"/>
          </p:cNvGraphicFramePr>
          <p:nvPr>
            <p:custDataLst>
              <p:tags r:id="rId5"/>
            </p:custDataLst>
          </p:nvPr>
        </p:nvGraphicFramePr>
        <p:xfrm>
          <a:off x="755338" y="2607948"/>
          <a:ext cx="3268980" cy="135382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68" r:id="rId6" imgW="1587500" imgH="660400" progId="Equation.KSEE3">
                  <p:embed/>
                </p:oleObj>
              </mc:Choice>
              <mc:Fallback>
                <p:oleObj r:id="rId6" imgW="1587500" imgH="6604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55338" y="2607948"/>
                        <a:ext cx="3268980" cy="13538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10223500" y="11861800"/>
            <a:ext cx="0" cy="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slow"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框 3" title=""/>
          <p:cNvSpPr txBox="1"/>
          <p:nvPr/>
        </p:nvSpPr>
        <p:spPr>
          <a:xfrm>
            <a:off x="755650" y="231775"/>
            <a:ext cx="5020310" cy="39878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b="1">
                <a:latin typeface="Arial" pitchFamily="34" charset="0"/>
                <a:ea typeface="微软雅黑" panose="020b0503020204020204" pitchFamily="34" charset="-122"/>
              </a:rPr>
              <a:t>专题</a:t>
            </a:r>
            <a:r>
              <a:rPr lang="en-US" altLang="zh-CN" sz="2000" b="1">
                <a:latin typeface="Arial" pitchFamily="34" charset="0"/>
                <a:ea typeface="微软雅黑" panose="020b0503020204020204" pitchFamily="34" charset="-122"/>
              </a:rPr>
              <a:t>6——</a:t>
            </a:r>
            <a:r>
              <a:rPr lang="zh-CN" altLang="en-US" sz="2000" b="1">
                <a:latin typeface="Arial" pitchFamily="34" charset="0"/>
                <a:ea typeface="微软雅黑" panose="020b0503020204020204" pitchFamily="34" charset="-122"/>
              </a:rPr>
              <a:t>一元一次不等式(组)及其解法</a:t>
            </a:r>
            <a:endParaRPr lang="zh-CN" altLang="en-US" sz="2000" b="1">
              <a:latin typeface="Arial" pitchFamily="34" charset="0"/>
              <a:ea typeface="微软雅黑" panose="020b0503020204020204" pitchFamily="34" charset="-122"/>
            </a:endParaRPr>
          </a:p>
        </p:txBody>
      </p:sp>
      <p:sp>
        <p:nvSpPr>
          <p:cNvPr id="2" name="文本框 1" title=""/>
          <p:cNvSpPr txBox="1"/>
          <p:nvPr/>
        </p:nvSpPr>
        <p:spPr>
          <a:xfrm>
            <a:off x="154940" y="532765"/>
            <a:ext cx="8748395" cy="23063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fontAlgn="auto">
              <a:lnSpc>
                <a:spcPct val="120000"/>
              </a:lnSpc>
            </a:pPr>
            <a:r>
              <a:rPr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【</a:t>
            </a:r>
            <a:r>
              <a:rPr lang="zh-CN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解析</a:t>
            </a:r>
            <a:r>
              <a:rPr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】　</a:t>
            </a:r>
            <a:r>
              <a:rPr lang="en-US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(</a:t>
            </a:r>
            <a:r>
              <a:rPr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en-US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)</a:t>
            </a:r>
            <a:r>
              <a:rPr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通过去分母、去括号、移项、合并同类项等同解变形，化为标准形式，即可求解．</a:t>
            </a:r>
            <a:endParaRPr sz="2400">
              <a:solidFill>
                <a:srgbClr val="FF0000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  <a:p>
            <a:pPr indent="0" fontAlgn="auto">
              <a:lnSpc>
                <a:spcPct val="120000"/>
              </a:lnSpc>
            </a:pPr>
            <a:r>
              <a:rPr lang="en-US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(</a:t>
            </a:r>
            <a:r>
              <a:rPr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2</a:t>
            </a:r>
            <a:r>
              <a:rPr lang="en-US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)</a:t>
            </a:r>
            <a:r>
              <a:rPr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一元一次不等式组求解时要注意同解变形，在得到每个不等式的解集后，可以用数轴直观看出不等式组的解集．</a:t>
            </a:r>
            <a:r>
              <a:rPr lang="en-US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(</a:t>
            </a:r>
            <a:r>
              <a:rPr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注意：结果中解集要以集合或区间形式呈现</a:t>
            </a:r>
            <a:r>
              <a:rPr lang="en-US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)</a:t>
            </a:r>
            <a:endParaRPr lang="en-US" altLang="en-US" sz="2400">
              <a:solidFill>
                <a:srgbClr val="FF0000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+mn-ea"/>
            </a:endParaRPr>
          </a:p>
        </p:txBody>
      </p:sp>
    </p:spTree>
  </p:cSld>
  <p:clrMapOvr>
    <a:masterClrMapping/>
  </p:clrMapOvr>
  <p:transition spd="slow"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387477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https://d.book118.com/146054222235010035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MH" val="20161022204519"/>
  <p:tag name="MH_LIBRARY" val="GRAPHIC"/>
  <p:tag name="MH_ORDER" val="TextBox 3"/>
</p:tagLst>
</file>

<file path=ppt/tags/tag2.xml><?xml version="1.0" encoding="utf-8"?>
<p:tagLst xmlns:p="http://schemas.openxmlformats.org/presentationml/2006/main">
  <p:tag name="ID" val="553512"/>
  <p:tag name="MH" val="20160830110146"/>
  <p:tag name="MH_LIBRARY" val="CONTENTS"/>
  <p:tag name="MH_ORDER" val="1"/>
  <p:tag name="MH_TYPE" val="ENTRY"/>
</p:tagLst>
</file>

<file path=ppt/tags/tag3.xml><?xml version="1.0" encoding="utf-8"?>
<p:tagLst xmlns:p="http://schemas.openxmlformats.org/presentationml/2006/main">
  <p:tag name="MH" val="20161022204519"/>
  <p:tag name="MH_LIBRARY" val="GRAPHIC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  <p:tag name="KSO_WM_UNIT_TABLE_BEAUTIFY" val="smartTable{b2d05b6c-60ba-4f43-bb41-dc495ff9e622}"/>
  <p:tag name="TABLE_ENDDRAG_ORIGIN_RECT" val="582*222"/>
  <p:tag name="TABLE_ENDDRAG_RECT" val="70*132*582*222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  <p:tag name="KSO_WM_UNIT_TABLE_BEAUTIFY" val="smartTable{ff5d5644-9626-4b6e-b6a4-b9a6b1e46ff3}"/>
  <p:tag name="TABLE_ENDDRAG_ORIGIN_RECT" val="582*222"/>
  <p:tag name="TABLE_ENDDRAG_RECT" val="70*132*582*222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BEAUTIFY_FLAG" val=""/>
</p:tagLst>
</file>

<file path=ppt/tags/tag37.xml><?xml version="1.0" encoding="utf-8"?>
<p:tagLst xmlns:p="http://schemas.openxmlformats.org/presentationml/2006/main">
  <p:tag name="KSO_WM_BEAUTIFY_FLAG" val=""/>
</p:tagLst>
</file>

<file path=ppt/tags/tag38.xml><?xml version="1.0" encoding="utf-8"?>
<p:tagLst xmlns:p="http://schemas.openxmlformats.org/presentationml/2006/main">
  <p:tag name="KSO_WM_BEAUTIFY_FLAG" val=""/>
</p:tagLst>
</file>

<file path=ppt/tags/tag39.xml><?xml version="1.0" encoding="utf-8"?>
<p:tagLst xmlns:p="http://schemas.openxmlformats.org/presentationml/2006/main">
  <p:tag name="KSO_WM_BEAUTIFY_FLAG" val=""/>
</p:tagLst>
</file>

<file path=ppt/tags/tag40.xml><?xml version="1.0" encoding="utf-8"?>
<p:tagLst xmlns:p="http://schemas.openxmlformats.org/presentationml/2006/main">
  <p:tag name="KSO_WM_BEAUTIFY_FLAG" val=""/>
</p:tagLst>
</file>

<file path=ppt/tags/tag41.xml><?xml version="1.0" encoding="utf-8"?>
<p:tagLst xmlns:p="http://schemas.openxmlformats.org/presentationml/2006/main">
  <p:tag name="KSO_WM_BEAUTIFY_FLAG" val="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"/>
</p:tagLst>
</file>

<file path=ppt/tags/tag45.xml><?xml version="1.0" encoding="utf-8"?>
<p:tagLst xmlns:p="http://schemas.openxmlformats.org/presentationml/2006/main">
  <p:tag name="KSO_WM_BEAUTIFY_FLAG" val=""/>
</p:tagLst>
</file>

<file path=ppt/tags/tag46.xml><?xml version="1.0" encoding="utf-8"?>
<p:tagLst xmlns:p="http://schemas.openxmlformats.org/presentationml/2006/main">
  <p:tag name="KSO_WM_BEAUTIFY_FLAG" val=""/>
</p:tagLst>
</file>

<file path=ppt/tags/tag47.xml><?xml version="1.0" encoding="utf-8"?>
<p:tagLst xmlns:p="http://schemas.openxmlformats.org/presentationml/2006/main">
  <p:tag name="KSO_WM_BEAUTIFY_FLAG" val=""/>
</p:tagLst>
</file>

<file path=ppt/tags/tag48.xml><?xml version="1.0" encoding="utf-8"?>
<p:tagLst xmlns:p="http://schemas.openxmlformats.org/presentationml/2006/main">
  <p:tag name="KSO_WM_BEAUTIFY_FLAG" val=""/>
</p:tagLst>
</file>

<file path=ppt/tags/tag49.xml><?xml version="1.0" encoding="utf-8"?>
<p:tagLst xmlns:p="http://schemas.openxmlformats.org/presentationml/2006/main">
  <p:tag name="KSO_WM_BEAUTIFY_FLAG" val=""/>
</p:tagLst>
</file>

<file path=ppt/tags/tag50.xml><?xml version="1.0" encoding="utf-8"?>
<p:tagLst xmlns:p="http://schemas.openxmlformats.org/presentationml/2006/main">
  <p:tag name="KSO_WM_BEAUTIFY_FLAG" val=""/>
</p:tagLst>
</file>

<file path=ppt/tags/tag51.xml><?xml version="1.0" encoding="utf-8"?>
<p:tagLst xmlns:p="http://schemas.openxmlformats.org/presentationml/2006/main">
  <p:tag name="KSO_WM_BEAUTIFY_FLAG" val=""/>
</p:tagLst>
</file>

<file path=ppt/tags/tag52.xml><?xml version="1.0" encoding="utf-8"?>
<p:tagLst xmlns:p="http://schemas.openxmlformats.org/presentationml/2006/main">
  <p:tag name="KSO_WM_BEAUTIFY_FLAG" val=""/>
</p:tagLst>
</file>

<file path=ppt/tags/tag53.xml><?xml version="1.0" encoding="utf-8"?>
<p:tagLst xmlns:p="http://schemas.openxmlformats.org/presentationml/2006/main">
  <p:tag name="KSO_WM_BEAUTIFY_FLAG" val=""/>
</p:tagLst>
</file>

<file path=ppt/tags/tag54.xml><?xml version="1.0" encoding="utf-8"?>
<p:tagLst xmlns:p="http://schemas.openxmlformats.org/presentationml/2006/main">
  <p:tag name="KSO_WM_BEAUTIFY_FLAG" val=""/>
</p:tagLst>
</file>

<file path=ppt/tags/tag55.xml><?xml version="1.0" encoding="utf-8"?>
<p:tagLst xmlns:p="http://schemas.openxmlformats.org/presentationml/2006/main">
  <p:tag name="KSO_WM_BEAUTIFY_FLAG" val=""/>
</p:tagLst>
</file>

<file path=ppt/tags/tag56.xml><?xml version="1.0" encoding="utf-8"?>
<p:tagLst xmlns:p="http://schemas.openxmlformats.org/presentationml/2006/main">
  <p:tag name="KSO_WM_BEAUTIFY_FLAG" val=""/>
</p:tagLst>
</file>

<file path=ppt/tags/tag57.xml><?xml version="1.0" encoding="utf-8"?>
<p:tagLst xmlns:p="http://schemas.openxmlformats.org/presentationml/2006/main">
  <p:tag name="KSO_WM_BEAUTIFY_FLAG" val=""/>
</p:tagLst>
</file>

<file path=ppt/tags/tag58.xml><?xml version="1.0" encoding="utf-8"?>
<p:tagLst xmlns:p="http://schemas.openxmlformats.org/presentationml/2006/main">
  <p:tag name="KSO_WM_BEAUTIFY_FLAG" val=""/>
</p:tagLst>
</file>

<file path=ppt/tags/tag59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70C0"/>
      </a:accent1>
      <a:accent2>
        <a:srgbClr val="348BD0"/>
      </a:accent2>
      <a:accent3>
        <a:srgbClr val="1064C6"/>
      </a:accent3>
      <a:accent4>
        <a:srgbClr val="348BD0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14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2">
      <vt:lpstr>Arial</vt:lpstr>
      <vt:lpstr>Calibri</vt:lpstr>
      <vt:lpstr>宋体</vt:lpstr>
      <vt:lpstr>微软雅黑</vt:lpstr>
      <vt:lpstr>思源黑体 CN Normal</vt:lpstr>
      <vt:lpstr>Times New Roman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2024-09-06T00:28:57.994</cp:lastPrinted>
  <dcterms:created xsi:type="dcterms:W3CDTF">2024-09-05T16:28:58Z</dcterms:created>
  <dcterms:modified xsi:type="dcterms:W3CDTF">2024-09-05T16:29:00Z</dcterms:modified>
</cp:coreProperties>
</file>