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7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53AFB4C-6619-49F8-8A7D-13EB841B5791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F62816-39BA-4C56-88AA-5F46E6066F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B93CF1-5794-47E5-8CAD-29C8A414C9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E98BC8-4CD8-4C4F-85DA-6E8ECDB544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6BC30D-7F6F-4BD8-8F65-50A26BDDA6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45763B-141D-414F-B6D1-EC657047A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07E97D-01B2-441D-88F2-A5ECC8F22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5E5366-9DE3-42AD-913C-B0B0DC96E0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2B2C1B-96E3-4965-AC2F-0AFC0E7D8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DAB6B4-ED6B-4836-A825-7515ED6E08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8BFC61-9547-444F-9375-CE19866F3A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8AECF5-B5C1-48F5-9700-8A33CF561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3B495B5-C3C5-4D83-A07F-903D6DD6A0DC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73C519D-C1DC-4549-BF66-170DEE8FBE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Relationship Id="rId3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2">
            <a:alphaModFix amt="78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6110011040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17360" y="559440"/>
            <a:ext cx="10156320" cy="1788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rgbClr val="C00000"/>
                </a:solidFill>
                <a:latin typeface="Arial"/>
                <a:ea typeface="微软雅黑"/>
              </a:rPr>
              <a:t>业务护理查房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3494880" y="3492360"/>
            <a:ext cx="7678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汇报：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xxx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时间：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20xx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r>
              <a:rPr lang="en-US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x</a:t>
            </a: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AutoShape 2"/>
          <p:cNvSpPr/>
          <p:nvPr/>
        </p:nvSpPr>
        <p:spPr>
          <a:xfrm>
            <a:off x="506520" y="332280"/>
            <a:ext cx="5297760" cy="5297760"/>
          </a:xfrm>
          <a:prstGeom prst="ellipse">
            <a:avLst/>
          </a:prstGeom>
          <a:solidFill>
            <a:srgbClr val="EB554D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AutoShape 3"/>
          <p:cNvSpPr/>
          <p:nvPr/>
        </p:nvSpPr>
        <p:spPr>
          <a:xfrm>
            <a:off x="1147320" y="973080"/>
            <a:ext cx="4016160" cy="401616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2058120" y="2359080"/>
            <a:ext cx="2194200" cy="18734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72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72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6201360" y="208080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1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业务护理查房概述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2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业务护理查房的实施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3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业务护理查房的特殊技巧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4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业务护理查房的注意事项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5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业务护理查房的质量评价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第</a:t>
            </a:r>
            <a:r>
              <a:rPr lang="en-US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6</a:t>
            </a:r>
            <a:r>
              <a:rPr lang="zh-CN" sz="24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章  业务护理查房的总结与展望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5"/>
          <p:cNvSpPr/>
          <p:nvPr/>
        </p:nvSpPr>
        <p:spPr>
          <a:xfrm>
            <a:off x="1511640" y="1525680"/>
            <a:ext cx="3088800" cy="101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3840" tIns="123840" rIns="57240" bIns="123840" anchor="t">
            <a:spAutoFit/>
          </a:bodyPr>
          <a:lstStyle/>
          <a:p>
            <a:pPr algn="ctr" defTabSz="914400">
              <a:lnSpc>
                <a:spcPct val="186000"/>
              </a:lnSpc>
            </a:pPr>
            <a:r>
              <a:rPr lang="en-US" sz="2700" b="0" strike="noStrike" spc="-1">
                <a:solidFill>
                  <a:srgbClr val="FFFFFF"/>
                </a:solidFill>
                <a:latin typeface="微软雅黑"/>
                <a:ea typeface="微软雅黑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AutoShape 7"/>
          <p:cNvSpPr/>
          <p:nvPr/>
        </p:nvSpPr>
        <p:spPr>
          <a:xfrm>
            <a:off x="1130724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AutoShape 8"/>
          <p:cNvSpPr/>
          <p:nvPr/>
        </p:nvSpPr>
        <p:spPr>
          <a:xfrm>
            <a:off x="11736360" y="3322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AutoShape 9"/>
          <p:cNvSpPr/>
          <p:nvPr/>
        </p:nvSpPr>
        <p:spPr>
          <a:xfrm>
            <a:off x="11346480" y="3322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AutoShape 10"/>
          <p:cNvSpPr/>
          <p:nvPr/>
        </p:nvSpPr>
        <p:spPr>
          <a:xfrm>
            <a:off x="1130724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AutoShape 11"/>
          <p:cNvSpPr/>
          <p:nvPr/>
        </p:nvSpPr>
        <p:spPr>
          <a:xfrm>
            <a:off x="11736360" y="50868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AutoShape 12"/>
          <p:cNvSpPr/>
          <p:nvPr/>
        </p:nvSpPr>
        <p:spPr>
          <a:xfrm>
            <a:off x="11346480" y="50868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AutoShape 13"/>
          <p:cNvSpPr/>
          <p:nvPr/>
        </p:nvSpPr>
        <p:spPr>
          <a:xfrm>
            <a:off x="1130724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AutoShape 14"/>
          <p:cNvSpPr/>
          <p:nvPr/>
        </p:nvSpPr>
        <p:spPr>
          <a:xfrm>
            <a:off x="11736360" y="684720"/>
            <a:ext cx="89280" cy="8604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15840" rIns="90000" bIns="1584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AutoShape 15"/>
          <p:cNvSpPr/>
          <p:nvPr/>
        </p:nvSpPr>
        <p:spPr>
          <a:xfrm>
            <a:off x="11346480" y="684720"/>
            <a:ext cx="435960" cy="8604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01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第一章 业务护理查房概述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什么是业务护理查房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业务护理查房是指护士通过巡视病人，了解患者的病情，进行评估和干预，保证患者得到全面的护理服务。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04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05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5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业务护理查房的技巧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与患者建立信任关系，客观记录观察结果，及时汇报病情变化，善用医疗设备。这些技巧能够提高护理工作的效率和质量。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38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39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0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1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3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4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5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6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59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0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02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2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业务护理查房的实施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2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业务护理查房前的准备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进行业务护理查房前，首先需要确认病人的基本信息，包括姓名、年龄等重要信息。同时准备必要的工具和记录表格，以便记录查房中的重要信息。还需要与上一班次的护士进行交接，了解病人的状况和特殊需求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75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176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2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3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4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5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6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7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8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9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0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1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5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96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7" name="AutoShape 2"/>
          <p:cNvSpPr/>
          <p:nvPr/>
        </p:nvSpPr>
        <p:spPr>
          <a:xfrm>
            <a:off x="59292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AutoShape 3"/>
          <p:cNvSpPr/>
          <p:nvPr/>
        </p:nvSpPr>
        <p:spPr>
          <a:xfrm>
            <a:off x="436788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AutoShape 4"/>
          <p:cNvSpPr/>
          <p:nvPr/>
        </p:nvSpPr>
        <p:spPr>
          <a:xfrm>
            <a:off x="8133840" y="2746800"/>
            <a:ext cx="3455640" cy="3055320"/>
          </a:xfrm>
          <a:prstGeom prst="roundRect">
            <a:avLst>
              <a:gd name="adj" fmla="val 12500"/>
            </a:avLst>
          </a:prstGeom>
          <a:solidFill>
            <a:srgbClr val="EB554D">
              <a:alpha val="10000"/>
            </a:srgbClr>
          </a:solidFill>
          <a:ln w="19050">
            <a:solidFill>
              <a:srgbClr val="EB55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AutoShape 5"/>
          <p:cNvSpPr/>
          <p:nvPr/>
        </p:nvSpPr>
        <p:spPr>
          <a:xfrm rot="18900000" flipH="1" flipV="1">
            <a:off x="52747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AutoShape 8"/>
          <p:cNvSpPr/>
          <p:nvPr/>
        </p:nvSpPr>
        <p:spPr>
          <a:xfrm>
            <a:off x="58183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AutoShape 9"/>
          <p:cNvSpPr/>
          <p:nvPr/>
        </p:nvSpPr>
        <p:spPr>
          <a:xfrm rot="18900000" flipH="1" flipV="1">
            <a:off x="149976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AutoShape 12"/>
          <p:cNvSpPr/>
          <p:nvPr/>
        </p:nvSpPr>
        <p:spPr>
          <a:xfrm>
            <a:off x="204336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AutoShape 13"/>
          <p:cNvSpPr/>
          <p:nvPr/>
        </p:nvSpPr>
        <p:spPr>
          <a:xfrm rot="18900000" flipH="1" flipV="1">
            <a:off x="9040320" y="1333440"/>
            <a:ext cx="1641960" cy="1641960"/>
          </a:xfrm>
          <a:prstGeom prst="teardrop">
            <a:avLst>
              <a:gd name="adj" fmla="val 1000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AutoShape 16"/>
          <p:cNvSpPr/>
          <p:nvPr/>
        </p:nvSpPr>
        <p:spPr>
          <a:xfrm>
            <a:off x="9583920" y="5524920"/>
            <a:ext cx="555120" cy="81360"/>
          </a:xfrm>
          <a:prstGeom prst="roundRect">
            <a:avLst>
              <a:gd name="adj" fmla="val 12500"/>
            </a:avLst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0600" rIns="90000" bIns="306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Picture 17"/>
          <p:cNvSpPr/>
          <p:nvPr/>
        </p:nvSpPr>
        <p:spPr>
          <a:xfrm>
            <a:off x="1583280" y="1416600"/>
            <a:ext cx="1474920" cy="1474920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icture 18"/>
          <p:cNvSpPr/>
          <p:nvPr/>
        </p:nvSpPr>
        <p:spPr>
          <a:xfrm>
            <a:off x="5358240" y="1416600"/>
            <a:ext cx="1474920" cy="147492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icture 19"/>
          <p:cNvSpPr/>
          <p:nvPr/>
        </p:nvSpPr>
        <p:spPr>
          <a:xfrm>
            <a:off x="9120960" y="1416600"/>
            <a:ext cx="1474920" cy="1474920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矩形 28"/>
          <p:cNvSpPr/>
          <p:nvPr/>
        </p:nvSpPr>
        <p:spPr>
          <a:xfrm>
            <a:off x="449388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0" name="content.2.title"/>
          <p:cNvSpPr/>
          <p:nvPr/>
        </p:nvSpPr>
        <p:spPr>
          <a:xfrm>
            <a:off x="4494600" y="3555360"/>
            <a:ext cx="3214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定期更换病人体位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ontent.2.content"/>
          <p:cNvSpPr/>
          <p:nvPr/>
        </p:nvSpPr>
        <p:spPr>
          <a:xfrm>
            <a:off x="4600080" y="4031640"/>
            <a:ext cx="3042000" cy="14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预防压疮的发生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矩形 33"/>
          <p:cNvSpPr/>
          <p:nvPr/>
        </p:nvSpPr>
        <p:spPr>
          <a:xfrm>
            <a:off x="716220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3" name="content.3.title"/>
          <p:cNvSpPr/>
          <p:nvPr/>
        </p:nvSpPr>
        <p:spPr>
          <a:xfrm>
            <a:off x="8301240" y="3517200"/>
            <a:ext cx="3191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保持口腔清洁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content.3.content"/>
          <p:cNvSpPr/>
          <p:nvPr/>
        </p:nvSpPr>
        <p:spPr>
          <a:xfrm>
            <a:off x="8301960" y="4000680"/>
            <a:ext cx="3122640" cy="14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预防口腔感染，维持口腔健康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矩形 38"/>
          <p:cNvSpPr/>
          <p:nvPr/>
        </p:nvSpPr>
        <p:spPr>
          <a:xfrm>
            <a:off x="9895680" y="33897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6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业务护理查房中的干预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7" name="矩形 19"/>
          <p:cNvSpPr/>
          <p:nvPr/>
        </p:nvSpPr>
        <p:spPr>
          <a:xfrm>
            <a:off x="1683360" y="33897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8" name="content.1.title"/>
          <p:cNvSpPr/>
          <p:nvPr/>
        </p:nvSpPr>
        <p:spPr>
          <a:xfrm>
            <a:off x="745560" y="3546000"/>
            <a:ext cx="31809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按时给予药物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content.1.content"/>
          <p:cNvSpPr/>
          <p:nvPr/>
        </p:nvSpPr>
        <p:spPr>
          <a:xfrm>
            <a:off x="850320" y="4005720"/>
            <a:ext cx="3076920" cy="14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根据医嘱及时给予患者所需药物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20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21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2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3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4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5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6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7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8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9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0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1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2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3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4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5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6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7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8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9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1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2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业务护理查房后的记录和交接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3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业务护理查房后需要及时完成护理记录，将查房情况汇报给医生，确保医疗团队了解病人的情况。同时要与下一班次的护士进行交接，传递病人的重要信息，确保连续性护理质量。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4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45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65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" name="PlaceHolder 1"/>
          <p:cNvSpPr>
            <a:spLocks noGrp="1"/>
          </p:cNvSpPr>
          <p:nvPr>
            <p:ph/>
          </p:nvPr>
        </p:nvSpPr>
        <p:spPr>
          <a:xfrm>
            <a:off x="3684240" y="2503080"/>
            <a:ext cx="4614120" cy="944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ctr" defTabSz="914400">
              <a:lnSpc>
                <a:spcPct val="13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3600" b="1" strike="noStrike" spc="148">
                <a:solidFill>
                  <a:srgbClr val="EB554D"/>
                </a:solidFill>
                <a:latin typeface="Arial"/>
                <a:ea typeface="微软雅黑"/>
              </a:rPr>
              <a:t>03</a:t>
            </a:r>
            <a:endParaRPr lang="en-US" sz="3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title" idx="4294967295"/>
          </p:nvPr>
        </p:nvSpPr>
        <p:spPr>
          <a:xfrm>
            <a:off x="313560" y="4066560"/>
            <a:ext cx="11486160" cy="99216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第</a:t>
            </a:r>
            <a:r>
              <a:rPr lang="en-US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3</a:t>
            </a:r>
            <a:r>
              <a:rPr lang="zh-CN" sz="4000" b="1" strike="noStrike" spc="299">
                <a:solidFill>
                  <a:srgbClr val="EB554D"/>
                </a:solidFill>
                <a:latin typeface="Arial"/>
                <a:ea typeface="微软雅黑"/>
              </a:rPr>
              <a:t>章 业务护理查房的特殊技巧</a:t>
            </a:r>
            <a:endParaRPr lang="en-US" sz="4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8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9" name="AutoShape 3"/>
          <p:cNvSpPr/>
          <p:nvPr/>
        </p:nvSpPr>
        <p:spPr>
          <a:xfrm>
            <a:off x="6866280" y="1243800"/>
            <a:ext cx="5325480" cy="4881600"/>
          </a:xfrm>
          <a:prstGeom prst="rect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0" name="PlaceHolder 1"/>
          <p:cNvSpPr>
            <a:spLocks noGrp="1"/>
          </p:cNvSpPr>
          <p:nvPr>
            <p:ph type="title" idx="4294967295"/>
          </p:nvPr>
        </p:nvSpPr>
        <p:spPr>
          <a:xfrm>
            <a:off x="1035720" y="306000"/>
            <a:ext cx="9040680" cy="54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多学科合作下的业务护理查房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1" name="content"/>
          <p:cNvSpPr/>
          <p:nvPr/>
        </p:nvSpPr>
        <p:spPr>
          <a:xfrm>
            <a:off x="7780680" y="1536120"/>
            <a:ext cx="403632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18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业务护理查房需要与其他专业人员协作，以实现全面的护理服务。在查房过程中，护士需要与医师、物理治疗师等其他专业人员进行密切沟通，共同关注患者的健康状况，确保患者得到全方位的护理关怀。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72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273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4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5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6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7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8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9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0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1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2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93" name="图片 99" descr="C:/Users/Administrator/Desktop/ppt模板/图片素材/image2709229.pngimage2709229"/>
          <p:cNvPicPr/>
          <p:nvPr/>
        </p:nvPicPr>
        <p:blipFill>
          <a:blip r:embed="rId3"/>
          <a:srcRect t="12343" b="12343"/>
          <a:stretch>
            <a:fillRect/>
          </a:stretch>
        </p:blipFill>
        <p:spPr>
          <a:xfrm>
            <a:off x="1297800" y="2489040"/>
            <a:ext cx="5830920" cy="36363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4" name="AutoShape 3"/>
          <p:cNvSpPr/>
          <p:nvPr/>
        </p:nvSpPr>
        <p:spPr>
          <a:xfrm>
            <a:off x="472320" y="1375560"/>
            <a:ext cx="11246760" cy="4699080"/>
          </a:xfrm>
          <a:prstGeom prst="rect">
            <a:avLst/>
          </a:prstGeom>
          <a:solidFill>
            <a:srgbClr val="EB554D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5" name="AutoShape 5"/>
          <p:cNvSpPr/>
          <p:nvPr/>
        </p:nvSpPr>
        <p:spPr>
          <a:xfrm>
            <a:off x="2499480" y="6236280"/>
            <a:ext cx="921996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6" name="AutoShape 6"/>
          <p:cNvSpPr/>
          <p:nvPr/>
        </p:nvSpPr>
        <p:spPr>
          <a:xfrm>
            <a:off x="483840" y="6236280"/>
            <a:ext cx="739800" cy="669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2320" rIns="90000" bIns="223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7" name="AutoShape 7"/>
          <p:cNvSpPr/>
          <p:nvPr/>
        </p:nvSpPr>
        <p:spPr>
          <a:xfrm>
            <a:off x="1375920" y="6200640"/>
            <a:ext cx="158400" cy="158400"/>
          </a:xfrm>
          <a:prstGeom prst="ellipse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8" name="AutoShape 8"/>
          <p:cNvSpPr/>
          <p:nvPr/>
        </p:nvSpPr>
        <p:spPr>
          <a:xfrm>
            <a:off x="1607040" y="6207120"/>
            <a:ext cx="146880" cy="146880"/>
          </a:xfrm>
          <a:prstGeom prst="ellipse">
            <a:avLst/>
          </a:prstGeom>
          <a:solidFill>
            <a:srgbClr val="EB554D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9" name="AutoShape 9"/>
          <p:cNvSpPr/>
          <p:nvPr/>
        </p:nvSpPr>
        <p:spPr>
          <a:xfrm>
            <a:off x="1827360" y="6213960"/>
            <a:ext cx="135720" cy="135720"/>
          </a:xfrm>
          <a:prstGeom prst="ellipse">
            <a:avLst/>
          </a:prstGeom>
          <a:solidFill>
            <a:srgbClr val="EB554D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0" name="AutoShape 10"/>
          <p:cNvSpPr/>
          <p:nvPr/>
        </p:nvSpPr>
        <p:spPr>
          <a:xfrm>
            <a:off x="2027160" y="6220440"/>
            <a:ext cx="124200" cy="124200"/>
          </a:xfrm>
          <a:prstGeom prst="ellipse">
            <a:avLst/>
          </a:prstGeom>
          <a:solidFill>
            <a:srgbClr val="EB554D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3200" rIns="90000" bIns="432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1" name="AutoShape 11"/>
          <p:cNvSpPr/>
          <p:nvPr/>
        </p:nvSpPr>
        <p:spPr>
          <a:xfrm>
            <a:off x="2224800" y="6215040"/>
            <a:ext cx="113040" cy="113040"/>
          </a:xfrm>
          <a:prstGeom prst="ellipse">
            <a:avLst/>
          </a:prstGeom>
          <a:solidFill>
            <a:srgbClr val="EB554D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4920" rIns="90000" bIns="349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2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03" name="title"/>
          <p:cNvSpPr/>
          <p:nvPr/>
        </p:nvSpPr>
        <p:spPr>
          <a:xfrm>
            <a:off x="1087920" y="203760"/>
            <a:ext cx="8228520" cy="74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defTabSz="914400">
              <a:lnSpc>
                <a:spcPct val="100000"/>
              </a:lnSpc>
              <a:tabLst>
                <a:tab pos="0"/>
              </a:tabLst>
            </a:pPr>
            <a:r>
              <a:rPr lang="zh-CN" sz="3600" b="1" strike="noStrike" spc="299">
                <a:solidFill>
                  <a:srgbClr val="EB554D"/>
                </a:solidFill>
                <a:latin typeface="Arial"/>
                <a:ea typeface="微软雅黑"/>
              </a:rPr>
              <a:t>护理查房中的困难与挑战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content"/>
          <p:cNvSpPr/>
          <p:nvPr/>
        </p:nvSpPr>
        <p:spPr>
          <a:xfrm>
            <a:off x="946800" y="1982520"/>
            <a:ext cx="5402880" cy="26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在护理查房中，护士们常常面对病人性格各异的挑战，需要灵活处理不同性格的患者，确保他们得到个性化的护理服务。同时，面对病情复杂的情况，护士需要细心观察患者的病情变化，及时发现问题并采取有效措施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306" name="Group 15"/>
          <p:cNvGrpSpPr/>
          <p:nvPr/>
        </p:nvGrpSpPr>
        <p:grpSpPr>
          <a:xfrm>
            <a:off x="431640" y="396000"/>
            <a:ext cx="514800" cy="439200"/>
            <a:chOff x="431640" y="396000"/>
            <a:chExt cx="514800" cy="439200"/>
          </a:xfrm>
        </p:grpSpPr>
        <p:sp>
          <p:nvSpPr>
            <p:cNvPr id="307" name="AutoShape 16"/>
            <p:cNvSpPr/>
            <p:nvPr/>
          </p:nvSpPr>
          <p:spPr>
            <a:xfrm>
              <a:off x="431640" y="39600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8" name="AutoShape 17"/>
            <p:cNvSpPr/>
            <p:nvPr/>
          </p:nvSpPr>
          <p:spPr>
            <a:xfrm>
              <a:off x="551520" y="40248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9" name="AutoShape 18"/>
            <p:cNvSpPr/>
            <p:nvPr/>
          </p:nvSpPr>
          <p:spPr>
            <a:xfrm>
              <a:off x="665640" y="40428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0" name="AutoShape 19"/>
            <p:cNvSpPr/>
            <p:nvPr/>
          </p:nvSpPr>
          <p:spPr>
            <a:xfrm>
              <a:off x="776160" y="41328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1" name="AutoShape 20"/>
            <p:cNvSpPr/>
            <p:nvPr/>
          </p:nvSpPr>
          <p:spPr>
            <a:xfrm>
              <a:off x="881280" y="4089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2" name="AutoShape 21"/>
            <p:cNvSpPr/>
            <p:nvPr/>
          </p:nvSpPr>
          <p:spPr>
            <a:xfrm>
              <a:off x="431640" y="51372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3" name="AutoShape 22"/>
            <p:cNvSpPr/>
            <p:nvPr/>
          </p:nvSpPr>
          <p:spPr>
            <a:xfrm>
              <a:off x="551520" y="5202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AutoShape 23"/>
            <p:cNvSpPr/>
            <p:nvPr/>
          </p:nvSpPr>
          <p:spPr>
            <a:xfrm>
              <a:off x="665640" y="52200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AutoShape 24"/>
            <p:cNvSpPr/>
            <p:nvPr/>
          </p:nvSpPr>
          <p:spPr>
            <a:xfrm>
              <a:off x="776160" y="53100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AutoShape 25"/>
            <p:cNvSpPr/>
            <p:nvPr/>
          </p:nvSpPr>
          <p:spPr>
            <a:xfrm>
              <a:off x="881280" y="5266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7" name="AutoShape 26"/>
            <p:cNvSpPr/>
            <p:nvPr/>
          </p:nvSpPr>
          <p:spPr>
            <a:xfrm>
              <a:off x="431640" y="63144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8" name="AutoShape 27"/>
            <p:cNvSpPr/>
            <p:nvPr/>
          </p:nvSpPr>
          <p:spPr>
            <a:xfrm>
              <a:off x="551520" y="63792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9" name="AutoShape 28"/>
            <p:cNvSpPr/>
            <p:nvPr/>
          </p:nvSpPr>
          <p:spPr>
            <a:xfrm>
              <a:off x="665640" y="63972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0" name="AutoShape 29"/>
            <p:cNvSpPr/>
            <p:nvPr/>
          </p:nvSpPr>
          <p:spPr>
            <a:xfrm>
              <a:off x="776160" y="64872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1" name="AutoShape 30"/>
            <p:cNvSpPr/>
            <p:nvPr/>
          </p:nvSpPr>
          <p:spPr>
            <a:xfrm>
              <a:off x="881280" y="64476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2" name="AutoShape 31"/>
            <p:cNvSpPr/>
            <p:nvPr/>
          </p:nvSpPr>
          <p:spPr>
            <a:xfrm>
              <a:off x="431640" y="749160"/>
              <a:ext cx="83880" cy="8388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AutoShape 32"/>
            <p:cNvSpPr/>
            <p:nvPr/>
          </p:nvSpPr>
          <p:spPr>
            <a:xfrm>
              <a:off x="551520" y="756000"/>
              <a:ext cx="77760" cy="77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4" name="AutoShape 33"/>
            <p:cNvSpPr/>
            <p:nvPr/>
          </p:nvSpPr>
          <p:spPr>
            <a:xfrm>
              <a:off x="665640" y="757440"/>
              <a:ext cx="74520" cy="7452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5" name="AutoShape 34"/>
            <p:cNvSpPr/>
            <p:nvPr/>
          </p:nvSpPr>
          <p:spPr>
            <a:xfrm>
              <a:off x="776160" y="766440"/>
              <a:ext cx="68760" cy="687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6" name="AutoShape 35"/>
            <p:cNvSpPr/>
            <p:nvPr/>
          </p:nvSpPr>
          <p:spPr>
            <a:xfrm>
              <a:off x="881280" y="762480"/>
              <a:ext cx="65160" cy="65160"/>
            </a:xfrm>
            <a:prstGeom prst="ellipse">
              <a:avLst/>
            </a:prstGeom>
            <a:solidFill>
              <a:srgbClr val="EB554D">
                <a:alpha val="8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27" name="Picture 4"/>
          <p:cNvSpPr/>
          <p:nvPr/>
        </p:nvSpPr>
        <p:spPr>
          <a:xfrm>
            <a:off x="7939080" y="835560"/>
            <a:ext cx="3679560" cy="4906080"/>
          </a:xfrm>
          <a:prstGeom prst="parallelogram">
            <a:avLst>
              <a:gd name="adj" fmla="val 25000"/>
            </a:avLst>
          </a:pr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8" name="AutoShape 2"/>
          <p:cNvSpPr/>
          <p:nvPr/>
        </p:nvSpPr>
        <p:spPr>
          <a:xfrm>
            <a:off x="905436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9" name="AutoShape 2"/>
          <p:cNvSpPr/>
          <p:nvPr/>
        </p:nvSpPr>
        <p:spPr>
          <a:xfrm>
            <a:off x="631188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0" name="AutoShape 2"/>
          <p:cNvSpPr/>
          <p:nvPr/>
        </p:nvSpPr>
        <p:spPr>
          <a:xfrm>
            <a:off x="3569400" y="2212200"/>
            <a:ext cx="2388600" cy="280332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FFFFFF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1" name="AutoShape 2"/>
          <p:cNvSpPr/>
          <p:nvPr/>
        </p:nvSpPr>
        <p:spPr>
          <a:xfrm>
            <a:off x="729720" y="2164680"/>
            <a:ext cx="2388600" cy="2851560"/>
          </a:xfrm>
          <a:prstGeom prst="rect">
            <a:avLst/>
          </a:prstGeom>
          <a:solidFill>
            <a:srgbClr val="EB55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940" b="0" strike="noStrike" spc="-1">
                <a:solidFill>
                  <a:srgbClr val="EB554D"/>
                </a:solidFill>
                <a:latin typeface="Calibri"/>
                <a:ea typeface="Calibri"/>
              </a:rPr>
              <a:t>    </a:t>
            </a:r>
            <a:endParaRPr lang="en-US" sz="294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2" name="矩形 28"/>
          <p:cNvSpPr/>
          <p:nvPr/>
        </p:nvSpPr>
        <p:spPr>
          <a:xfrm>
            <a:off x="354024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33" name="content.2.title"/>
          <p:cNvSpPr/>
          <p:nvPr/>
        </p:nvSpPr>
        <p:spPr>
          <a:xfrm>
            <a:off x="3689640" y="155772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观察技巧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content.2.content"/>
          <p:cNvSpPr/>
          <p:nvPr/>
        </p:nvSpPr>
        <p:spPr>
          <a:xfrm>
            <a:off x="3718080" y="2310120"/>
            <a:ext cx="206712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细心观察病情变化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准确记录数据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及时发现问题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矩形 33"/>
          <p:cNvSpPr/>
          <p:nvPr/>
        </p:nvSpPr>
        <p:spPr>
          <a:xfrm>
            <a:off x="620856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36" name="content.3.title"/>
          <p:cNvSpPr/>
          <p:nvPr/>
        </p:nvSpPr>
        <p:spPr>
          <a:xfrm>
            <a:off x="646056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应变能力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content.3.content"/>
          <p:cNvSpPr/>
          <p:nvPr/>
        </p:nvSpPr>
        <p:spPr>
          <a:xfrm>
            <a:off x="6499080" y="2297520"/>
            <a:ext cx="207792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灵活应对病人情绪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处理紧急情况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具备急救技能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矩形 38"/>
          <p:cNvSpPr/>
          <p:nvPr/>
        </p:nvSpPr>
        <p:spPr>
          <a:xfrm>
            <a:off x="8942040" y="147528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39" name="content.4.title"/>
          <p:cNvSpPr/>
          <p:nvPr/>
        </p:nvSpPr>
        <p:spPr>
          <a:xfrm>
            <a:off x="9177480" y="155772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学习态度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content.4.content"/>
          <p:cNvSpPr/>
          <p:nvPr/>
        </p:nvSpPr>
        <p:spPr>
          <a:xfrm>
            <a:off x="9252720" y="2279520"/>
            <a:ext cx="1991160" cy="235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持续学习新知识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参加专业培训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关注最新医疗进展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1"/>
          <p:cNvSpPr>
            <a:spLocks noGrp="1"/>
          </p:cNvSpPr>
          <p:nvPr>
            <p:ph type="title" idx="4294967295"/>
          </p:nvPr>
        </p:nvSpPr>
        <p:spPr>
          <a:xfrm>
            <a:off x="1026000" y="2412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000" b="1" strike="noStrike" spc="299">
                <a:solidFill>
                  <a:srgbClr val="EB554D"/>
                </a:solidFill>
                <a:latin typeface="Arial"/>
                <a:ea typeface="微软雅黑"/>
              </a:rPr>
              <a:t>业务护理查房技巧比较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42" name="矩形 19"/>
          <p:cNvSpPr/>
          <p:nvPr/>
        </p:nvSpPr>
        <p:spPr>
          <a:xfrm>
            <a:off x="729720" y="147528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343" name="content.1.title"/>
          <p:cNvSpPr/>
          <p:nvPr/>
        </p:nvSpPr>
        <p:spPr>
          <a:xfrm>
            <a:off x="882000" y="1557720"/>
            <a:ext cx="22284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rgbClr val="EB554D"/>
                </a:solidFill>
                <a:latin typeface="微软雅黑"/>
                <a:ea typeface="微软雅黑"/>
              </a:rPr>
              <a:t>沟通能力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content.1.content"/>
          <p:cNvSpPr/>
          <p:nvPr/>
        </p:nvSpPr>
        <p:spPr>
          <a:xfrm>
            <a:off x="885960" y="2303280"/>
            <a:ext cx="2082960" cy="242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与多学科人员沟通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善于表达观察结果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注重团队合作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45" name="Group 15"/>
          <p:cNvGrpSpPr/>
          <p:nvPr/>
        </p:nvGrpSpPr>
        <p:grpSpPr>
          <a:xfrm>
            <a:off x="435960" y="378720"/>
            <a:ext cx="515160" cy="439560"/>
            <a:chOff x="435960" y="378720"/>
            <a:chExt cx="515160" cy="439560"/>
          </a:xfrm>
        </p:grpSpPr>
        <p:sp>
          <p:nvSpPr>
            <p:cNvPr id="346" name="AutoShape 16"/>
            <p:cNvSpPr/>
            <p:nvPr/>
          </p:nvSpPr>
          <p:spPr>
            <a:xfrm>
              <a:off x="435960" y="3787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7" name="AutoShape 17"/>
            <p:cNvSpPr/>
            <p:nvPr/>
          </p:nvSpPr>
          <p:spPr>
            <a:xfrm>
              <a:off x="555840" y="3852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8" name="AutoShape 18"/>
            <p:cNvSpPr/>
            <p:nvPr/>
          </p:nvSpPr>
          <p:spPr>
            <a:xfrm>
              <a:off x="669960" y="3870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9" name="AutoShape 19"/>
            <p:cNvSpPr/>
            <p:nvPr/>
          </p:nvSpPr>
          <p:spPr>
            <a:xfrm>
              <a:off x="780840" y="39600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0" name="AutoShape 20"/>
            <p:cNvSpPr/>
            <p:nvPr/>
          </p:nvSpPr>
          <p:spPr>
            <a:xfrm>
              <a:off x="885960" y="39204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1" name="AutoShape 21"/>
            <p:cNvSpPr/>
            <p:nvPr/>
          </p:nvSpPr>
          <p:spPr>
            <a:xfrm>
              <a:off x="435960" y="4964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2" name="AutoShape 22"/>
            <p:cNvSpPr/>
            <p:nvPr/>
          </p:nvSpPr>
          <p:spPr>
            <a:xfrm>
              <a:off x="555840" y="50328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3" name="AutoShape 23"/>
            <p:cNvSpPr/>
            <p:nvPr/>
          </p:nvSpPr>
          <p:spPr>
            <a:xfrm>
              <a:off x="669960" y="5047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4" name="AutoShape 24"/>
            <p:cNvSpPr/>
            <p:nvPr/>
          </p:nvSpPr>
          <p:spPr>
            <a:xfrm>
              <a:off x="780840" y="5137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5" name="AutoShape 25"/>
            <p:cNvSpPr/>
            <p:nvPr/>
          </p:nvSpPr>
          <p:spPr>
            <a:xfrm>
              <a:off x="885960" y="50976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6" name="AutoShape 26"/>
            <p:cNvSpPr/>
            <p:nvPr/>
          </p:nvSpPr>
          <p:spPr>
            <a:xfrm>
              <a:off x="435960" y="61452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7" name="AutoShape 27"/>
            <p:cNvSpPr/>
            <p:nvPr/>
          </p:nvSpPr>
          <p:spPr>
            <a:xfrm>
              <a:off x="555840" y="62100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8" name="AutoShape 28"/>
            <p:cNvSpPr/>
            <p:nvPr/>
          </p:nvSpPr>
          <p:spPr>
            <a:xfrm>
              <a:off x="669960" y="62280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9" name="AutoShape 29"/>
            <p:cNvSpPr/>
            <p:nvPr/>
          </p:nvSpPr>
          <p:spPr>
            <a:xfrm>
              <a:off x="780840" y="63144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0" name="AutoShape 30"/>
            <p:cNvSpPr/>
            <p:nvPr/>
          </p:nvSpPr>
          <p:spPr>
            <a:xfrm>
              <a:off x="885960" y="62748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1" name="AutoShape 31"/>
            <p:cNvSpPr/>
            <p:nvPr/>
          </p:nvSpPr>
          <p:spPr>
            <a:xfrm>
              <a:off x="435960" y="732240"/>
              <a:ext cx="83880" cy="8388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0" rIns="90000" bIns="144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2" name="AutoShape 32"/>
            <p:cNvSpPr/>
            <p:nvPr/>
          </p:nvSpPr>
          <p:spPr>
            <a:xfrm>
              <a:off x="555840" y="738720"/>
              <a:ext cx="77760" cy="77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0440" rIns="90000" bIns="10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3" name="AutoShape 33"/>
            <p:cNvSpPr/>
            <p:nvPr/>
          </p:nvSpPr>
          <p:spPr>
            <a:xfrm>
              <a:off x="669960" y="740520"/>
              <a:ext cx="74520" cy="7452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7920" rIns="90000" bIns="792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4" name="AutoShape 34"/>
            <p:cNvSpPr/>
            <p:nvPr/>
          </p:nvSpPr>
          <p:spPr>
            <a:xfrm>
              <a:off x="780840" y="749520"/>
              <a:ext cx="68760" cy="687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3600" rIns="90000" bIns="360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5" name="AutoShape 35"/>
            <p:cNvSpPr/>
            <p:nvPr/>
          </p:nvSpPr>
          <p:spPr>
            <a:xfrm>
              <a:off x="885960" y="745200"/>
              <a:ext cx="65160" cy="65160"/>
            </a:xfrm>
            <a:prstGeom prst="ellipse">
              <a:avLst/>
            </a:prstGeom>
            <a:gradFill rotWithShape="0">
              <a:gsLst>
                <a:gs pos="0">
                  <a:srgbClr val="F6F8FC"/>
                </a:gs>
                <a:gs pos="0">
                  <a:srgbClr val="ADC0E8"/>
                </a:gs>
                <a:gs pos="0">
                  <a:srgbClr val="FFFFFF"/>
                </a:gs>
                <a:gs pos="100000">
                  <a:srgbClr val="EB554D"/>
                </a:gs>
              </a:gsLst>
              <a:lin ang="1296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1440" rIns="90000" bIns="1440" anchor="t">
              <a:noAutofit/>
            </a:bodyPr>
            <a:lstStyle/>
            <a:p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366" name="Picture 5" descr="C:/Users/Administrator/Desktop/ppt模板/图片素材/插画/巴扎嘿素材 (2).jpg巴扎嘿素材 (2)"/>
          <p:cNvPicPr/>
          <p:nvPr/>
        </p:nvPicPr>
        <p:blipFill>
          <a:blip r:embed="rId2"/>
          <a:srcRect t="25611" b="25611"/>
          <a:stretch>
            <a:fillRect/>
          </a:stretch>
        </p:blipFill>
        <p:spPr>
          <a:xfrm>
            <a:off x="681840" y="4838760"/>
            <a:ext cx="2495160" cy="1217520"/>
          </a:xfrm>
          <a:prstGeom prst="rect">
            <a:avLst/>
          </a:prstGeom>
          <a:ln w="0">
            <a:noFill/>
          </a:ln>
        </p:spPr>
      </p:pic>
      <p:pic>
        <p:nvPicPr>
          <p:cNvPr id="367" name="Picture 5" descr="C:/Users/Administrator/Desktop/ppt模板/图片素材/插画/巴扎嘿素材 (3).jpg巴扎嘿素材 (3)"/>
          <p:cNvPicPr/>
          <p:nvPr/>
        </p:nvPicPr>
        <p:blipFill>
          <a:blip r:embed="rId3"/>
          <a:srcRect t="25278" b="25278"/>
          <a:stretch>
            <a:fillRect/>
          </a:stretch>
        </p:blipFill>
        <p:spPr>
          <a:xfrm>
            <a:off x="3541320" y="4838760"/>
            <a:ext cx="2461680" cy="1217520"/>
          </a:xfrm>
          <a:prstGeom prst="rect">
            <a:avLst/>
          </a:prstGeom>
          <a:ln w="0">
            <a:noFill/>
          </a:ln>
        </p:spPr>
      </p:pic>
      <p:pic>
        <p:nvPicPr>
          <p:cNvPr id="368" name="Picture 5" descr="C:/Users/Administrator/Desktop/ppt模板/图片素材/插画/巴扎嘿素材 (4).jpg巴扎嘿素材 (4)"/>
          <p:cNvPicPr/>
          <p:nvPr/>
        </p:nvPicPr>
        <p:blipFill>
          <a:blip r:embed="rId4"/>
          <a:srcRect t="24548" b="24548"/>
          <a:stretch>
            <a:fillRect/>
          </a:stretch>
        </p:blipFill>
        <p:spPr>
          <a:xfrm>
            <a:off x="6305400" y="4838760"/>
            <a:ext cx="2391120" cy="1217520"/>
          </a:xfrm>
          <a:prstGeom prst="rect">
            <a:avLst/>
          </a:prstGeom>
          <a:ln w="0">
            <a:noFill/>
          </a:ln>
        </p:spPr>
      </p:pic>
      <p:pic>
        <p:nvPicPr>
          <p:cNvPr id="369" name="Picture 5" descr="C:/Users/Administrator/Desktop/ppt模板/图片素材/插画/巴扎嘿素材 (5).jpg巴扎嘿素材 (5)"/>
          <p:cNvPicPr/>
          <p:nvPr/>
        </p:nvPicPr>
        <p:blipFill>
          <a:blip r:embed="rId5"/>
          <a:srcRect t="24803" b="24803"/>
          <a:stretch>
            <a:fillRect/>
          </a:stretch>
        </p:blipFill>
        <p:spPr>
          <a:xfrm>
            <a:off x="9044280" y="4838760"/>
            <a:ext cx="2415240" cy="1217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https://d.book118.com/146110011040010103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14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业务护理查房</vt:lpstr>
      <vt:lpstr>目录</vt:lpstr>
      <vt:lpstr>第一章 业务护理查房概述</vt:lpstr>
      <vt:lpstr> </vt:lpstr>
      <vt:lpstr> </vt:lpstr>
      <vt:lpstr>第2章 业务护理查房的实施</vt:lpstr>
      <vt:lpstr> </vt:lpstr>
      <vt:lpstr>业务护理查房中的干预</vt:lpstr>
      <vt:lpstr>业务护理查房后的记录和交接</vt:lpstr>
      <vt:lpstr>第3章 业务护理查房的特殊技巧</vt:lpstr>
      <vt:lpstr>多学科合作下的业务护理查房</vt:lpstr>
      <vt:lpstr> </vt:lpstr>
      <vt:lpstr>业务护理查房技巧比较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2024-09-28T09:54:47.856</cp:lastPrinted>
  <dcterms:created xsi:type="dcterms:W3CDTF">2024-09-28T01:54:47Z</dcterms:created>
  <dcterms:modified xsi:type="dcterms:W3CDTF">2024-09-28T01:54:50Z</dcterms:modified>
</cp:coreProperties>
</file>