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336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22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3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15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17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.xml" /><Relationship Id="rId2" Type="http://schemas.openxmlformats.org/officeDocument/2006/relationships/tags" Target="../tags/tag8.xml" /><Relationship Id="rId3" Type="http://schemas.openxmlformats.org/officeDocument/2006/relationships/tags" Target="../tags/tag9.xml" /><Relationship Id="rId4" Type="http://schemas.openxmlformats.org/officeDocument/2006/relationships/tags" Target="../tags/tag10.xml" /><Relationship Id="rId5" Type="http://schemas.openxmlformats.org/officeDocument/2006/relationships/tags" Target="../tags/tag11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tags" Target="../tags/tag16.xml" /><Relationship Id="rId7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4.xml" /><Relationship Id="rId2" Type="http://schemas.openxmlformats.org/officeDocument/2006/relationships/tags" Target="../tags/tag45.xml" /><Relationship Id="rId3" Type="http://schemas.openxmlformats.org/officeDocument/2006/relationships/tags" Target="../tags/tag46.xml" /><Relationship Id="rId4" Type="http://schemas.openxmlformats.org/officeDocument/2006/relationships/tags" Target="../tags/tag47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C742B9-EE0A-4A70-AEBA-2373D3AA4F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8A8DEB-B6E9-4A64-845A-5735B5B843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D700BD-A62A-4DE9-8FE6-445D075FA7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7EA01CF-10D2-4E4C-BEFF-3AAF5751F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BC4489-2E47-45B6-81F0-D400248DFD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E96DC5F-AE00-4C59-941A-2F4067DDE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46CA51-C45F-4871-9749-C326AD8611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9AC7C33-D89F-449D-8A05-4E222815C2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075E73-F89F-45AB-AF2A-2D274DA4A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8DD028-27F4-45AD-90A9-9123E43354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1C597C-31E2-4EB6-AEE9-1623A5468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38201" y="1018390"/>
            <a:ext cx="6911108" cy="1774346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0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1" y="3021580"/>
            <a:ext cx="6903960" cy="365125"/>
          </a:xfrm>
        </p:spPr>
        <p:txBody>
          <a:bodyPr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文本占位符 9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838200" y="504000"/>
            <a:ext cx="6903960" cy="504000"/>
          </a:xfrm>
          <a:noFill/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marL="0" lvl="0" indent="0">
              <a:lnSpc>
                <a:spcPct val="100000"/>
              </a:lnSpc>
              <a:buNone/>
            </a:pPr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文本占位符 23"/>
          <p:cNvSpPr>
            <a:spLocks noGrp="1"/>
          </p:cNvSpPr>
          <p:nvPr>
            <p:ph type="body" sz="quarter" idx="17" hasCustomPrompt="1"/>
            <p:custDataLst>
              <p:tags r:id="rId6"/>
            </p:custDataLst>
          </p:nvPr>
        </p:nvSpPr>
        <p:spPr>
          <a:xfrm>
            <a:off x="1119171" y="3534481"/>
            <a:ext cx="4992413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29" name="直接连接符 3"/>
          <p:cNvCxnSpPr/>
          <p:nvPr userDrawn="1">
            <p:custDataLst>
              <p:tags r:id="rId7"/>
            </p:custDataLst>
          </p:nvPr>
        </p:nvCxnSpPr>
        <p:spPr>
          <a:xfrm flipH="1">
            <a:off x="893281" y="3677626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2137" y="0"/>
            <a:ext cx="12167726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  <a:noFill/>
        </p:spPr>
        <p:txBody>
          <a:bodyPr anchor="b">
            <a:normAutofit/>
          </a:bodyPr>
          <a:lstStyle>
            <a:lvl1pPr>
              <a:defRPr sz="5400">
                <a:gradFill>
                  <a:gsLst>
                    <a:gs pos="0">
                      <a:schemeClr val="tx1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6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7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8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1506" y="0"/>
            <a:ext cx="12188988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990691" y="2308321"/>
            <a:ext cx="7841673" cy="1152000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/>
          <a:lstStyle>
            <a:lvl1pPr algn="l">
              <a:defRPr sz="54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单击此处编辑母版标题</a:t>
            </a:r>
            <a:endParaRPr lang="zh-CN" altLang="en-US"/>
          </a:p>
        </p:txBody>
      </p:sp>
      <p:sp>
        <p:nvSpPr>
          <p:cNvPr id="104869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971405" y="442221"/>
            <a:ext cx="7841673" cy="2174364"/>
          </a:xfrm>
          <a:ln>
            <a:noFil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anchor="b">
            <a:normAutofit/>
          </a:bodyPr>
          <a:lstStyle>
            <a:lvl1pPr marL="0" indent="0" algn="l">
              <a:buNone/>
              <a:defRPr sz="7200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chemeClr val="accent1"/>
                    </a:gs>
                  </a:gsLst>
                  <a:lin ang="162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2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3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3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072" y="0"/>
            <a:ext cx="12185855" cy="6858000"/>
          </a:xfrm>
          <a:prstGeom prst="rect">
            <a:avLst/>
          </a:prstGeom>
        </p:spPr>
      </p:pic>
      <p:sp>
        <p:nvSpPr>
          <p:cNvPr id="1048764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845713" y="1288864"/>
            <a:ext cx="6892636" cy="1800000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66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766" name="文本占位符 9"/>
          <p:cNvSpPr>
            <a:spLocks noGrp="1"/>
          </p:cNvSpPr>
          <p:nvPr>
            <p:ph type="body" sz="quarter" idx="13" hasCustomPrompt="1"/>
            <p:custDataLst>
              <p:tags r:id="rId4"/>
            </p:custDataLst>
          </p:nvPr>
        </p:nvSpPr>
        <p:spPr>
          <a:xfrm>
            <a:off x="838200" y="324000"/>
            <a:ext cx="6892636" cy="504000"/>
          </a:xfrm>
          <a:noFill/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1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68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1163207" y="3307686"/>
            <a:ext cx="5785996" cy="504000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1800">
                <a:gradFill>
                  <a:gsLst>
                    <a:gs pos="0">
                      <a:srgbClr val="FFFFFF"/>
                    </a:gs>
                    <a:gs pos="85000">
                      <a:schemeClr val="accent1"/>
                    </a:gs>
                  </a:gsLst>
                  <a:lin ang="2700000" scaled="0"/>
                </a:gra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cxnSp>
        <p:nvCxnSpPr>
          <p:cNvPr id="3145731" name="直接连接符 16"/>
          <p:cNvCxnSpPr/>
          <p:nvPr userDrawn="1">
            <p:custDataLst>
              <p:tags r:id="rId6"/>
            </p:custDataLst>
          </p:nvPr>
        </p:nvCxnSpPr>
        <p:spPr>
          <a:xfrm flipH="1">
            <a:off x="892921" y="3439172"/>
            <a:ext cx="0" cy="242570"/>
          </a:xfrm>
          <a:prstGeom prst="line">
            <a:avLst/>
          </a:prstGeom>
          <a:solidFill>
            <a:srgbClr val="21D29E"/>
          </a:solidFill>
          <a:ln w="50800" cap="rnd">
            <a:solidFill>
              <a:schemeClr val="accent1"/>
            </a:solidFill>
          </a:ln>
          <a:effectLst>
            <a:outerShdw blurRad="63500" sx="102000" sy="102000" algn="ctr" rotWithShape="0">
              <a:schemeClr val="accent1">
                <a:alpha val="38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8.xml" /><Relationship Id="rId13" Type="http://schemas.openxmlformats.org/officeDocument/2006/relationships/tags" Target="../tags/tag59.xml" /><Relationship Id="rId14" Type="http://schemas.openxmlformats.org/officeDocument/2006/relationships/tags" Target="../tags/tag60.xml" /><Relationship Id="rId15" Type="http://schemas.openxmlformats.org/officeDocument/2006/relationships/tags" Target="../tags/tag61.xml" /><Relationship Id="rId16" Type="http://schemas.openxmlformats.org/officeDocument/2006/relationships/tags" Target="../tags/tag62.xml" /><Relationship Id="rId17" Type="http://schemas.openxmlformats.org/officeDocument/2006/relationships/tags" Target="../tags/tag63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7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0326" r:id="rId2"/>
    <p:sldLayoutId id="2147490327" r:id="rId3"/>
    <p:sldLayoutId id="2147490328" r:id="rId4"/>
    <p:sldLayoutId id="2147490329" r:id="rId5"/>
    <p:sldLayoutId id="2147490330" r:id="rId6"/>
    <p:sldLayoutId id="2147490331" r:id="rId7"/>
    <p:sldLayoutId id="2147490332" r:id="rId8"/>
    <p:sldLayoutId id="2147490333" r:id="rId9"/>
    <p:sldLayoutId id="2147490334" r:id="rId10"/>
    <p:sldLayoutId id="2147490335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tags" Target="../tags/tag6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86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7.xml" /><Relationship Id="rId3" Type="http://schemas.openxmlformats.org/officeDocument/2006/relationships/tags" Target="../tags/tag88.xml" /><Relationship Id="rId4" Type="http://schemas.openxmlformats.org/officeDocument/2006/relationships/tags" Target="../tags/tag8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0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5.xml" /><Relationship Id="rId3" Type="http://schemas.openxmlformats.org/officeDocument/2006/relationships/tags" Target="../tags/tag126.xml" /><Relationship Id="rId4" Type="http://schemas.openxmlformats.org/officeDocument/2006/relationships/tags" Target="../tags/tag127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28.xml" /><Relationship Id="rId3" Type="http://schemas.openxmlformats.org/officeDocument/2006/relationships/tags" Target="../tags/tag129.xml" /><Relationship Id="rId4" Type="http://schemas.openxmlformats.org/officeDocument/2006/relationships/tags" Target="../tags/tag130.xml" /><Relationship Id="rId5" Type="http://schemas.openxmlformats.org/officeDocument/2006/relationships/tags" Target="../tags/tag13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0.xml" /><Relationship Id="rId11" Type="http://schemas.openxmlformats.org/officeDocument/2006/relationships/tags" Target="../tags/tag141.xml" /><Relationship Id="rId12" Type="http://schemas.openxmlformats.org/officeDocument/2006/relationships/tags" Target="../tags/tag142.xml" /><Relationship Id="rId13" Type="http://schemas.openxmlformats.org/officeDocument/2006/relationships/tags" Target="../tags/tag143.xml" /><Relationship Id="rId14" Type="http://schemas.openxmlformats.org/officeDocument/2006/relationships/tags" Target="../tags/tag144.xml" /><Relationship Id="rId15" Type="http://schemas.openxmlformats.org/officeDocument/2006/relationships/tags" Target="../tags/tag145.xml" /><Relationship Id="rId16" Type="http://schemas.openxmlformats.org/officeDocument/2006/relationships/tags" Target="../tags/tag146.xml" /><Relationship Id="rId17" Type="http://schemas.openxmlformats.org/officeDocument/2006/relationships/tags" Target="../tags/tag147.xml" /><Relationship Id="rId18" Type="http://schemas.openxmlformats.org/officeDocument/2006/relationships/tags" Target="../tags/tag148.xml" /><Relationship Id="rId19" Type="http://schemas.openxmlformats.org/officeDocument/2006/relationships/tags" Target="../tags/tag149.xml" /><Relationship Id="rId2" Type="http://schemas.openxmlformats.org/officeDocument/2006/relationships/tags" Target="../tags/tag132.xml" /><Relationship Id="rId20" Type="http://schemas.openxmlformats.org/officeDocument/2006/relationships/tags" Target="../tags/tag150.xml" /><Relationship Id="rId21" Type="http://schemas.openxmlformats.org/officeDocument/2006/relationships/tags" Target="../tags/tag151.xml" /><Relationship Id="rId22" Type="http://schemas.openxmlformats.org/officeDocument/2006/relationships/tags" Target="../tags/tag152.xml" /><Relationship Id="rId23" Type="http://schemas.openxmlformats.org/officeDocument/2006/relationships/tags" Target="../tags/tag153.xml" /><Relationship Id="rId24" Type="http://schemas.openxmlformats.org/officeDocument/2006/relationships/tags" Target="../tags/tag154.xml" /><Relationship Id="rId25" Type="http://schemas.openxmlformats.org/officeDocument/2006/relationships/tags" Target="../tags/tag155.xml" /><Relationship Id="rId26" Type="http://schemas.openxmlformats.org/officeDocument/2006/relationships/tags" Target="../tags/tag156.xml" /><Relationship Id="rId27" Type="http://schemas.openxmlformats.org/officeDocument/2006/relationships/tags" Target="../tags/tag157.xml" /><Relationship Id="rId28" Type="http://schemas.openxmlformats.org/officeDocument/2006/relationships/tags" Target="../tags/tag158.xml" /><Relationship Id="rId29" Type="http://schemas.openxmlformats.org/officeDocument/2006/relationships/tags" Target="../tags/tag159.xml" /><Relationship Id="rId3" Type="http://schemas.openxmlformats.org/officeDocument/2006/relationships/tags" Target="../tags/tag133.xml" /><Relationship Id="rId30" Type="http://schemas.openxmlformats.org/officeDocument/2006/relationships/tags" Target="../tags/tag160.xml" /><Relationship Id="rId4" Type="http://schemas.openxmlformats.org/officeDocument/2006/relationships/tags" Target="../tags/tag134.xml" /><Relationship Id="rId5" Type="http://schemas.openxmlformats.org/officeDocument/2006/relationships/tags" Target="../tags/tag135.xml" /><Relationship Id="rId6" Type="http://schemas.openxmlformats.org/officeDocument/2006/relationships/tags" Target="../tags/tag136.xml" /><Relationship Id="rId7" Type="http://schemas.openxmlformats.org/officeDocument/2006/relationships/tags" Target="../tags/tag137.xml" /><Relationship Id="rId8" Type="http://schemas.openxmlformats.org/officeDocument/2006/relationships/tags" Target="../tags/tag138.xml" /><Relationship Id="rId9" Type="http://schemas.openxmlformats.org/officeDocument/2006/relationships/tags" Target="../tags/tag139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14" Type="http://schemas.openxmlformats.org/officeDocument/2006/relationships/tags" Target="../tags/tag173.xml" /><Relationship Id="rId15" Type="http://schemas.openxmlformats.org/officeDocument/2006/relationships/tags" Target="../tags/tag174.xml" /><Relationship Id="rId16" Type="http://schemas.openxmlformats.org/officeDocument/2006/relationships/tags" Target="../tags/tag175.xml" /><Relationship Id="rId17" Type="http://schemas.openxmlformats.org/officeDocument/2006/relationships/tags" Target="../tags/tag176.xml" /><Relationship Id="rId18" Type="http://schemas.openxmlformats.org/officeDocument/2006/relationships/tags" Target="../tags/tag177.xml" /><Relationship Id="rId19" Type="http://schemas.openxmlformats.org/officeDocument/2006/relationships/tags" Target="../tags/tag178.xml" /><Relationship Id="rId2" Type="http://schemas.openxmlformats.org/officeDocument/2006/relationships/tags" Target="../tags/tag161.xml" /><Relationship Id="rId20" Type="http://schemas.openxmlformats.org/officeDocument/2006/relationships/tags" Target="../tags/tag179.xml" /><Relationship Id="rId21" Type="http://schemas.openxmlformats.org/officeDocument/2006/relationships/tags" Target="../tags/tag180.xml" /><Relationship Id="rId22" Type="http://schemas.openxmlformats.org/officeDocument/2006/relationships/tags" Target="../tags/tag181.xml" /><Relationship Id="rId23" Type="http://schemas.openxmlformats.org/officeDocument/2006/relationships/tags" Target="../tags/tag182.xml" /><Relationship Id="rId24" Type="http://schemas.openxmlformats.org/officeDocument/2006/relationships/tags" Target="../tags/tag183.xml" /><Relationship Id="rId25" Type="http://schemas.openxmlformats.org/officeDocument/2006/relationships/tags" Target="../tags/tag184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14" Type="http://schemas.openxmlformats.org/officeDocument/2006/relationships/tags" Target="../tags/tag200.xml" /><Relationship Id="rId15" Type="http://schemas.openxmlformats.org/officeDocument/2006/relationships/tags" Target="../tags/tag201.xml" /><Relationship Id="rId16" Type="http://schemas.openxmlformats.org/officeDocument/2006/relationships/tags" Target="../tags/tag202.xml" /><Relationship Id="rId17" Type="http://schemas.openxmlformats.org/officeDocument/2006/relationships/tags" Target="../tags/tag203.xml" /><Relationship Id="rId18" Type="http://schemas.openxmlformats.org/officeDocument/2006/relationships/tags" Target="../tags/tag204.xml" /><Relationship Id="rId19" Type="http://schemas.openxmlformats.org/officeDocument/2006/relationships/tags" Target="../tags/tag205.xml" /><Relationship Id="rId2" Type="http://schemas.openxmlformats.org/officeDocument/2006/relationships/tags" Target="../tags/tag188.xml" /><Relationship Id="rId3" Type="http://schemas.openxmlformats.org/officeDocument/2006/relationships/tags" Target="../tags/tag189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14" Type="http://schemas.openxmlformats.org/officeDocument/2006/relationships/tags" Target="../tags/tag218.xml" /><Relationship Id="rId15" Type="http://schemas.openxmlformats.org/officeDocument/2006/relationships/tags" Target="../tags/tag219.xml" /><Relationship Id="rId16" Type="http://schemas.openxmlformats.org/officeDocument/2006/relationships/tags" Target="../tags/tag220.xml" /><Relationship Id="rId17" Type="http://schemas.openxmlformats.org/officeDocument/2006/relationships/tags" Target="../tags/tag221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46120132152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注塑工艺何浪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联系方式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8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548293" y="5037135"/>
            <a:ext cx="5285241" cy="1081088"/>
          </a:xfrm>
        </p:spPr>
        <p:txBody>
          <a:bodyPr/>
          <a:lstStyle/>
          <a:p>
            <a:r>
              <a:rPr lang="en-US" altLang="zh-CN"/>
              <a:t>目录</a:t>
            </a:r>
            <a:endParaRPr lang="en-US" altLang="zh-CN"/>
          </a:p>
        </p:txBody>
      </p:sp>
      <p:cxnSp>
        <p:nvCxnSpPr>
          <p:cNvPr id="3145735" name="直接连接符 13"/>
          <p:cNvCxnSpPr/>
          <p:nvPr>
            <p:custDataLst>
              <p:tags r:id="rId4"/>
            </p:custDataLst>
          </p:nvPr>
        </p:nvCxnSpPr>
        <p:spPr>
          <a:xfrm>
            <a:off x="501161" y="6318738"/>
            <a:ext cx="500868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序号"/>
          <p:cNvSpPr txBox="1"/>
          <p:nvPr>
            <p:custDataLst>
              <p:tags r:id="rId5"/>
            </p:custDataLst>
          </p:nvPr>
        </p:nvSpPr>
        <p:spPr>
          <a:xfrm>
            <a:off x="445643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03.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2" name="项标题"/>
          <p:cNvSpPr txBox="1"/>
          <p:nvPr>
            <p:custDataLst>
              <p:tags r:id="rId6"/>
            </p:custDataLst>
          </p:nvPr>
        </p:nvSpPr>
        <p:spPr>
          <a:xfrm>
            <a:off x="591756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何浪注塑工艺应用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84" name="序号"/>
          <p:cNvSpPr txBox="1"/>
          <p:nvPr>
            <p:custDataLst>
              <p:tags r:id="rId7"/>
            </p:custDataLst>
          </p:nvPr>
        </p:nvSpPr>
        <p:spPr>
          <a:xfrm>
            <a:off x="8014970" y="226822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04.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86" name="项标题"/>
          <p:cNvSpPr txBox="1"/>
          <p:nvPr>
            <p:custDataLst>
              <p:tags r:id="rId8"/>
            </p:custDataLst>
          </p:nvPr>
        </p:nvSpPr>
        <p:spPr>
          <a:xfrm>
            <a:off x="9476105" y="235966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何浪注塑工艺发展前景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9"/>
            </p:custDataLst>
          </p:nvPr>
        </p:nvCxnSpPr>
        <p:spPr>
          <a:xfrm>
            <a:off x="3200400" y="328549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8" name="序号"/>
          <p:cNvSpPr txBox="1"/>
          <p:nvPr>
            <p:custDataLst>
              <p:tags r:id="rId10"/>
            </p:custDataLst>
          </p:nvPr>
        </p:nvSpPr>
        <p:spPr>
          <a:xfrm>
            <a:off x="445643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05.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0" name="项标题"/>
          <p:cNvSpPr txBox="1"/>
          <p:nvPr>
            <p:custDataLst>
              <p:tags r:id="rId11"/>
            </p:custDataLst>
          </p:nvPr>
        </p:nvSpPr>
        <p:spPr>
          <a:xfrm>
            <a:off x="591756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何浪注塑工艺案例分析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792" name="序号"/>
          <p:cNvSpPr txBox="1"/>
          <p:nvPr>
            <p:custDataLst>
              <p:tags r:id="rId12"/>
            </p:custDataLst>
          </p:nvPr>
        </p:nvSpPr>
        <p:spPr>
          <a:xfrm>
            <a:off x="8014970" y="355219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06.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4" name="项标题"/>
          <p:cNvSpPr txBox="1"/>
          <p:nvPr>
            <p:custDataLst>
              <p:tags r:id="rId13"/>
            </p:custDataLst>
          </p:nvPr>
        </p:nvSpPr>
        <p:spPr>
          <a:xfrm>
            <a:off x="9476105" y="364363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总结与展望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39" name="直接连接符 14"/>
          <p:cNvCxnSpPr/>
          <p:nvPr>
            <p:custDataLst>
              <p:tags r:id="rId14"/>
            </p:custDataLst>
          </p:nvPr>
        </p:nvCxnSpPr>
        <p:spPr>
          <a:xfrm>
            <a:off x="5560060" y="4542155"/>
            <a:ext cx="621601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96" name="序号"/>
          <p:cNvSpPr txBox="1"/>
          <p:nvPr>
            <p:custDataLst>
              <p:tags r:id="rId15"/>
            </p:custDataLst>
          </p:nvPr>
        </p:nvSpPr>
        <p:spPr>
          <a:xfrm>
            <a:off x="445643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01.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798" name="项标题"/>
          <p:cNvSpPr txBox="1"/>
          <p:nvPr>
            <p:custDataLst>
              <p:tags r:id="rId16"/>
            </p:custDataLst>
          </p:nvPr>
        </p:nvSpPr>
        <p:spPr>
          <a:xfrm>
            <a:off x="591756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注塑工艺概述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sp>
        <p:nvSpPr>
          <p:cNvPr id="1048800" name="序号"/>
          <p:cNvSpPr txBox="1"/>
          <p:nvPr>
            <p:custDataLst>
              <p:tags r:id="rId17"/>
            </p:custDataLst>
          </p:nvPr>
        </p:nvSpPr>
        <p:spPr>
          <a:xfrm>
            <a:off x="8014970" y="984250"/>
            <a:ext cx="1115060" cy="61150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 b="1" i="1">
                <a:gradFill>
                  <a:gsLst>
                    <a:gs pos="0">
                      <a:schemeClr val="accent1">
                        <a:alpha val="0"/>
                      </a:schemeClr>
                    </a:gs>
                    <a:gs pos="100000">
                      <a:srgbClr val="34FEC3"/>
                    </a:gs>
                  </a:gsLst>
                  <a:lin ang="16200000" scaled="0"/>
                </a:gradFill>
                <a:latin typeface="+mj-ea"/>
                <a:ea typeface="+mj-ea"/>
              </a:rPr>
              <a:t>02.</a:t>
            </a:r>
            <a:endParaRPr lang="en-US" sz="3600" b="1" i="1">
              <a:gradFill>
                <a:gsLst>
                  <a:gs pos="0">
                    <a:schemeClr val="accent1">
                      <a:alpha val="0"/>
                    </a:schemeClr>
                  </a:gs>
                  <a:gs pos="100000">
                    <a:srgbClr val="34FEC3"/>
                  </a:gs>
                </a:gsLst>
                <a:lin ang="16200000" scaled="0"/>
              </a:gradFill>
              <a:latin typeface="+mj-ea"/>
              <a:ea typeface="+mj-ea"/>
            </a:endParaRPr>
          </a:p>
        </p:txBody>
      </p:sp>
      <p:sp>
        <p:nvSpPr>
          <p:cNvPr id="1048802" name="项标题"/>
          <p:cNvSpPr txBox="1"/>
          <p:nvPr>
            <p:custDataLst>
              <p:tags r:id="rId18"/>
            </p:custDataLst>
          </p:nvPr>
        </p:nvSpPr>
        <p:spPr>
          <a:xfrm>
            <a:off x="9476105" y="1075690"/>
            <a:ext cx="2281555" cy="8997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kern="0" spc="100">
                <a:solidFill>
                  <a:schemeClr val="lt1">
                    <a:lumMod val="100000"/>
                  </a:schemeClr>
                </a:solidFill>
                <a:latin typeface="+中文标题" charset="0"/>
                <a:ea typeface="+mj-ea"/>
              </a:rPr>
              <a:t>何浪注塑工艺介绍</a:t>
            </a:r>
            <a:endParaRPr lang="zh-CN" altLang="en-US" sz="2400" b="1" kern="0" spc="100">
              <a:solidFill>
                <a:schemeClr val="lt1">
                  <a:lumMod val="100000"/>
                </a:schemeClr>
              </a:solidFill>
              <a:latin typeface="+中文标题" charset="0"/>
              <a:ea typeface="+mj-ea"/>
            </a:endParaRPr>
          </a:p>
        </p:txBody>
      </p:sp>
      <p:cxnSp>
        <p:nvCxnSpPr>
          <p:cNvPr id="3145741" name="直接连接符 20"/>
          <p:cNvCxnSpPr/>
          <p:nvPr>
            <p:custDataLst>
              <p:tags r:id="rId19"/>
            </p:custDataLst>
          </p:nvPr>
        </p:nvCxnSpPr>
        <p:spPr>
          <a:xfrm>
            <a:off x="3200400" y="2001520"/>
            <a:ext cx="8575675" cy="0"/>
          </a:xfrm>
          <a:prstGeom prst="line">
            <a:avLst/>
          </a:prstGeom>
          <a:ln>
            <a:gradFill flip="none" rotWithShape="1">
              <a:gsLst>
                <a:gs pos="0">
                  <a:schemeClr val="accent1">
                    <a:alpha val="50000"/>
                  </a:schemeClr>
                </a:gs>
                <a:gs pos="100000">
                  <a:schemeClr val="accent1">
                    <a:alpha val="0"/>
                  </a:schemeClr>
                </a:gs>
              </a:gsLst>
              <a:lin ang="1080000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0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注塑工艺概述</a:t>
            </a:r>
            <a:endParaRPr lang="zh-CN" altLang="en-US"/>
          </a:p>
        </p:txBody>
      </p:sp>
      <p:sp>
        <p:nvSpPr>
          <p:cNvPr id="10488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注塑工艺简介</a:t>
            </a:r>
            <a:endParaRPr lang="zh-CN" altLang="en-US"/>
          </a:p>
        </p:txBody>
      </p:sp>
      <p:sp>
        <p:nvSpPr>
          <p:cNvPr id="104887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87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87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87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87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注塑工艺广泛应用于各种塑料制品的生产，如玩具、家电、汽车零部件等。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88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注塑工艺是一种将塑料材料通过加热、加压、冷却等过程，使其成型为所需形状的工艺。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88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注塑工艺的主要设备包括注塑机、模具、辅助设备等。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88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注塑工艺的关键技术包括材料选择、模具设计、工艺参数控制等。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注塑工艺原理</a:t>
            </a:r>
            <a:endParaRPr lang="zh-CN" altLang="en-US"/>
          </a:p>
        </p:txBody>
      </p:sp>
      <p:sp>
        <p:nvSpPr>
          <p:cNvPr id="1048920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注塑工艺是一种将塑料材料加热熔化，通过压力将其注入模具中，冷却成型的工艺。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2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4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26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注塑工艺的主要步骤包括：塑料材料加热、熔化、注射、冷却、脱模。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28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0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2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注塑工艺的优点包括：生产效率高、产品质量稳定、成本低。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34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8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注塑工艺的应用领域广泛，包括汽车、电子、医疗、日用品等行业。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0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2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注塑工艺流程</a:t>
            </a:r>
            <a:endParaRPr lang="zh-CN" altLang="en-US"/>
          </a:p>
        </p:txBody>
      </p:sp>
      <p:sp>
        <p:nvSpPr>
          <p:cNvPr id="1048978" name="圆角矩形 3"/>
          <p:cNvSpPr/>
          <p:nvPr>
            <p:custDataLst>
              <p:tags r:id="rId2"/>
            </p:custDataLst>
          </p:nvPr>
        </p:nvSpPr>
        <p:spPr>
          <a:xfrm rot="16200000">
            <a:off x="5702418" y="-2489057"/>
            <a:ext cx="787164" cy="105152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0" name="圆角矩形 4"/>
          <p:cNvSpPr/>
          <p:nvPr>
            <p:custDataLst>
              <p:tags r:id="rId3"/>
            </p:custDataLst>
          </p:nvPr>
        </p:nvSpPr>
        <p:spPr>
          <a:xfrm rot="16200000">
            <a:off x="514912" y="2699097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2" name="圆角矩形 5"/>
          <p:cNvSpPr/>
          <p:nvPr>
            <p:custDataLst>
              <p:tags r:id="rId4"/>
            </p:custDataLst>
          </p:nvPr>
        </p:nvSpPr>
        <p:spPr>
          <a:xfrm rot="16200000">
            <a:off x="5702418" y="-3491314"/>
            <a:ext cx="787164" cy="105145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4" name="圆角矩形 6"/>
          <p:cNvSpPr/>
          <p:nvPr>
            <p:custDataLst>
              <p:tags r:id="rId5"/>
            </p:custDataLst>
          </p:nvPr>
        </p:nvSpPr>
        <p:spPr>
          <a:xfrm rot="16200000">
            <a:off x="514912" y="1696192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86" name="圆角矩形 11"/>
          <p:cNvSpPr/>
          <p:nvPr>
            <p:custDataLst>
              <p:tags r:id="rId6"/>
            </p:custDataLst>
          </p:nvPr>
        </p:nvSpPr>
        <p:spPr>
          <a:xfrm rot="16200000">
            <a:off x="5702418" y="-483895"/>
            <a:ext cx="787164" cy="105152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圆角矩形 12"/>
          <p:cNvSpPr/>
          <p:nvPr>
            <p:custDataLst>
              <p:tags r:id="rId7"/>
            </p:custDataLst>
          </p:nvPr>
        </p:nvSpPr>
        <p:spPr>
          <a:xfrm rot="16200000">
            <a:off x="514912" y="4704259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0" name="圆角矩形 9"/>
          <p:cNvSpPr/>
          <p:nvPr>
            <p:custDataLst>
              <p:tags r:id="rId8"/>
            </p:custDataLst>
          </p:nvPr>
        </p:nvSpPr>
        <p:spPr>
          <a:xfrm rot="16200000">
            <a:off x="5702418" y="-1486152"/>
            <a:ext cx="787164" cy="10514533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圆角矩形 10"/>
          <p:cNvSpPr/>
          <p:nvPr>
            <p:custDataLst>
              <p:tags r:id="rId9"/>
            </p:custDataLst>
          </p:nvPr>
        </p:nvSpPr>
        <p:spPr>
          <a:xfrm rot="16200000">
            <a:off x="514912" y="3701354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8994" name="圆角矩形 7"/>
          <p:cNvSpPr/>
          <p:nvPr>
            <p:custDataLst>
              <p:tags r:id="rId10"/>
            </p:custDataLst>
          </p:nvPr>
        </p:nvSpPr>
        <p:spPr>
          <a:xfrm rot="16200000">
            <a:off x="5702418" y="517714"/>
            <a:ext cx="787164" cy="10515295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6" name="圆角矩形 8"/>
          <p:cNvSpPr/>
          <p:nvPr>
            <p:custDataLst>
              <p:tags r:id="rId11"/>
            </p:custDataLst>
          </p:nvPr>
        </p:nvSpPr>
        <p:spPr>
          <a:xfrm rot="16200000">
            <a:off x="514912" y="5705868"/>
            <a:ext cx="785868" cy="138780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8" name="文本框 14"/>
          <p:cNvSpPr txBox="1"/>
          <p:nvPr>
            <p:custDataLst>
              <p:tags r:id="rId12"/>
            </p:custDataLst>
          </p:nvPr>
        </p:nvSpPr>
        <p:spPr>
          <a:xfrm>
            <a:off x="1280048" y="5383228"/>
            <a:ext cx="10073027" cy="7865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后处理：对塑料制品进行修整、打磨、喷漆等处理，提高其外观和性能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00" name="文本框 15"/>
          <p:cNvSpPr txBox="1"/>
          <p:nvPr>
            <p:custDataLst>
              <p:tags r:id="rId13"/>
            </p:custDataLst>
          </p:nvPr>
        </p:nvSpPr>
        <p:spPr>
          <a:xfrm>
            <a:off x="1280696" y="3377418"/>
            <a:ext cx="10073027" cy="7871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冷却定型：在模具中冷却，使塑料成型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02" name="文本框 16"/>
          <p:cNvSpPr txBox="1"/>
          <p:nvPr>
            <p:custDataLst>
              <p:tags r:id="rId14"/>
            </p:custDataLst>
          </p:nvPr>
        </p:nvSpPr>
        <p:spPr>
          <a:xfrm>
            <a:off x="1280048" y="4380971"/>
            <a:ext cx="10073027" cy="7865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脱模取出：将成型的塑料制品从模具中取出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04" name="文本框 17"/>
          <p:cNvSpPr txBox="1"/>
          <p:nvPr>
            <p:custDataLst>
              <p:tags r:id="rId15"/>
            </p:custDataLst>
          </p:nvPr>
        </p:nvSpPr>
        <p:spPr>
          <a:xfrm>
            <a:off x="1280696" y="1372256"/>
            <a:ext cx="10073027" cy="787164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原料准备：选择合适的塑料原料，进行干燥、混合等处理</a:t>
            </a:r>
            <a:endParaRPr lang="zh-CN" altLang="en-US" sz="2000">
              <a:latin typeface="+mn-ea"/>
              <a:ea typeface="+mn-ea"/>
            </a:endParaRPr>
          </a:p>
        </p:txBody>
      </p:sp>
      <p:sp>
        <p:nvSpPr>
          <p:cNvPr id="1049006" name="文本框 18"/>
          <p:cNvSpPr txBox="1"/>
          <p:nvPr>
            <p:custDataLst>
              <p:tags r:id="rId16"/>
            </p:custDataLst>
          </p:nvPr>
        </p:nvSpPr>
        <p:spPr>
          <a:xfrm>
            <a:off x="1280048" y="2375809"/>
            <a:ext cx="10073027" cy="786516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000">
                <a:latin typeface="+mn-ea"/>
                <a:ea typeface="+mn-ea"/>
              </a:rPr>
              <a:t>注射成型：将塑料原料加热熔化，通过注射机注入模具中</a:t>
            </a:r>
            <a:endParaRPr lang="zh-CN" altLang="en-US" sz="20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4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何浪注塑工艺介绍</a:t>
            </a:r>
            <a:endParaRPr lang="zh-CN" altLang="en-US"/>
          </a:p>
        </p:txBody>
      </p:sp>
      <p:sp>
        <p:nvSpPr>
          <p:cNvPr id="104904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何浪注塑工艺特点</a:t>
            </a:r>
            <a:endParaRPr lang="zh-CN" altLang="en-US"/>
          </a:p>
        </p:txBody>
      </p:sp>
      <p:sp>
        <p:nvSpPr>
          <p:cNvPr id="1049078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采用先进的注塑技术，提高产品质量和生产效率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注重环保，采用可回收材料，减少对环境的影响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2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注重细节，对产品进行精细加工，提高产品美观度和实用性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注重创新，不断研发新的注塑工艺，提高市场竞争力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1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何浪注塑工艺原理</a:t>
            </a:r>
            <a:endParaRPr lang="zh-CN" altLang="en-US"/>
          </a:p>
        </p:txBody>
      </p:sp>
      <p:sp>
        <p:nvSpPr>
          <p:cNvPr id="1049120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2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4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6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28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0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2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4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6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38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0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2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4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6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8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0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2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4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56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何浪注塑工艺是一种新型的注塑工艺，采用特殊的模具设计和材料选择。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8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何浪注塑工艺的应用领域广泛，包括汽车、电子、医疗等行业。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0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何浪注塑工艺的优点是生产效率高，产品质量好，成本低。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何浪注塑工艺的原理是通过控制模具的温度和压力，使塑料材料在模具中成型。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9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何浪注塑工艺流程</a:t>
            </a:r>
            <a:endParaRPr lang="zh-CN" altLang="en-US"/>
          </a:p>
        </p:txBody>
      </p:sp>
      <p:sp>
        <p:nvSpPr>
          <p:cNvPr id="1049198" name="对角圆角矩形 52"/>
          <p:cNvSpPr/>
          <p:nvPr>
            <p:custDataLst>
              <p:tags r:id="rId2"/>
            </p:custDataLst>
          </p:nvPr>
        </p:nvSpPr>
        <p:spPr>
          <a:xfrm>
            <a:off x="838200" y="1554408"/>
            <a:ext cx="5036170" cy="1226602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0" name="对角圆角矩形 53"/>
          <p:cNvSpPr/>
          <p:nvPr>
            <p:custDataLst>
              <p:tags r:id="rId3"/>
            </p:custDataLst>
          </p:nvPr>
        </p:nvSpPr>
        <p:spPr>
          <a:xfrm>
            <a:off x="838200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2" name="直角三角形 54"/>
          <p:cNvSpPr/>
          <p:nvPr>
            <p:custDataLst>
              <p:tags r:id="rId4"/>
            </p:custDataLst>
          </p:nvPr>
        </p:nvSpPr>
        <p:spPr>
          <a:xfrm>
            <a:off x="1342589" y="1427836"/>
            <a:ext cx="75943" cy="12657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4" name="文本框 56"/>
          <p:cNvSpPr txBox="1"/>
          <p:nvPr>
            <p:custDataLst>
              <p:tags r:id="rId5"/>
            </p:custDataLst>
          </p:nvPr>
        </p:nvSpPr>
        <p:spPr>
          <a:xfrm>
            <a:off x="1375498" y="1605670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原料准备：选择合适的塑料原料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对角圆角矩形 9"/>
          <p:cNvSpPr/>
          <p:nvPr>
            <p:custDataLst>
              <p:tags r:id="rId6"/>
            </p:custDataLst>
          </p:nvPr>
        </p:nvSpPr>
        <p:spPr>
          <a:xfrm>
            <a:off x="6317501" y="1554408"/>
            <a:ext cx="5036170" cy="1226602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08" name="对角圆角矩形 10"/>
          <p:cNvSpPr/>
          <p:nvPr>
            <p:custDataLst>
              <p:tags r:id="rId7"/>
            </p:custDataLst>
          </p:nvPr>
        </p:nvSpPr>
        <p:spPr>
          <a:xfrm>
            <a:off x="6317501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0" name="直角三角形 11"/>
          <p:cNvSpPr/>
          <p:nvPr>
            <p:custDataLst>
              <p:tags r:id="rId8"/>
            </p:custDataLst>
          </p:nvPr>
        </p:nvSpPr>
        <p:spPr>
          <a:xfrm>
            <a:off x="6821257" y="1427836"/>
            <a:ext cx="75943" cy="12657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2" name="文本框 12"/>
          <p:cNvSpPr txBox="1"/>
          <p:nvPr>
            <p:custDataLst>
              <p:tags r:id="rId9"/>
            </p:custDataLst>
          </p:nvPr>
        </p:nvSpPr>
        <p:spPr>
          <a:xfrm>
            <a:off x="6854166" y="1611998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冷却定型：让塑料原料在模具中冷却定型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4" name="对角圆角矩形 5"/>
          <p:cNvSpPr/>
          <p:nvPr>
            <p:custDataLst>
              <p:tags r:id="rId10"/>
            </p:custDataLst>
          </p:nvPr>
        </p:nvSpPr>
        <p:spPr>
          <a:xfrm>
            <a:off x="838200" y="3221361"/>
            <a:ext cx="5036170" cy="1226602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6" name="对角圆角矩形 6"/>
          <p:cNvSpPr/>
          <p:nvPr>
            <p:custDataLst>
              <p:tags r:id="rId11"/>
            </p:custDataLst>
          </p:nvPr>
        </p:nvSpPr>
        <p:spPr>
          <a:xfrm>
            <a:off x="838200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18" name="直角三角形 7"/>
          <p:cNvSpPr/>
          <p:nvPr>
            <p:custDataLst>
              <p:tags r:id="rId12"/>
            </p:custDataLst>
          </p:nvPr>
        </p:nvSpPr>
        <p:spPr>
          <a:xfrm>
            <a:off x="1342589" y="3094789"/>
            <a:ext cx="75943" cy="12657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0" name="文本框 8"/>
          <p:cNvSpPr txBox="1"/>
          <p:nvPr>
            <p:custDataLst>
              <p:tags r:id="rId13"/>
            </p:custDataLst>
          </p:nvPr>
        </p:nvSpPr>
        <p:spPr>
          <a:xfrm>
            <a:off x="1375498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加热熔化：将塑料原料加热至熔化状态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2" name="对角圆角矩形 14"/>
          <p:cNvSpPr/>
          <p:nvPr>
            <p:custDataLst>
              <p:tags r:id="rId14"/>
            </p:custDataLst>
          </p:nvPr>
        </p:nvSpPr>
        <p:spPr>
          <a:xfrm>
            <a:off x="6317501" y="3221361"/>
            <a:ext cx="5036170" cy="1226602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4" name="对角圆角矩形 18"/>
          <p:cNvSpPr/>
          <p:nvPr>
            <p:custDataLst>
              <p:tags r:id="rId15"/>
            </p:custDataLst>
          </p:nvPr>
        </p:nvSpPr>
        <p:spPr>
          <a:xfrm>
            <a:off x="6317501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6" name="直角三角形 19"/>
          <p:cNvSpPr/>
          <p:nvPr>
            <p:custDataLst>
              <p:tags r:id="rId16"/>
            </p:custDataLst>
          </p:nvPr>
        </p:nvSpPr>
        <p:spPr>
          <a:xfrm>
            <a:off x="6821257" y="3094789"/>
            <a:ext cx="75943" cy="126572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28" name="文本框 20"/>
          <p:cNvSpPr txBox="1"/>
          <p:nvPr>
            <p:custDataLst>
              <p:tags r:id="rId17"/>
            </p:custDataLst>
          </p:nvPr>
        </p:nvSpPr>
        <p:spPr>
          <a:xfrm>
            <a:off x="6854166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脱模取出：将成型的塑料制品从模具中取出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0" name="对角圆角矩形 15"/>
          <p:cNvSpPr/>
          <p:nvPr>
            <p:custDataLst>
              <p:tags r:id="rId18"/>
            </p:custDataLst>
          </p:nvPr>
        </p:nvSpPr>
        <p:spPr>
          <a:xfrm>
            <a:off x="838200" y="4888314"/>
            <a:ext cx="5036170" cy="1226602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2" name="对角圆角矩形 16"/>
          <p:cNvSpPr/>
          <p:nvPr>
            <p:custDataLst>
              <p:tags r:id="rId19"/>
            </p:custDataLst>
          </p:nvPr>
        </p:nvSpPr>
        <p:spPr>
          <a:xfrm>
            <a:off x="838200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4" name="直角三角形 17"/>
          <p:cNvSpPr/>
          <p:nvPr>
            <p:custDataLst>
              <p:tags r:id="rId20"/>
            </p:custDataLst>
          </p:nvPr>
        </p:nvSpPr>
        <p:spPr>
          <a:xfrm>
            <a:off x="1342589" y="4756679"/>
            <a:ext cx="75943" cy="12657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36" name="文本框 27"/>
          <p:cNvSpPr txBox="1"/>
          <p:nvPr>
            <p:custDataLst>
              <p:tags r:id="rId21"/>
            </p:custDataLst>
          </p:nvPr>
        </p:nvSpPr>
        <p:spPr>
          <a:xfrm>
            <a:off x="1375498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注射成型：将熔化的塑料原料注入模具中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38" name="对角圆角矩形 22"/>
          <p:cNvSpPr/>
          <p:nvPr>
            <p:custDataLst>
              <p:tags r:id="rId22"/>
            </p:custDataLst>
          </p:nvPr>
        </p:nvSpPr>
        <p:spPr>
          <a:xfrm>
            <a:off x="6317501" y="4888314"/>
            <a:ext cx="5036170" cy="1226602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0" name="对角圆角矩形 23"/>
          <p:cNvSpPr/>
          <p:nvPr>
            <p:custDataLst>
              <p:tags r:id="rId23"/>
            </p:custDataLst>
          </p:nvPr>
        </p:nvSpPr>
        <p:spPr>
          <a:xfrm>
            <a:off x="6317501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2" name="直角三角形 24"/>
          <p:cNvSpPr/>
          <p:nvPr>
            <p:custDataLst>
              <p:tags r:id="rId24"/>
            </p:custDataLst>
          </p:nvPr>
        </p:nvSpPr>
        <p:spPr>
          <a:xfrm>
            <a:off x="6821257" y="4756679"/>
            <a:ext cx="75943" cy="126572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244" name="文本框 25"/>
          <p:cNvSpPr txBox="1"/>
          <p:nvPr>
            <p:custDataLst>
              <p:tags r:id="rId25"/>
            </p:custDataLst>
          </p:nvPr>
        </p:nvSpPr>
        <p:spPr>
          <a:xfrm>
            <a:off x="6854166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后处理：对塑料制品进行修整、打磨等后处理工序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7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990691" y="2308321"/>
            <a:ext cx="7841673" cy="1152000"/>
          </a:xfrm>
        </p:spPr>
        <p:txBody>
          <a:bodyPr/>
          <a:lstStyle/>
          <a:p>
            <a:r>
              <a:rPr lang="zh-CN" altLang="en-US"/>
              <a:t>何浪注塑工艺应用</a:t>
            </a:r>
            <a:endParaRPr lang="zh-CN" altLang="en-US"/>
          </a:p>
        </p:txBody>
      </p:sp>
      <p:sp>
        <p:nvSpPr>
          <p:cNvPr id="104928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971405" y="442221"/>
            <a:ext cx="7841673" cy="2174364"/>
          </a:xfrm>
        </p:spPr>
        <p:txBody>
          <a:bodyPr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何浪注塑工艺应用范围</a:t>
            </a:r>
            <a:endParaRPr lang="zh-CN" altLang="en-US"/>
          </a:p>
        </p:txBody>
      </p:sp>
      <p:sp>
        <p:nvSpPr>
          <p:cNvPr id="1049316" name="矩形 3"/>
          <p:cNvSpPr/>
          <p:nvPr>
            <p:custDataLst>
              <p:tags r:id="rId2"/>
            </p:custDataLst>
          </p:nvPr>
        </p:nvSpPr>
        <p:spPr>
          <a:xfrm>
            <a:off x="1187449" y="1762817"/>
            <a:ext cx="4714719" cy="1190244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18" name="矩形 13"/>
          <p:cNvSpPr/>
          <p:nvPr>
            <p:custDataLst>
              <p:tags r:id="rId3"/>
            </p:custDataLst>
          </p:nvPr>
        </p:nvSpPr>
        <p:spPr>
          <a:xfrm>
            <a:off x="838200" y="1762817"/>
            <a:ext cx="170321" cy="1190244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0" name="文本框 4"/>
          <p:cNvSpPr txBox="1"/>
          <p:nvPr>
            <p:custDataLst>
              <p:tags r:id="rId4"/>
            </p:custDataLst>
          </p:nvPr>
        </p:nvSpPr>
        <p:spPr>
          <a:xfrm>
            <a:off x="1367608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汽车零部件：如保险杠、仪表盘等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2" name="矩形 39"/>
          <p:cNvSpPr/>
          <p:nvPr>
            <p:custDataLst>
              <p:tags r:id="rId5"/>
            </p:custDataLst>
          </p:nvPr>
        </p:nvSpPr>
        <p:spPr>
          <a:xfrm>
            <a:off x="1187449" y="3175801"/>
            <a:ext cx="4714719" cy="1190244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4" name="矩形 5"/>
          <p:cNvSpPr/>
          <p:nvPr>
            <p:custDataLst>
              <p:tags r:id="rId6"/>
            </p:custDataLst>
          </p:nvPr>
        </p:nvSpPr>
        <p:spPr>
          <a:xfrm>
            <a:off x="838200" y="3175801"/>
            <a:ext cx="170321" cy="1190244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文本框 41"/>
          <p:cNvSpPr txBox="1"/>
          <p:nvPr>
            <p:custDataLst>
              <p:tags r:id="rId7"/>
            </p:custDataLst>
          </p:nvPr>
        </p:nvSpPr>
        <p:spPr>
          <a:xfrm>
            <a:off x="1367608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家电产品：如冰箱、洗衣机等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8" name="矩形 12"/>
          <p:cNvSpPr/>
          <p:nvPr>
            <p:custDataLst>
              <p:tags r:id="rId8"/>
            </p:custDataLst>
          </p:nvPr>
        </p:nvSpPr>
        <p:spPr>
          <a:xfrm>
            <a:off x="1187449" y="4588784"/>
            <a:ext cx="4714719" cy="1190244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0" name="矩形 17"/>
          <p:cNvSpPr/>
          <p:nvPr>
            <p:custDataLst>
              <p:tags r:id="rId9"/>
            </p:custDataLst>
          </p:nvPr>
        </p:nvSpPr>
        <p:spPr>
          <a:xfrm>
            <a:off x="838200" y="4588784"/>
            <a:ext cx="170321" cy="1190244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文本框 19"/>
          <p:cNvSpPr txBox="1"/>
          <p:nvPr>
            <p:custDataLst>
              <p:tags r:id="rId10"/>
            </p:custDataLst>
          </p:nvPr>
        </p:nvSpPr>
        <p:spPr>
          <a:xfrm>
            <a:off x="1367608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电子产品：如手机、电脑等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矩形 49"/>
          <p:cNvSpPr/>
          <p:nvPr>
            <p:custDataLst>
              <p:tags r:id="rId11"/>
            </p:custDataLst>
          </p:nvPr>
        </p:nvSpPr>
        <p:spPr>
          <a:xfrm>
            <a:off x="6638935" y="1762817"/>
            <a:ext cx="4714719" cy="1190244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6" name="矩形 26"/>
          <p:cNvSpPr/>
          <p:nvPr>
            <p:custDataLst>
              <p:tags r:id="rId12"/>
            </p:custDataLst>
          </p:nvPr>
        </p:nvSpPr>
        <p:spPr>
          <a:xfrm>
            <a:off x="6289686" y="1762817"/>
            <a:ext cx="170321" cy="1190244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文本框 27"/>
          <p:cNvSpPr txBox="1"/>
          <p:nvPr>
            <p:custDataLst>
              <p:tags r:id="rId13"/>
            </p:custDataLst>
          </p:nvPr>
        </p:nvSpPr>
        <p:spPr>
          <a:xfrm>
            <a:off x="6819094" y="1865501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医疗器械：如呼吸机、心脏起搏器等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0" name="矩形 64"/>
          <p:cNvSpPr/>
          <p:nvPr>
            <p:custDataLst>
              <p:tags r:id="rId14"/>
            </p:custDataLst>
          </p:nvPr>
        </p:nvSpPr>
        <p:spPr>
          <a:xfrm>
            <a:off x="6638935" y="3175801"/>
            <a:ext cx="4714719" cy="1190244"/>
          </a:xfrm>
          <a:prstGeom prst="rect">
            <a:avLst/>
          </a:prstGeom>
          <a:solidFill>
            <a:schemeClr val="accent5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2" name="矩形 65"/>
          <p:cNvSpPr/>
          <p:nvPr>
            <p:custDataLst>
              <p:tags r:id="rId15"/>
            </p:custDataLst>
          </p:nvPr>
        </p:nvSpPr>
        <p:spPr>
          <a:xfrm>
            <a:off x="6289686" y="3175801"/>
            <a:ext cx="170321" cy="1190244"/>
          </a:xfrm>
          <a:prstGeom prst="rect">
            <a:avLst/>
          </a:prstGeom>
          <a:solidFill>
            <a:schemeClr val="accent5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文本框 66"/>
          <p:cNvSpPr txBox="1"/>
          <p:nvPr>
            <p:custDataLst>
              <p:tags r:id="rId16"/>
            </p:custDataLst>
          </p:nvPr>
        </p:nvSpPr>
        <p:spPr>
          <a:xfrm>
            <a:off x="6819094" y="3278485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建筑材料：如门窗、管道等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矩形 67"/>
          <p:cNvSpPr/>
          <p:nvPr>
            <p:custDataLst>
              <p:tags r:id="rId17"/>
            </p:custDataLst>
          </p:nvPr>
        </p:nvSpPr>
        <p:spPr>
          <a:xfrm>
            <a:off x="6638935" y="4588784"/>
            <a:ext cx="4714719" cy="1190244"/>
          </a:xfrm>
          <a:prstGeom prst="rect">
            <a:avLst/>
          </a:prstGeom>
          <a:solidFill>
            <a:schemeClr val="accent6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8" name="矩形 68"/>
          <p:cNvSpPr/>
          <p:nvPr>
            <p:custDataLst>
              <p:tags r:id="rId18"/>
            </p:custDataLst>
          </p:nvPr>
        </p:nvSpPr>
        <p:spPr>
          <a:xfrm>
            <a:off x="6289686" y="4588784"/>
            <a:ext cx="170321" cy="1190244"/>
          </a:xfrm>
          <a:prstGeom prst="rect">
            <a:avLst/>
          </a:prstGeom>
          <a:solidFill>
            <a:schemeClr val="accent6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50" name="文本框 69"/>
          <p:cNvSpPr txBox="1"/>
          <p:nvPr>
            <p:custDataLst>
              <p:tags r:id="rId19"/>
            </p:custDataLst>
          </p:nvPr>
        </p:nvSpPr>
        <p:spPr>
          <a:xfrm>
            <a:off x="6819094" y="4691469"/>
            <a:ext cx="4428558" cy="98462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玩具：如模型、玩偶等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何浪注塑工艺应用实例</a:t>
            </a:r>
            <a:endParaRPr lang="zh-CN" altLang="en-US"/>
          </a:p>
        </p:txBody>
      </p:sp>
      <p:sp>
        <p:nvSpPr>
          <p:cNvPr id="104938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8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0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2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医疗器械：何浪注塑工艺在医疗器械生产中的应用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4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6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8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0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汽车零部件：何浪注塑工艺在汽车零部件生产中的应用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2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4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6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8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家电产品：何浪注塑工艺在家电产品生产中的应用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1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2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4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6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玩具产品：何浪注塑工艺在玩具产品生产中的应用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https://d.book118.com/146120132152010031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47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4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1"/>
  <p:tag name="KSO_WM_UNIT_INDEX" val="1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1"/>
</p:tagLst>
</file>

<file path=ppt/tags/tag68.xml><?xml version="1.0" encoding="utf-8"?>
<p:tagLst xmlns:p="http://schemas.openxmlformats.org/presentationml/2006/main">
  <p:tag name="KSO_WM_BEAUTIFY_FLAG" val="#wm#"/>
  <p:tag name="KSO_WM_SLIDE_ID" val="custom20230997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  <p:tag name="KSO_WM_TEMPLATE_THUMBS_INDEX" val="1、9"/>
</p:tagLst>
</file>

<file path=ppt/tags/tag6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CONTENTS"/>
  <p:tag name="KSO_WM_UNIT_TYPE" val="a"/>
  <p:tag name="KSO_WM_UNIT_VALUE" val="3"/>
</p:tagLst>
</file>

<file path=ppt/tags/tag7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3_1"/>
  <p:tag name="KSO_WM_UNIT_INDEX" val="1_3_1"/>
  <p:tag name="KSO_WM_UNIT_LAYERLEVEL" val="1_1_1"/>
  <p:tag name="KSO_WM_UNIT_SUBTYPE" val="d"/>
  <p:tag name="KSO_WM_UNIT_TYPE" val="l_h_i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4_1"/>
  <p:tag name="KSO_WM_UNIT_INDEX" val="1_4_1"/>
  <p:tag name="KSO_WM_UNIT_LAYERLEVEL" val="1_1_1"/>
  <p:tag name="KSO_WM_UNIT_SUBTYPE" val="d"/>
  <p:tag name="KSO_WM_UNIT_TYPE" val="l_h_i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1"/>
  <p:tag name="KSO_WM_UNIT_INDEX" val="1_1"/>
  <p:tag name="KSO_WM_UNIT_LAYERLEVEL" val="1_1"/>
  <p:tag name="KSO_WM_UNIT_TYPE" val="l_i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5_1"/>
  <p:tag name="KSO_WM_UNIT_INDEX" val="1_5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6_1"/>
  <p:tag name="KSO_WM_UNIT_INDEX" val="1_6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2"/>
  <p:tag name="KSO_WM_UNIT_INDEX" val="1_2"/>
  <p:tag name="KSO_WM_UNIT_LAYERLEVEL" val="1_1"/>
  <p:tag name="KSO_WM_UNIT_TYPE" val="l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1_1"/>
  <p:tag name="KSO_WM_UNIT_INDEX" val="1_1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2,&quot;pos&quot;:1,&quot;rgb&quot;:&quot;#34fec3&quot;,&quot;transparency&quot;:0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i*1_2_1"/>
  <p:tag name="KSO_WM_UNIT_INDEX" val="1_2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.5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0.25,&quot;width&quot;:675.25}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6*l_i*1_3"/>
  <p:tag name="KSO_WM_UNIT_INDEX" val="1_3"/>
  <p:tag name="KSO_WM_UNIT_LAYERLEVEL" val="1_1"/>
  <p:tag name="KSO_WM_UNIT_TYPE" val="l_i"/>
</p:tagLst>
</file>

<file path=ppt/tags/tag8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7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9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2_1"/>
  <p:tag name="KSO_WM_UNIT_INDEX" val="1_2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2_2"/>
  <p:tag name="KSO_WM_UNIT_INDEX" val="1_2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1_1"/>
  <p:tag name="KSO_WM_UNIT_INDEX" val="1_1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1_2"/>
  <p:tag name="KSO_WM_UNIT_INDEX" val="1_1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4_1"/>
  <p:tag name="KSO_WM_UNIT_INDEX" val="1_4_1"/>
  <p:tag name="KSO_WM_UNIT_LAYERLEVEL" val="1_1_1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4_2"/>
  <p:tag name="KSO_WM_UNIT_INDEX" val="1_4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3_2"/>
  <p:tag name="KSO_WM_UNIT_INDEX" val="1_3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i*1_5_1"/>
  <p:tag name="KSO_WM_UNIT_INDEX" val="1_5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4*l_h_i*1_5_2"/>
  <p:tag name="KSO_WM_UNIT_INDEX" val="1_5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4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80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27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13385827,&quot;width&quot;:839.2339370078741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0"/>
  <p:tag name="KSO_WM_UNIT_DIAGRAM_ISNUMVISUAL" val="0"/>
  <p:tag name="KSO_WM_UNIT_DIAGRAM_ISREFERUNIT" val="0"/>
  <p:tag name="KSO_WM_UNIT_HIGHLIGHT" val="0"/>
  <p:tag name="KSO_WM_UNIT_ID" val="custom2023099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7"/>
  <p:tag name="KSO_WM_UNIT_COMPATIBLE" val="1"/>
  <p:tag name="KSO_WM_UNIT_DIAGRAM_ISNUMVISUAL" val="0"/>
  <p:tag name="KSO_WM_UNIT_DIAGRAM_ISREFERUNIT" val="0"/>
  <p:tag name="KSO_WM_UNIT_HIGHLIGHT" val="0"/>
  <p:tag name="KSO_WM_UNIT_ID" val="custom20230997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87.xml><?xml version="1.0" encoding="utf-8"?>
<p:tagLst xmlns:p="http://schemas.openxmlformats.org/presentationml/2006/main">
  <p:tag name="KSO_WM_BEAUTIFY_FLAG" val="#wm#"/>
  <p:tag name="KSO_WM_SLIDE_ID" val="custom2023099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7"/>
  <p:tag name="KSO_WM_TEMPLATE_MASTER_TYPE" val="0"/>
  <p:tag name="KSO_WM_TEMPLATE_SUBCATEGORY" val="29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1"/>
  <p:tag name="KSO_WM_UNIT_INDEX" val="1_1_1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5*l_h_i*1_1_2"/>
  <p:tag name="KSO_WM_UNIT_INDEX" val="1_1_2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1"/>
  <p:tag name="KSO_WM_UNIT_INDEX" val="1_2_1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5*l_h_i*1_2_2"/>
  <p:tag name="KSO_WM_UNIT_INDEX" val="1_2_2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1"/>
  <p:tag name="KSO_WM_UNIT_INDEX" val="1_3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5*l_h_i*1_3_2"/>
  <p:tag name="KSO_WM_UNIT_INDEX" val="1_3_2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1"/>
  <p:tag name="KSO_WM_UNIT_INDEX" val="1_4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5*l_h_i*1_4_2"/>
  <p:tag name="KSO_WM_UNIT_INDEX" val="1_4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9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1"/>
  <p:tag name="KSO_WM_UNIT_INDEX" val="1_5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20_5*l_h_i*1_5_2"/>
  <p:tag name="KSO_WM_UNIT_INDEX" val="1_5_2"/>
  <p:tag name="KSO_WM_UNIT_LAYERLEVEL" val="1_1_1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5_1"/>
  <p:tag name="KSO_WM_UNIT_INDEX" val="1_5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10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1"/>
  <p:tag name="KSO_WM_UNIT_INDEX" val="1_6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20_5*l_h_i*1_6_2"/>
  <p:tag name="KSO_WM_UNIT_INDEX" val="1_6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5*l_h_f*1_6_1"/>
  <p:tag name="KSO_WM_UNIT_INDEX" val="1_6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2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123">
      <a:dk1>
        <a:srgbClr val="000000"/>
      </a:dk1>
      <a:lt1>
        <a:srgbClr val="FFFFFF"/>
      </a:lt1>
      <a:dk2>
        <a:srgbClr val="02202B"/>
      </a:dk2>
      <a:lt2>
        <a:srgbClr val="EBFFFF"/>
      </a:lt2>
      <a:accent1>
        <a:srgbClr val="34FEC3"/>
      </a:accent1>
      <a:accent2>
        <a:srgbClr val="0AE8A9"/>
      </a:accent2>
      <a:accent3>
        <a:srgbClr val="19F0DE"/>
      </a:accent3>
      <a:accent4>
        <a:srgbClr val="19CFF0"/>
      </a:accent4>
      <a:accent5>
        <a:srgbClr val="3FABF8"/>
      </a:accent5>
      <a:accent6>
        <a:srgbClr val="3493FE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1">
      <vt:lpstr>Arial</vt:lpstr>
      <vt:lpstr>Calibri</vt:lpstr>
      <vt:lpstr>微软雅黑</vt:lpstr>
      <vt:lpstr>Calibri Light</vt:lpstr>
      <vt:lpstr>+中文标题</vt:lpstr>
      <vt:lpstr>Wingdings</vt:lpstr>
      <vt:lpstr>Office Theme</vt:lpstr>
      <vt:lpstr>注塑工艺何浪</vt:lpstr>
      <vt:lpstr>目录</vt:lpstr>
      <vt:lpstr>注塑工艺概述</vt:lpstr>
      <vt:lpstr>注塑工艺简介</vt:lpstr>
      <vt:lpstr>注塑工艺原理</vt:lpstr>
      <vt:lpstr>注塑工艺流程</vt:lpstr>
      <vt:lpstr>何浪注塑工艺介绍</vt:lpstr>
      <vt:lpstr>何浪注塑工艺特点</vt:lpstr>
      <vt:lpstr>何浪注塑工艺原理</vt:lpstr>
      <vt:lpstr>何浪注塑工艺流程</vt:lpstr>
      <vt:lpstr>何浪注塑工艺应用</vt:lpstr>
      <vt:lpstr>何浪注塑工艺应用范围</vt:lpstr>
      <vt:lpstr>何浪注塑工艺应用实例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2024-08-30T08:39:42.094</cp:lastPrinted>
  <dcterms:created xsi:type="dcterms:W3CDTF">2024-08-30T00:39:42Z</dcterms:created>
  <dcterms:modified xsi:type="dcterms:W3CDTF">2024-08-30T00:39:44Z</dcterms:modified>
</cp:coreProperties>
</file>