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01F7EE-903B-4FE4-9815-C541789F59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9869F3-6682-448F-9DE2-86ABBF2A75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DEA495D-353F-40F9-ADCA-1A05B4501D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FDF6AE-3814-439D-8245-FFE48D39D9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858FE7-08C8-4ECF-8D66-B27BDCAA23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F9B426-74CB-4FC5-9643-2C95EA49A8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02975A-7079-48E3-9221-838E7FB549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2B212C-57F5-438A-A9CB-89924E3BAB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85F496-202E-440B-9C95-5A82538A06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DE05E6-9277-4BC8-88C1-0AB4C41B88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2402FE-2696-4F66-9E90-464A332E5E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6130034125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荷尔蒙疗法在WI治疗中的应用研究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荷尔蒙疗法概述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WI治疗现状分析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荷尔蒙疗法在WI治疗中应用探讨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实验结果与分析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荷尔蒙疗法在WI治疗中的应用逐渐受到关注，其作为一种新兴的治疗手段，具有广阔的应用前景和重要的研究价值。</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通过对荷尔蒙疗法在WI治疗中的应用研究，可以深入了解其作用机制、疗效及安全性等方面的问题，为临床医生提供更加科学、有效的治疗手段，提高患者的生活质量和预后。</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目前，国内外对于荷尔蒙疗法在WI治疗中的应用研究尚处于起步阶段，但已有一些研究结果表明其在改善患者症状、提高生活质量等方面具有一定的疗效。</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随着研究的深入，荷尔蒙疗法在WI治疗中的应用将会得到更加广泛的关注和研究，其疗效和安全性将会得到更加全面、准确的评估。</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研究内容与方法</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本研究采用随机对照试验的方法，将患者随机分为荷尔蒙疗法组和对照组，对两组患者的症状、生活质量等指标进行观察和评估。</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通过对比两组患者的疗效和安全性等方面的数据，分析荷尔蒙疗法在WI治疗中的应用效果，并探讨其作用机制和可能的影响因素。</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同时，本研究还将对荷尔蒙疗法的剂量、疗程等参数进行优化，以提高其疗效和安全性。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荷尔蒙疗法概述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荷尔蒙疗法是一种通过补充、抑制或调节体内荷尔蒙水平，以治疗特定疾病或症状的方法。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荷尔蒙的来源和作用方式，荷尔蒙疗法可分为内源性荷尔蒙疗法和外源性荷尔蒙疗法。内源性荷尔蒙疗法通过调节体内自身荷尔蒙的合成和分泌来发挥作用，而外源性荷尔蒙疗法则是通过给予外源性荷尔蒙药物来实现治疗目的。</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荷尔蒙疗法定义与分类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作用于靶器官</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荷尔蒙通过与靶器官上的特异性受体结合，从而改变细胞代谢和功能，实现对机体的调节作用。</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调节代谢</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荷尔蒙能够调节体内的糖、脂肪和蛋白质代谢，维持机体的能量平衡和内环境稳定。</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影响免疫系统</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荷尔蒙对免疫系统具有调节作用，能够增强或抑制免疫反应，从而影响机体的免疫状态。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荷尔蒙疗法作用机制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荷尔蒙疗法适用于多种疾病的治疗，如更年期综合征、月经不调、乳腺发育不良、性功能障碍、骨质疏松等。此外，还可用于辅助治疗某些肿瘤和自身免疫性疾病。</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禁忌症</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荷尔蒙疗法的禁忌症包括已知或怀疑妊娠、严重肝肾功能不全、活动性血栓栓塞性疾病、未控制的糖尿病和高血压等。此外，对于某些特定人群，如儿童、青少年和老年人，应谨慎使用荷尔蒙疗法，并根据具体情况调整治疗方案。</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适应症</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荷尔蒙疗法适应症与禁忌症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WI治疗现状分析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WI定义及临床表现</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WI（某种疾病）是一种由多种因素引起的疾病，其临床表现包括疼痛、肿胀、功能障碍等。</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WI的发病机制复杂，涉及遗传、环境、生活习惯等多种因素。</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WI的病情严重程度不一，轻者可能影响患者生活质量，重者可能危及生命。</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622012" y="1989677"/>
            <a:ext cx="1109091" cy="1054132"/>
            <a:chOff x="1622012" y="1989677"/>
            <a:chExt cx="1109091" cy="1054132"/>
          </a:xfrm>
        </p:grpSpPr>
        <p:sp>
          <p:nvSpPr>
            <p:cNvPr id="3" name="AutoShape 3"/>
            <p:cNvSpPr/>
            <p:nvPr/>
          </p:nvSpPr>
          <p:spPr>
            <a:xfrm>
              <a:off x="1622012" y="1989677"/>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81759" y="2250567"/>
              <a:ext cx="646938" cy="646748"/>
            </a:xfrm>
            <a:custGeom>
              <a:rect l="l" t="t" r="r" b="b"/>
              <a:pathLst>
                <a:path w="411" h="412">
                  <a:moveTo>
                    <a:pt x="337" y="198"/>
                  </a:moveTo>
                  <a:cubicBezTo>
                    <a:pt x="316" y="198"/>
                    <a:pt x="298" y="206"/>
                    <a:pt x="284" y="220"/>
                  </a:cubicBezTo>
                  <a:cubicBezTo>
                    <a:pt x="249" y="185"/>
                    <a:pt x="249" y="185"/>
                    <a:pt x="249" y="185"/>
                  </a:cubicBezTo>
                  <a:cubicBezTo>
                    <a:pt x="270" y="166"/>
                    <a:pt x="283" y="138"/>
                    <a:pt x="283" y="107"/>
                  </a:cubicBezTo>
                  <a:cubicBezTo>
                    <a:pt x="283" y="48"/>
                    <a:pt x="235" y="0"/>
                    <a:pt x="176" y="0"/>
                  </a:cubicBezTo>
                  <a:cubicBezTo>
                    <a:pt x="117" y="0"/>
                    <a:pt x="68" y="48"/>
                    <a:pt x="68" y="107"/>
                  </a:cubicBezTo>
                  <a:cubicBezTo>
                    <a:pt x="68" y="144"/>
                    <a:pt x="88" y="177"/>
                    <a:pt x="116" y="196"/>
                  </a:cubicBezTo>
                  <a:cubicBezTo>
                    <a:pt x="96" y="266"/>
                    <a:pt x="96" y="266"/>
                    <a:pt x="96" y="266"/>
                  </a:cubicBezTo>
                  <a:cubicBezTo>
                    <a:pt x="89" y="264"/>
                    <a:pt x="82" y="263"/>
                    <a:pt x="74" y="263"/>
                  </a:cubicBezTo>
                  <a:cubicBezTo>
                    <a:pt x="33" y="263"/>
                    <a:pt x="0" y="296"/>
                    <a:pt x="0" y="337"/>
                  </a:cubicBezTo>
                  <a:cubicBezTo>
                    <a:pt x="0" y="378"/>
                    <a:pt x="33" y="412"/>
                    <a:pt x="74" y="412"/>
                  </a:cubicBezTo>
                  <a:cubicBezTo>
                    <a:pt x="115" y="412"/>
                    <a:pt x="149" y="378"/>
                    <a:pt x="149" y="337"/>
                  </a:cubicBezTo>
                  <a:cubicBezTo>
                    <a:pt x="149" y="309"/>
                    <a:pt x="133" y="284"/>
                    <a:pt x="110" y="272"/>
                  </a:cubicBezTo>
                  <a:cubicBezTo>
                    <a:pt x="130" y="204"/>
                    <a:pt x="130" y="204"/>
                    <a:pt x="130" y="204"/>
                  </a:cubicBezTo>
                  <a:cubicBezTo>
                    <a:pt x="144" y="210"/>
                    <a:pt x="159" y="214"/>
                    <a:pt x="176" y="214"/>
                  </a:cubicBezTo>
                  <a:cubicBezTo>
                    <a:pt x="199" y="214"/>
                    <a:pt x="220" y="207"/>
                    <a:pt x="238" y="195"/>
                  </a:cubicBezTo>
                  <a:cubicBezTo>
                    <a:pt x="275" y="232"/>
                    <a:pt x="275" y="232"/>
                    <a:pt x="275" y="232"/>
                  </a:cubicBezTo>
                  <a:cubicBezTo>
                    <a:pt x="267" y="243"/>
                    <a:pt x="262" y="257"/>
                    <a:pt x="262" y="273"/>
                  </a:cubicBezTo>
                  <a:cubicBezTo>
                    <a:pt x="262" y="314"/>
                    <a:pt x="296" y="347"/>
                    <a:pt x="337" y="347"/>
                  </a:cubicBezTo>
                  <a:cubicBezTo>
                    <a:pt x="378" y="347"/>
                    <a:pt x="411" y="314"/>
                    <a:pt x="411" y="273"/>
                  </a:cubicBezTo>
                  <a:cubicBezTo>
                    <a:pt x="411" y="231"/>
                    <a:pt x="378" y="198"/>
                    <a:pt x="337" y="198"/>
                  </a:cubicBezTo>
                  <a:close/>
                  <a:moveTo>
                    <a:pt x="134" y="337"/>
                  </a:moveTo>
                  <a:cubicBezTo>
                    <a:pt x="134" y="370"/>
                    <a:pt x="107" y="397"/>
                    <a:pt x="74" y="397"/>
                  </a:cubicBezTo>
                  <a:cubicBezTo>
                    <a:pt x="41" y="397"/>
                    <a:pt x="14" y="370"/>
                    <a:pt x="14" y="337"/>
                  </a:cubicBezTo>
                  <a:cubicBezTo>
                    <a:pt x="14" y="304"/>
                    <a:pt x="41" y="278"/>
                    <a:pt x="74" y="278"/>
                  </a:cubicBezTo>
                  <a:cubicBezTo>
                    <a:pt x="107" y="278"/>
                    <a:pt x="134" y="304"/>
                    <a:pt x="134" y="337"/>
                  </a:cubicBezTo>
                  <a:close/>
                  <a:moveTo>
                    <a:pt x="83" y="107"/>
                  </a:moveTo>
                  <a:cubicBezTo>
                    <a:pt x="83" y="56"/>
                    <a:pt x="125" y="14"/>
                    <a:pt x="176" y="14"/>
                  </a:cubicBezTo>
                  <a:cubicBezTo>
                    <a:pt x="227" y="14"/>
                    <a:pt x="268" y="56"/>
                    <a:pt x="268" y="107"/>
                  </a:cubicBezTo>
                  <a:cubicBezTo>
                    <a:pt x="268" y="158"/>
                    <a:pt x="227" y="200"/>
                    <a:pt x="176" y="200"/>
                  </a:cubicBezTo>
                  <a:cubicBezTo>
                    <a:pt x="125" y="200"/>
                    <a:pt x="83" y="158"/>
                    <a:pt x="83" y="107"/>
                  </a:cubicBezTo>
                  <a:close/>
                  <a:moveTo>
                    <a:pt x="337" y="332"/>
                  </a:moveTo>
                  <a:cubicBezTo>
                    <a:pt x="304" y="332"/>
                    <a:pt x="277" y="306"/>
                    <a:pt x="277" y="273"/>
                  </a:cubicBezTo>
                  <a:cubicBezTo>
                    <a:pt x="277" y="240"/>
                    <a:pt x="304" y="213"/>
                    <a:pt x="337" y="213"/>
                  </a:cubicBezTo>
                  <a:cubicBezTo>
                    <a:pt x="370" y="213"/>
                    <a:pt x="397" y="240"/>
                    <a:pt x="397" y="273"/>
                  </a:cubicBezTo>
                  <a:cubicBezTo>
                    <a:pt x="397" y="306"/>
                    <a:pt x="370" y="332"/>
                    <a:pt x="337" y="33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537162" y="3598354"/>
            <a:ext cx="1109091" cy="1054132"/>
            <a:chOff x="8537162" y="3598354"/>
            <a:chExt cx="1109091" cy="1054132"/>
          </a:xfrm>
        </p:grpSpPr>
        <p:sp>
          <p:nvSpPr>
            <p:cNvPr id="6" name="AutoShape 6"/>
            <p:cNvSpPr/>
            <p:nvPr/>
          </p:nvSpPr>
          <p:spPr>
            <a:xfrm>
              <a:off x="8537162" y="3598354"/>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916448" y="3874675"/>
              <a:ext cx="350425" cy="644557"/>
            </a:xfrm>
            <a:custGeom>
              <a:rect l="l" t="t" r="r" b="b"/>
              <a:pathLst>
                <a:path w="122" h="225">
                  <a:moveTo>
                    <a:pt x="3" y="57"/>
                  </a:moveTo>
                  <a:cubicBezTo>
                    <a:pt x="1" y="59"/>
                    <a:pt x="1" y="62"/>
                    <a:pt x="2" y="65"/>
                  </a:cubicBezTo>
                  <a:cubicBezTo>
                    <a:pt x="3" y="69"/>
                    <a:pt x="3" y="69"/>
                    <a:pt x="3" y="69"/>
                  </a:cubicBezTo>
                  <a:cubicBezTo>
                    <a:pt x="4" y="74"/>
                    <a:pt x="9" y="77"/>
                    <a:pt x="14" y="77"/>
                  </a:cubicBezTo>
                  <a:cubicBezTo>
                    <a:pt x="14" y="77"/>
                    <a:pt x="14" y="77"/>
                    <a:pt x="14" y="77"/>
                  </a:cubicBezTo>
                  <a:cubicBezTo>
                    <a:pt x="15" y="77"/>
                    <a:pt x="16" y="77"/>
                    <a:pt x="17" y="76"/>
                  </a:cubicBezTo>
                  <a:cubicBezTo>
                    <a:pt x="112" y="48"/>
                    <a:pt x="112" y="48"/>
                    <a:pt x="112" y="48"/>
                  </a:cubicBezTo>
                  <a:cubicBezTo>
                    <a:pt x="115" y="47"/>
                    <a:pt x="118" y="45"/>
                    <a:pt x="119" y="42"/>
                  </a:cubicBezTo>
                  <a:cubicBezTo>
                    <a:pt x="120" y="40"/>
                    <a:pt x="121" y="37"/>
                    <a:pt x="120" y="34"/>
                  </a:cubicBezTo>
                  <a:cubicBezTo>
                    <a:pt x="119" y="30"/>
                    <a:pt x="119" y="30"/>
                    <a:pt x="119" y="30"/>
                  </a:cubicBezTo>
                  <a:cubicBezTo>
                    <a:pt x="117" y="25"/>
                    <a:pt x="113" y="22"/>
                    <a:pt x="108" y="22"/>
                  </a:cubicBezTo>
                  <a:cubicBezTo>
                    <a:pt x="107" y="22"/>
                    <a:pt x="106" y="22"/>
                    <a:pt x="105" y="23"/>
                  </a:cubicBezTo>
                  <a:cubicBezTo>
                    <a:pt x="9" y="51"/>
                    <a:pt x="9" y="51"/>
                    <a:pt x="9" y="51"/>
                  </a:cubicBezTo>
                  <a:cubicBezTo>
                    <a:pt x="6" y="52"/>
                    <a:pt x="4" y="54"/>
                    <a:pt x="3" y="57"/>
                  </a:cubicBezTo>
                  <a:close/>
                  <a:moveTo>
                    <a:pt x="106" y="28"/>
                  </a:moveTo>
                  <a:cubicBezTo>
                    <a:pt x="107" y="28"/>
                    <a:pt x="107" y="28"/>
                    <a:pt x="108" y="28"/>
                  </a:cubicBezTo>
                  <a:cubicBezTo>
                    <a:pt x="110" y="28"/>
                    <a:pt x="112" y="30"/>
                    <a:pt x="113" y="32"/>
                  </a:cubicBezTo>
                  <a:cubicBezTo>
                    <a:pt x="114" y="35"/>
                    <a:pt x="114" y="35"/>
                    <a:pt x="114" y="35"/>
                  </a:cubicBezTo>
                  <a:cubicBezTo>
                    <a:pt x="115" y="37"/>
                    <a:pt x="114" y="38"/>
                    <a:pt x="114" y="40"/>
                  </a:cubicBezTo>
                  <a:cubicBezTo>
                    <a:pt x="113" y="41"/>
                    <a:pt x="112" y="42"/>
                    <a:pt x="111" y="42"/>
                  </a:cubicBezTo>
                  <a:cubicBezTo>
                    <a:pt x="15" y="71"/>
                    <a:pt x="15" y="71"/>
                    <a:pt x="15" y="71"/>
                  </a:cubicBezTo>
                  <a:cubicBezTo>
                    <a:pt x="15" y="71"/>
                    <a:pt x="14" y="71"/>
                    <a:pt x="14" y="71"/>
                  </a:cubicBezTo>
                  <a:cubicBezTo>
                    <a:pt x="14" y="71"/>
                    <a:pt x="14" y="71"/>
                    <a:pt x="14" y="71"/>
                  </a:cubicBezTo>
                  <a:cubicBezTo>
                    <a:pt x="11" y="71"/>
                    <a:pt x="9" y="69"/>
                    <a:pt x="9" y="67"/>
                  </a:cubicBezTo>
                  <a:cubicBezTo>
                    <a:pt x="8" y="63"/>
                    <a:pt x="8" y="63"/>
                    <a:pt x="8" y="63"/>
                  </a:cubicBezTo>
                  <a:cubicBezTo>
                    <a:pt x="7" y="62"/>
                    <a:pt x="7" y="61"/>
                    <a:pt x="8" y="59"/>
                  </a:cubicBezTo>
                  <a:cubicBezTo>
                    <a:pt x="9" y="58"/>
                    <a:pt x="10" y="57"/>
                    <a:pt x="11" y="57"/>
                  </a:cubicBezTo>
                  <a:lnTo>
                    <a:pt x="106" y="28"/>
                  </a:lnTo>
                  <a:close/>
                  <a:moveTo>
                    <a:pt x="3" y="35"/>
                  </a:moveTo>
                  <a:cubicBezTo>
                    <a:pt x="4" y="40"/>
                    <a:pt x="9" y="43"/>
                    <a:pt x="14" y="43"/>
                  </a:cubicBezTo>
                  <a:cubicBezTo>
                    <a:pt x="15" y="43"/>
                    <a:pt x="16" y="43"/>
                    <a:pt x="17" y="43"/>
                  </a:cubicBezTo>
                  <a:cubicBezTo>
                    <a:pt x="66" y="28"/>
                    <a:pt x="66" y="28"/>
                    <a:pt x="66" y="28"/>
                  </a:cubicBezTo>
                  <a:cubicBezTo>
                    <a:pt x="72" y="26"/>
                    <a:pt x="76" y="19"/>
                    <a:pt x="74" y="13"/>
                  </a:cubicBezTo>
                  <a:cubicBezTo>
                    <a:pt x="73" y="10"/>
                    <a:pt x="73" y="10"/>
                    <a:pt x="73" y="10"/>
                  </a:cubicBezTo>
                  <a:cubicBezTo>
                    <a:pt x="71" y="4"/>
                    <a:pt x="65" y="0"/>
                    <a:pt x="59" y="2"/>
                  </a:cubicBezTo>
                  <a:cubicBezTo>
                    <a:pt x="9" y="17"/>
                    <a:pt x="9" y="17"/>
                    <a:pt x="9" y="17"/>
                  </a:cubicBezTo>
                  <a:cubicBezTo>
                    <a:pt x="3" y="19"/>
                    <a:pt x="0" y="25"/>
                    <a:pt x="2" y="31"/>
                  </a:cubicBezTo>
                  <a:lnTo>
                    <a:pt x="3" y="35"/>
                  </a:lnTo>
                  <a:close/>
                  <a:moveTo>
                    <a:pt x="11" y="23"/>
                  </a:moveTo>
                  <a:cubicBezTo>
                    <a:pt x="61" y="8"/>
                    <a:pt x="61" y="8"/>
                    <a:pt x="61" y="8"/>
                  </a:cubicBezTo>
                  <a:cubicBezTo>
                    <a:pt x="61" y="8"/>
                    <a:pt x="62" y="8"/>
                    <a:pt x="62" y="8"/>
                  </a:cubicBezTo>
                  <a:cubicBezTo>
                    <a:pt x="64" y="8"/>
                    <a:pt x="67" y="9"/>
                    <a:pt x="67" y="12"/>
                  </a:cubicBezTo>
                  <a:cubicBezTo>
                    <a:pt x="68" y="15"/>
                    <a:pt x="68" y="15"/>
                    <a:pt x="68" y="15"/>
                  </a:cubicBezTo>
                  <a:cubicBezTo>
                    <a:pt x="69" y="18"/>
                    <a:pt x="68" y="21"/>
                    <a:pt x="65" y="22"/>
                  </a:cubicBezTo>
                  <a:cubicBezTo>
                    <a:pt x="15" y="37"/>
                    <a:pt x="15" y="37"/>
                    <a:pt x="15" y="37"/>
                  </a:cubicBezTo>
                  <a:cubicBezTo>
                    <a:pt x="15" y="37"/>
                    <a:pt x="14" y="37"/>
                    <a:pt x="14" y="37"/>
                  </a:cubicBezTo>
                  <a:cubicBezTo>
                    <a:pt x="11" y="37"/>
                    <a:pt x="9" y="36"/>
                    <a:pt x="9" y="33"/>
                  </a:cubicBezTo>
                  <a:cubicBezTo>
                    <a:pt x="8" y="30"/>
                    <a:pt x="8" y="30"/>
                    <a:pt x="8" y="30"/>
                  </a:cubicBezTo>
                  <a:cubicBezTo>
                    <a:pt x="7" y="27"/>
                    <a:pt x="8" y="24"/>
                    <a:pt x="11" y="23"/>
                  </a:cubicBezTo>
                  <a:close/>
                  <a:moveTo>
                    <a:pt x="120" y="101"/>
                  </a:moveTo>
                  <a:cubicBezTo>
                    <a:pt x="119" y="97"/>
                    <a:pt x="119" y="97"/>
                    <a:pt x="119" y="97"/>
                  </a:cubicBezTo>
                  <a:cubicBezTo>
                    <a:pt x="117" y="92"/>
                    <a:pt x="110" y="88"/>
                    <a:pt x="105" y="90"/>
                  </a:cubicBezTo>
                  <a:cubicBezTo>
                    <a:pt x="82" y="96"/>
                    <a:pt x="82" y="96"/>
                    <a:pt x="82" y="96"/>
                  </a:cubicBezTo>
                  <a:cubicBezTo>
                    <a:pt x="76" y="98"/>
                    <a:pt x="72" y="104"/>
                    <a:pt x="72" y="110"/>
                  </a:cubicBezTo>
                  <a:cubicBezTo>
                    <a:pt x="72" y="138"/>
                    <a:pt x="72" y="138"/>
                    <a:pt x="72" y="138"/>
                  </a:cubicBezTo>
                  <a:cubicBezTo>
                    <a:pt x="55" y="138"/>
                    <a:pt x="55" y="138"/>
                    <a:pt x="55" y="138"/>
                  </a:cubicBezTo>
                  <a:cubicBezTo>
                    <a:pt x="55" y="106"/>
                    <a:pt x="55" y="106"/>
                    <a:pt x="55" y="106"/>
                  </a:cubicBezTo>
                  <a:cubicBezTo>
                    <a:pt x="55" y="104"/>
                    <a:pt x="54" y="101"/>
                    <a:pt x="53" y="99"/>
                  </a:cubicBezTo>
                  <a:cubicBezTo>
                    <a:pt x="112" y="82"/>
                    <a:pt x="112" y="82"/>
                    <a:pt x="112" y="82"/>
                  </a:cubicBezTo>
                  <a:cubicBezTo>
                    <a:pt x="115" y="81"/>
                    <a:pt x="118" y="79"/>
                    <a:pt x="119" y="76"/>
                  </a:cubicBezTo>
                  <a:cubicBezTo>
                    <a:pt x="120" y="73"/>
                    <a:pt x="121" y="70"/>
                    <a:pt x="120" y="67"/>
                  </a:cubicBezTo>
                  <a:cubicBezTo>
                    <a:pt x="119" y="64"/>
                    <a:pt x="119" y="64"/>
                    <a:pt x="119" y="64"/>
                  </a:cubicBezTo>
                  <a:cubicBezTo>
                    <a:pt x="117" y="58"/>
                    <a:pt x="110" y="54"/>
                    <a:pt x="105" y="56"/>
                  </a:cubicBezTo>
                  <a:cubicBezTo>
                    <a:pt x="9" y="85"/>
                    <a:pt x="9" y="85"/>
                    <a:pt x="9" y="85"/>
                  </a:cubicBezTo>
                  <a:cubicBezTo>
                    <a:pt x="6" y="86"/>
                    <a:pt x="4" y="88"/>
                    <a:pt x="3" y="90"/>
                  </a:cubicBezTo>
                  <a:cubicBezTo>
                    <a:pt x="1" y="92"/>
                    <a:pt x="1" y="95"/>
                    <a:pt x="1" y="97"/>
                  </a:cubicBezTo>
                  <a:cubicBezTo>
                    <a:pt x="2" y="98"/>
                    <a:pt x="2" y="98"/>
                    <a:pt x="2" y="99"/>
                  </a:cubicBezTo>
                  <a:cubicBezTo>
                    <a:pt x="3" y="102"/>
                    <a:pt x="3" y="102"/>
                    <a:pt x="3" y="102"/>
                  </a:cubicBezTo>
                  <a:cubicBezTo>
                    <a:pt x="4" y="106"/>
                    <a:pt x="7" y="109"/>
                    <a:pt x="10" y="110"/>
                  </a:cubicBezTo>
                  <a:cubicBezTo>
                    <a:pt x="11" y="110"/>
                    <a:pt x="11" y="110"/>
                    <a:pt x="11" y="110"/>
                  </a:cubicBezTo>
                  <a:cubicBezTo>
                    <a:pt x="23" y="113"/>
                    <a:pt x="23" y="113"/>
                    <a:pt x="23" y="113"/>
                  </a:cubicBezTo>
                  <a:cubicBezTo>
                    <a:pt x="26" y="114"/>
                    <a:pt x="28" y="118"/>
                    <a:pt x="28" y="121"/>
                  </a:cubicBezTo>
                  <a:cubicBezTo>
                    <a:pt x="28" y="138"/>
                    <a:pt x="28" y="138"/>
                    <a:pt x="28" y="138"/>
                  </a:cubicBezTo>
                  <a:cubicBezTo>
                    <a:pt x="17" y="138"/>
                    <a:pt x="17" y="138"/>
                    <a:pt x="17" y="138"/>
                  </a:cubicBezTo>
                  <a:cubicBezTo>
                    <a:pt x="17" y="187"/>
                    <a:pt x="17" y="187"/>
                    <a:pt x="17" y="187"/>
                  </a:cubicBezTo>
                  <a:cubicBezTo>
                    <a:pt x="17" y="199"/>
                    <a:pt x="28" y="208"/>
                    <a:pt x="40" y="209"/>
                  </a:cubicBezTo>
                  <a:cubicBezTo>
                    <a:pt x="40" y="214"/>
                    <a:pt x="40" y="214"/>
                    <a:pt x="40" y="214"/>
                  </a:cubicBezTo>
                  <a:cubicBezTo>
                    <a:pt x="40" y="220"/>
                    <a:pt x="46" y="225"/>
                    <a:pt x="53" y="225"/>
                  </a:cubicBezTo>
                  <a:cubicBezTo>
                    <a:pt x="74" y="225"/>
                    <a:pt x="74" y="225"/>
                    <a:pt x="74" y="225"/>
                  </a:cubicBezTo>
                  <a:cubicBezTo>
                    <a:pt x="81" y="225"/>
                    <a:pt x="87" y="220"/>
                    <a:pt x="87" y="214"/>
                  </a:cubicBezTo>
                  <a:cubicBezTo>
                    <a:pt x="87" y="209"/>
                    <a:pt x="87" y="209"/>
                    <a:pt x="87" y="209"/>
                  </a:cubicBezTo>
                  <a:cubicBezTo>
                    <a:pt x="99" y="208"/>
                    <a:pt x="110" y="199"/>
                    <a:pt x="110" y="187"/>
                  </a:cubicBezTo>
                  <a:cubicBezTo>
                    <a:pt x="110" y="138"/>
                    <a:pt x="110" y="138"/>
                    <a:pt x="110" y="138"/>
                  </a:cubicBezTo>
                  <a:cubicBezTo>
                    <a:pt x="99" y="138"/>
                    <a:pt x="99" y="138"/>
                    <a:pt x="99" y="138"/>
                  </a:cubicBezTo>
                  <a:cubicBezTo>
                    <a:pt x="99" y="125"/>
                    <a:pt x="99" y="125"/>
                    <a:pt x="99" y="125"/>
                  </a:cubicBezTo>
                  <a:cubicBezTo>
                    <a:pt x="99" y="122"/>
                    <a:pt x="101" y="118"/>
                    <a:pt x="104" y="117"/>
                  </a:cubicBezTo>
                  <a:cubicBezTo>
                    <a:pt x="112" y="115"/>
                    <a:pt x="112" y="115"/>
                    <a:pt x="112" y="115"/>
                  </a:cubicBezTo>
                  <a:cubicBezTo>
                    <a:pt x="118" y="113"/>
                    <a:pt x="122" y="107"/>
                    <a:pt x="120" y="101"/>
                  </a:cubicBezTo>
                  <a:close/>
                  <a:moveTo>
                    <a:pt x="43" y="98"/>
                  </a:moveTo>
                  <a:cubicBezTo>
                    <a:pt x="45" y="99"/>
                    <a:pt x="46" y="100"/>
                    <a:pt x="47" y="101"/>
                  </a:cubicBezTo>
                  <a:cubicBezTo>
                    <a:pt x="48" y="103"/>
                    <a:pt x="49" y="104"/>
                    <a:pt x="49" y="106"/>
                  </a:cubicBezTo>
                  <a:cubicBezTo>
                    <a:pt x="49" y="138"/>
                    <a:pt x="49" y="138"/>
                    <a:pt x="49" y="138"/>
                  </a:cubicBezTo>
                  <a:cubicBezTo>
                    <a:pt x="35" y="138"/>
                    <a:pt x="35" y="138"/>
                    <a:pt x="35" y="138"/>
                  </a:cubicBezTo>
                  <a:cubicBezTo>
                    <a:pt x="35" y="121"/>
                    <a:pt x="35" y="121"/>
                    <a:pt x="35" y="121"/>
                  </a:cubicBezTo>
                  <a:cubicBezTo>
                    <a:pt x="35" y="116"/>
                    <a:pt x="30" y="110"/>
                    <a:pt x="25" y="108"/>
                  </a:cubicBezTo>
                  <a:cubicBezTo>
                    <a:pt x="25" y="108"/>
                    <a:pt x="24" y="108"/>
                    <a:pt x="24" y="108"/>
                  </a:cubicBezTo>
                  <a:cubicBezTo>
                    <a:pt x="13" y="104"/>
                    <a:pt x="13" y="104"/>
                    <a:pt x="13" y="104"/>
                  </a:cubicBezTo>
                  <a:cubicBezTo>
                    <a:pt x="12" y="104"/>
                    <a:pt x="12" y="104"/>
                    <a:pt x="12" y="104"/>
                  </a:cubicBezTo>
                  <a:cubicBezTo>
                    <a:pt x="10" y="104"/>
                    <a:pt x="9" y="102"/>
                    <a:pt x="9" y="101"/>
                  </a:cubicBezTo>
                  <a:cubicBezTo>
                    <a:pt x="8" y="97"/>
                    <a:pt x="8" y="97"/>
                    <a:pt x="8" y="97"/>
                  </a:cubicBezTo>
                  <a:cubicBezTo>
                    <a:pt x="8" y="97"/>
                    <a:pt x="8" y="97"/>
                    <a:pt x="8" y="97"/>
                  </a:cubicBezTo>
                  <a:cubicBezTo>
                    <a:pt x="7" y="96"/>
                    <a:pt x="7" y="94"/>
                    <a:pt x="8" y="93"/>
                  </a:cubicBezTo>
                  <a:cubicBezTo>
                    <a:pt x="9" y="92"/>
                    <a:pt x="10" y="91"/>
                    <a:pt x="11" y="90"/>
                  </a:cubicBezTo>
                  <a:cubicBezTo>
                    <a:pt x="12" y="90"/>
                    <a:pt x="12" y="90"/>
                    <a:pt x="12" y="90"/>
                  </a:cubicBezTo>
                  <a:cubicBezTo>
                    <a:pt x="13" y="90"/>
                    <a:pt x="13" y="90"/>
                    <a:pt x="13" y="90"/>
                  </a:cubicBezTo>
                  <a:cubicBezTo>
                    <a:pt x="24" y="86"/>
                    <a:pt x="24" y="86"/>
                    <a:pt x="24" y="86"/>
                  </a:cubicBezTo>
                  <a:cubicBezTo>
                    <a:pt x="106" y="62"/>
                    <a:pt x="106" y="62"/>
                    <a:pt x="106" y="62"/>
                  </a:cubicBezTo>
                  <a:cubicBezTo>
                    <a:pt x="107" y="62"/>
                    <a:pt x="107" y="62"/>
                    <a:pt x="108" y="62"/>
                  </a:cubicBezTo>
                  <a:cubicBezTo>
                    <a:pt x="110" y="62"/>
                    <a:pt x="112" y="63"/>
                    <a:pt x="113" y="66"/>
                  </a:cubicBezTo>
                  <a:cubicBezTo>
                    <a:pt x="114" y="69"/>
                    <a:pt x="114" y="69"/>
                    <a:pt x="114" y="69"/>
                  </a:cubicBezTo>
                  <a:cubicBezTo>
                    <a:pt x="115" y="71"/>
                    <a:pt x="114" y="72"/>
                    <a:pt x="114" y="73"/>
                  </a:cubicBezTo>
                  <a:cubicBezTo>
                    <a:pt x="113" y="74"/>
                    <a:pt x="112" y="75"/>
                    <a:pt x="111" y="76"/>
                  </a:cubicBezTo>
                  <a:cubicBezTo>
                    <a:pt x="49" y="94"/>
                    <a:pt x="49" y="94"/>
                    <a:pt x="49" y="94"/>
                  </a:cubicBezTo>
                  <a:cubicBezTo>
                    <a:pt x="39" y="97"/>
                    <a:pt x="43" y="98"/>
                    <a:pt x="43" y="98"/>
                  </a:cubicBezTo>
                  <a:close/>
                  <a:moveTo>
                    <a:pt x="111" y="109"/>
                  </a:moveTo>
                  <a:cubicBezTo>
                    <a:pt x="103" y="111"/>
                    <a:pt x="103" y="111"/>
                    <a:pt x="103" y="111"/>
                  </a:cubicBezTo>
                  <a:cubicBezTo>
                    <a:pt x="97" y="113"/>
                    <a:pt x="92" y="119"/>
                    <a:pt x="92" y="125"/>
                  </a:cubicBezTo>
                  <a:cubicBezTo>
                    <a:pt x="92" y="138"/>
                    <a:pt x="92" y="138"/>
                    <a:pt x="92" y="138"/>
                  </a:cubicBezTo>
                  <a:cubicBezTo>
                    <a:pt x="78" y="138"/>
                    <a:pt x="78" y="138"/>
                    <a:pt x="78" y="138"/>
                  </a:cubicBezTo>
                  <a:cubicBezTo>
                    <a:pt x="78" y="110"/>
                    <a:pt x="78" y="110"/>
                    <a:pt x="78" y="110"/>
                  </a:cubicBezTo>
                  <a:cubicBezTo>
                    <a:pt x="78" y="107"/>
                    <a:pt x="81" y="103"/>
                    <a:pt x="84" y="102"/>
                  </a:cubicBezTo>
                  <a:cubicBezTo>
                    <a:pt x="106" y="96"/>
                    <a:pt x="106" y="96"/>
                    <a:pt x="106" y="96"/>
                  </a:cubicBezTo>
                  <a:cubicBezTo>
                    <a:pt x="109" y="95"/>
                    <a:pt x="112" y="96"/>
                    <a:pt x="113" y="99"/>
                  </a:cubicBezTo>
                  <a:cubicBezTo>
                    <a:pt x="114" y="103"/>
                    <a:pt x="114" y="103"/>
                    <a:pt x="114" y="103"/>
                  </a:cubicBezTo>
                  <a:cubicBezTo>
                    <a:pt x="115" y="106"/>
                    <a:pt x="113" y="109"/>
                    <a:pt x="111" y="10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232112" y="2046827"/>
            <a:ext cx="1109091" cy="1056227"/>
            <a:chOff x="6232112" y="2046827"/>
            <a:chExt cx="1109091" cy="1056227"/>
          </a:xfrm>
        </p:grpSpPr>
        <p:sp>
          <p:nvSpPr>
            <p:cNvPr id="9" name="AutoShape 9"/>
            <p:cNvSpPr/>
            <p:nvPr/>
          </p:nvSpPr>
          <p:spPr>
            <a:xfrm>
              <a:off x="6232112" y="2046827"/>
              <a:ext cx="1109091" cy="1056227"/>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527768" y="2381536"/>
              <a:ext cx="546354" cy="546164"/>
            </a:xfrm>
            <a:custGeom>
              <a:rect l="l" t="t" r="r" b="b"/>
              <a:pathLst>
                <a:path w="347" h="347">
                  <a:moveTo>
                    <a:pt x="174" y="0"/>
                  </a:moveTo>
                  <a:cubicBezTo>
                    <a:pt x="78" y="0"/>
                    <a:pt x="0" y="78"/>
                    <a:pt x="0" y="174"/>
                  </a:cubicBezTo>
                  <a:cubicBezTo>
                    <a:pt x="0" y="269"/>
                    <a:pt x="78" y="347"/>
                    <a:pt x="174" y="347"/>
                  </a:cubicBezTo>
                  <a:cubicBezTo>
                    <a:pt x="269" y="347"/>
                    <a:pt x="347" y="269"/>
                    <a:pt x="347" y="174"/>
                  </a:cubicBezTo>
                  <a:cubicBezTo>
                    <a:pt x="347" y="78"/>
                    <a:pt x="269" y="0"/>
                    <a:pt x="174" y="0"/>
                  </a:cubicBezTo>
                  <a:close/>
                  <a:moveTo>
                    <a:pt x="332" y="166"/>
                  </a:moveTo>
                  <a:cubicBezTo>
                    <a:pt x="283" y="166"/>
                    <a:pt x="283" y="166"/>
                    <a:pt x="283" y="166"/>
                  </a:cubicBezTo>
                  <a:cubicBezTo>
                    <a:pt x="281" y="107"/>
                    <a:pt x="261" y="55"/>
                    <a:pt x="231" y="26"/>
                  </a:cubicBezTo>
                  <a:cubicBezTo>
                    <a:pt x="288" y="48"/>
                    <a:pt x="329" y="102"/>
                    <a:pt x="332" y="166"/>
                  </a:cubicBezTo>
                  <a:close/>
                  <a:moveTo>
                    <a:pt x="174" y="332"/>
                  </a:moveTo>
                  <a:cubicBezTo>
                    <a:pt x="165" y="330"/>
                    <a:pt x="148" y="277"/>
                    <a:pt x="147" y="181"/>
                  </a:cubicBezTo>
                  <a:cubicBezTo>
                    <a:pt x="200" y="181"/>
                    <a:pt x="200" y="181"/>
                    <a:pt x="200" y="181"/>
                  </a:cubicBezTo>
                  <a:cubicBezTo>
                    <a:pt x="199" y="277"/>
                    <a:pt x="183" y="330"/>
                    <a:pt x="174" y="332"/>
                  </a:cubicBezTo>
                  <a:close/>
                  <a:moveTo>
                    <a:pt x="147" y="166"/>
                  </a:moveTo>
                  <a:cubicBezTo>
                    <a:pt x="148" y="70"/>
                    <a:pt x="165" y="17"/>
                    <a:pt x="174" y="15"/>
                  </a:cubicBezTo>
                  <a:cubicBezTo>
                    <a:pt x="174" y="15"/>
                    <a:pt x="174" y="15"/>
                    <a:pt x="174" y="15"/>
                  </a:cubicBezTo>
                  <a:cubicBezTo>
                    <a:pt x="183" y="17"/>
                    <a:pt x="199" y="70"/>
                    <a:pt x="200" y="166"/>
                  </a:cubicBezTo>
                  <a:lnTo>
                    <a:pt x="147" y="166"/>
                  </a:lnTo>
                  <a:close/>
                  <a:moveTo>
                    <a:pt x="153" y="19"/>
                  </a:moveTo>
                  <a:cubicBezTo>
                    <a:pt x="138" y="51"/>
                    <a:pt x="133" y="118"/>
                    <a:pt x="133" y="166"/>
                  </a:cubicBezTo>
                  <a:cubicBezTo>
                    <a:pt x="79" y="166"/>
                    <a:pt x="79" y="166"/>
                    <a:pt x="79" y="166"/>
                  </a:cubicBezTo>
                  <a:cubicBezTo>
                    <a:pt x="81" y="94"/>
                    <a:pt x="112" y="34"/>
                    <a:pt x="153" y="19"/>
                  </a:cubicBezTo>
                  <a:close/>
                  <a:moveTo>
                    <a:pt x="133" y="181"/>
                  </a:moveTo>
                  <a:cubicBezTo>
                    <a:pt x="133" y="229"/>
                    <a:pt x="138" y="296"/>
                    <a:pt x="153" y="329"/>
                  </a:cubicBezTo>
                  <a:cubicBezTo>
                    <a:pt x="112" y="313"/>
                    <a:pt x="81" y="254"/>
                    <a:pt x="79" y="181"/>
                  </a:cubicBezTo>
                  <a:lnTo>
                    <a:pt x="133" y="181"/>
                  </a:lnTo>
                  <a:close/>
                  <a:moveTo>
                    <a:pt x="194" y="329"/>
                  </a:moveTo>
                  <a:cubicBezTo>
                    <a:pt x="209" y="296"/>
                    <a:pt x="214" y="229"/>
                    <a:pt x="215" y="181"/>
                  </a:cubicBezTo>
                  <a:cubicBezTo>
                    <a:pt x="268" y="181"/>
                    <a:pt x="268" y="181"/>
                    <a:pt x="268" y="181"/>
                  </a:cubicBezTo>
                  <a:cubicBezTo>
                    <a:pt x="266" y="254"/>
                    <a:pt x="235" y="313"/>
                    <a:pt x="194" y="329"/>
                  </a:cubicBezTo>
                  <a:close/>
                  <a:moveTo>
                    <a:pt x="215" y="166"/>
                  </a:moveTo>
                  <a:cubicBezTo>
                    <a:pt x="214" y="118"/>
                    <a:pt x="209" y="51"/>
                    <a:pt x="194" y="19"/>
                  </a:cubicBezTo>
                  <a:cubicBezTo>
                    <a:pt x="235" y="34"/>
                    <a:pt x="266" y="94"/>
                    <a:pt x="268" y="166"/>
                  </a:cubicBezTo>
                  <a:lnTo>
                    <a:pt x="215" y="166"/>
                  </a:lnTo>
                  <a:close/>
                  <a:moveTo>
                    <a:pt x="117" y="26"/>
                  </a:moveTo>
                  <a:cubicBezTo>
                    <a:pt x="87" y="55"/>
                    <a:pt x="66" y="107"/>
                    <a:pt x="64" y="166"/>
                  </a:cubicBezTo>
                  <a:cubicBezTo>
                    <a:pt x="15" y="166"/>
                    <a:pt x="15" y="166"/>
                    <a:pt x="15" y="166"/>
                  </a:cubicBezTo>
                  <a:cubicBezTo>
                    <a:pt x="18" y="102"/>
                    <a:pt x="59" y="48"/>
                    <a:pt x="117" y="26"/>
                  </a:cubicBezTo>
                  <a:close/>
                  <a:moveTo>
                    <a:pt x="15" y="181"/>
                  </a:moveTo>
                  <a:cubicBezTo>
                    <a:pt x="64" y="181"/>
                    <a:pt x="64" y="181"/>
                    <a:pt x="64" y="181"/>
                  </a:cubicBezTo>
                  <a:cubicBezTo>
                    <a:pt x="66" y="241"/>
                    <a:pt x="87" y="292"/>
                    <a:pt x="117" y="322"/>
                  </a:cubicBezTo>
                  <a:cubicBezTo>
                    <a:pt x="59" y="300"/>
                    <a:pt x="18" y="245"/>
                    <a:pt x="15" y="181"/>
                  </a:cubicBezTo>
                  <a:close/>
                  <a:moveTo>
                    <a:pt x="231" y="322"/>
                  </a:moveTo>
                  <a:cubicBezTo>
                    <a:pt x="261" y="292"/>
                    <a:pt x="281" y="241"/>
                    <a:pt x="283" y="181"/>
                  </a:cubicBezTo>
                  <a:cubicBezTo>
                    <a:pt x="332" y="181"/>
                    <a:pt x="332" y="181"/>
                    <a:pt x="332" y="181"/>
                  </a:cubicBezTo>
                  <a:cubicBezTo>
                    <a:pt x="329" y="245"/>
                    <a:pt x="288" y="300"/>
                    <a:pt x="231" y="32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924871" y="3598354"/>
            <a:ext cx="1109091" cy="1054132"/>
            <a:chOff x="3924871" y="3598354"/>
            <a:chExt cx="1109091" cy="1054132"/>
          </a:xfrm>
        </p:grpSpPr>
        <p:sp>
          <p:nvSpPr>
            <p:cNvPr id="12" name="AutoShape 12"/>
            <p:cNvSpPr/>
            <p:nvPr/>
          </p:nvSpPr>
          <p:spPr>
            <a:xfrm>
              <a:off x="3924871" y="3598354"/>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154710" y="3974592"/>
              <a:ext cx="649605" cy="444722"/>
            </a:xfrm>
            <a:custGeom>
              <a:rect l="l" t="t" r="r" b="b"/>
              <a:pathLst>
                <a:path w="412" h="283">
                  <a:moveTo>
                    <a:pt x="340" y="283"/>
                  </a:moveTo>
                  <a:cubicBezTo>
                    <a:pt x="73" y="283"/>
                    <a:pt x="73" y="283"/>
                    <a:pt x="73" y="283"/>
                  </a:cubicBezTo>
                  <a:cubicBezTo>
                    <a:pt x="73" y="283"/>
                    <a:pt x="72" y="283"/>
                    <a:pt x="72" y="283"/>
                  </a:cubicBezTo>
                  <a:cubicBezTo>
                    <a:pt x="32" y="282"/>
                    <a:pt x="0" y="249"/>
                    <a:pt x="0" y="209"/>
                  </a:cubicBezTo>
                  <a:cubicBezTo>
                    <a:pt x="0" y="169"/>
                    <a:pt x="31" y="137"/>
                    <a:pt x="70" y="135"/>
                  </a:cubicBezTo>
                  <a:cubicBezTo>
                    <a:pt x="67" y="126"/>
                    <a:pt x="66" y="117"/>
                    <a:pt x="66" y="107"/>
                  </a:cubicBezTo>
                  <a:cubicBezTo>
                    <a:pt x="66" y="48"/>
                    <a:pt x="114" y="0"/>
                    <a:pt x="173" y="0"/>
                  </a:cubicBezTo>
                  <a:cubicBezTo>
                    <a:pt x="217" y="0"/>
                    <a:pt x="257" y="27"/>
                    <a:pt x="273" y="69"/>
                  </a:cubicBezTo>
                  <a:cubicBezTo>
                    <a:pt x="273" y="69"/>
                    <a:pt x="273" y="69"/>
                    <a:pt x="273" y="69"/>
                  </a:cubicBezTo>
                  <a:cubicBezTo>
                    <a:pt x="311" y="69"/>
                    <a:pt x="343" y="98"/>
                    <a:pt x="346" y="135"/>
                  </a:cubicBezTo>
                  <a:cubicBezTo>
                    <a:pt x="384" y="139"/>
                    <a:pt x="413" y="171"/>
                    <a:pt x="413" y="209"/>
                  </a:cubicBezTo>
                  <a:cubicBezTo>
                    <a:pt x="413" y="249"/>
                    <a:pt x="381" y="282"/>
                    <a:pt x="341" y="283"/>
                  </a:cubicBezTo>
                  <a:cubicBezTo>
                    <a:pt x="340" y="283"/>
                    <a:pt x="340" y="283"/>
                    <a:pt x="340" y="283"/>
                  </a:cubicBezTo>
                  <a:close/>
                  <a:moveTo>
                    <a:pt x="73" y="268"/>
                  </a:moveTo>
                  <a:cubicBezTo>
                    <a:pt x="339" y="268"/>
                    <a:pt x="339" y="268"/>
                    <a:pt x="339" y="268"/>
                  </a:cubicBezTo>
                  <a:cubicBezTo>
                    <a:pt x="339" y="268"/>
                    <a:pt x="340" y="268"/>
                    <a:pt x="340" y="268"/>
                  </a:cubicBezTo>
                  <a:cubicBezTo>
                    <a:pt x="372" y="268"/>
                    <a:pt x="398" y="241"/>
                    <a:pt x="398" y="209"/>
                  </a:cubicBezTo>
                  <a:cubicBezTo>
                    <a:pt x="398" y="176"/>
                    <a:pt x="372" y="150"/>
                    <a:pt x="339" y="150"/>
                  </a:cubicBezTo>
                  <a:cubicBezTo>
                    <a:pt x="335" y="150"/>
                    <a:pt x="332" y="146"/>
                    <a:pt x="332" y="142"/>
                  </a:cubicBezTo>
                  <a:cubicBezTo>
                    <a:pt x="332" y="110"/>
                    <a:pt x="305" y="83"/>
                    <a:pt x="273" y="83"/>
                  </a:cubicBezTo>
                  <a:cubicBezTo>
                    <a:pt x="271" y="83"/>
                    <a:pt x="270" y="83"/>
                    <a:pt x="268" y="84"/>
                  </a:cubicBezTo>
                  <a:cubicBezTo>
                    <a:pt x="265" y="84"/>
                    <a:pt x="262" y="82"/>
                    <a:pt x="261" y="79"/>
                  </a:cubicBezTo>
                  <a:cubicBezTo>
                    <a:pt x="248" y="40"/>
                    <a:pt x="213" y="15"/>
                    <a:pt x="173" y="15"/>
                  </a:cubicBezTo>
                  <a:cubicBezTo>
                    <a:pt x="122" y="15"/>
                    <a:pt x="81" y="56"/>
                    <a:pt x="81" y="107"/>
                  </a:cubicBezTo>
                  <a:cubicBezTo>
                    <a:pt x="81" y="118"/>
                    <a:pt x="83" y="129"/>
                    <a:pt x="87" y="140"/>
                  </a:cubicBezTo>
                  <a:cubicBezTo>
                    <a:pt x="88" y="142"/>
                    <a:pt x="87" y="145"/>
                    <a:pt x="86" y="147"/>
                  </a:cubicBezTo>
                  <a:cubicBezTo>
                    <a:pt x="84" y="149"/>
                    <a:pt x="82" y="150"/>
                    <a:pt x="79" y="150"/>
                  </a:cubicBezTo>
                  <a:cubicBezTo>
                    <a:pt x="77" y="150"/>
                    <a:pt x="75" y="150"/>
                    <a:pt x="73" y="150"/>
                  </a:cubicBezTo>
                  <a:cubicBezTo>
                    <a:pt x="41" y="150"/>
                    <a:pt x="14" y="176"/>
                    <a:pt x="14" y="209"/>
                  </a:cubicBezTo>
                  <a:cubicBezTo>
                    <a:pt x="14" y="241"/>
                    <a:pt x="41" y="268"/>
                    <a:pt x="73" y="268"/>
                  </a:cubicBezTo>
                  <a:cubicBezTo>
                    <a:pt x="73" y="268"/>
                    <a:pt x="73" y="268"/>
                    <a:pt x="73" y="26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14" name="Connector 14"/>
          <p:cNvCxnSpPr/>
          <p:nvPr/>
        </p:nvCxnSpPr>
        <p:spPr>
          <a:xfrm>
            <a:off x="2517318" y="3043767"/>
            <a:ext cx="1407583" cy="95673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5034034" y="3103033"/>
            <a:ext cx="1409700" cy="8974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6" name="Connector 16"/>
          <p:cNvCxnSpPr/>
          <p:nvPr/>
        </p:nvCxnSpPr>
        <p:spPr>
          <a:xfrm flipH="1" flipV="1">
            <a:off x="7129534" y="3103033"/>
            <a:ext cx="1407584" cy="8974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AutoShape 17"/>
          <p:cNvSpPr/>
          <p:nvPr/>
        </p:nvSpPr>
        <p:spPr>
          <a:xfrm>
            <a:off x="6623651" y="-565151"/>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193034" y="-342900"/>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当前WI治疗手段及效果评估</a:t>
              </a:r>
            </a:p>
          </p:txBody>
        </p:sp>
      </p:grpSp>
      <p:sp>
        <p:nvSpPr>
          <p:cNvPr id="41" name="TextBox 41"/>
          <p:cNvSpPr txBox="1"/>
          <p:nvPr/>
        </p:nvSpPr>
        <p:spPr>
          <a:xfrm>
            <a:off x="4154710" y="4728342"/>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药物治疗以缓解症状为主，但长期使用可能存在副作用。</a:t>
            </a:r>
          </a:p>
        </p:txBody>
      </p:sp>
      <p:sp>
        <p:nvSpPr>
          <p:cNvPr id="42" name="TextBox 42"/>
          <p:cNvSpPr txBox="1"/>
          <p:nvPr/>
        </p:nvSpPr>
        <p:spPr>
          <a:xfrm>
            <a:off x="8799789" y="4728342"/>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手术治疗适用于病情严重的患者，但手术风险较高，且术后恢复时间较长。</a:t>
            </a:r>
          </a:p>
        </p:txBody>
      </p:sp>
      <p:sp>
        <p:nvSpPr>
          <p:cNvPr id="43" name="TextBox 43"/>
          <p:cNvSpPr txBox="1"/>
          <p:nvPr/>
        </p:nvSpPr>
        <p:spPr>
          <a:xfrm>
            <a:off x="3202747" y="1746786"/>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当前WI治疗手段主要包括药物治疗、物理治疗、手术治疗等。</a:t>
            </a:r>
          </a:p>
        </p:txBody>
      </p:sp>
      <p:sp>
        <p:nvSpPr>
          <p:cNvPr id="44" name="TextBox 44"/>
          <p:cNvSpPr txBox="1"/>
          <p:nvPr/>
        </p:nvSpPr>
        <p:spPr>
          <a:xfrm>
            <a:off x="7815038" y="1615818"/>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物理治疗如热敷、理疗等，可缓解疼痛，但难以根治疾病。</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https://d.book118.com/146130034125010042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2024-09-10T00:36:56.363</cp:lastPrinted>
  <dcterms:created xsi:type="dcterms:W3CDTF">2024-09-09T16:36:56Z</dcterms:created>
  <dcterms:modified xsi:type="dcterms:W3CDTF">2024-09-09T16:36:58Z</dcterms:modified>
</cp:coreProperties>
</file>