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5B8E4C4-D20B-401A-99CB-D798DEF236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522CB1-79B3-4DF0-9AE6-58C7B2ADD9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55FC05D-C7CC-43DA-AFD9-647A53F747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B836BD6-88F0-4F62-8298-142BD8006E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A7E1977-1242-4C48-AA94-88954810B31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E1D6596-B2B0-4E82-B913-BFF5B50A405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5DD0F4D-63D2-454C-B8D5-3094FD6AA1C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8E5E29-0446-4FCC-B39B-D92F9058C9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F74072-FE7C-49D8-B803-DDF048425E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3B4DBC-40FD-4EF8-8600-283F95BD39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D73778-2ED3-4D63-B272-1291EC0409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46142135010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solidFill>
                <a:latin typeface="Microsoft Yahei"/>
                <a:ea typeface="Microsoft Yahei"/>
                <a:cs typeface="Microsoft Yahei"/>
              </a:rPr>
              <a:t>学生会新闻部工作总结</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本学期工作回顾</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成绩与亮点展示</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问题与挑战分析</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下学期工作计划与展望</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与其他部门协作情况总结</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提高学生会新闻部工作效率</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促进学生会新闻部发展</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grpSp>
      <p:sp>
        <p:nvSpPr>
          <p:cNvPr id="26" name="TextBox 26"/>
          <p:cNvSpPr txBox="1"/>
          <p:nvPr/>
        </p:nvSpPr>
        <p:spPr>
          <a:xfrm>
            <a:off x="1844212" y="3897132"/>
            <a:ext cx="8503576" cy="1682853"/>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通过对过去工作的回顾和分析，总结经验教训，为新闻部未来的发展提供有益的参考和借鉴，推动新闻部的持续发展。</a:t>
            </a:r>
          </a:p>
        </p:txBody>
      </p:sp>
      <p:sp>
        <p:nvSpPr>
          <p:cNvPr id="27" name="TextBox 27"/>
          <p:cNvSpPr txBox="1"/>
          <p:nvPr/>
        </p:nvSpPr>
        <p:spPr>
          <a:xfrm>
            <a:off x="1844212" y="1585278"/>
            <a:ext cx="8503576" cy="1682853"/>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通过总结过去的工作经验和教训，发现存在的问题和不足，提出改进措施，从而提高学生会新闻部的工作效率和质量。</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298153" y="3371015"/>
            <a:ext cx="1597488" cy="1597488"/>
          </a:xfrm>
          <a:custGeom>
            <a:rect l="l" t="t" r="r" b="b"/>
            <a:pathLst>
              <a:path w="890" h="890">
                <a:moveTo>
                  <a:pt x="0" y="445"/>
                </a:moveTo>
                <a:lnTo>
                  <a:pt x="445" y="0"/>
                </a:lnTo>
                <a:lnTo>
                  <a:pt x="890" y="445"/>
                </a:lnTo>
                <a:lnTo>
                  <a:pt x="445" y="890"/>
                </a:lnTo>
                <a:lnTo>
                  <a:pt x="0" y="445"/>
                </a:lnTo>
                <a:close/>
              </a:path>
            </a:pathLst>
          </a:custGeom>
          <a:solidFill>
            <a:schemeClr val="accent3">
              <a:alpha val="100000"/>
            </a:schemeClr>
          </a:solidFill>
          <a:ln w="14288">
            <a:solidFill>
              <a:schemeClr val="lt1">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Freeform 3"/>
          <p:cNvSpPr/>
          <p:nvPr/>
        </p:nvSpPr>
        <p:spPr>
          <a:xfrm>
            <a:off x="4434792"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Freeform 4"/>
          <p:cNvSpPr/>
          <p:nvPr/>
        </p:nvSpPr>
        <p:spPr>
          <a:xfrm>
            <a:off x="6159720"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Freeform 5"/>
          <p:cNvSpPr/>
          <p:nvPr/>
        </p:nvSpPr>
        <p:spPr>
          <a:xfrm>
            <a:off x="6159720"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accent5"/>
          </a:lnRef>
          <a:fillRef idx="1">
            <a:schemeClr val="accent5"/>
          </a:fillRef>
          <a:effectRef idx="0">
            <a:schemeClr val="accent5"/>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4434792"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accent5"/>
          </a:lnRef>
          <a:fillRef idx="1">
            <a:schemeClr val="accent5"/>
          </a:fillRef>
          <a:effectRef idx="0">
            <a:schemeClr val="accent5"/>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a:off x="4988632" y="3127092"/>
            <a:ext cx="489808" cy="358610"/>
          </a:xfrm>
          <a:custGeom>
            <a:rect l="l" t="t"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707799" y="4779038"/>
            <a:ext cx="501330" cy="504577"/>
          </a:xfrm>
          <a:custGeom>
            <a:rect l="l" t="t"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695413" y="3086347"/>
            <a:ext cx="531662" cy="459548"/>
          </a:xfrm>
          <a:custGeom>
            <a:rect l="l" t="t"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004107" y="4794077"/>
            <a:ext cx="458857" cy="474498"/>
            <a:chOff x="5004107" y="4794077"/>
            <a:chExt cx="458857" cy="474498"/>
          </a:xfrm>
        </p:grpSpPr>
        <p:sp>
          <p:nvSpPr>
            <p:cNvPr id="11" name="AutoShape 11"/>
            <p:cNvSpPr/>
            <p:nvPr/>
          </p:nvSpPr>
          <p:spPr>
            <a:xfrm>
              <a:off x="5130280" y="4794077"/>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004107" y="5054031"/>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820196" y="3941016"/>
            <a:ext cx="553402" cy="457486"/>
            <a:chOff x="5820196" y="3941016"/>
            <a:chExt cx="553402" cy="457486"/>
          </a:xfrm>
        </p:grpSpPr>
        <p:sp>
          <p:nvSpPr>
            <p:cNvPr id="14" name="Freeform 14"/>
            <p:cNvSpPr/>
            <p:nvPr/>
          </p:nvSpPr>
          <p:spPr>
            <a:xfrm>
              <a:off x="5820196" y="3941016"/>
              <a:ext cx="553402" cy="457486"/>
            </a:xfrm>
            <a:custGeom>
              <a:rect l="l" t="t" r="r" b="b"/>
              <a:pathLst>
                <a:path w="287" h="236">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746649"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工作内容概述</a:t>
            </a:r>
          </a:p>
        </p:txBody>
      </p:sp>
      <p:sp>
        <p:nvSpPr>
          <p:cNvPr id="16" name="TextBox 16"/>
          <p:cNvSpPr txBox="1"/>
          <p:nvPr/>
        </p:nvSpPr>
        <p:spPr>
          <a:xfrm>
            <a:off x="746343"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重点成果展示</a:t>
            </a:r>
          </a:p>
        </p:txBody>
      </p:sp>
      <p:sp>
        <p:nvSpPr>
          <p:cNvPr id="17" name="TextBox 17"/>
          <p:cNvSpPr txBox="1"/>
          <p:nvPr/>
        </p:nvSpPr>
        <p:spPr>
          <a:xfrm>
            <a:off x="8015770"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问题与不足分析</a:t>
            </a:r>
          </a:p>
        </p:txBody>
      </p:sp>
      <p:sp>
        <p:nvSpPr>
          <p:cNvPr id="18" name="TextBox 18"/>
          <p:cNvSpPr txBox="1"/>
          <p:nvPr/>
        </p:nvSpPr>
        <p:spPr>
          <a:xfrm>
            <a:off x="8015770"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未来发展规划</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汇报范围</a:t>
              </a:r>
            </a:p>
          </p:txBody>
        </p:sp>
      </p:grpSp>
      <p:sp>
        <p:nvSpPr>
          <p:cNvPr id="41" name="TextBox 41"/>
          <p:cNvSpPr txBox="1"/>
          <p:nvPr/>
        </p:nvSpPr>
        <p:spPr>
          <a:xfrm>
            <a:off x="8002038" y="144857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重点展示学生会新闻部在过去一年中所取得的重要成果和亮点，如重要新闻报道、成功举办的宣传活动、与校内外媒体的良好合作等。</a:t>
            </a:r>
          </a:p>
        </p:txBody>
      </p:sp>
      <p:sp>
        <p:nvSpPr>
          <p:cNvPr id="42" name="TextBox 42"/>
          <p:cNvSpPr txBox="1"/>
          <p:nvPr/>
        </p:nvSpPr>
        <p:spPr>
          <a:xfrm>
            <a:off x="732611" y="144857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solidFill>
                <a:latin typeface="Microsoft Yahei"/>
                <a:ea typeface="Microsoft Yahei"/>
                <a:cs typeface="Microsoft Yahei"/>
              </a:rPr>
              <a:t>简要介绍学生会新闻部的主要工作内容和职责，包括新闻报道、宣传推广、媒体关系等方面。</a:t>
            </a:r>
          </a:p>
        </p:txBody>
      </p:sp>
      <p:sp>
        <p:nvSpPr>
          <p:cNvPr id="43" name="TextBox 43"/>
          <p:cNvSpPr txBox="1"/>
          <p:nvPr/>
        </p:nvSpPr>
        <p:spPr>
          <a:xfrm>
            <a:off x="8002038" y="4494712"/>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提出学生会新闻部未来的发展规划和目标，包括加强新闻报道的质量和时效性、提高宣传推广的效果和影响力、加强与校内外媒体的合作和交流等方面的具体措施和计划。</a:t>
            </a:r>
          </a:p>
        </p:txBody>
      </p:sp>
      <p:sp>
        <p:nvSpPr>
          <p:cNvPr id="44" name="TextBox 44"/>
          <p:cNvSpPr txBox="1"/>
          <p:nvPr/>
        </p:nvSpPr>
        <p:spPr>
          <a:xfrm>
            <a:off x="732611" y="4494712"/>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solidFill>
                <a:latin typeface="Microsoft Yahei"/>
                <a:ea typeface="Microsoft Yahei"/>
                <a:cs typeface="Microsoft Yahei"/>
              </a:rPr>
              <a:t>分析学生会新闻部在工作中存在的问题和不足，如新闻报道的及时性、准确性、深度等方面的问题，以及宣传推广的效果不佳、媒体关系不够紧密等。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本学期工作回顾</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新闻素材收集</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新闻稿件撰写</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新闻发布与传播</a:t>
            </a:r>
          </a:p>
        </p:txBody>
      </p:sp>
      <p:pic>
        <p:nvPicPr>
          <p:cNvPr id="5" name="Picture 5"/>
          <p:cNvPicPr>
            <a:picLocks noChangeAspect="1"/>
          </p:cNvPicPr>
          <p:nvPr/>
        </p:nvPicPr>
        <p:blipFill>
          <a:blip r:embed="rId2"/>
          <a:srcRect l="3667" r="3667"/>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t="3560" b="3560"/>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新闻采集与报道</a:t>
              </a:r>
            </a:p>
          </p:txBody>
        </p:sp>
      </p:grpSp>
      <p:sp>
        <p:nvSpPr>
          <p:cNvPr id="30" name="TextBox 30"/>
          <p:cNvSpPr txBox="1"/>
          <p:nvPr/>
        </p:nvSpPr>
        <p:spPr>
          <a:xfrm>
            <a:off x="586719" y="453358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积极与各学院、学生组织联系，及时获取校园新闻线索，确保新闻时效性。</a:t>
            </a:r>
          </a:p>
        </p:txBody>
      </p:sp>
      <p:sp>
        <p:nvSpPr>
          <p:cNvPr id="31" name="TextBox 31"/>
          <p:cNvSpPr txBox="1"/>
          <p:nvPr/>
        </p:nvSpPr>
        <p:spPr>
          <a:xfrm>
            <a:off x="4336552" y="453358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遵循新闻写作规范，准确、生动地报道校园内外重要事件，提升新闻品质。</a:t>
            </a:r>
          </a:p>
        </p:txBody>
      </p:sp>
      <p:sp>
        <p:nvSpPr>
          <p:cNvPr id="32" name="TextBox 32"/>
          <p:cNvSpPr txBox="1"/>
          <p:nvPr/>
        </p:nvSpPr>
        <p:spPr>
          <a:xfrm>
            <a:off x="8069673" y="453358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通过校报、学校官网等渠道发布新闻，扩大新闻影响力，提高学生会知名度。</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定期更新微信公众号、微博等社交媒体平台内容，保持与学生互动。</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平台内容更新</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pic>
        <p:nvPicPr>
          <p:cNvPr id="9" name="Picture 9"/>
          <p:cNvPicPr>
            <a:picLocks noChangeAspect="1"/>
          </p:cNvPicPr>
          <p:nvPr/>
        </p:nvPicPr>
        <p:blipFill>
          <a:blip r:embed="rId2"/>
          <a:srcRect l="9000" r="90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话题策划与执行</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数据分析与优化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结合时事热点和校园生活，策划有趣、有深度的话题讨论，提高学生参与度。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分析社交媒体平台数据，了解学生需求，优化内容策略，提高运营效果。</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社交媒体运营</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制定详细宣传计划，通过海报、传单、网络等多种方式进行活动预告。</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pic>
        <p:nvPicPr>
          <p:cNvPr id="7" name="Picture 7"/>
          <p:cNvPicPr>
            <a:picLocks noChangeAspect="1"/>
          </p:cNvPicPr>
          <p:nvPr/>
        </p:nvPicPr>
        <p:blipFill>
          <a:blip r:embed="rId3"/>
          <a:srcRect l="15583" r="1558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pic>
        <p:nvPicPr>
          <p:cNvPr id="9" name="Picture 9"/>
          <p:cNvPicPr>
            <a:picLocks noChangeAspect="1"/>
          </p:cNvPicPr>
          <p:nvPr/>
        </p:nvPicPr>
        <p:blipFill>
          <a:blip r:embed="rId4"/>
          <a:srcRect l="20625" r="20625"/>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活动前期宣传</a:t>
            </a:r>
          </a:p>
        </p:txBody>
      </p:sp>
      <p:sp>
        <p:nvSpPr>
          <p:cNvPr id="11" name="AutoShape 11"/>
          <p:cNvSpPr/>
          <p:nvPr/>
        </p:nvSpPr>
        <p:spPr>
          <a:xfrm>
            <a:off x="1235229"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派遣记者团队深入活动现场，实时报道活动进展，展现学生风采。</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活动现场报道</a:t>
            </a:r>
          </a:p>
        </p:txBody>
      </p:sp>
      <p:sp>
        <p:nvSpPr>
          <p:cNvPr id="16" name="AutoShape 16"/>
          <p:cNvSpPr/>
          <p:nvPr/>
        </p:nvSpPr>
        <p:spPr>
          <a:xfrm>
            <a:off x="4639660"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及时发布活动总结新闻，回顾活动亮点，分享经验教训，促进活动质量提升。</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活动后期总结</a:t>
            </a:r>
          </a:p>
        </p:txBody>
      </p:sp>
      <p:sp>
        <p:nvSpPr>
          <p:cNvPr id="21" name="AutoShape 21"/>
          <p:cNvSpPr/>
          <p:nvPr/>
        </p:nvSpPr>
        <p:spPr>
          <a:xfrm>
            <a:off x="8309741"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校内活动宣传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团队建设与培训</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团队招新与选拔</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组织招新活动，选拔具有新闻素养和热情的新成员加入团队。</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业务培训与指导</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定期举办新闻写作、摄影、编辑等业务培训，提高团队成员专业素养。</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团队文化建设</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组织团队拓展活动，增强团队凝聚力，培养团队合作精神。</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成绩与亮点展示</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本学期新闻部共发布新闻报道XX篇，相较于上学期的XX篇，增长了XX%。</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报道数量增加</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通过优化新闻采写流程，加强新闻稿件的审核和修改，新闻报道的质量得到了显著提升。</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报道质量提高</a:t>
            </a:r>
          </a:p>
        </p:txBody>
      </p:sp>
      <p:pic>
        <p:nvPicPr>
          <p:cNvPr id="10" name="Picture 10"/>
          <p:cNvPicPr>
            <a:picLocks noChangeAspect="1"/>
          </p:cNvPicPr>
          <p:nvPr/>
        </p:nvPicPr>
        <p:blipFill>
          <a:blip r:embed="rId3"/>
          <a:srcRect t="12500" b="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针对学校重大事件和热点话题，新闻部做到了快速响应、及时报道，满足了广大师生的信息需求。</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重要事件及时报道</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新闻报道数量与质量提升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互动量提升</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本学期新闻部在社交媒体上发布的互动话题和活动得到了广大粉丝的积极响应，互动量相较于上学期提升了XX%。</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粉丝数量增长</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通过定期更新有趣、有料的社交媒体内容，吸引了更多粉丝关注，粉丝数量从上学期的XX人增长至本学期的XX人。</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影响力扩大</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新闻部在社交媒体上的影响力逐渐扩大，发布的内容经常被其他校园媒体和师生转发和评论。</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t="2881" b="2881"/>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社交媒体粉丝增长与互动提高</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宣传策略优化</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根据评估结果，新闻部对宣传策略进行了优化，如提前发布活动预告、增加活动亮点宣传等，提高了活动知晓率和参与度。</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与其他部门合作</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新闻部积极与其他学生会部门合作，共同策划和组织活动，实现了资源共享和优势互补。</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活动宣传效果评估</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通过收集和分析活动参与者的反馈意见，以及观察活动现场的参与情况，对活动宣传效果进行了全面评估。</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活动宣传效果评估与优化</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通过定期的团队建设活动和日常工作中的沟通交流，新闻部成员之间的凝聚力得到了显著增强。</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团队凝聚力增强</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新闻部为成员提供了多样化的培训和学习机会，如新闻写作培训、摄影技巧培训等，成员的专业能力得到了提升。</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成员能力提升</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通过优化工作流程和分工协作，新闻部的工作效率得到了显著提高，能够更快地完成新闻报道和活动宣传工作。</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工作效率提高</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团队凝聚力与能力提升</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https://d.book118.com/146142135010010050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2024-09-15T03:21:18.875</cp:lastPrinted>
  <dcterms:created xsi:type="dcterms:W3CDTF">2024-09-14T19:21:18Z</dcterms:created>
  <dcterms:modified xsi:type="dcterms:W3CDTF">2024-09-14T19:21:21Z</dcterms:modified>
</cp:coreProperties>
</file>