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13F108-F015-4A21-89E7-2D0A48E84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815B5F-78E0-4FAA-8158-F32030735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5662A1-B389-47CA-AF16-6A8E9B2AF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71B972-4209-4B2A-9760-6607DCFC46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59FB86-6490-4118-A249-F286103389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918BEE-42F4-441B-990E-C47D29F5BC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06AADD-21C8-469A-A05F-DC188331C0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8F80ED-DD9B-4ACE-AFCF-7FA7944E7E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6F3414-FF3A-4486-91B6-6979CF969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F558EB-D54E-424F-9A5D-C71972607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D4EEA-74D1-4DDD-9F3C-373422D08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 Id="rId3"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14313104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劳动监察培训\n## 1.劳动监察的基本概念与重要性\n### 1.1劳动监察的定义与职责范围\n### 1.2劳动监察对保障劳动者权益的重要性\n### 1.3劳动监察在国家法律法规体系中的地位\n## 2.劳动监察法律法规与政策解读\n### 2.1《劳动法》及相关法律法规对劳动监察的规定\n### 2.2劳动监察政策的制定与实施\n### 2.3劳动监察法律法规的更新与完善\n## 3.劳动监察工作流程与技巧\n### 3.1劳动监察案件的受理与立案\n### 3.2劳动监察现场调查与取证方法\n### 3.3劳动监察处理与处罚措施\n## 4.劳动监察机构设置与队伍建设\n### 4.1劳动监察机构的组织与职责分工\n### 4.2劳动监察人员的选拔与培训\n### 4.3劳动监察队伍的建设与激励机制\n## 5.劳动监察典型案例分析\n### 5.1劳动监察成功案例分析\n### 5.2劳动监察执法难点与应对措施\n### 5.3劳动监察案件处理中的法律风险与防范\n## 6.劳动监察的未来发展趋势与挑战\n### 6.1劳动监察工作面临的新形势与新挑战\n### 6.2劳动监察工作创新与变革的方向\n### 6.3劳动监察工作的长远发展规划与战略思考\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劳动监察培训</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劳动监察的基本概念与重要性</a:t>
            </a:r>
            <a:endParaRPr/>
          </a:p>
        </p:txBody>
      </p:sp>
      <p:sp>
        <p:nvSpPr>
          <p:cNvPr id="12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3}"/>
        <p:cNvGrpSpPr/>
        <p:nvPr/>
      </p:nvGrpSpPr>
      <p:grpSpPr>
        <a:xfrm>
          <a:off x="0" y="0"/>
          <a:ext cx="0" cy="0"/>
        </a:xfrm>
      </p:grpSpPr>
      <p:sp>
        <p:nvSpPr>
          <p:cNvPr id="20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劳动监察是指</a:t>
            </a:r>
            <a:r>
              <a:rPr lang="en-US" sz="1400" b="1" spc="300">
                <a:solidFill>
                  <a:srgbClr val="808080">
                    <a:alpha val="100000"/>
                  </a:srgbClr>
                </a:solidFill>
                <a:latin typeface="微软雅黑"/>
                <a:ea typeface="微软雅黑"/>
              </a:rPr>
              <a:t>劳动行政部门</a:t>
            </a:r>
            <a:r>
              <a:rPr lang="en-US" sz="1400" spc="300">
                <a:solidFill>
                  <a:srgbClr val="808080">
                    <a:alpha val="100000"/>
                  </a:srgbClr>
                </a:solidFill>
                <a:latin typeface="微软雅黑"/>
                <a:ea typeface="微软雅黑"/>
              </a:rPr>
              <a:t>依法对用人单位和劳动者遵守劳动法律法规的情况进行</a:t>
            </a:r>
            <a:r>
              <a:rPr lang="en-US" sz="1400" b="1" spc="300">
                <a:solidFill>
                  <a:srgbClr val="808080">
                    <a:alpha val="100000"/>
                  </a:srgbClr>
                </a:solidFill>
                <a:latin typeface="微软雅黑"/>
                <a:ea typeface="微软雅黑"/>
              </a:rPr>
              <a:t>监督、检查、处理</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处罚</a:t>
            </a:r>
            <a:r>
              <a:rPr lang="en-US" sz="1400" spc="300">
                <a:solidFill>
                  <a:srgbClr val="808080">
                    <a:alpha val="100000"/>
                  </a:srgbClr>
                </a:solidFill>
                <a:latin typeface="微软雅黑"/>
                <a:ea typeface="微软雅黑"/>
              </a:rPr>
              <a:t>的活动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监督：对用人单位和劳动者的劳动行为进行督促和指导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检查：对用人单位和劳动者的劳动条件和劳动行为进行检查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处理：对违反劳动法律法规的行为进行纠正和处罚</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处罚：对违反劳动法律法规的用人单位和劳动者进行行政、经济处罚</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劳动监察的职责范围包括：</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劳动合同、集体合同、工资支付、工作时间、休息休假、社会保险等方面的法律法规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职业培训、职业技能鉴定、劳动安全卫生、女职工和未成年工特殊保护等方面的法律法规</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劳动争议调解、仲裁和诉讼等方面的法律法规</a:t>
            </a:r>
            <a:endParaRPr/>
          </a:p>
        </p:txBody>
      </p:sp>
      <p:sp>
        <p:nvSpPr>
          <p:cNvPr id="20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劳动监察的定义与职责范围</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pic>
        <p:nvPicPr>
          <p:cNvPr id="2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3" name="Group 598"/>
            <p:cNvGrpSpPr/>
            <p:nvPr/>
          </p:nvGrpSpPr>
          <p:grpSpPr>
            <a:xfrm>
              <a:off x="763829" y="1414808"/>
              <a:ext cx="6972294" cy="2337649"/>
              <a:chOff x="763829" y="1414808"/>
              <a:chExt cx="6972294" cy="2337649"/>
            </a:xfrm>
          </p:grpSpPr>
          <p:sp>
            <p:nvSpPr>
              <p:cNvPr id="2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劳动监察是保障劳动者合法权益的重要手段</a:t>
                </a:r>
                <a:endParaRPr/>
              </a:p>
            </p:txBody>
          </p:sp>
          <p:sp>
            <p:nvSpPr>
              <p:cNvPr id="2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通过劳动监察，可以及时发现和纠正用人单位违反劳动法律法规的行为，保护劳动者的合法权益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通过劳动监察，可以促进用人单位自觉遵守劳动法律法规，改善劳动条件和劳动环境，提高劳动者的待遇</a:t>
                </a:r>
                <a:endParaRPr/>
              </a:p>
            </p:txBody>
          </p:sp>
          <p:sp>
            <p:nvSpPr>
              <p:cNvPr id="2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0" name="Group 591"/>
            <p:cNvGrpSpPr/>
            <p:nvPr/>
          </p:nvGrpSpPr>
          <p:grpSpPr>
            <a:xfrm>
              <a:off x="689593" y="3949139"/>
              <a:ext cx="7078256" cy="2128975"/>
              <a:chOff x="689593" y="3949139"/>
              <a:chExt cx="7078256" cy="2128975"/>
            </a:xfrm>
          </p:grpSpPr>
          <p:sp>
            <p:nvSpPr>
              <p:cNvPr id="2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劳动监察对维护劳动关系的和谐稳定具有重要意义</a:t>
                </a:r>
                <a:endParaRPr/>
              </a:p>
            </p:txBody>
          </p:sp>
          <p:sp>
            <p:nvSpPr>
              <p:cNvPr id="2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通过劳动监察，可以预防和减少劳动争议，维护劳动关系的和谐稳定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通过劳动监察，可以促进用人单位和劳动者之间的沟通和协商，化解劳动矛盾，促进社会和谐</a:t>
                </a:r>
                <a:endParaRPr/>
              </a:p>
            </p:txBody>
          </p:sp>
          <p:sp>
            <p:nvSpPr>
              <p:cNvPr id="2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劳动监察对保障劳动者权益的重要性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8" name="" descr="{&quot;isTemplate&quot;:true,&quot;type&quot;:3}"/>
        <p:cNvGrpSpPr/>
        <p:nvPr/>
      </p:nvGrpSpPr>
      <p:grpSpPr>
        <a:xfrm>
          <a:off x="0" y="0"/>
          <a:ext cx="0" cy="0"/>
        </a:xfrm>
      </p:grpSpPr>
      <p:pic>
        <p:nvPicPr>
          <p:cNvPr id="22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1" name="Group 598"/>
            <p:cNvGrpSpPr/>
            <p:nvPr/>
          </p:nvGrpSpPr>
          <p:grpSpPr>
            <a:xfrm>
              <a:off x="763829" y="1414808"/>
              <a:ext cx="6972294" cy="2337649"/>
              <a:chOff x="763829" y="1414808"/>
              <a:chExt cx="6972294" cy="2337649"/>
            </a:xfrm>
          </p:grpSpPr>
          <p:sp>
            <p:nvSpPr>
              <p:cNvPr id="23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劳动监察是国家法律法规体系的重要组成部分</a:t>
                </a:r>
                <a:endParaRPr/>
              </a:p>
            </p:txBody>
          </p:sp>
          <p:sp>
            <p:nvSpPr>
              <p:cNvPr id="23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劳动监察法律法规是保障劳动者权益、维护劳动关系和谐稳定的重要手段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劳动监察法律法规是调整劳动关系、规范劳动行为的重要依据</a:t>
                </a:r>
                <a:endParaRPr/>
              </a:p>
            </p:txBody>
          </p:sp>
          <p:sp>
            <p:nvSpPr>
              <p:cNvPr id="23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8" name="Group 591"/>
            <p:cNvGrpSpPr/>
            <p:nvPr/>
          </p:nvGrpSpPr>
          <p:grpSpPr>
            <a:xfrm>
              <a:off x="689593" y="3949139"/>
              <a:ext cx="7078256" cy="2128975"/>
              <a:chOff x="689593" y="3949139"/>
              <a:chExt cx="7078256" cy="2128975"/>
            </a:xfrm>
          </p:grpSpPr>
          <p:sp>
            <p:nvSpPr>
              <p:cNvPr id="23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劳动监察在国家法律法规体系中具有不可替代的作用</a:t>
                </a:r>
                <a:endParaRPr/>
              </a:p>
            </p:txBody>
          </p:sp>
          <p:sp>
            <p:nvSpPr>
              <p:cNvPr id="24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劳动监察是实施劳动法律法规的重要途径，是保障劳动者权益的最后一道防线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劳动监察是维护劳动秩序、促进劳动关系和谐稳定的重要手段</a:t>
                </a:r>
                <a:endParaRPr/>
              </a:p>
            </p:txBody>
          </p:sp>
          <p:sp>
            <p:nvSpPr>
              <p:cNvPr id="24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劳动监察在国家法律法规体系中的地位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6" name="" descr="{&quot;isTemplate&quot;:true,&quot;type&quot;:2}"/>
        <p:cNvGrpSpPr/>
        <p:nvPr/>
      </p:nvGrpSpPr>
      <p:grpSpPr>
        <a:xfrm>
          <a:off x="0" y="0"/>
          <a:ext cx="0" cy="0"/>
        </a:xfrm>
      </p:grpSpPr>
      <p:sp>
        <p:nvSpPr>
          <p:cNvPr id="24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劳动监察法律法规与政策解读</a:t>
            </a:r>
            <a:endParaRPr/>
          </a:p>
        </p:txBody>
      </p:sp>
      <p:sp>
        <p:nvSpPr>
          <p:cNvPr id="24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pic>
        <p:nvPicPr>
          <p:cNvPr id="25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2" name="Group 598"/>
            <p:cNvGrpSpPr/>
            <p:nvPr/>
          </p:nvGrpSpPr>
          <p:grpSpPr>
            <a:xfrm>
              <a:off x="763829" y="1414808"/>
              <a:ext cx="6972294" cy="2337649"/>
              <a:chOff x="763829" y="1414808"/>
              <a:chExt cx="6972294" cy="2337649"/>
            </a:xfrm>
          </p:grpSpPr>
          <p:sp>
            <p:nvSpPr>
              <p:cNvPr id="25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《劳动法》对劳动监察的规定</a:t>
                </a:r>
                <a:endParaRPr/>
              </a:p>
            </p:txBody>
          </p:sp>
          <p:sp>
            <p:nvSpPr>
              <p:cNvPr id="25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明确了劳动监察的职责范围，包括劳动合同、集体合同、工资支付、工作时间、休息休假、社会保险等方面的法律法规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明确了劳动监察的权利和义务，包括监督、检查、处理、处罚等方面的权利和义务</a:t>
                </a:r>
                <a:endParaRPr/>
              </a:p>
            </p:txBody>
          </p:sp>
          <p:sp>
            <p:nvSpPr>
              <p:cNvPr id="25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9" name="Group 591"/>
            <p:cNvGrpSpPr/>
            <p:nvPr/>
          </p:nvGrpSpPr>
          <p:grpSpPr>
            <a:xfrm>
              <a:off x="689593" y="3949139"/>
              <a:ext cx="7078256" cy="2128975"/>
              <a:chOff x="689593" y="3949139"/>
              <a:chExt cx="7078256" cy="2128975"/>
            </a:xfrm>
          </p:grpSpPr>
          <p:sp>
            <p:nvSpPr>
              <p:cNvPr id="26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相关法律法规对劳动监察的规定</a:t>
                </a:r>
                <a:endParaRPr/>
              </a:p>
            </p:txBody>
          </p:sp>
          <p:sp>
            <p:nvSpPr>
              <p:cNvPr id="26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《劳动合同法》、《社会保险法》、《工会法》等相关法律法规对劳动监察的内容和程序进行了具体规定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《劳动保障监察条例》、《劳动争议调解仲裁法》等相关法律法规对劳动监察的具体操作进行了规定</a:t>
                </a:r>
                <a:endParaRPr/>
              </a:p>
            </p:txBody>
          </p:sp>
          <p:sp>
            <p:nvSpPr>
              <p:cNvPr id="26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《劳动法》及相关法律法规对劳动监察的规定</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7" name="" descr="{&quot;isTemplate&quot;:true,&quot;type&quot;:3}"/>
        <p:cNvGrpSpPr/>
        <p:nvPr/>
      </p:nvGrpSpPr>
      <p:grpSpPr>
        <a:xfrm>
          <a:off x="0" y="0"/>
          <a:ext cx="0" cy="0"/>
        </a:xfrm>
      </p:grpSpPr>
      <p:pic>
        <p:nvPicPr>
          <p:cNvPr id="26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0" name="Group 598"/>
            <p:cNvGrpSpPr/>
            <p:nvPr/>
          </p:nvGrpSpPr>
          <p:grpSpPr>
            <a:xfrm>
              <a:off x="763829" y="1414808"/>
              <a:ext cx="6972294" cy="2337649"/>
              <a:chOff x="763829" y="1414808"/>
              <a:chExt cx="6972294" cy="2337649"/>
            </a:xfrm>
          </p:grpSpPr>
          <p:sp>
            <p:nvSpPr>
              <p:cNvPr id="27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劳动监察政策的制定</a:t>
                </a:r>
                <a:endParaRPr/>
              </a:p>
            </p:txBody>
          </p:sp>
          <p:sp>
            <p:nvSpPr>
              <p:cNvPr id="27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国家劳动行政部门根据劳动法律法规和国家政策，制定劳动监察政策，明确劳动监察的目标和任务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地方劳动行政部门根据国家劳动监察政策和本地实际情况，制定地方劳动监察政策，明确地方劳动监察的具体措施和要求</a:t>
                </a:r>
                <a:endParaRPr/>
              </a:p>
            </p:txBody>
          </p:sp>
          <p:sp>
            <p:nvSpPr>
              <p:cNvPr id="27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7" name="Group 591"/>
            <p:cNvGrpSpPr/>
            <p:nvPr/>
          </p:nvGrpSpPr>
          <p:grpSpPr>
            <a:xfrm>
              <a:off x="689593" y="3949139"/>
              <a:ext cx="7078256" cy="2128975"/>
              <a:chOff x="689593" y="3949139"/>
              <a:chExt cx="7078256" cy="2128975"/>
            </a:xfrm>
          </p:grpSpPr>
          <p:sp>
            <p:nvSpPr>
              <p:cNvPr id="27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劳动监察政策的实施</a:t>
                </a:r>
                <a:endParaRPr/>
              </a:p>
            </p:txBody>
          </p:sp>
          <p:sp>
            <p:nvSpPr>
              <p:cNvPr id="27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国家劳动行政部门负责劳动监察政策的组织实施，对地方劳动行政部门的劳动监察工作进行指导和监督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地方劳动行政部门负责劳动监察政策的贯彻落实，对用人单位的劳动行为进行监督和检查</a:t>
                </a:r>
                <a:endParaRPr/>
              </a:p>
            </p:txBody>
          </p:sp>
          <p:sp>
            <p:nvSpPr>
              <p:cNvPr id="28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劳动监察政策的制定与实施</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5" name="" descr="{&quot;isTemplate&quot;:true,&quot;type&quot;:3}"/>
        <p:cNvGrpSpPr/>
        <p:nvPr/>
      </p:nvGrpSpPr>
      <p:grpSpPr>
        <a:xfrm>
          <a:off x="0" y="0"/>
          <a:ext cx="0" cy="0"/>
        </a:xfrm>
      </p:grpSpPr>
      <p:sp>
        <p:nvSpPr>
          <p:cNvPr id="28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劳动监察法律法规的更新与完善</a:t>
            </a:r>
            <a:endParaRPr lang="en-US" altLang="zh-CN" sz="2800" b="1">
              <a:latin typeface="+mj-ea"/>
              <a:ea typeface="+mj-ea"/>
            </a:endParaRPr>
          </a:p>
        </p:txBody>
      </p:sp>
      <p:grpSp>
        <p:nvGrpSpPr>
          <p:cNvPr id="28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88" name=""/>
            <p:cNvGrpSpPr/>
            <p:nvPr/>
          </p:nvGrpSpPr>
          <p:grpSpPr>
            <a:xfrm>
              <a:off x="660399" y="2074672"/>
              <a:ext cx="5100082" cy="4536540"/>
              <a:chOff x="660399" y="2074672"/>
              <a:chExt cx="5100082" cy="4536540"/>
            </a:xfrm>
          </p:grpSpPr>
          <p:sp>
            <p:nvSpPr>
              <p:cNvPr id="28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劳动监察法律法规的更新</a:t>
                </a:r>
                <a:endParaRPr lang="en-US" altLang="zh-CN" sz="2000" b="1">
                  <a:latin typeface="Microsoft YaHei" panose="020b0503020204020204" pitchFamily="34" charset="-122"/>
                  <a:ea typeface="Microsoft YaHei" panose="020b0503020204020204" pitchFamily="34" charset="-122"/>
                </a:endParaRPr>
              </a:p>
            </p:txBody>
          </p:sp>
          <p:sp>
            <p:nvSpPr>
              <p:cNvPr id="29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随着经济社会的发展和劳动关系的变化，劳动监察法律法规需要不断更新和完善，以适应新的形势和任务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国家劳动行政部门应当及时修订劳动监察法律法规，以满足经济社会发展的需要，保障劳动者的合法权益</a:t>
                </a:r>
                <a:endParaRPr/>
              </a:p>
            </p:txBody>
          </p:sp>
          <p:pic>
            <p:nvPicPr>
              <p:cNvPr id="29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3" name=""/>
            <p:cNvGrpSpPr/>
            <p:nvPr/>
          </p:nvGrpSpPr>
          <p:grpSpPr>
            <a:xfrm>
              <a:off x="6431519" y="2074672"/>
              <a:ext cx="5100082" cy="4536540"/>
              <a:chOff x="660399" y="2074672"/>
              <a:chExt cx="5100082" cy="4536540"/>
            </a:xfrm>
          </p:grpSpPr>
          <p:sp>
            <p:nvSpPr>
              <p:cNvPr id="29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劳动监察法律法规的完善</a:t>
                </a:r>
                <a:endParaRPr lang="en-US" altLang="zh-CN" sz="2000" b="1">
                  <a:latin typeface="Microsoft YaHei" panose="020b0503020204020204" pitchFamily="34" charset="-122"/>
                  <a:ea typeface="Microsoft YaHei" panose="020b0503020204020204" pitchFamily="34" charset="-122"/>
                </a:endParaRPr>
              </a:p>
            </p:txBody>
          </p:sp>
          <p:sp>
            <p:nvSpPr>
              <p:cNvPr id="29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劳动监察法律法规需要进一步完善监察程序、处罚措施等方面的内容，以提高劳动监察的效能和效果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劳动监察法律法规需要进一步明确监察机构和监察人员的权利和义务，以保障劳动监察的公正和公平</a:t>
                </a:r>
                <a:endParaRPr/>
              </a:p>
            </p:txBody>
          </p:sp>
          <p:pic>
            <p:nvPicPr>
              <p:cNvPr id="29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劳动监察工作流程与技巧</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劳动监察案件的受理与立案</a:t>
            </a:r>
            <a:endParaRPr lang="en-US" altLang="zh-CN" sz="2800" b="1">
              <a:latin typeface="+mj-ea"/>
              <a:ea typeface="+mj-ea"/>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 name=""/>
            <p:cNvGrpSpPr/>
            <p:nvPr/>
          </p:nvGrpSpPr>
          <p:grpSpPr>
            <a:xfrm>
              <a:off x="660399" y="2074672"/>
              <a:ext cx="5100082" cy="4536540"/>
              <a:chOff x="660399" y="2074672"/>
              <a:chExt cx="5100082" cy="4536540"/>
            </a:xfrm>
          </p:grpSpPr>
          <p:sp>
            <p:nvSpPr>
              <p:cNvPr id="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劳动监察案件的受理</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劳动监察机构应当</a:t>
                </a:r>
                <a:r>
                  <a:rPr lang="zh-CN" sz="1400" b="1">
                    <a:solidFill>
                      <a:schemeClr val="tx1">
                        <a:lumMod val="50000"/>
                        <a:lumOff val="50000"/>
                        <a:alpha val="100000"/>
                      </a:schemeClr>
                    </a:solidFill>
                    <a:latin typeface="微软雅黑"/>
                    <a:ea typeface="微软雅黑"/>
                  </a:rPr>
                  <a:t>依法受理</a:t>
                </a:r>
                <a:r>
                  <a:rPr lang="zh-CN" sz="1400">
                    <a:solidFill>
                      <a:schemeClr val="tx1">
                        <a:lumMod val="50000"/>
                        <a:lumOff val="50000"/>
                        <a:alpha val="100000"/>
                      </a:schemeClr>
                    </a:solidFill>
                    <a:latin typeface="微软雅黑"/>
                    <a:ea typeface="微软雅黑"/>
                  </a:rPr>
                  <a:t>劳动者或者其他组织的投诉、举报，对符合条件的案件进行立案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劳动监察机构应当对投诉、举报的事项进行初步调查，了解基本情况，确定是否符合立案条件</a:t>
                </a:r>
                <a:endParaRPr/>
              </a:p>
            </p:txBody>
          </p:sp>
          <p:pic>
            <p:nvPicPr>
              <p:cNvPr id="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 name=""/>
            <p:cNvGrpSpPr/>
            <p:nvPr/>
          </p:nvGrpSpPr>
          <p:grpSpPr>
            <a:xfrm>
              <a:off x="6431519" y="2074672"/>
              <a:ext cx="5100082" cy="4536540"/>
              <a:chOff x="660399" y="2074672"/>
              <a:chExt cx="5100082" cy="4536540"/>
            </a:xfrm>
          </p:grpSpPr>
          <p:sp>
            <p:nvSpPr>
              <p:cNvPr id="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劳动监察案件的立案</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劳动监察机构对符合条件的案件进行立案，明确调查人员、调查期限等事项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劳动监察机构应当将立案情况通知投诉、举报的劳动者或者其他组织，告知其享有的权利和义务</a:t>
                </a:r>
                <a:endParaRPr/>
              </a:p>
            </p:txBody>
          </p:sp>
          <p:pic>
            <p:nvPicPr>
              <p:cNvPr id="2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sp>
        <p:nvSpPr>
          <p:cNvPr id="2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劳动监察现场调查与取证方法</a:t>
            </a:r>
            <a:endParaRPr lang="en-US" altLang="zh-CN" sz="2800" b="1">
              <a:latin typeface="+mj-ea"/>
              <a:ea typeface="+mj-ea"/>
            </a:endParaRPr>
          </a:p>
        </p:txBody>
      </p:sp>
      <p:grpSp>
        <p:nvGrpSpPr>
          <p:cNvPr id="2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 name=""/>
            <p:cNvGrpSpPr/>
            <p:nvPr/>
          </p:nvGrpSpPr>
          <p:grpSpPr>
            <a:xfrm>
              <a:off x="660399" y="2074672"/>
              <a:ext cx="5100082" cy="4536540"/>
              <a:chOff x="660399" y="2074672"/>
              <a:chExt cx="5100082" cy="4536540"/>
            </a:xfrm>
          </p:grpSpPr>
          <p:sp>
            <p:nvSpPr>
              <p:cNvPr id="2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劳动监察现场调查</a:t>
                </a:r>
                <a:endParaRPr lang="en-US" altLang="zh-CN" sz="2000" b="1">
                  <a:latin typeface="Microsoft YaHei" panose="020b0503020204020204" pitchFamily="34" charset="-122"/>
                  <a:ea typeface="Microsoft YaHei" panose="020b0503020204020204" pitchFamily="34" charset="-122"/>
                </a:endParaRPr>
              </a:p>
            </p:txBody>
          </p:sp>
          <p:sp>
            <p:nvSpPr>
              <p:cNvPr id="2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劳动监察人员应当对用人单位进行实地调查，了解劳动条件和劳动行为，收集相关证据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劳动监察人员应当与用人单位进行谈话，了解用人单位对投诉、举报事项的解释和说明</a:t>
                </a:r>
                <a:endParaRPr/>
              </a:p>
            </p:txBody>
          </p:sp>
          <p:pic>
            <p:nvPicPr>
              <p:cNvPr id="2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0" name=""/>
            <p:cNvGrpSpPr/>
            <p:nvPr/>
          </p:nvGrpSpPr>
          <p:grpSpPr>
            <a:xfrm>
              <a:off x="6431519" y="2074672"/>
              <a:ext cx="5100082" cy="4536540"/>
              <a:chOff x="660399" y="2074672"/>
              <a:chExt cx="5100082" cy="4536540"/>
            </a:xfrm>
          </p:grpSpPr>
          <p:sp>
            <p:nvSpPr>
              <p:cNvPr id="3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劳动监察取证方法</a:t>
                </a:r>
                <a:endParaRPr lang="en-US" altLang="zh-CN" sz="2000" b="1">
                  <a:latin typeface="Microsoft YaHei" panose="020b0503020204020204" pitchFamily="34" charset="-122"/>
                  <a:ea typeface="Microsoft YaHei" panose="020b0503020204020204" pitchFamily="34" charset="-122"/>
                </a:endParaRPr>
              </a:p>
            </p:txBody>
          </p:sp>
          <p:sp>
            <p:nvSpPr>
              <p:cNvPr id="3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劳动监察人员可以采用</a:t>
                </a:r>
                <a:r>
                  <a:rPr lang="zh-CN" sz="1400" b="1">
                    <a:solidFill>
                      <a:schemeClr val="tx1">
                        <a:lumMod val="50000"/>
                        <a:lumOff val="50000"/>
                        <a:alpha val="100000"/>
                      </a:schemeClr>
                    </a:solidFill>
                    <a:latin typeface="微软雅黑"/>
                    <a:ea typeface="微软雅黑"/>
                  </a:rPr>
                  <a:t>询问笔录</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现场检查</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调取资料</a:t>
                </a:r>
                <a:r>
                  <a:rPr lang="zh-CN" sz="1400">
                    <a:solidFill>
                      <a:schemeClr val="tx1">
                        <a:lumMod val="50000"/>
                        <a:lumOff val="50000"/>
                        <a:alpha val="100000"/>
                      </a:schemeClr>
                    </a:solidFill>
                    <a:latin typeface="微软雅黑"/>
                    <a:ea typeface="微软雅黑"/>
                  </a:rPr>
                  <a:t>等方式进行取证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劳动监察人员应当</a:t>
                </a:r>
                <a:r>
                  <a:rPr lang="zh-CN" sz="1400" b="1">
                    <a:solidFill>
                      <a:schemeClr val="tx1">
                        <a:lumMod val="50000"/>
                        <a:lumOff val="50000"/>
                        <a:alpha val="100000"/>
                      </a:schemeClr>
                    </a:solidFill>
                    <a:latin typeface="微软雅黑"/>
                    <a:ea typeface="微软雅黑"/>
                  </a:rPr>
                  <a:t>客观公正</a:t>
                </a:r>
                <a:r>
                  <a:rPr lang="zh-CN" sz="1400">
                    <a:solidFill>
                      <a:schemeClr val="tx1">
                        <a:lumMod val="50000"/>
                        <a:lumOff val="50000"/>
                        <a:alpha val="100000"/>
                      </a:schemeClr>
                    </a:solidFill>
                    <a:latin typeface="微软雅黑"/>
                    <a:ea typeface="微软雅黑"/>
                  </a:rPr>
                  <a:t>地收集证据，确保证据的真实性和合法性</a:t>
                </a:r>
                <a:endParaRPr/>
              </a:p>
            </p:txBody>
          </p:sp>
          <p:pic>
            <p:nvPicPr>
              <p:cNvPr id="3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 name="" descr="{&quot;isTemplate&quot;:true,&quot;type&quot;:3}"/>
        <p:cNvGrpSpPr/>
        <p:nvPr/>
      </p:nvGrpSpPr>
      <p:grpSpPr>
        <a:xfrm>
          <a:off x="0" y="0"/>
          <a:ext cx="0" cy="0"/>
        </a:xfrm>
      </p:grpSpPr>
      <p:sp>
        <p:nvSpPr>
          <p:cNvPr id="3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劳动监察处理与处罚措施</a:t>
            </a:r>
            <a:endParaRPr lang="en-US" altLang="zh-CN" sz="2800" b="1">
              <a:latin typeface="+mj-ea"/>
              <a:ea typeface="+mj-ea"/>
            </a:endParaRPr>
          </a:p>
        </p:txBody>
      </p:sp>
      <p:grpSp>
        <p:nvGrpSpPr>
          <p:cNvPr id="3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8" name=""/>
            <p:cNvGrpSpPr/>
            <p:nvPr/>
          </p:nvGrpSpPr>
          <p:grpSpPr>
            <a:xfrm>
              <a:off x="660399" y="2074672"/>
              <a:ext cx="5100082" cy="4536540"/>
              <a:chOff x="660399" y="2074672"/>
              <a:chExt cx="5100082" cy="4536540"/>
            </a:xfrm>
          </p:grpSpPr>
          <p:sp>
            <p:nvSpPr>
              <p:cNvPr id="3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劳动监察处理</a:t>
                </a:r>
                <a:endParaRPr lang="en-US" altLang="zh-CN" sz="2000" b="1">
                  <a:latin typeface="Microsoft YaHei" panose="020b0503020204020204" pitchFamily="34" charset="-122"/>
                  <a:ea typeface="Microsoft YaHei" panose="020b0503020204020204" pitchFamily="34" charset="-122"/>
                </a:endParaRPr>
              </a:p>
            </p:txBody>
          </p:sp>
          <p:sp>
            <p:nvSpPr>
              <p:cNvPr id="4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劳动监察机构应当根据调查结果，对用人单位违反劳动法律法规的行为进行处理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劳动监察机构可以采取</a:t>
                </a:r>
                <a:r>
                  <a:rPr lang="zh-CN" sz="1400" b="1">
                    <a:solidFill>
                      <a:schemeClr val="tx1">
                        <a:lumMod val="50000"/>
                        <a:lumOff val="50000"/>
                        <a:alpha val="100000"/>
                      </a:schemeClr>
                    </a:solidFill>
                    <a:latin typeface="微软雅黑"/>
                    <a:ea typeface="微软雅黑"/>
                  </a:rPr>
                  <a:t>责令限期整改</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罚款</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吊销许可证</a:t>
                </a:r>
                <a:r>
                  <a:rPr lang="zh-CN" sz="1400">
                    <a:solidFill>
                      <a:schemeClr val="tx1">
                        <a:lumMod val="50000"/>
                        <a:lumOff val="50000"/>
                        <a:alpha val="100000"/>
                      </a:schemeClr>
                    </a:solidFill>
                    <a:latin typeface="微软雅黑"/>
                    <a:ea typeface="微软雅黑"/>
                  </a:rPr>
                  <a:t>等处理措施</a:t>
                </a:r>
                <a:endParaRPr/>
              </a:p>
            </p:txBody>
          </p:sp>
          <p:pic>
            <p:nvPicPr>
              <p:cNvPr id="4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3" name=""/>
            <p:cNvGrpSpPr/>
            <p:nvPr/>
          </p:nvGrpSpPr>
          <p:grpSpPr>
            <a:xfrm>
              <a:off x="6431519" y="2074672"/>
              <a:ext cx="5100082" cy="4536540"/>
              <a:chOff x="660399" y="2074672"/>
              <a:chExt cx="5100082" cy="4536540"/>
            </a:xfrm>
          </p:grpSpPr>
          <p:sp>
            <p:nvSpPr>
              <p:cNvPr id="4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劳动监察处罚措施</a:t>
                </a:r>
                <a:endParaRPr lang="en-US" altLang="zh-CN" sz="2000" b="1">
                  <a:latin typeface="Microsoft YaHei" panose="020b0503020204020204" pitchFamily="34" charset="-122"/>
                  <a:ea typeface="Microsoft YaHei" panose="020b0503020204020204" pitchFamily="34" charset="-122"/>
                </a:endParaRPr>
              </a:p>
            </p:txBody>
          </p:sp>
          <p:sp>
            <p:nvSpPr>
              <p:cNvPr id="4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劳动监察机构对用人单位违反劳动法律法规的行为，可以采取</a:t>
                </a:r>
                <a:r>
                  <a:rPr lang="zh-CN" sz="1400" b="1">
                    <a:solidFill>
                      <a:schemeClr val="tx1">
                        <a:lumMod val="50000"/>
                        <a:lumOff val="50000"/>
                        <a:alpha val="100000"/>
                      </a:schemeClr>
                    </a:solidFill>
                    <a:latin typeface="微软雅黑"/>
                    <a:ea typeface="微软雅黑"/>
                  </a:rPr>
                  <a:t>警告</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罚款</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吊销许可证</a:t>
                </a:r>
                <a:r>
                  <a:rPr lang="zh-CN" sz="1400">
                    <a:solidFill>
                      <a:schemeClr val="tx1">
                        <a:lumMod val="50000"/>
                        <a:lumOff val="50000"/>
                        <a:alpha val="100000"/>
                      </a:schemeClr>
                    </a:solidFill>
                    <a:latin typeface="微软雅黑"/>
                    <a:ea typeface="微软雅黑"/>
                  </a:rPr>
                  <a:t>等处罚措施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劳动监察机构在采取处罚措施时，应当遵循</a:t>
                </a:r>
                <a:r>
                  <a:rPr lang="zh-CN" sz="1400" b="1">
                    <a:solidFill>
                      <a:schemeClr val="tx1">
                        <a:lumMod val="50000"/>
                        <a:lumOff val="50000"/>
                        <a:alpha val="100000"/>
                      </a:schemeClr>
                    </a:solidFill>
                    <a:latin typeface="微软雅黑"/>
                    <a:ea typeface="微软雅黑"/>
                  </a:rPr>
                  <a:t>公正</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公平</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公开</a:t>
                </a:r>
                <a:r>
                  <a:rPr lang="zh-CN" sz="1400">
                    <a:solidFill>
                      <a:schemeClr val="tx1">
                        <a:lumMod val="50000"/>
                        <a:lumOff val="50000"/>
                        <a:alpha val="100000"/>
                      </a:schemeClr>
                    </a:solidFill>
                    <a:latin typeface="微软雅黑"/>
                    <a:ea typeface="微软雅黑"/>
                  </a:rPr>
                  <a:t>的原则，确保当事人的合法权益</a:t>
                </a:r>
                <a:endParaRPr/>
              </a:p>
            </p:txBody>
          </p:sp>
          <p:pic>
            <p:nvPicPr>
              <p:cNvPr id="4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https://d.book118.com/146143131041010052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劳动监察培训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2024-09-18T11:24:59.985</cp:lastPrinted>
  <dcterms:created xsi:type="dcterms:W3CDTF">2024-09-18T03:25:00Z</dcterms:created>
  <dcterms:modified xsi:type="dcterms:W3CDTF">2024-09-18T03:25:01Z</dcterms:modified>
</cp:coreProperties>
</file>