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09"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FCAD78F-BB50-4490-AD94-64E17188DC1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8" name="PlaceHolder 1"/>
          <p:cNvSpPr>
            <a:spLocks noGrp="1"/>
          </p:cNvSpPr>
          <p:nvPr>
            <p:ph type="sldImg"/>
          </p:nvPr>
        </p:nvSpPr>
        <p:spPr>
          <a:xfrm>
            <a:off x="685800" y="1143000"/>
            <a:ext cx="5486040" cy="3085920"/>
          </a:xfrm>
          <a:prstGeom prst="rect">
            <a:avLst/>
          </a:prstGeom>
          <a:ln w="0">
            <a:noFill/>
          </a:ln>
        </p:spPr>
      </p:sp>
      <p:sp>
        <p:nvSpPr>
          <p:cNvPr id="29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1" name="PlaceHolder 1"/>
          <p:cNvSpPr>
            <a:spLocks noGrp="1"/>
          </p:cNvSpPr>
          <p:nvPr>
            <p:ph type="sldImg"/>
          </p:nvPr>
        </p:nvSpPr>
        <p:spPr>
          <a:xfrm>
            <a:off x="685800" y="1143000"/>
            <a:ext cx="5486040" cy="3085920"/>
          </a:xfrm>
          <a:prstGeom prst="rect">
            <a:avLst/>
          </a:prstGeom>
          <a:ln w="0">
            <a:noFill/>
          </a:ln>
        </p:spPr>
      </p:sp>
      <p:sp>
        <p:nvSpPr>
          <p:cNvPr id="30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4" name="PlaceHolder 1"/>
          <p:cNvSpPr>
            <a:spLocks noGrp="1"/>
          </p:cNvSpPr>
          <p:nvPr>
            <p:ph type="sldImg"/>
          </p:nvPr>
        </p:nvSpPr>
        <p:spPr>
          <a:xfrm>
            <a:off x="685800" y="1143000"/>
            <a:ext cx="5486040" cy="3085920"/>
          </a:xfrm>
          <a:prstGeom prst="rect">
            <a:avLst/>
          </a:prstGeom>
          <a:ln w="0">
            <a:noFill/>
          </a:ln>
        </p:spPr>
      </p:sp>
      <p:sp>
        <p:nvSpPr>
          <p:cNvPr id="30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7" name="PlaceHolder 1"/>
          <p:cNvSpPr>
            <a:spLocks noGrp="1"/>
          </p:cNvSpPr>
          <p:nvPr>
            <p:ph type="sldImg"/>
          </p:nvPr>
        </p:nvSpPr>
        <p:spPr>
          <a:xfrm>
            <a:off x="685800" y="1143000"/>
            <a:ext cx="5486040" cy="3085920"/>
          </a:xfrm>
          <a:prstGeom prst="rect">
            <a:avLst/>
          </a:prstGeom>
          <a:ln w="0">
            <a:noFill/>
          </a:ln>
        </p:spPr>
      </p:sp>
      <p:sp>
        <p:nvSpPr>
          <p:cNvPr id="30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0" name="PlaceHolder 1"/>
          <p:cNvSpPr>
            <a:spLocks noGrp="1"/>
          </p:cNvSpPr>
          <p:nvPr>
            <p:ph type="sldImg"/>
          </p:nvPr>
        </p:nvSpPr>
        <p:spPr>
          <a:xfrm>
            <a:off x="685800" y="1143000"/>
            <a:ext cx="5486040" cy="3085920"/>
          </a:xfrm>
          <a:prstGeom prst="rect">
            <a:avLst/>
          </a:prstGeom>
          <a:ln w="0">
            <a:noFill/>
          </a:ln>
        </p:spPr>
      </p:sp>
      <p:sp>
        <p:nvSpPr>
          <p:cNvPr id="31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C57CA9-D8F1-4E35-848B-EF0D2C3EC1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EE9E0B-40D0-49D5-8B4D-CBE099C3F8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F425D8-08B2-40B9-9D31-4D69688AD0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EFDE92-AE89-47EF-8207-703926F612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C16741-1CF4-462C-926F-93AA234C7D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2DE766-020A-46D9-B8C5-C1AA9243CE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83C4FB-0622-4C4E-8318-EBA4052070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9D75B9-A5D7-4C87-9A41-EDCBDCB78C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4A6685-5D27-49C9-80F4-E52D0AE99F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ECF244-F593-4B74-8CE9-8FFC1951BE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25AFAE-8C2A-4CF5-B8B2-C4265B6745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CAFA330-0158-4C98-ABDA-7243CA99F08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CBF26F7-1277-4ECF-85C0-B6B6AFB33FD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6150040202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物流行业安全防护培训课件</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1</a:t>
            </a:r>
            <a:r>
              <a:rPr lang="zh-CN" sz="3000" b="0" strike="noStrike" spc="-1">
                <a:solidFill>
                  <a:srgbClr val="FF0000"/>
                </a:solidFill>
                <a:latin typeface="微软雅黑"/>
                <a:ea typeface="微软雅黑"/>
              </a:rPr>
              <a:t>章  介绍物流行业安全防护培训课件</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2</a:t>
            </a:r>
            <a:r>
              <a:rPr lang="zh-CN" sz="3000" b="0" strike="noStrike" spc="-1">
                <a:solidFill>
                  <a:srgbClr val="FF0000"/>
                </a:solidFill>
                <a:latin typeface="微软雅黑"/>
                <a:ea typeface="微软雅黑"/>
              </a:rPr>
              <a:t>章  物流行业安全标准规范</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3</a:t>
            </a:r>
            <a:r>
              <a:rPr lang="zh-CN" sz="3000" b="0" strike="noStrike" spc="-1">
                <a:solidFill>
                  <a:srgbClr val="FF0000"/>
                </a:solidFill>
                <a:latin typeface="微软雅黑"/>
                <a:ea typeface="微软雅黑"/>
              </a:rPr>
              <a:t>章  危险品运输安全管理</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4</a:t>
            </a:r>
            <a:r>
              <a:rPr lang="zh-CN" sz="3000" b="0" strike="noStrike" spc="-1">
                <a:solidFill>
                  <a:srgbClr val="FF0000"/>
                </a:solidFill>
                <a:latin typeface="微软雅黑"/>
                <a:ea typeface="微软雅黑"/>
              </a:rPr>
              <a:t>章  物流仓储安全管理</a:t>
            </a:r>
            <a:endParaRPr lang="en-US" sz="3000" b="0" strike="noStrike" spc="-1">
              <a:solidFill>
                <a:srgbClr val="000000"/>
              </a:solidFill>
              <a:latin typeface="Arial"/>
            </a:endParaRPr>
          </a:p>
          <a:p>
            <a:pPr defTabSz="914400">
              <a:lnSpc>
                <a:spcPct val="100000"/>
              </a:lnSpc>
            </a:pPr>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5</a:t>
            </a:r>
            <a:r>
              <a:rPr lang="zh-CN" sz="3000" b="0" strike="noStrike" spc="-1">
                <a:solidFill>
                  <a:srgbClr val="FF0000"/>
                </a:solidFill>
                <a:latin typeface="微软雅黑"/>
                <a:ea typeface="微软雅黑"/>
              </a:rPr>
              <a:t>章  驾驶员安全素养培训</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介绍物流行业安全防护培训课件</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物流行业概述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物流行业是指以船舶、飞机、汽车、火车等交通工具为主，以陆上、海上、空中、铁路等交通方式为手段，通过仓储、装卸、运输等环节，将货物从生产地点运送至消费地点的行业。随着全球化和电子商务的发展，物流行业扮演着连接生产者和消费者之间的重要角色。</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安全防护的重要性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保障员工安全</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物流行业安全防护的意义</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预防为主</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安全防护的基本理念</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提高生产效率</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安全防护对企业的影响</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课件概况</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培养员工安全意识</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课件的目的和目标</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所有从事物流行业的人员</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课件的适用对象</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模块化教学</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课件的组织结构</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课件内容概述</a:t>
            </a:r>
            <a:endParaRPr lang="en-US" sz="3600" b="0" strike="noStrike" spc="-1">
              <a:solidFill>
                <a:schemeClr val="dk1"/>
              </a:solidFill>
              <a:latin typeface="Arial"/>
            </a:endParaRPr>
          </a:p>
        </p:txBody>
      </p:sp>
      <p:sp>
        <p:nvSpPr>
          <p:cNvPr id="10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安全意识、危险物品处理</a:t>
            </a:r>
            <a:endParaRPr lang="en-US" sz="1500" b="0" strike="noStrike" spc="-1">
              <a:solidFill>
                <a:srgbClr val="000000"/>
              </a:solidFill>
              <a:latin typeface="Arial"/>
            </a:endParaRPr>
          </a:p>
        </p:txBody>
      </p:sp>
      <p:sp>
        <p:nvSpPr>
          <p:cNvPr id="10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课件中的主要模块</a:t>
            </a:r>
            <a:endParaRPr lang="en-US" sz="2200" b="0" strike="noStrike" spc="-1">
              <a:solidFill>
                <a:srgbClr val="000000"/>
              </a:solidFill>
              <a:latin typeface="Arial"/>
            </a:endParaRPr>
          </a:p>
        </p:txBody>
      </p:sp>
      <p:sp>
        <p:nvSpPr>
          <p:cNvPr id="10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应急处理、防护装备使用</a:t>
            </a:r>
            <a:endParaRPr lang="en-US" sz="1500" b="0" strike="noStrike" spc="-1">
              <a:solidFill>
                <a:srgbClr val="000000"/>
              </a:solidFill>
              <a:latin typeface="Arial"/>
            </a:endParaRPr>
          </a:p>
        </p:txBody>
      </p:sp>
      <p:sp>
        <p:nvSpPr>
          <p:cNvPr id="10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每个模块的重点内容</a:t>
            </a:r>
            <a:endParaRPr lang="en-US" sz="2200" b="0" strike="noStrike" spc="-1">
              <a:solidFill>
                <a:srgbClr val="000000"/>
              </a:solidFill>
              <a:latin typeface="Arial"/>
            </a:endParaRPr>
          </a:p>
        </p:txBody>
      </p:sp>
      <p:sp>
        <p:nvSpPr>
          <p:cNvPr id="10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案例分析、实地演练</a:t>
            </a:r>
            <a:endParaRPr lang="en-US" sz="1500" b="0" strike="noStrike" spc="-1">
              <a:solidFill>
                <a:srgbClr val="000000"/>
              </a:solidFill>
              <a:latin typeface="Arial"/>
            </a:endParaRPr>
          </a:p>
        </p:txBody>
      </p:sp>
      <p:sp>
        <p:nvSpPr>
          <p:cNvPr id="10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课件的学习方法和实践应用</a:t>
            </a:r>
            <a:endParaRPr lang="en-US" sz="2200" b="0" strike="noStrike" spc="-1">
              <a:solidFill>
                <a:srgbClr val="000000"/>
              </a:solidFill>
              <a:latin typeface="Arial"/>
            </a:endParaRPr>
          </a:p>
        </p:txBody>
      </p:sp>
      <p:sp>
        <p:nvSpPr>
          <p:cNvPr id="10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1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环保节能</a:t>
            </a:r>
            <a:endParaRPr lang="en-US" sz="2200" b="0" strike="noStrike" spc="-1">
              <a:solidFill>
                <a:srgbClr val="000000"/>
              </a:solidFill>
              <a:latin typeface="Arial"/>
            </a:endParaRPr>
          </a:p>
        </p:txBody>
      </p:sp>
      <p:sp>
        <p:nvSpPr>
          <p:cNvPr id="11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新能源汽车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减少碳排放</a:t>
            </a:r>
            <a:endParaRPr lang="en-US" sz="1500" b="0" strike="noStrike" spc="-1">
              <a:solidFill>
                <a:srgbClr val="000000"/>
              </a:solidFill>
              <a:latin typeface="Arial"/>
            </a:endParaRPr>
          </a:p>
        </p:txBody>
      </p:sp>
      <p:sp>
        <p:nvSpPr>
          <p:cNvPr id="11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智能物流</a:t>
            </a:r>
            <a:endParaRPr lang="en-US" sz="2200" b="0" strike="noStrike" spc="-1">
              <a:solidFill>
                <a:srgbClr val="000000"/>
              </a:solidFill>
              <a:latin typeface="Arial"/>
            </a:endParaRPr>
          </a:p>
        </p:txBody>
      </p:sp>
      <p:sp>
        <p:nvSpPr>
          <p:cNvPr id="11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自动化仓储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无人机配送</a:t>
            </a:r>
            <a:endParaRPr lang="en-US" sz="1500" b="0" strike="noStrike" spc="-1">
              <a:solidFill>
                <a:srgbClr val="000000"/>
              </a:solidFill>
              <a:latin typeface="Arial"/>
            </a:endParaRPr>
          </a:p>
        </p:txBody>
      </p:sp>
      <p:sp>
        <p:nvSpPr>
          <p:cNvPr id="11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安全技术</a:t>
            </a:r>
            <a:endParaRPr lang="en-US" sz="2200" b="0" strike="noStrike" spc="-1">
              <a:solidFill>
                <a:srgbClr val="000000"/>
              </a:solidFill>
              <a:latin typeface="Arial"/>
            </a:endParaRPr>
          </a:p>
        </p:txBody>
      </p:sp>
      <p:sp>
        <p:nvSpPr>
          <p:cNvPr id="11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视频监控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智能防盗</a:t>
            </a:r>
            <a:endParaRPr lang="en-US" sz="1500" b="0" strike="noStrike" spc="-1">
              <a:solidFill>
                <a:srgbClr val="000000"/>
              </a:solidFill>
              <a:latin typeface="Arial"/>
            </a:endParaRPr>
          </a:p>
        </p:txBody>
      </p:sp>
      <p:sp>
        <p:nvSpPr>
          <p:cNvPr id="12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物流行业的发展趋势</a:t>
            </a:r>
            <a:endParaRPr lang="en-US" sz="3600" b="0" strike="noStrike" spc="-1">
              <a:solidFill>
                <a:schemeClr val="dk1"/>
              </a:solidFill>
              <a:latin typeface="Arial"/>
            </a:endParaRPr>
          </a:p>
        </p:txBody>
      </p:sp>
      <p:sp>
        <p:nvSpPr>
          <p:cNvPr id="12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大数据应用</a:t>
            </a:r>
            <a:endParaRPr lang="en-US" sz="2200" b="0" strike="noStrike" spc="-1">
              <a:solidFill>
                <a:srgbClr val="000000"/>
              </a:solidFill>
              <a:latin typeface="Arial"/>
            </a:endParaRPr>
          </a:p>
        </p:txBody>
      </p:sp>
      <p:sp>
        <p:nvSpPr>
          <p:cNvPr id="12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实时监控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智能调度</a:t>
            </a:r>
            <a:endParaRPr lang="en-US" sz="1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物流行业安全标准规范</a:t>
            </a:r>
            <a:endParaRPr lang="en-US" sz="3600" b="0" strike="noStrike" spc="-1">
              <a:solidFill>
                <a:schemeClr val="dk1"/>
              </a:solidFill>
              <a:latin typeface="Arial"/>
            </a:endParaRPr>
          </a:p>
        </p:txBody>
      </p:sp>
      <p:sp>
        <p:nvSpPr>
          <p:cNvPr id="1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国家相关法律法规</a:t>
            </a:r>
            <a:endParaRPr lang="en-US" sz="3500" b="0" strike="noStrike" spc="-1">
              <a:solidFill>
                <a:srgbClr val="000000"/>
              </a:solidFill>
              <a:latin typeface="Arial"/>
            </a:endParaRPr>
          </a:p>
        </p:txBody>
      </p:sp>
      <p:sp>
        <p:nvSpPr>
          <p:cNvPr id="12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在物流行业，了解和遵守国家相关法律法规至关重要。中华人民共和国物流法、交通运输安全生产法、货物运输保险法以及危险货物运输管理规定是保障物流安全的重要法律依据。</a:t>
            </a:r>
            <a:endParaRPr lang="en-US" sz="2500" b="0" strike="noStrike" spc="-1">
              <a:solidFill>
                <a:srgbClr val="000000"/>
              </a:solidFill>
              <a:latin typeface="Arial"/>
            </a:endParaRPr>
          </a:p>
        </p:txBody>
      </p:sp>
      <p:sp>
        <p:nvSpPr>
          <p:cNvPr id="13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安全生产标准</a:t>
            </a:r>
            <a:endParaRPr lang="en-US" sz="3600" b="0" strike="noStrike" spc="-1">
              <a:solidFill>
                <a:schemeClr val="dk1"/>
              </a:solidFill>
              <a:latin typeface="Arial"/>
            </a:endParaRPr>
          </a:p>
        </p:txBody>
      </p:sp>
      <p:sp>
        <p:nvSpPr>
          <p:cNvPr id="13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重要性及内容</a:t>
            </a:r>
            <a:endParaRPr lang="en-US" sz="1500" b="0" strike="noStrike" spc="-1">
              <a:solidFill>
                <a:srgbClr val="000000"/>
              </a:solidFill>
              <a:latin typeface="Arial"/>
            </a:endParaRPr>
          </a:p>
        </p:txBody>
      </p:sp>
      <p:sp>
        <p:nvSpPr>
          <p:cNvPr id="13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物流行业安全生产标准解读</a:t>
            </a:r>
            <a:endParaRPr lang="en-US" sz="2200" b="0" strike="noStrike" spc="-1">
              <a:solidFill>
                <a:srgbClr val="000000"/>
              </a:solidFill>
              <a:latin typeface="Arial"/>
            </a:endParaRPr>
          </a:p>
        </p:txBody>
      </p:sp>
      <p:sp>
        <p:nvSpPr>
          <p:cNvPr id="13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监督与执行情况</a:t>
            </a:r>
            <a:endParaRPr lang="en-US" sz="1500" b="0" strike="noStrike" spc="-1">
              <a:solidFill>
                <a:srgbClr val="000000"/>
              </a:solidFill>
              <a:latin typeface="Arial"/>
            </a:endParaRPr>
          </a:p>
        </p:txBody>
      </p:sp>
      <p:sp>
        <p:nvSpPr>
          <p:cNvPr id="13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安全生产标准的执行情况</a:t>
            </a:r>
            <a:endParaRPr lang="en-US" sz="2200" b="0" strike="noStrike" spc="-1">
              <a:solidFill>
                <a:srgbClr val="000000"/>
              </a:solidFill>
              <a:latin typeface="Arial"/>
            </a:endParaRPr>
          </a:p>
        </p:txBody>
      </p:sp>
      <p:sp>
        <p:nvSpPr>
          <p:cNvPr id="13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持续改进措施</a:t>
            </a:r>
            <a:endParaRPr lang="en-US" sz="1500" b="0" strike="noStrike" spc="-1">
              <a:solidFill>
                <a:srgbClr val="000000"/>
              </a:solidFill>
              <a:latin typeface="Arial"/>
            </a:endParaRPr>
          </a:p>
        </p:txBody>
      </p:sp>
      <p:sp>
        <p:nvSpPr>
          <p:cNvPr id="13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安全生产标准的提升和改进</a:t>
            </a:r>
            <a:endParaRPr lang="en-US" sz="2200" b="0" strike="noStrike" spc="-1">
              <a:solidFill>
                <a:srgbClr val="000000"/>
              </a:solidFill>
              <a:latin typeface="Arial"/>
            </a:endParaRPr>
          </a:p>
        </p:txBody>
      </p:sp>
      <p:sp>
        <p:nvSpPr>
          <p:cNvPr id="13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4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安全操作规范</a:t>
            </a:r>
            <a:endParaRPr lang="en-US" sz="3600" b="0" strike="noStrike" spc="-1">
              <a:solidFill>
                <a:schemeClr val="dk1"/>
              </a:solidFill>
              <a:latin typeface="Arial"/>
            </a:endParaRPr>
          </a:p>
        </p:txBody>
      </p:sp>
      <p:sp>
        <p:nvSpPr>
          <p:cNvPr id="14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操作流程及安全要点</a:t>
            </a:r>
            <a:endParaRPr lang="en-US" sz="1500" b="0" strike="noStrike" spc="-1">
              <a:solidFill>
                <a:srgbClr val="000000"/>
              </a:solidFill>
              <a:latin typeface="Arial"/>
            </a:endParaRPr>
          </a:p>
        </p:txBody>
      </p:sp>
      <p:sp>
        <p:nvSpPr>
          <p:cNvPr id="14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货物装卸操作规范</a:t>
            </a:r>
            <a:endParaRPr lang="en-US" sz="2200" b="0" strike="noStrike" spc="-1">
              <a:solidFill>
                <a:srgbClr val="000000"/>
              </a:solidFill>
              <a:latin typeface="Arial"/>
            </a:endParaRPr>
          </a:p>
        </p:txBody>
      </p:sp>
      <p:sp>
        <p:nvSpPr>
          <p:cNvPr id="14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驾驶技巧及安全措施</a:t>
            </a:r>
            <a:endParaRPr lang="en-US" sz="1500" b="0" strike="noStrike" spc="-1">
              <a:solidFill>
                <a:srgbClr val="000000"/>
              </a:solidFill>
              <a:latin typeface="Arial"/>
            </a:endParaRPr>
          </a:p>
        </p:txBody>
      </p:sp>
      <p:sp>
        <p:nvSpPr>
          <p:cNvPr id="14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货车驾驶操作规范</a:t>
            </a:r>
            <a:endParaRPr lang="en-US" sz="2200" b="0" strike="noStrike" spc="-1">
              <a:solidFill>
                <a:srgbClr val="000000"/>
              </a:solidFill>
              <a:latin typeface="Arial"/>
            </a:endParaRPr>
          </a:p>
        </p:txBody>
      </p:sp>
      <p:sp>
        <p:nvSpPr>
          <p:cNvPr id="14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设备操作规范</a:t>
            </a:r>
            <a:endParaRPr lang="en-US" sz="1500" b="0" strike="noStrike" spc="-1">
              <a:solidFill>
                <a:srgbClr val="000000"/>
              </a:solidFill>
              <a:latin typeface="Arial"/>
            </a:endParaRPr>
          </a:p>
        </p:txBody>
      </p:sp>
      <p:sp>
        <p:nvSpPr>
          <p:cNvPr id="14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仓储设备使用规范</a:t>
            </a:r>
            <a:endParaRPr lang="en-US" sz="2200" b="0" strike="noStrike" spc="-1">
              <a:solidFill>
                <a:srgbClr val="000000"/>
              </a:solidFill>
              <a:latin typeface="Arial"/>
            </a:endParaRPr>
          </a:p>
        </p:txBody>
      </p:sp>
      <p:sp>
        <p:nvSpPr>
          <p:cNvPr id="14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危机事件处理流程</a:t>
            </a:r>
            <a:endParaRPr lang="en-US" sz="1500" b="0" strike="noStrike" spc="-1">
              <a:solidFill>
                <a:srgbClr val="000000"/>
              </a:solidFill>
              <a:latin typeface="Arial"/>
            </a:endParaRPr>
          </a:p>
        </p:txBody>
      </p:sp>
      <p:sp>
        <p:nvSpPr>
          <p:cNvPr id="14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应急处置流程规范</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4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安全管理体系</a:t>
            </a:r>
            <a:endParaRPr lang="en-US" sz="3600" b="0" strike="noStrike" spc="-1">
              <a:solidFill>
                <a:schemeClr val="dk1"/>
              </a:solidFill>
              <a:latin typeface="Arial"/>
            </a:endParaRPr>
          </a:p>
        </p:txBody>
      </p:sp>
      <p:sp>
        <p:nvSpPr>
          <p:cNvPr id="15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体系建立步骤</a:t>
            </a:r>
            <a:endParaRPr lang="en-US" sz="1500" b="0" strike="noStrike" spc="-1">
              <a:solidFill>
                <a:srgbClr val="000000"/>
              </a:solidFill>
              <a:latin typeface="Arial"/>
            </a:endParaRPr>
          </a:p>
        </p:txBody>
      </p:sp>
      <p:sp>
        <p:nvSpPr>
          <p:cNvPr id="15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安全管理体系的构建</a:t>
            </a:r>
            <a:endParaRPr lang="en-US" sz="2200" b="0" strike="noStrike" spc="-1">
              <a:solidFill>
                <a:srgbClr val="000000"/>
              </a:solidFill>
              <a:latin typeface="Arial"/>
            </a:endParaRPr>
          </a:p>
        </p:txBody>
      </p:sp>
      <p:sp>
        <p:nvSpPr>
          <p:cNvPr id="15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运行流程及监控</a:t>
            </a:r>
            <a:endParaRPr lang="en-US" sz="1500" b="0" strike="noStrike" spc="-1">
              <a:solidFill>
                <a:srgbClr val="000000"/>
              </a:solidFill>
              <a:latin typeface="Arial"/>
            </a:endParaRPr>
          </a:p>
        </p:txBody>
      </p:sp>
      <p:sp>
        <p:nvSpPr>
          <p:cNvPr id="15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安全管理体系的运行机制</a:t>
            </a:r>
            <a:endParaRPr lang="en-US" sz="2200" b="0" strike="noStrike" spc="-1">
              <a:solidFill>
                <a:srgbClr val="000000"/>
              </a:solidFill>
              <a:latin typeface="Arial"/>
            </a:endParaRPr>
          </a:p>
        </p:txBody>
      </p:sp>
      <p:sp>
        <p:nvSpPr>
          <p:cNvPr id="15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评估标准及改进方法</a:t>
            </a:r>
            <a:endParaRPr lang="en-US" sz="1500" b="0" strike="noStrike" spc="-1">
              <a:solidFill>
                <a:srgbClr val="000000"/>
              </a:solidFill>
              <a:latin typeface="Arial"/>
            </a:endParaRPr>
          </a:p>
        </p:txBody>
      </p:sp>
      <p:sp>
        <p:nvSpPr>
          <p:cNvPr id="15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安全管理体系的评估和改进</a:t>
            </a:r>
            <a:endParaRPr lang="en-US" sz="2200" b="0" strike="noStrike" spc="-1">
              <a:solidFill>
                <a:srgbClr val="000000"/>
              </a:solidFill>
              <a:latin typeface="Arial"/>
            </a:endParaRPr>
          </a:p>
        </p:txBody>
      </p:sp>
      <p:sp>
        <p:nvSpPr>
          <p:cNvPr id="15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5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安全生产标准</a:t>
            </a:r>
            <a:endParaRPr lang="en-US" sz="2200" b="0" strike="noStrike" spc="-1">
              <a:solidFill>
                <a:srgbClr val="000000"/>
              </a:solidFill>
              <a:latin typeface="Arial"/>
            </a:endParaRPr>
          </a:p>
        </p:txBody>
      </p:sp>
      <p:sp>
        <p:nvSpPr>
          <p:cNvPr id="16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解读</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执行情况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提升和改进</a:t>
            </a:r>
            <a:endParaRPr lang="en-US" sz="1500" b="0" strike="noStrike" spc="-1">
              <a:solidFill>
                <a:srgbClr val="000000"/>
              </a:solidFill>
              <a:latin typeface="Arial"/>
            </a:endParaRPr>
          </a:p>
        </p:txBody>
      </p:sp>
      <p:sp>
        <p:nvSpPr>
          <p:cNvPr id="16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安全操作规范</a:t>
            </a:r>
            <a:endParaRPr lang="en-US" sz="2200" b="0" strike="noStrike" spc="-1">
              <a:solidFill>
                <a:srgbClr val="000000"/>
              </a:solidFill>
              <a:latin typeface="Arial"/>
            </a:endParaRPr>
          </a:p>
        </p:txBody>
      </p:sp>
      <p:sp>
        <p:nvSpPr>
          <p:cNvPr id="16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货物装卸</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货车驾驶</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仓储设备使用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应急处置流程</a:t>
            </a:r>
            <a:endParaRPr lang="en-US" sz="1500" b="0" strike="noStrike" spc="-1">
              <a:solidFill>
                <a:srgbClr val="000000"/>
              </a:solidFill>
              <a:latin typeface="Arial"/>
            </a:endParaRPr>
          </a:p>
        </p:txBody>
      </p:sp>
      <p:sp>
        <p:nvSpPr>
          <p:cNvPr id="16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安全管理体系</a:t>
            </a:r>
            <a:endParaRPr lang="en-US" sz="2200" b="0" strike="noStrike" spc="-1">
              <a:solidFill>
                <a:srgbClr val="000000"/>
              </a:solidFill>
              <a:latin typeface="Arial"/>
            </a:endParaRPr>
          </a:p>
        </p:txBody>
      </p:sp>
      <p:sp>
        <p:nvSpPr>
          <p:cNvPr id="16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构建</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运行机制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评估和改进</a:t>
            </a:r>
            <a:endParaRPr lang="en-US" sz="1500" b="0" strike="noStrike" spc="-1">
              <a:solidFill>
                <a:srgbClr val="000000"/>
              </a:solidFill>
              <a:latin typeface="Arial"/>
            </a:endParaRPr>
          </a:p>
        </p:txBody>
      </p:sp>
      <p:sp>
        <p:nvSpPr>
          <p:cNvPr id="16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物流行业安全标准规范总结</a:t>
            </a:r>
            <a:endParaRPr lang="en-US" sz="3600" b="0" strike="noStrike" spc="-1">
              <a:solidFill>
                <a:schemeClr val="dk1"/>
              </a:solidFill>
              <a:latin typeface="Arial"/>
            </a:endParaRPr>
          </a:p>
        </p:txBody>
      </p:sp>
      <p:sp>
        <p:nvSpPr>
          <p:cNvPr id="16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法律法规</a:t>
            </a:r>
            <a:endParaRPr lang="en-US" sz="2200" b="0" strike="noStrike" spc="-1">
              <a:solidFill>
                <a:srgbClr val="000000"/>
              </a:solidFill>
              <a:latin typeface="Arial"/>
            </a:endParaRPr>
          </a:p>
        </p:txBody>
      </p:sp>
      <p:sp>
        <p:nvSpPr>
          <p:cNvPr id="17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《中华人民共和国物流法》</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《交通运输安全生产法》</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《货物运输保险法》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《危险货物运输管理规定》</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物流行业安全标准的重要性</a:t>
            </a:r>
            <a:endParaRPr lang="en-US" sz="3600" b="0" strike="noStrike" spc="-1">
              <a:solidFill>
                <a:schemeClr val="dk1"/>
              </a:solidFill>
              <a:latin typeface="Arial"/>
            </a:endParaRPr>
          </a:p>
        </p:txBody>
      </p:sp>
      <p:sp>
        <p:nvSpPr>
          <p:cNvPr id="17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物流行业安全标准的制定与执行不仅能够保障人员和货物的安全，还能提高行业整体的运营效率和信誉，降低事故风险和成本支出，是物流企业不可或缺的重要环节。</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危险品运输安全管理</a:t>
            </a:r>
            <a:endParaRPr lang="en-US" sz="3600" b="0" strike="noStrike" spc="-1">
              <a:solidFill>
                <a:schemeClr val="dk1"/>
              </a:solidFill>
              <a:latin typeface="Arial"/>
            </a:endParaRPr>
          </a:p>
        </p:txBody>
      </p:sp>
      <p:sp>
        <p:nvSpPr>
          <p:cNvPr id="17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危险品分类</a:t>
            </a:r>
            <a:endParaRPr lang="en-US" sz="3500" b="0" strike="noStrike" spc="-1">
              <a:solidFill>
                <a:srgbClr val="000000"/>
              </a:solidFill>
              <a:latin typeface="Arial"/>
            </a:endParaRPr>
          </a:p>
        </p:txBody>
      </p:sp>
      <p:sp>
        <p:nvSpPr>
          <p:cNvPr id="17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危险品是指在运输或储存过程中具有爆炸性、毒性、腐蚀性、放射性等危险性质的物质，按照危险性质的不同可分为不同类别。危险品运输具有一定的特点，需要特别注意其运输过程中的风险和隐患，以确保安全运输。</a:t>
            </a:r>
            <a:endParaRPr lang="en-US" sz="2500" b="0" strike="noStrike" spc="-1">
              <a:solidFill>
                <a:srgbClr val="000000"/>
              </a:solidFill>
              <a:latin typeface="Arial"/>
            </a:endParaRPr>
          </a:p>
        </p:txBody>
      </p:sp>
      <p:sp>
        <p:nvSpPr>
          <p:cNvPr id="17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https://d.book118.com/146150040202010102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18</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Times New Roman</vt:lpstr>
      <vt:lpstr>Wingdings</vt:lpstr>
      <vt:lpstr>Symbol</vt:lpstr>
      <vt:lpstr>DejaVu Sans</vt:lpstr>
      <vt:lpstr>Office Theme</vt:lpstr>
      <vt:lpstr>物流行业安全防护培训课件</vt:lpstr>
      <vt:lpstr>目录</vt:lpstr>
      <vt:lpstr>第1章 介绍物流行业安全防护培训课件</vt:lpstr>
      <vt:lpstr> </vt:lpstr>
      <vt:lpstr>安全防护的重要性</vt:lpstr>
      <vt:lpstr>课件概况</vt:lpstr>
      <vt:lpstr>课件内容概述</vt:lpstr>
      <vt:lpstr>物流行业的发展趋势</vt:lpstr>
      <vt:lpstr>第2章 物流行业安全标准规范</vt:lpstr>
      <vt:lpstr> </vt:lpstr>
      <vt:lpstr>安全生产标准</vt:lpstr>
      <vt:lpstr>安全操作规范</vt:lpstr>
      <vt:lpstr>安全管理体系</vt:lpstr>
      <vt:lpstr>物流行业安全标准规范总结</vt:lpstr>
      <vt:lpstr>物流行业安全标准的重要性</vt:lpstr>
      <vt:lpstr>第3章 危险品运输安全管理</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2024-09-27T16:12:27.686</cp:lastPrinted>
  <dcterms:created xsi:type="dcterms:W3CDTF">2024-09-27T08:12:27Z</dcterms:created>
  <dcterms:modified xsi:type="dcterms:W3CDTF">2024-09-27T08:12:29Z</dcterms:modified>
</cp:coreProperties>
</file>