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tx1">
              <a:alpha val="20000"/>
            </a:schemeClr>
          </a:solidFill>
        </a:fill>
      </a:tcStyle>
    </a:band1H>
    <a:band1V>
      <a:tcStyle>
        <a:fill>
          <a:solidFill>
            <a:schemeClr val="tx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2877F-FF33-479B-B2A4-804BE2392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94B1B-B1E1-4D58-B9CA-A76CDF2D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4F4B3-FC7A-4C62-8DE6-B471FBB0E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BEDF0-6D17-4996-B2B5-73F9E679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5AD501-B46B-40F6-9C57-A7BC77CA4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59535-810B-4FE9-9F87-A011CA68A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2ABB3F-8FD4-4C8C-9251-C34567CC3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FBF65-D924-4822-B5C1-E17ADE5F7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F84E6-8D63-4CDA-B1F4-2A7C8115F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DC529-F575-43CC-87DC-9806F2055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B5995-0CDC-4A4B-B254-3D4D37D96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4" descr="F:\0PPT素材\背景及图片\白麻子.jp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2.xml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.xml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tags" Target="../tags/tag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.xml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2404120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981200" y="2134235"/>
            <a:ext cx="8229600" cy="3405505"/>
          </a:xfrm>
        </p:spPr>
        <p:txBody>
          <a:bodyPr/>
          <a:lstStyle/>
          <a:p>
            <a:pPr algn="ctr"/>
            <a:r>
              <a:rPr lang="zh-CN" altLang="en-US" sz="6000" spc="400">
                <a:ln w="19050">
                  <a:solidFill>
                    <a:schemeClr val="bg1"/>
                  </a:solidFill>
                </a:ln>
                <a:solidFill>
                  <a:srgbClr val="E5020E"/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latin typeface="华文行楷" panose="02010800040101010101" pitchFamily="2" charset="-122"/>
                <a:ea typeface="华文行楷" panose="02010800040101010101" pitchFamily="2" charset="-122"/>
                <a:sym typeface="+mn-ea"/>
              </a:rPr>
              <a:t>如何降低病历催补率</a:t>
            </a:r>
            <a:endParaRPr lang="en-US" altLang="zh-CN" sz="6000" spc="400">
              <a:ln w="19050">
                <a:solidFill>
                  <a:schemeClr val="bg1"/>
                </a:solidFill>
              </a:ln>
              <a:solidFill>
                <a:srgbClr val="E5020E"/>
              </a:solidFill>
              <a:effectLst>
                <a:innerShdw blurRad="63500" dist="50800" dir="10800000">
                  <a:prstClr val="black">
                    <a:alpha val="50000"/>
                  </a:prstClr>
                </a:innerShdw>
              </a:effectLst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 algn="ctr"/>
            <a:r>
              <a:rPr lang="zh-CN" altLang="en-US" sz="6000" spc="400">
                <a:ln w="19050">
                  <a:solidFill>
                    <a:schemeClr val="bg1"/>
                  </a:solidFill>
                </a:ln>
                <a:solidFill>
                  <a:srgbClr val="E5020E"/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  <a:latin typeface="华文行楷" panose="02010800040101010101" pitchFamily="2" charset="-122"/>
                <a:ea typeface="华文行楷" panose="02010800040101010101" pitchFamily="2" charset="-122"/>
                <a:sym typeface="+mn-ea"/>
              </a:rPr>
              <a:t>持续改进</a:t>
            </a:r>
            <a:endParaRPr lang="en-US" altLang="zh-CN" sz="6000" spc="400">
              <a:ln w="19050">
                <a:solidFill>
                  <a:schemeClr val="bg1"/>
                </a:solidFill>
              </a:ln>
              <a:solidFill>
                <a:srgbClr val="E5020E"/>
              </a:solidFill>
              <a:effectLst>
                <a:innerShdw blurRad="63500" dist="50800" dir="10800000">
                  <a:prstClr val="black">
                    <a:alpha val="50000"/>
                  </a:prstClr>
                </a:innerShdw>
              </a:effectLst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 marL="0" indent="0" algn="ctr">
              <a:buNone/>
            </a:pPr>
            <a:endParaRPr lang="zh-CN" altLang="zh-CN" sz="6000" b="1">
              <a:solidFill>
                <a:schemeClr val="tx1"/>
              </a:solidFill>
              <a:ea typeface="宋体" panose="02010600030101010101" pitchFamily="2" charset="-122"/>
              <a:sym typeface="+mn-ea"/>
            </a:endParaRPr>
          </a:p>
          <a:p>
            <a:pPr marL="0" indent="0" algn="ctr">
              <a:buNone/>
            </a:pPr>
            <a:endParaRPr lang="zh-CN" altLang="en-US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US" altLang="zh-CN" sz="18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                                                </a:t>
            </a:r>
            <a:r>
              <a:rPr lang="en-US" altLang="zh-CN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宋体" panose="02010600030101010101" pitchFamily="2" charset="-122"/>
                <a:sym typeface="+mn-ea"/>
              </a:rPr>
              <a:t>科室：病案管理科</a:t>
            </a:r>
            <a:r>
              <a:rPr lang="en-US" altLang="zh-CN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宋体" panose="02010600030101010101" pitchFamily="2" charset="-122"/>
                <a:sym typeface="+mn-ea"/>
              </a:rPr>
              <a:t> </a:t>
            </a:r>
            <a:r>
              <a:rPr lang="en-US" altLang="zh-CN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       </a:t>
            </a:r>
            <a:r>
              <a:rPr lang="en-US" altLang="zh-CN" sz="18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                               </a:t>
            </a:r>
            <a:endParaRPr lang="en-US" altLang="zh-CN" sz="18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  <a:p>
            <a:pPr marL="0" indent="0" algn="ctr">
              <a:buNone/>
            </a:pPr>
            <a:endParaRPr lang="en-US" altLang="zh-CN" sz="18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  <a:p>
            <a:pPr marL="0" indent="0" algn="ctr">
              <a:buNone/>
            </a:pPr>
            <a:r>
              <a:rPr lang="en-US" altLang="zh-CN" sz="18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                                                              </a:t>
            </a:r>
            <a:endParaRPr lang="en-US" altLang="zh-CN" sz="18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  <a:p>
            <a:pPr marL="0" indent="0" algn="ctr">
              <a:buNone/>
            </a:pPr>
            <a:endParaRPr lang="en-US" altLang="zh-CN" sz="18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  <a:p>
            <a:pPr marL="0" indent="0" algn="ctr">
              <a:buNone/>
            </a:pPr>
            <a:r>
              <a:rPr lang="en-US" altLang="zh-CN" sz="18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                                                        </a:t>
            </a:r>
            <a:endParaRPr lang="zh-CN" altLang="zh-CN" sz="1800" b="1">
              <a:solidFill>
                <a:schemeClr val="tx1"/>
              </a:solidFill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058670" y="1202055"/>
            <a:ext cx="8229600" cy="4860290"/>
          </a:xfrm>
        </p:spPr>
        <p:txBody>
          <a:bodyPr/>
          <a:lstStyle/>
          <a:p>
            <a:pPr marL="0" indent="0" algn="ctr">
              <a:buNone/>
            </a:pPr>
            <a:r>
              <a:rPr lang="en-US" altLang="zh-CN" b="1">
                <a:solidFill>
                  <a:srgbClr val="404040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ea"/>
              </a:rPr>
              <a:t>                </a:t>
            </a:r>
            <a:endParaRPr lang="zh-CN" altLang="en-US" b="1"/>
          </a:p>
        </p:txBody>
      </p:sp>
      <p:grpSp>
        <p:nvGrpSpPr>
          <p:cNvPr id="71" name="组合"/>
          <p:cNvGrpSpPr/>
          <p:nvPr/>
        </p:nvGrpSpPr>
        <p:grpSpPr>
          <a:xfrm>
            <a:off x="2468563" y="2364423"/>
            <a:ext cx="2159000" cy="2166937"/>
            <a:chOff x="1253797" y="1496919"/>
            <a:chExt cx="2159999" cy="2166348"/>
          </a:xfrm>
        </p:grpSpPr>
        <p:grpSp>
          <p:nvGrpSpPr>
            <p:cNvPr id="112659" name="组合"/>
            <p:cNvGrpSpPr/>
            <p:nvPr/>
          </p:nvGrpSpPr>
          <p:grpSpPr>
            <a:xfrm>
              <a:off x="1253797" y="1496919"/>
              <a:ext cx="2159999" cy="2166348"/>
              <a:chOff x="1253797" y="1496919"/>
              <a:chExt cx="2159999" cy="2166348"/>
            </a:xfrm>
          </p:grpSpPr>
          <p:sp>
            <p:nvSpPr>
              <p:cNvPr id="112662" name="曲线"/>
              <p:cNvSpPr/>
              <p:nvPr/>
            </p:nvSpPr>
            <p:spPr>
              <a:xfrm>
                <a:off x="1267138" y="2583268"/>
                <a:ext cx="1079998" cy="1079999"/>
              </a:xfrm>
              <a:custGeom>
                <a:gdLst>
                  <a:gd name="txL" fmla="*/ 0 w 21600"/>
                  <a:gd name="txT" fmla="*/ 0 h 21600"/>
                  <a:gd name="txR" fmla="*/ 21600 w 21600"/>
                  <a:gd name="txB" fmla="*/ 21600 h 21600"/>
                </a:gdLst>
                <a:rect l="txL" t="txT" r="txR" b="txB"/>
                <a:pathLst>
                  <a:path w="21600" h="21600">
                    <a:moveTo>
                      <a:pt x="6832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1912"/>
                      <a:pt x="9687" y="21600"/>
                      <a:pt x="21599" y="21600"/>
                    </a:cubicBezTo>
                    <a:cubicBezTo>
                      <a:pt x="21599" y="14764"/>
                      <a:pt x="21599" y="14764"/>
                      <a:pt x="21599" y="14764"/>
                    </a:cubicBezTo>
                    <a:cubicBezTo>
                      <a:pt x="13445" y="14764"/>
                      <a:pt x="6832" y="8151"/>
                      <a:pt x="6832" y="0"/>
                    </a:cubicBezTo>
                    <a:close/>
                  </a:path>
                </a:pathLst>
              </a:custGeom>
              <a:solidFill>
                <a:srgbClr val="2AA853">
                  <a:alpha val="100000"/>
                </a:srgb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663" name="曲线"/>
              <p:cNvSpPr/>
              <p:nvPr/>
            </p:nvSpPr>
            <p:spPr>
              <a:xfrm>
                <a:off x="2192143" y="2576920"/>
                <a:ext cx="1221651" cy="1079999"/>
              </a:xfrm>
              <a:custGeom>
                <a:gdLst>
                  <a:gd name="txL" fmla="*/ 0 w 21600"/>
                  <a:gd name="txT" fmla="*/ 0 h 21600"/>
                  <a:gd name="txR" fmla="*/ 21600 w 21600"/>
                  <a:gd name="txB" fmla="*/ 21600 h 21600"/>
                </a:gdLst>
                <a:rect l="txL" t="txT" r="txR" b="txB"/>
                <a:pathLst>
                  <a:path w="21600" h="21600">
                    <a:moveTo>
                      <a:pt x="15557" y="0"/>
                    </a:moveTo>
                    <a:cubicBezTo>
                      <a:pt x="15557" y="0"/>
                      <a:pt x="15557" y="0"/>
                      <a:pt x="21600" y="0"/>
                    </a:cubicBezTo>
                    <a:cubicBezTo>
                      <a:pt x="21600" y="11912"/>
                      <a:pt x="13031" y="21600"/>
                      <a:pt x="2495" y="21600"/>
                    </a:cubicBezTo>
                    <a:cubicBezTo>
                      <a:pt x="2495" y="21600"/>
                      <a:pt x="2495" y="21600"/>
                      <a:pt x="2495" y="19928"/>
                    </a:cubicBezTo>
                    <a:lnTo>
                      <a:pt x="2495" y="19782"/>
                    </a:lnTo>
                    <a:lnTo>
                      <a:pt x="0" y="18146"/>
                    </a:lnTo>
                    <a:lnTo>
                      <a:pt x="2495" y="16508"/>
                    </a:lnTo>
                    <a:lnTo>
                      <a:pt x="2495" y="15970"/>
                    </a:lnTo>
                    <a:cubicBezTo>
                      <a:pt x="2495" y="15594"/>
                      <a:pt x="2495" y="15194"/>
                      <a:pt x="2495" y="14764"/>
                    </a:cubicBezTo>
                    <a:cubicBezTo>
                      <a:pt x="9704" y="14764"/>
                      <a:pt x="15557" y="8151"/>
                      <a:pt x="15557" y="0"/>
                    </a:cubicBezTo>
                    <a:close/>
                  </a:path>
                </a:pathLst>
              </a:custGeom>
              <a:solidFill>
                <a:srgbClr val="FAD033">
                  <a:alpha val="100000"/>
                </a:srgb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664" name="曲线"/>
              <p:cNvSpPr/>
              <p:nvPr/>
            </p:nvSpPr>
            <p:spPr>
              <a:xfrm flipV="1">
                <a:off x="2333797" y="1496920"/>
                <a:ext cx="1079999" cy="1221652"/>
              </a:xfrm>
              <a:custGeom>
                <a:gdLst>
                  <a:gd name="txL" fmla="*/ 0 w 21600"/>
                  <a:gd name="txT" fmla="*/ 0 h 21600"/>
                  <a:gd name="txR" fmla="*/ 21600 w 21600"/>
                  <a:gd name="txB" fmla="*/ 21600 h 21600"/>
                </a:gdLst>
                <a:rect l="txL" t="txT" r="txR" b="txB"/>
                <a:pathLst>
                  <a:path w="21600" h="21600">
                    <a:moveTo>
                      <a:pt x="0" y="21599"/>
                    </a:moveTo>
                    <a:cubicBezTo>
                      <a:pt x="11912" y="21599"/>
                      <a:pt x="21600" y="13033"/>
                      <a:pt x="21600" y="2502"/>
                    </a:cubicBezTo>
                    <a:cubicBezTo>
                      <a:pt x="21600" y="2502"/>
                      <a:pt x="21600" y="2502"/>
                      <a:pt x="19928" y="2502"/>
                    </a:cubicBezTo>
                    <a:lnTo>
                      <a:pt x="19926" y="2502"/>
                    </a:lnTo>
                    <a:lnTo>
                      <a:pt x="18286" y="0"/>
                    </a:lnTo>
                    <a:lnTo>
                      <a:pt x="16644" y="2502"/>
                    </a:lnTo>
                    <a:lnTo>
                      <a:pt x="15970" y="2502"/>
                    </a:lnTo>
                    <a:cubicBezTo>
                      <a:pt x="15594" y="2502"/>
                      <a:pt x="15194" y="2502"/>
                      <a:pt x="14764" y="2502"/>
                    </a:cubicBezTo>
                    <a:cubicBezTo>
                      <a:pt x="14764" y="9709"/>
                      <a:pt x="8151" y="15556"/>
                      <a:pt x="0" y="15556"/>
                    </a:cubicBezTo>
                    <a:cubicBezTo>
                      <a:pt x="0" y="15556"/>
                      <a:pt x="0" y="15556"/>
                      <a:pt x="0" y="21599"/>
                    </a:cubicBezTo>
                    <a:close/>
                  </a:path>
                </a:pathLst>
              </a:custGeom>
              <a:solidFill>
                <a:srgbClr val="4285F4">
                  <a:alpha val="100000"/>
                </a:srgb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矩形"/>
              <p:cNvSpPr/>
              <p:nvPr/>
            </p:nvSpPr>
            <p:spPr>
              <a:xfrm rot="3203510">
                <a:off x="1876576" y="1840697"/>
                <a:ext cx="1429028" cy="1021057"/>
              </a:xfrm>
              <a:prstGeom prst="rect">
                <a:avLst/>
              </a:prstGeom>
              <a:noFill/>
              <a:ln w="25400" cap="flat" cmpd="sng">
                <a:noFill/>
                <a:prstDash val="solid"/>
                <a:round/>
              </a:ln>
            </p:spPr>
            <p:txBody>
              <a:bodyPr vert="horz" wrap="square" lIns="68573" tIns="34287" rIns="68573" bIns="34287" anchor="ctr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1400" b="1" i="0" u="none" strike="noStrike" kern="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微软雅黑 Light" panose="020b0502040204020203" charset="-122"/>
                    <a:cs typeface="Arial" pitchFamily="34" charset="0"/>
                  </a:rPr>
                  <a:t>DO</a:t>
                </a:r>
                <a:endParaRPr kumimoji="0" lang="zh-CN" altLang="en-US" sz="1400" b="1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微软雅黑 Light" panose="020b0502040204020203" charset="-122"/>
                  <a:cs typeface="Arial" pitchFamily="34" charset="0"/>
                </a:endParaRPr>
              </a:p>
            </p:txBody>
          </p:sp>
          <p:sp>
            <p:nvSpPr>
              <p:cNvPr id="63" name="矩形"/>
              <p:cNvSpPr/>
              <p:nvPr/>
            </p:nvSpPr>
            <p:spPr>
              <a:xfrm rot="7982288">
                <a:off x="1887159" y="2386555"/>
                <a:ext cx="1371013" cy="1021056"/>
              </a:xfrm>
              <a:prstGeom prst="rect">
                <a:avLst/>
              </a:prstGeom>
              <a:noFill/>
              <a:ln w="25400" cap="flat" cmpd="sng">
                <a:noFill/>
                <a:prstDash val="solid"/>
                <a:round/>
              </a:ln>
            </p:spPr>
            <p:txBody>
              <a:bodyPr vert="horz" wrap="square" lIns="68573" tIns="34287" rIns="68573" bIns="34287" anchor="ctr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1400" b="1" i="0" u="none" strike="noStrike" kern="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微软雅黑 Light" panose="020b0502040204020203" charset="-122"/>
                    <a:cs typeface="Arial" pitchFamily="34" charset="0"/>
                  </a:rPr>
                  <a:t>CHECK</a:t>
                </a:r>
                <a:endParaRPr kumimoji="0" lang="zh-CN" altLang="en-US" sz="1400" b="1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微软雅黑 Light" panose="020b0502040204020203" charset="-122"/>
                  <a:cs typeface="Arial" pitchFamily="34" charset="0"/>
                </a:endParaRPr>
              </a:p>
            </p:txBody>
          </p:sp>
          <p:sp>
            <p:nvSpPr>
              <p:cNvPr id="64" name="矩形"/>
              <p:cNvSpPr/>
              <p:nvPr/>
            </p:nvSpPr>
            <p:spPr>
              <a:xfrm rot="13451795">
                <a:off x="1349959" y="2301597"/>
                <a:ext cx="1452895" cy="1021057"/>
              </a:xfrm>
              <a:prstGeom prst="rect">
                <a:avLst/>
              </a:prstGeom>
              <a:noFill/>
              <a:ln w="25400" cap="flat" cmpd="sng">
                <a:noFill/>
                <a:prstDash val="solid"/>
                <a:round/>
              </a:ln>
            </p:spPr>
            <p:txBody>
              <a:bodyPr vert="horz" wrap="square" lIns="68573" tIns="34287" rIns="68573" bIns="34287" anchor="ctr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1400" b="1" i="0" u="none" strike="noStrike" kern="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微软雅黑 Light" panose="020b0502040204020203" charset="-122"/>
                    <a:cs typeface="Arial" pitchFamily="34" charset="0"/>
                  </a:rPr>
                  <a:t>ACTION</a:t>
                </a:r>
                <a:endParaRPr kumimoji="0" lang="zh-CN" altLang="en-US" sz="1400" b="1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微软雅黑 Light" panose="020b0502040204020203" charset="-122"/>
                  <a:cs typeface="Arial" pitchFamily="34" charset="0"/>
                </a:endParaRPr>
              </a:p>
            </p:txBody>
          </p:sp>
          <p:sp>
            <p:nvSpPr>
              <p:cNvPr id="112668" name="曲线"/>
              <p:cNvSpPr/>
              <p:nvPr/>
            </p:nvSpPr>
            <p:spPr>
              <a:xfrm rot="-5400000" flipV="1">
                <a:off x="1325851" y="1424865"/>
                <a:ext cx="1079998" cy="1224106"/>
              </a:xfrm>
              <a:custGeom>
                <a:gdLst>
                  <a:gd name="txL" fmla="*/ 0 w 21600"/>
                  <a:gd name="txT" fmla="*/ 0 h 21600"/>
                  <a:gd name="txR" fmla="*/ 21600 w 21600"/>
                  <a:gd name="txB" fmla="*/ 21600 h 21600"/>
                </a:gdLst>
                <a:rect l="txL" t="txT" r="txR" b="txB"/>
                <a:pathLst>
                  <a:path w="21600" h="21600">
                    <a:moveTo>
                      <a:pt x="21600" y="2551"/>
                    </a:moveTo>
                    <a:cubicBezTo>
                      <a:pt x="21600" y="2551"/>
                      <a:pt x="21600" y="2551"/>
                      <a:pt x="19931" y="2551"/>
                    </a:cubicBezTo>
                    <a:lnTo>
                      <a:pt x="19825" y="2551"/>
                    </a:lnTo>
                    <a:lnTo>
                      <a:pt x="18144" y="0"/>
                    </a:lnTo>
                    <a:lnTo>
                      <a:pt x="16469" y="2551"/>
                    </a:lnTo>
                    <a:lnTo>
                      <a:pt x="15970" y="2551"/>
                    </a:lnTo>
                    <a:cubicBezTo>
                      <a:pt x="15591" y="2551"/>
                      <a:pt x="15193" y="2551"/>
                      <a:pt x="14767" y="2551"/>
                    </a:cubicBezTo>
                    <a:cubicBezTo>
                      <a:pt x="14767" y="9740"/>
                      <a:pt x="8151" y="15572"/>
                      <a:pt x="0" y="15572"/>
                    </a:cubicBezTo>
                    <a:cubicBezTo>
                      <a:pt x="0" y="15572"/>
                      <a:pt x="0" y="15572"/>
                      <a:pt x="0" y="21597"/>
                    </a:cubicBezTo>
                    <a:cubicBezTo>
                      <a:pt x="11912" y="21597"/>
                      <a:pt x="21600" y="13055"/>
                      <a:pt x="21600" y="2551"/>
                    </a:cubicBezTo>
                    <a:close/>
                  </a:path>
                </a:pathLst>
              </a:custGeom>
              <a:solidFill>
                <a:srgbClr val="EA4335">
                  <a:alpha val="100000"/>
                </a:srgb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矩形"/>
              <p:cNvSpPr/>
              <p:nvPr/>
            </p:nvSpPr>
            <p:spPr>
              <a:xfrm rot="18578384">
                <a:off x="1420995" y="1798664"/>
                <a:ext cx="1324149" cy="1021056"/>
              </a:xfrm>
              <a:prstGeom prst="rect">
                <a:avLst/>
              </a:prstGeom>
              <a:noFill/>
              <a:ln w="25400" cap="flat" cmpd="sng">
                <a:noFill/>
                <a:prstDash val="solid"/>
                <a:round/>
              </a:ln>
            </p:spPr>
            <p:txBody>
              <a:bodyPr vert="horz" wrap="square" lIns="68573" tIns="34287" rIns="68573" bIns="34287" anchor="ctr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1400" b="1" i="0" u="none" strike="noStrike" kern="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微软雅黑 Light" panose="020b0502040204020203" charset="-122"/>
                    <a:cs typeface="Arial" pitchFamily="34" charset="0"/>
                  </a:rPr>
                  <a:t>PLAN</a:t>
                </a:r>
                <a:endParaRPr kumimoji="0" lang="zh-CN" altLang="en-US" sz="1400" b="1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微软雅黑 Light" panose="020b0502040204020203" charset="-122"/>
                  <a:cs typeface="Arial" pitchFamily="34" charset="0"/>
                </a:endParaRPr>
              </a:p>
            </p:txBody>
          </p:sp>
          <p:sp>
            <p:nvSpPr>
              <p:cNvPr id="112670" name="等腰三角形"/>
              <p:cNvSpPr/>
              <p:nvPr/>
            </p:nvSpPr>
            <p:spPr>
              <a:xfrm>
                <a:off x="1339768" y="2438038"/>
                <a:ext cx="169008" cy="145604"/>
              </a:xfrm>
              <a:prstGeom prst="triangle">
                <a:avLst>
                  <a:gd name="adj" fmla="val 50000"/>
                </a:avLst>
              </a:prstGeom>
              <a:solidFill>
                <a:srgbClr val="2AA853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12660" name="矩形"/>
            <p:cNvSpPr/>
            <p:nvPr/>
          </p:nvSpPr>
          <p:spPr>
            <a:xfrm>
              <a:off x="1879879" y="2047632"/>
              <a:ext cx="898305" cy="52182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404040"/>
                  </a:solidFill>
                  <a:latin typeface="等线" panose="02010600030101010101" pitchFamily="2" charset="-122"/>
                  <a:ea typeface="等线" panose="02010600030101010101" pitchFamily="2" charset="-122"/>
                </a:rPr>
                <a:t>目录</a:t>
              </a:r>
              <a:endParaRPr lang="zh-CN" altLang="en-US" sz="2800" b="1">
                <a:solidFill>
                  <a:srgbClr val="404040"/>
                </a:solidFill>
                <a:latin typeface="等线" panose="02010600030101010101" pitchFamily="2" charset="-122"/>
                <a:ea typeface="等线" panose="02010600030101010101" pitchFamily="2" charset="-122"/>
              </a:endParaRPr>
            </a:p>
          </p:txBody>
        </p:sp>
        <p:sp>
          <p:nvSpPr>
            <p:cNvPr id="112661" name="矩形"/>
            <p:cNvSpPr/>
            <p:nvPr/>
          </p:nvSpPr>
          <p:spPr>
            <a:xfrm>
              <a:off x="2172432" y="2584061"/>
              <a:ext cx="310023" cy="39867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000" b="1">
                <a:solidFill>
                  <a:srgbClr val="404040"/>
                </a:solidFill>
                <a:latin typeface="等线" panose="02010600030101010101" pitchFamily="2" charset="-122"/>
                <a:ea typeface="等线" panose="02010600030101010101" pitchFamily="2" charset="-122"/>
              </a:endParaRPr>
            </a:p>
          </p:txBody>
        </p:sp>
      </p:grpSp>
      <p:grpSp>
        <p:nvGrpSpPr>
          <p:cNvPr id="74" name="组合"/>
          <p:cNvGrpSpPr/>
          <p:nvPr/>
        </p:nvGrpSpPr>
        <p:grpSpPr>
          <a:xfrm>
            <a:off x="6074728" y="1404303"/>
            <a:ext cx="720725" cy="720725"/>
            <a:chOff x="4215482" y="855795"/>
            <a:chExt cx="719998" cy="719999"/>
          </a:xfrm>
        </p:grpSpPr>
        <p:sp>
          <p:nvSpPr>
            <p:cNvPr id="4" name="矩形"/>
            <p:cNvSpPr/>
            <p:nvPr/>
          </p:nvSpPr>
          <p:spPr>
            <a:xfrm>
              <a:off x="4215482" y="855795"/>
              <a:ext cx="719998" cy="719999"/>
            </a:xfrm>
            <a:prstGeom prst="rect">
              <a:avLst/>
            </a:prstGeom>
            <a:solidFill>
              <a:schemeClr val="bg1"/>
            </a:solidFill>
            <a:ln w="63500" cap="flat" cmpd="sng">
              <a:noFill/>
              <a:prstDash val="solid"/>
              <a:miter/>
            </a:ln>
            <a:effectLst>
              <a:outerShdw blurRad="254000" sx="102000" sy="102000" algn="ctr" rotWithShape="0">
                <a:srgbClr val="000000">
                  <a:alpha val="29803"/>
                </a:srgbClr>
              </a:outerShdw>
            </a:effec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5" name="矩形"/>
            <p:cNvSpPr/>
            <p:nvPr/>
          </p:nvSpPr>
          <p:spPr>
            <a:xfrm>
              <a:off x="4260482" y="900795"/>
              <a:ext cx="629998" cy="629999"/>
            </a:xfrm>
            <a:prstGeom prst="rect">
              <a:avLst/>
            </a:prstGeom>
            <a:solidFill>
              <a:srgbClr val="EA4335"/>
            </a:solidFill>
            <a:ln w="63500" cap="flat" cmpd="sng">
              <a:noFill/>
              <a:prstDash val="solid"/>
              <a:miter/>
            </a:ln>
          </p:spPr>
          <p:txBody>
            <a:bodyPr vert="horz" wrap="square" lIns="91440" tIns="45720" rIns="91440" bIns="45720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华文细黑" panose="02010600040101010101" pitchFamily="2" charset="-122"/>
                  <a:cs typeface="Arial" pitchFamily="34" charset="0"/>
                </a:rPr>
                <a:t>01</a:t>
              </a:r>
              <a:endPara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 pitchFamily="34" charset="0"/>
                <a:ea typeface="华文细黑" panose="02010600040101010101" pitchFamily="2" charset="-122"/>
                <a:cs typeface="Arial" pitchFamily="34" charset="0"/>
              </a:endParaRPr>
            </a:p>
          </p:txBody>
        </p:sp>
      </p:grpSp>
      <p:grpSp>
        <p:nvGrpSpPr>
          <p:cNvPr id="77" name="组合"/>
          <p:cNvGrpSpPr/>
          <p:nvPr/>
        </p:nvGrpSpPr>
        <p:grpSpPr>
          <a:xfrm>
            <a:off x="6074410" y="2470150"/>
            <a:ext cx="720725" cy="671830"/>
            <a:chOff x="4215482" y="1767755"/>
            <a:chExt cx="719998" cy="719998"/>
          </a:xfrm>
        </p:grpSpPr>
        <p:sp>
          <p:nvSpPr>
            <p:cNvPr id="75" name="矩形"/>
            <p:cNvSpPr/>
            <p:nvPr/>
          </p:nvSpPr>
          <p:spPr>
            <a:xfrm>
              <a:off x="4215482" y="1767755"/>
              <a:ext cx="719998" cy="719998"/>
            </a:xfrm>
            <a:prstGeom prst="rect">
              <a:avLst/>
            </a:prstGeom>
            <a:solidFill>
              <a:schemeClr val="bg1"/>
            </a:solidFill>
            <a:ln w="63500" cap="flat" cmpd="sng">
              <a:noFill/>
              <a:prstDash val="solid"/>
              <a:miter/>
            </a:ln>
            <a:effectLst>
              <a:outerShdw blurRad="254000" sx="102000" sy="102000" algn="ctr" rotWithShape="0">
                <a:srgbClr val="000000">
                  <a:alpha val="29803"/>
                </a:srgbClr>
              </a:outerShdw>
            </a:effec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76" name="矩形"/>
            <p:cNvSpPr/>
            <p:nvPr/>
          </p:nvSpPr>
          <p:spPr>
            <a:xfrm>
              <a:off x="4260482" y="1812755"/>
              <a:ext cx="629998" cy="629999"/>
            </a:xfrm>
            <a:prstGeom prst="rect">
              <a:avLst/>
            </a:prstGeom>
            <a:solidFill>
              <a:srgbClr val="4285F4"/>
            </a:solidFill>
            <a:ln w="63500" cap="flat" cmpd="sng">
              <a:noFill/>
              <a:prstDash val="solid"/>
              <a:miter/>
            </a:ln>
          </p:spPr>
          <p:txBody>
            <a:bodyPr vert="horz" wrap="square" lIns="91440" tIns="45720" rIns="91440" bIns="45720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华文细黑" panose="02010600040101010101" pitchFamily="2" charset="-122"/>
                  <a:cs typeface="Arial" pitchFamily="34" charset="0"/>
                </a:rPr>
                <a:t>02</a:t>
              </a:r>
              <a:endPara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 pitchFamily="34" charset="0"/>
                <a:ea typeface="华文细黑" panose="02010600040101010101" pitchFamily="2" charset="-122"/>
                <a:cs typeface="Arial" pitchFamily="34" charset="0"/>
              </a:endParaRPr>
            </a:p>
          </p:txBody>
        </p:sp>
      </p:grpSp>
      <p:grpSp>
        <p:nvGrpSpPr>
          <p:cNvPr id="80" name="组合"/>
          <p:cNvGrpSpPr/>
          <p:nvPr/>
        </p:nvGrpSpPr>
        <p:grpSpPr>
          <a:xfrm>
            <a:off x="6074728" y="3440748"/>
            <a:ext cx="720725" cy="720725"/>
            <a:chOff x="4215482" y="2675550"/>
            <a:chExt cx="719998" cy="720000"/>
          </a:xfrm>
        </p:grpSpPr>
        <p:sp>
          <p:nvSpPr>
            <p:cNvPr id="78" name="矩形"/>
            <p:cNvSpPr/>
            <p:nvPr/>
          </p:nvSpPr>
          <p:spPr>
            <a:xfrm>
              <a:off x="4215482" y="2675550"/>
              <a:ext cx="719998" cy="720000"/>
            </a:xfrm>
            <a:prstGeom prst="rect">
              <a:avLst/>
            </a:prstGeom>
            <a:solidFill>
              <a:schemeClr val="bg1"/>
            </a:solidFill>
            <a:ln w="63500" cap="flat" cmpd="sng">
              <a:noFill/>
              <a:prstDash val="solid"/>
              <a:miter/>
            </a:ln>
            <a:effectLst>
              <a:outerShdw blurRad="254000" sx="102000" sy="102000" algn="ctr" rotWithShape="0">
                <a:srgbClr val="000000">
                  <a:alpha val="29803"/>
                </a:srgbClr>
              </a:outerShdw>
            </a:effec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79" name="矩形"/>
            <p:cNvSpPr/>
            <p:nvPr/>
          </p:nvSpPr>
          <p:spPr>
            <a:xfrm>
              <a:off x="4260482" y="2720550"/>
              <a:ext cx="629998" cy="629999"/>
            </a:xfrm>
            <a:prstGeom prst="rect">
              <a:avLst/>
            </a:prstGeom>
            <a:solidFill>
              <a:srgbClr val="FAD033"/>
            </a:solidFill>
            <a:ln w="63500" cap="flat" cmpd="sng">
              <a:noFill/>
              <a:prstDash val="solid"/>
              <a:miter/>
            </a:ln>
          </p:spPr>
          <p:txBody>
            <a:bodyPr vert="horz" wrap="square" lIns="91440" tIns="45720" rIns="91440" bIns="45720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华文细黑" panose="02010600040101010101" pitchFamily="2" charset="-122"/>
                  <a:cs typeface="Arial" pitchFamily="34" charset="0"/>
                </a:rPr>
                <a:t>03</a:t>
              </a:r>
              <a:endPara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 pitchFamily="34" charset="0"/>
                <a:ea typeface="华文细黑" panose="02010600040101010101" pitchFamily="2" charset="-122"/>
                <a:cs typeface="Arial" pitchFamily="34" charset="0"/>
              </a:endParaRPr>
            </a:p>
          </p:txBody>
        </p:sp>
      </p:grpSp>
      <p:grpSp>
        <p:nvGrpSpPr>
          <p:cNvPr id="83" name="组合"/>
          <p:cNvGrpSpPr/>
          <p:nvPr/>
        </p:nvGrpSpPr>
        <p:grpSpPr>
          <a:xfrm>
            <a:off x="6120130" y="4552315"/>
            <a:ext cx="720725" cy="784860"/>
            <a:chOff x="4215482" y="3583344"/>
            <a:chExt cx="719998" cy="720000"/>
          </a:xfrm>
        </p:grpSpPr>
        <p:sp>
          <p:nvSpPr>
            <p:cNvPr id="81" name="矩形"/>
            <p:cNvSpPr/>
            <p:nvPr/>
          </p:nvSpPr>
          <p:spPr>
            <a:xfrm>
              <a:off x="4215482" y="3583344"/>
              <a:ext cx="719998" cy="720000"/>
            </a:xfrm>
            <a:prstGeom prst="rect">
              <a:avLst/>
            </a:prstGeom>
            <a:solidFill>
              <a:schemeClr val="bg1"/>
            </a:solidFill>
            <a:ln w="63500" cap="flat" cmpd="sng">
              <a:noFill/>
              <a:prstDash val="solid"/>
              <a:miter/>
            </a:ln>
            <a:effectLst>
              <a:outerShdw blurRad="254000" sx="102000" sy="102000" algn="ctr" rotWithShape="0">
                <a:srgbClr val="000000">
                  <a:alpha val="29803"/>
                </a:srgbClr>
              </a:outerShdw>
            </a:effec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82" name="矩形"/>
            <p:cNvSpPr/>
            <p:nvPr/>
          </p:nvSpPr>
          <p:spPr>
            <a:xfrm>
              <a:off x="4260482" y="3628343"/>
              <a:ext cx="629998" cy="629999"/>
            </a:xfrm>
            <a:prstGeom prst="rect">
              <a:avLst/>
            </a:prstGeom>
            <a:solidFill>
              <a:srgbClr val="2AA853"/>
            </a:solidFill>
            <a:ln w="63500" cap="flat" cmpd="sng">
              <a:noFill/>
              <a:prstDash val="solid"/>
              <a:miter/>
            </a:ln>
          </p:spPr>
          <p:txBody>
            <a:bodyPr vert="horz" wrap="square" lIns="91440" tIns="45720" rIns="91440" bIns="45720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entury Gothic" panose="020b0502020202020204" pitchFamily="34" charset="0"/>
                  <a:ea typeface="华文细黑" panose="02010600040101010101" pitchFamily="2" charset="-122"/>
                  <a:cs typeface="Arial" pitchFamily="34" charset="0"/>
                </a:rPr>
                <a:t>04</a:t>
              </a:r>
              <a:endPara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 pitchFamily="34" charset="0"/>
                <a:ea typeface="华文细黑" panose="02010600040101010101" pitchFamily="2" charset="-122"/>
                <a:cs typeface="Arial" pitchFamily="34" charset="0"/>
              </a:endParaRPr>
            </a:p>
          </p:txBody>
        </p:sp>
      </p:grpSp>
      <p:sp>
        <p:nvSpPr>
          <p:cNvPr id="84" name="矩形"/>
          <p:cNvSpPr/>
          <p:nvPr/>
        </p:nvSpPr>
        <p:spPr>
          <a:xfrm>
            <a:off x="7007225" y="1448753"/>
            <a:ext cx="183515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rgbClr val="40404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PLAN</a:t>
            </a:r>
            <a:r>
              <a:rPr lang="zh-CN" altLang="en-US" sz="3200" b="1">
                <a:solidFill>
                  <a:srgbClr val="40404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阶段</a:t>
            </a:r>
            <a:endParaRPr lang="zh-CN" altLang="en-US" sz="3200" b="1">
              <a:solidFill>
                <a:srgbClr val="40404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85" name="矩形"/>
          <p:cNvSpPr/>
          <p:nvPr/>
        </p:nvSpPr>
        <p:spPr>
          <a:xfrm>
            <a:off x="7219950" y="2435225"/>
            <a:ext cx="140970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rgbClr val="40404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DO</a:t>
            </a:r>
            <a:r>
              <a:rPr lang="zh-CN" altLang="en-US" sz="3200" b="1">
                <a:solidFill>
                  <a:srgbClr val="40404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阶段</a:t>
            </a:r>
            <a:endParaRPr lang="zh-CN" altLang="en-US" sz="3200" b="1">
              <a:solidFill>
                <a:srgbClr val="40404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86" name="矩形"/>
          <p:cNvSpPr/>
          <p:nvPr/>
        </p:nvSpPr>
        <p:spPr>
          <a:xfrm>
            <a:off x="7015163" y="3512820"/>
            <a:ext cx="2025015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rgbClr val="40404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CHECK</a:t>
            </a:r>
            <a:r>
              <a:rPr lang="zh-CN" altLang="en-US" sz="3200" b="1">
                <a:solidFill>
                  <a:srgbClr val="40404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阶段</a:t>
            </a:r>
            <a:endParaRPr lang="zh-CN" altLang="en-US" sz="3200" b="1">
              <a:solidFill>
                <a:srgbClr val="40404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87" name="矩形"/>
          <p:cNvSpPr/>
          <p:nvPr/>
        </p:nvSpPr>
        <p:spPr>
          <a:xfrm>
            <a:off x="7016115" y="4552315"/>
            <a:ext cx="223012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rgbClr val="40404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ACTION</a:t>
            </a:r>
            <a:r>
              <a:rPr lang="zh-CN" altLang="en-US" sz="3200" b="1">
                <a:solidFill>
                  <a:srgbClr val="40404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阶段</a:t>
            </a:r>
            <a:endParaRPr lang="zh-CN" altLang="en-US" sz="3200" b="1">
              <a:solidFill>
                <a:srgbClr val="40404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path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" pathEditMode="relative" ptsTypes="">
                                      <p:cBhvr>
                                        <p:cTn id="11" dur="1000" spd="-100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10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4" presetClass="path" presetSubtype="0" dur="1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L -0.00035 -0.15957" pathEditMode="relative" ptsTypes="">
                                      <p:cBhvr>
                                        <p:cTn id="16" dur="1000" spd="-100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4" presetClass="path" presetSubtype="0" dur="1000" fill="hold" grpId="1" nodeType="withEffect">
                                  <p:stCondLst>
                                    <p:cond delay="600"/>
                                  </p:stCondLst>
                                  <p:childTnLst>
                                    <p:animMotion origin="layout" path="M 0 0 L -0.00035 -0.15957" pathEditMode="relative" ptsTypes="">
                                      <p:cBhvr>
                                        <p:cTn id="21" dur="1000" spd="-100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10" presetClass="entr" presetSubtype="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4" presetClass="path" presetSubtype="0" dur="1000" fill="hold" grpId="1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0 0 L -0.00035 -0.15957" pathEditMode="relative" ptsTypes="">
                                      <p:cBhvr>
                                        <p:cTn id="26" dur="1000" spd="-100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10" presetClass="entr" presetSubtype="0" dur="50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4" presetClass="path" presetSubtype="0" dur="1000" fill="hold" grpId="1" nodeType="withEffect">
                                  <p:stCondLst>
                                    <p:cond delay="800"/>
                                  </p:stCondLst>
                                  <p:childTnLst>
                                    <p:animMotion origin="layout" path="M 0 0 L -0.00035 -0.15957" pathEditMode="relative" ptsTypes="">
                                      <p:cBhvr>
                                        <p:cTn id="31" dur="1000" spd="-100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3" presetClass="path" presetSubtype="0" dur="1000" fill="hold" grpId="1" nodeType="withEffect">
                                  <p:stCondLst>
                                    <p:cond delay="1250"/>
                                  </p:stCondLst>
                                  <p:childTnLst>
                                    <p:animMotion origin="layout" path="M 0 0 L 0.16024 0.00093" pathEditMode="relative" ptsTypes="">
                                      <p:cBhvr>
                                        <p:cTn id="36" dur="1000" spd="-100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7" presetID="10" presetClass="entr" presetSubtype="0" dur="500" fill="hold" grpId="0" nodeType="withEffect">
                                  <p:stCondLst>
                                    <p:cond delay="13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3" presetClass="path" presetSubtype="0" dur="1000" fill="hold" grpId="1" nodeType="withEffect">
                                  <p:stCondLst>
                                    <p:cond delay="1350"/>
                                  </p:stCondLst>
                                  <p:childTnLst>
                                    <p:animMotion origin="layout" path="M 0 0 L 0.16024 0.00093" pathEditMode="relative" ptsTypes="">
                                      <p:cBhvr>
                                        <p:cTn id="41" dur="1000" spd="-100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2" presetID="10" presetClass="entr" presetSubtype="0" dur="500" fill="hold" grpId="0" nodeType="withEffect">
                                  <p:stCondLst>
                                    <p:cond delay="14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3" presetClass="path" presetSubtype="0" dur="1000" fill="hold" grpId="1" nodeType="withEffect">
                                  <p:stCondLst>
                                    <p:cond delay="1450"/>
                                  </p:stCondLst>
                                  <p:childTnLst>
                                    <p:animMotion origin="layout" path="M 0 0 L 0.16024 0.00093" pathEditMode="relative" ptsTypes="">
                                      <p:cBhvr>
                                        <p:cTn id="46" dur="1000" spd="-100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7" presetID="10" presetClass="entr" presetSubtype="0" dur="500" fill="hold" grpId="0" nodeType="withEffect">
                                  <p:stCondLst>
                                    <p:cond delay="15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3" presetClass="path" presetSubtype="0" dur="1000" fill="hold" grpId="1" nodeType="withEffect">
                                  <p:stCondLst>
                                    <p:cond delay="1550"/>
                                  </p:stCondLst>
                                  <p:childTnLst>
                                    <p:animMotion origin="layout" path="M 0 0 L 0.16024 0.00093" pathEditMode="relative" ptsTypes="">
                                      <p:cBhvr>
                                        <p:cTn id="51" dur="1000" spd="-100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/>
      <p:bldP spid="84" grpId="1"/>
      <p:bldP spid="85" grpId="0"/>
      <p:bldP spid="85" grpId="1"/>
      <p:bldP spid="86" grpId="0"/>
      <p:bldP spid="86" grpId="1"/>
      <p:bldP spid="87" grpId="0"/>
      <p:bldP spid="87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graphicFrame>
        <p:nvGraphicFramePr>
          <p:cNvPr id="53254" name="内容占位符 53253"/>
          <p:cNvGraphicFramePr>
            <a:graphicFrameLocks noGrp="1"/>
          </p:cNvGraphicFramePr>
          <p:nvPr>
            <p:ph idx="1"/>
            <p:custDataLst>
              <p:tags r:id="rId2"/>
            </p:custDataLst>
          </p:nvPr>
        </p:nvGraphicFramePr>
        <p:xfrm>
          <a:off x="977900" y="1155700"/>
          <a:ext cx="10605135" cy="5128260"/>
        </p:xfrm>
        <a:graphic>
          <a:graphicData uri="http://schemas.openxmlformats.org/drawingml/2006/table">
            <a:tbl>
              <a:tblPr/>
              <a:tblGrid>
                <a:gridCol w="832485"/>
                <a:gridCol w="579120"/>
                <a:gridCol w="37465"/>
                <a:gridCol w="546100"/>
                <a:gridCol w="581025"/>
                <a:gridCol w="582930"/>
                <a:gridCol w="581025"/>
                <a:gridCol w="580390"/>
                <a:gridCol w="583565"/>
                <a:gridCol w="579755"/>
                <a:gridCol w="582930"/>
                <a:gridCol w="581660"/>
                <a:gridCol w="582295"/>
                <a:gridCol w="581025"/>
                <a:gridCol w="581025"/>
                <a:gridCol w="582295"/>
                <a:gridCol w="580390"/>
                <a:gridCol w="582930"/>
                <a:gridCol w="466725"/>
              </a:tblGrid>
              <a:tr h="577850"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t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月份</a:t>
                      </a:r>
                      <a:endParaRPr lang="en-US" altLang="zh-CN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t" hangingPunct="1">
                        <a:spcBef>
                          <a:spcPct val="0"/>
                        </a:spcBef>
                        <a:buNone/>
                      </a:pPr>
                      <a:endParaRPr lang="en-US" altLang="zh-CN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t" hangingPunct="1">
                        <a:spcBef>
                          <a:spcPct val="0"/>
                        </a:spcBef>
                        <a:buNone/>
                      </a:pPr>
                      <a:endParaRPr lang="en-US" altLang="zh-CN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t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活动</a:t>
                      </a:r>
                      <a:endParaRPr lang="en-US" altLang="zh-CN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步骤</a:t>
                      </a:r>
                      <a:endParaRPr lang="zh-CN" altLang="en-US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gridSpan="3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altLang="zh-CN" sz="1200" b="1">
                        <a:solidFill>
                          <a:srgbClr val="000000"/>
                        </a:solidFill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4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solidFill>
                            <a:srgbClr val="000000"/>
                          </a:solidFill>
                        </a:rPr>
                        <a:t>5</a:t>
                      </a:r>
                      <a:endParaRPr lang="en-US" altLang="zh-CN" sz="1200" b="1">
                        <a:solidFill>
                          <a:srgbClr val="000000"/>
                        </a:solidFill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solidFill>
                            <a:srgbClr val="000000"/>
                          </a:solidFill>
                        </a:rPr>
                        <a:t>7</a:t>
                      </a:r>
                      <a:endParaRPr lang="en-US" altLang="zh-CN" sz="1200" b="1">
                        <a:solidFill>
                          <a:srgbClr val="000000"/>
                        </a:solidFill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8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9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</a:tr>
              <a:tr h="773430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上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下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上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下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上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下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上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下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上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下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上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下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  上 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下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上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下 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半</a:t>
                      </a:r>
                      <a:endParaRPr lang="en-US" altLang="zh-CN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月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负责人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</a:tr>
              <a:tr h="268605"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主题选定</a:t>
                      </a:r>
                      <a:endParaRPr lang="zh-CN" altLang="en-US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4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4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</a:tr>
              <a:tr h="269240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8605"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活动计划拟定</a:t>
                      </a:r>
                      <a:endParaRPr lang="zh-CN" altLang="en-US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4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4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sym typeface="+mn-ea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</a:tr>
              <a:tr h="269875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8605"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现状把握</a:t>
                      </a:r>
                      <a:endParaRPr lang="zh-CN" altLang="en-US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4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4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</a:tr>
              <a:tr h="270510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9D9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7970"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目标设定</a:t>
                      </a:r>
                      <a:endParaRPr lang="zh-CN" altLang="en-US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4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4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sym typeface="+mn-ea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</a:tr>
              <a:tr h="269875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67970"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对策拟定</a:t>
                      </a:r>
                      <a:endParaRPr lang="zh-CN" altLang="en-US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4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4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sym typeface="+mn-ea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</a:tr>
              <a:tr h="269240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 rowSpan="2">
                  <a:txBody>
                    <a:bodyPr vert="horz" wrap="square"/>
                    <a:lstStyle/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+mn-ea"/>
                        </a:rPr>
                        <a:t>对策实施</a:t>
                      </a:r>
                      <a:endParaRPr lang="zh-CN" altLang="en-US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sym typeface="+mn-ea"/>
                      </a:endParaRPr>
                    </a:p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</a:tr>
              <a:tr h="269240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</a:tr>
              <a:tr h="269240"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效果确认</a:t>
                      </a:r>
                      <a:endParaRPr lang="zh-CN" altLang="en-US" sz="1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eaLnBrk="1" fontAlgn="ctr" hangingPunct="1">
                        <a:spcBef>
                          <a:spcPct val="0"/>
                        </a:spcBef>
                        <a:buNone/>
                      </a:pPr>
                      <a:endParaRPr lang="zh-CN" altLang="en-US" sz="1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</a:tr>
              <a:tr h="268605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>
                  <a:txBody>
                    <a:bodyPr vert="horz" wrap="square"/>
                    <a:lstStyle>
                      <a:lvl1pPr marL="273050" lvl="0" indent="-2730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anose="05020102010507070707" pitchFamily="18" charset="2"/>
                        <a:buChar char=""/>
                        <a:defRPr sz="22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640080" lvl="1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anose="05020102010507070707" pitchFamily="18" charset="2"/>
                        <a:buChar char=""/>
                        <a:defRPr sz="20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lvl="2" indent="-24638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 2" panose="05020102010507070707" pitchFamily="18" charset="2"/>
                        <a:buChar char=""/>
                        <a:defRPr sz="19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187450" lvl="3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462405" lvl="4" indent="-209550" algn="l" rtl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anose="05020102010507070707" pitchFamily="18" charset="2"/>
                        <a:buChar char=""/>
                        <a:defRPr sz="1800" b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eaLnBrk="1" fontAlgn="ctr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5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5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3992" marR="3992" marT="3992" marB="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BE5F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37" name="直接连接符 36"/>
          <p:cNvCxnSpPr/>
          <p:nvPr/>
        </p:nvCxnSpPr>
        <p:spPr>
          <a:xfrm>
            <a:off x="1827502" y="2696514"/>
            <a:ext cx="357190" cy="1588"/>
          </a:xfrm>
          <a:prstGeom prst="line">
            <a:avLst/>
          </a:prstGeom>
          <a:ln w="104775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直接连接符 65"/>
          <p:cNvCxnSpPr/>
          <p:nvPr/>
        </p:nvCxnSpPr>
        <p:spPr>
          <a:xfrm>
            <a:off x="2485997" y="3428354"/>
            <a:ext cx="357190" cy="1588"/>
          </a:xfrm>
          <a:prstGeom prst="line">
            <a:avLst/>
          </a:prstGeom>
          <a:ln w="104775">
            <a:solidFill>
              <a:srgbClr val="00B050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2485997" y="3161969"/>
            <a:ext cx="357190" cy="1588"/>
          </a:xfrm>
          <a:prstGeom prst="line">
            <a:avLst/>
          </a:prstGeom>
          <a:ln w="104775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>
            <a:off x="1827502" y="2896859"/>
            <a:ext cx="357190" cy="1588"/>
          </a:xfrm>
          <a:prstGeom prst="line">
            <a:avLst/>
          </a:prstGeom>
          <a:ln w="104775">
            <a:solidFill>
              <a:srgbClr val="00B050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2482801" y="3933818"/>
            <a:ext cx="668391" cy="1588"/>
          </a:xfrm>
          <a:prstGeom prst="line">
            <a:avLst/>
          </a:prstGeom>
          <a:ln w="10160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>
            <a:off x="2482828" y="4172897"/>
            <a:ext cx="642942" cy="1588"/>
          </a:xfrm>
          <a:prstGeom prst="line">
            <a:avLst/>
          </a:prstGeom>
          <a:ln w="101600">
            <a:solidFill>
              <a:srgbClr val="00B050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2485976" y="4411973"/>
            <a:ext cx="668391" cy="1588"/>
          </a:xfrm>
          <a:prstGeom prst="line">
            <a:avLst/>
          </a:prstGeom>
          <a:ln w="10160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2495528" y="4680262"/>
            <a:ext cx="642942" cy="1588"/>
          </a:xfrm>
          <a:prstGeom prst="line">
            <a:avLst/>
          </a:prstGeom>
          <a:ln w="101600">
            <a:solidFill>
              <a:srgbClr val="00B050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2583766" y="5039353"/>
            <a:ext cx="668391" cy="1588"/>
          </a:xfrm>
          <a:prstGeom prst="line">
            <a:avLst/>
          </a:prstGeom>
          <a:ln w="10160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2609193" y="5246682"/>
            <a:ext cx="642942" cy="1588"/>
          </a:xfrm>
          <a:prstGeom prst="line">
            <a:avLst/>
          </a:prstGeom>
          <a:ln w="101600">
            <a:solidFill>
              <a:srgbClr val="00B050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3138805" y="5486400"/>
            <a:ext cx="3749040" cy="30480"/>
          </a:xfrm>
          <a:prstGeom prst="line">
            <a:avLst/>
          </a:prstGeom>
          <a:ln w="10160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V="1">
            <a:off x="3252470" y="5661025"/>
            <a:ext cx="3563620" cy="13970"/>
          </a:xfrm>
          <a:prstGeom prst="line">
            <a:avLst/>
          </a:prstGeom>
          <a:ln w="101600">
            <a:solidFill>
              <a:srgbClr val="00B050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/>
          <p:cNvSpPr txBox="1"/>
          <p:nvPr/>
        </p:nvSpPr>
        <p:spPr>
          <a:xfrm>
            <a:off x="7539355" y="6413500"/>
            <a:ext cx="343408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黑线 代表 计划     </a:t>
            </a:r>
            <a:r>
              <a:rPr lang="zh-CN" altLang="en-US">
                <a:solidFill>
                  <a:srgbClr val="00B050"/>
                </a:solidFill>
                <a:sym typeface="+mn-ea"/>
              </a:rPr>
              <a:t>绿线</a:t>
            </a:r>
            <a:r>
              <a:rPr lang="zh-CN" altLang="en-US">
                <a:sym typeface="+mn-ea"/>
              </a:rPr>
              <a:t> 代表</a:t>
            </a:r>
            <a:r>
              <a:rPr lang="zh-CN" altLang="en-US">
                <a:solidFill>
                  <a:srgbClr val="00B050"/>
                </a:solidFill>
                <a:sym typeface="+mn-ea"/>
              </a:rPr>
              <a:t>实施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2074" name="New picture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59560" y="919480"/>
            <a:ext cx="8805545" cy="5511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1"/>
          <p:cNvSpPr>
            <a:spLocks noGrp="1"/>
          </p:cNvSpPr>
          <p:nvPr/>
        </p:nvSpPr>
        <p:spPr>
          <a:xfrm>
            <a:off x="1981200" y="633413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43308"/>
                </a:solidFill>
              </a:rPr>
              <a:t>P</a:t>
            </a:r>
            <a:r>
              <a:rPr lang="zh-CN" altLang="en-US" sz="3200" b="1">
                <a:solidFill>
                  <a:srgbClr val="F43308"/>
                </a:solidFill>
              </a:rPr>
              <a:t>阶段</a:t>
            </a:r>
            <a:r>
              <a:rPr lang="en-US" altLang="zh-CN" sz="3200" b="1">
                <a:solidFill>
                  <a:srgbClr val="F43308"/>
                </a:solidFill>
              </a:rPr>
              <a:t>——</a:t>
            </a:r>
            <a:r>
              <a:rPr lang="zh-CN" altLang="en-US" sz="3200" b="1">
                <a:solidFill>
                  <a:schemeClr val="tx1"/>
                </a:solidFill>
              </a:rPr>
              <a:t>成立改进小组（</a:t>
            </a:r>
            <a:r>
              <a:rPr lang="en-US" altLang="zh-CN" sz="3200" b="1">
                <a:solidFill>
                  <a:schemeClr val="tx1"/>
                </a:solidFill>
              </a:rPr>
              <a:t>CQI</a:t>
            </a:r>
            <a:r>
              <a:rPr lang="zh-CN" altLang="en-US" sz="3200" b="1">
                <a:solidFill>
                  <a:schemeClr val="tx1"/>
                </a:solidFill>
              </a:rPr>
              <a:t>小组）</a:t>
            </a:r>
            <a:endParaRPr lang="zh-CN" altLang="en-US" sz="3200" b="1">
              <a:solidFill>
                <a:schemeClr val="tx1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 flipV="1">
            <a:off x="2114550" y="1521460"/>
            <a:ext cx="8188325" cy="762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  <p:custDataLst>
              <p:tags r:id="rId2"/>
            </p:custDataLst>
          </p:nvPr>
        </p:nvGraphicFramePr>
        <p:xfrm>
          <a:off x="2312035" y="1597660"/>
          <a:ext cx="7898765" cy="4120515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338580"/>
                <a:gridCol w="838200"/>
                <a:gridCol w="713740"/>
                <a:gridCol w="5008245"/>
              </a:tblGrid>
              <a:tr h="33782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solidFill>
                            <a:schemeClr val="bg1"/>
                          </a:solidFill>
                          <a:uFillTx/>
                          <a:latin typeface="Arial" pitchFamily="34" charset="0"/>
                          <a:ea typeface="黑体" panose="02010609060101010101" charset="-122"/>
                        </a:rPr>
                        <a:t>科室</a:t>
                      </a:r>
                      <a:endParaRPr lang="zh-CN" altLang="en-US" sz="12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sz="1200" b="1" spc="120">
                          <a:solidFill>
                            <a:schemeClr val="bg1"/>
                          </a:solidFill>
                          <a:uFillTx/>
                          <a:latin typeface="Arial" pitchFamily="34" charset="0"/>
                          <a:ea typeface="黑体" panose="02010609060101010101" charset="-122"/>
                        </a:rPr>
                        <a:t>姓名</a:t>
                      </a:r>
                      <a:endParaRPr lang="zh-CN" sz="12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solidFill>
                            <a:schemeClr val="bg1"/>
                          </a:solidFill>
                          <a:uFillTx/>
                          <a:latin typeface="Arial" pitchFamily="34" charset="0"/>
                          <a:ea typeface="黑体" panose="02010609060101010101" charset="-122"/>
                        </a:rPr>
                        <a:t>职务</a:t>
                      </a:r>
                      <a:endParaRPr lang="zh-CN" altLang="en-US" sz="12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solidFill>
                            <a:schemeClr val="bg1"/>
                          </a:solidFill>
                          <a:uFillTx/>
                          <a:latin typeface="Arial" pitchFamily="34" charset="0"/>
                          <a:ea typeface="黑体" panose="02010609060101010101" charset="-122"/>
                        </a:rPr>
                        <a:t>分工</a:t>
                      </a:r>
                      <a:endParaRPr lang="zh-CN" altLang="en-US" sz="12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6545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病案管理科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88900" marR="88900" marT="47625" marB="47625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+mn-ea"/>
                        <a:ea typeface="宋体" panose="02010600030101010101" pitchFamily="2" charset="-122"/>
                        <a:cs typeface="+mn-ea"/>
                        <a:sym typeface="+mn-ea"/>
                      </a:endParaRPr>
                    </a:p>
                  </a:txBody>
                  <a:tcPr marL="88900" marR="88900" marT="47625" marB="47625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>
                          <a:latin typeface="+mn-ea"/>
                          <a:cs typeface="+mn-ea"/>
                          <a:sym typeface="+mn-ea"/>
                        </a:rPr>
                        <a:t>组长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+mn-ea"/>
                        <a:ea typeface="宋体" panose="02010600030101010101" pitchFamily="2" charset="-122"/>
                        <a:cs typeface="+mn-ea"/>
                        <a:sym typeface="+mn-ea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组织改进、组织会议、沟通协调、成果报告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5148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病案管理科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88900" marR="88900" marT="47625" marB="47625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+mn-ea"/>
                        <a:ea typeface="宋体" panose="02010600030101010101" pitchFamily="2" charset="-122"/>
                        <a:cs typeface="+mn-ea"/>
                        <a:sym typeface="+mn-ea"/>
                      </a:endParaRPr>
                    </a:p>
                  </a:txBody>
                  <a:tcPr marL="88900" marR="88900" marT="47625" marB="47625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成员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+mn-ea"/>
                        <a:ea typeface="宋体" panose="02010600030101010101" pitchFamily="2" charset="-122"/>
                        <a:cs typeface="+mn-ea"/>
                        <a:sym typeface="+mn-ea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沟通协调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195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病案管理科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+mn-ea"/>
                        <a:ea typeface="宋体" panose="02010600030101010101" pitchFamily="2" charset="-122"/>
                        <a:cs typeface="+mn-ea"/>
                        <a:sym typeface="+mn-ea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成员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按计划执行任务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338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病案管理科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+mn-ea"/>
                        <a:ea typeface="宋体" panose="02010600030101010101" pitchFamily="2" charset="-122"/>
                        <a:cs typeface="+mn-ea"/>
                        <a:sym typeface="+mn-ea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成员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按计划执行任务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465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病案管理科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+mn-ea"/>
                        <a:ea typeface="宋体" panose="02010600030101010101" pitchFamily="2" charset="-122"/>
                        <a:cs typeface="+mn-ea"/>
                        <a:sym typeface="+mn-ea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成员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按计划执行任务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465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病案管理科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+mn-ea"/>
                        <a:ea typeface="宋体" panose="02010600030101010101" pitchFamily="2" charset="-122"/>
                        <a:cs typeface="+mn-ea"/>
                        <a:sym typeface="+mn-ea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成员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按计划执行任务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3878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病案管理科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+mn-ea"/>
                        <a:ea typeface="宋体" panose="02010600030101010101" pitchFamily="2" charset="-122"/>
                        <a:cs typeface="+mn-ea"/>
                        <a:sym typeface="+mn-ea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成员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按计划执行任务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6482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病案管理科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+mn-ea"/>
                        <a:ea typeface="宋体" panose="02010600030101010101" pitchFamily="2" charset="-122"/>
                        <a:cs typeface="+mn-ea"/>
                        <a:sym typeface="+mn-ea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成员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按计划执行任务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7752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cs typeface="黑体" panose="02010609060101010101" charset="-122"/>
                          <a:sym typeface="+mn-ea"/>
                        </a:rPr>
                        <a:t>病案管理科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+mn-ea"/>
                        <a:ea typeface="宋体" panose="02010600030101010101" pitchFamily="2" charset="-122"/>
                        <a:cs typeface="+mn-ea"/>
                        <a:sym typeface="+mn-ea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成员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200" b="1" spc="120"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按计划执行任务</a:t>
                      </a: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447925" y="1510030"/>
            <a:ext cx="7077075" cy="425958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67000" y="2801620"/>
            <a:ext cx="6858000" cy="1900555"/>
          </a:xfrm>
        </p:spPr>
        <p:txBody>
          <a:bodyPr/>
          <a:lstStyle/>
          <a:p>
            <a:r>
              <a:rPr lang="zh-CN" altLang="en-US" sz="2800"/>
              <a:t>根据创评要求，对病历要有监察，让书写质量达到规范的基本要求，病案管理科今年选定如何提高科室病历质量，降低病历催补率为持续改进主题。</a:t>
            </a:r>
            <a:endParaRPr lang="en-US" altLang="zh-CN" sz="2800"/>
          </a:p>
        </p:txBody>
      </p:sp>
      <p:sp>
        <p:nvSpPr>
          <p:cNvPr id="16" name="文本框 15"/>
          <p:cNvSpPr txBox="1"/>
          <p:nvPr/>
        </p:nvSpPr>
        <p:spPr>
          <a:xfrm>
            <a:off x="1271905" y="1776730"/>
            <a:ext cx="6023610" cy="9220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     1.</a:t>
            </a:r>
            <a:r>
              <a:rPr lang="zh-CN" altLang="en-US" sz="5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主题选定</a:t>
            </a:r>
            <a:endParaRPr lang="zh-CN" altLang="en-US" sz="54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4" name="标题 1"/>
          <p:cNvSpPr>
            <a:spLocks noGrp="1"/>
          </p:cNvSpPr>
          <p:nvPr/>
        </p:nvSpPr>
        <p:spPr>
          <a:xfrm>
            <a:off x="1981200" y="633413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43308"/>
                </a:solidFill>
              </a:rPr>
              <a:t>P</a:t>
            </a:r>
            <a:r>
              <a:rPr lang="zh-CN" altLang="en-US" sz="3200" b="1">
                <a:solidFill>
                  <a:srgbClr val="F43308"/>
                </a:solidFill>
              </a:rPr>
              <a:t>阶段</a:t>
            </a:r>
            <a:r>
              <a:rPr lang="en-US" altLang="zh-CN" sz="3200" b="1">
                <a:solidFill>
                  <a:srgbClr val="F43308"/>
                </a:solidFill>
              </a:rPr>
              <a:t>——</a:t>
            </a:r>
            <a:r>
              <a:rPr lang="zh-CN" altLang="en-US" sz="3200" b="1">
                <a:solidFill>
                  <a:srgbClr val="F43308"/>
                </a:solidFill>
              </a:rPr>
              <a:t>主题选定</a:t>
            </a:r>
            <a:endParaRPr lang="zh-CN" altLang="en-US" sz="3200" b="1">
              <a:solidFill>
                <a:srgbClr val="F43308"/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 flipV="1">
            <a:off x="2114550" y="1521460"/>
            <a:ext cx="8188325" cy="762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1960245" y="2835275"/>
            <a:ext cx="787209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buClrTx/>
              <a:buSzTx/>
              <a:buNone/>
            </a:pP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病案管理科针对出院病历质量进行检查，用缺陷催补单的形式对存在的问题予以纠正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2022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10~12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月，如图所示：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  <a:buClrTx/>
              <a:buSzTx/>
              <a:buNone/>
            </a:pPr>
            <a:endParaRPr lang="zh-CN" altLang="en-US" sz="2000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</a:pPr>
            <a:endParaRPr lang="zh-CN" altLang="en-US" sz="20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969318" y="2577941"/>
            <a:ext cx="3690938" cy="4375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500" b="1" smtClean="0">
                <a:latin typeface="宋体" panose="02010600030101010101" pitchFamily="2" charset="-122"/>
                <a:sym typeface="+mn-ea"/>
              </a:rPr>
              <a:t>、</a:t>
            </a:r>
            <a:endParaRPr lang="zh-CN" altLang="en-US" sz="1500" b="1" smtClean="0">
              <a:latin typeface="宋体" panose="02010600030101010101" pitchFamily="2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613140" y="3435350"/>
            <a:ext cx="17672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200"/>
          </a:p>
          <a:p>
            <a:endParaRPr lang="zh-CN" altLang="en-US" sz="1200"/>
          </a:p>
        </p:txBody>
      </p:sp>
      <p:sp>
        <p:nvSpPr>
          <p:cNvPr id="14" name="标题 1"/>
          <p:cNvSpPr>
            <a:spLocks noGrp="1"/>
          </p:cNvSpPr>
          <p:nvPr/>
        </p:nvSpPr>
        <p:spPr>
          <a:xfrm>
            <a:off x="1981200" y="633413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43308"/>
                </a:solidFill>
              </a:rPr>
              <a:t>P</a:t>
            </a:r>
            <a:r>
              <a:rPr lang="zh-CN" altLang="en-US" sz="3200" b="1">
                <a:solidFill>
                  <a:srgbClr val="F43308"/>
                </a:solidFill>
              </a:rPr>
              <a:t>阶段</a:t>
            </a:r>
            <a:r>
              <a:rPr lang="en-US" altLang="zh-CN" sz="3200" b="1">
                <a:solidFill>
                  <a:srgbClr val="F43308"/>
                </a:solidFill>
              </a:rPr>
              <a:t>——</a:t>
            </a:r>
            <a:r>
              <a:rPr lang="zh-CN" altLang="en-US" sz="3200" b="1">
                <a:solidFill>
                  <a:srgbClr val="F43308"/>
                </a:solidFill>
              </a:rPr>
              <a:t>主题选定</a:t>
            </a:r>
            <a:endParaRPr lang="zh-CN" altLang="en-US" sz="3200" b="1">
              <a:solidFill>
                <a:srgbClr val="F43308"/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 flipV="1">
            <a:off x="2114550" y="1521460"/>
            <a:ext cx="8188325" cy="762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2114550" y="1776730"/>
            <a:ext cx="6343650" cy="9220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2.</a:t>
            </a:r>
            <a:r>
              <a:rPr lang="zh-CN" altLang="en-US" sz="5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现状分析</a:t>
            </a:r>
            <a:endParaRPr lang="zh-CN" altLang="en-US" sz="54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730375" y="3896360"/>
          <a:ext cx="7842250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8335"/>
                <a:gridCol w="1343660"/>
                <a:gridCol w="1200150"/>
                <a:gridCol w="1245235"/>
                <a:gridCol w="2134870"/>
              </a:tblGrid>
              <a:tr h="68834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600">
                          <a:solidFill>
                            <a:srgbClr val="000000"/>
                          </a:solidFill>
                          <a:ea typeface="宋体" panose="02010600030101010101" pitchFamily="2" charset="-122"/>
                        </a:rPr>
                        <a:t>2022年</a:t>
                      </a:r>
                      <a:endParaRPr lang="zh-CN" altLang="en-US" sz="16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600">
                          <a:solidFill>
                            <a:srgbClr val="000000"/>
                          </a:solidFill>
                          <a:ea typeface="宋体" panose="02010600030101010101" pitchFamily="2" charset="-122"/>
                        </a:rPr>
                        <a:t>10月</a:t>
                      </a:r>
                      <a:endParaRPr lang="zh-CN" altLang="en-US" sz="16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600">
                          <a:solidFill>
                            <a:srgbClr val="000000"/>
                          </a:solidFill>
                          <a:ea typeface="宋体" panose="02010600030101010101" pitchFamily="2" charset="-122"/>
                        </a:rPr>
                        <a:t>11月</a:t>
                      </a:r>
                      <a:endParaRPr lang="zh-CN" altLang="en-US" sz="16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600">
                          <a:solidFill>
                            <a:srgbClr val="000000"/>
                          </a:solidFill>
                          <a:ea typeface="宋体" panose="02010600030101010101" pitchFamily="2" charset="-122"/>
                        </a:rPr>
                        <a:t>12月</a:t>
                      </a:r>
                      <a:endParaRPr lang="zh-CN" altLang="en-US" sz="16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zh-CN" sz="16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第四季度</a:t>
                      </a:r>
                      <a:endParaRPr lang="zh-CN" altLang="zh-CN" sz="16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1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600">
                          <a:solidFill>
                            <a:srgbClr val="000000"/>
                          </a:solidFill>
                          <a:ea typeface="宋体" panose="02010600030101010101" pitchFamily="2" charset="-122"/>
                        </a:rPr>
                        <a:t>病历催补率（</a:t>
                      </a:r>
                      <a:r>
                        <a:rPr lang="en-US" altLang="zh-CN" sz="1600">
                          <a:solidFill>
                            <a:srgbClr val="000000"/>
                          </a:solidFill>
                          <a:ea typeface="宋体" panose="02010600030101010101" pitchFamily="2" charset="-122"/>
                        </a:rPr>
                        <a:t>%</a:t>
                      </a:r>
                      <a:r>
                        <a:rPr lang="zh-CN" altLang="en-US" sz="1600">
                          <a:solidFill>
                            <a:srgbClr val="000000"/>
                          </a:solidFill>
                          <a:ea typeface="宋体" panose="02010600030101010101" pitchFamily="2" charset="-122"/>
                        </a:rPr>
                        <a:t>）</a:t>
                      </a:r>
                      <a:endParaRPr lang="zh-CN" altLang="en-US" sz="16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60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18.06</a:t>
                      </a:r>
                      <a:endParaRPr lang="en-US" altLang="en-US" sz="160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60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20.35</a:t>
                      </a:r>
                      <a:endParaRPr lang="en-US" altLang="en-US" sz="160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160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20.34</a:t>
                      </a:r>
                      <a:endParaRPr lang="en-US" altLang="en-US" sz="160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19.56</a:t>
                      </a:r>
                      <a:endParaRPr lang="en-US" altLang="en-US" sz="160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60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ea typeface="宋体" panose="02010600030101010101" pitchFamily="2" charset="-122"/>
                        </a:rPr>
                        <a:t>首页催补率（</a:t>
                      </a:r>
                      <a:r>
                        <a:rPr lang="en-US" altLang="zh-CN" sz="1200">
                          <a:solidFill>
                            <a:srgbClr val="000000"/>
                          </a:solidFill>
                          <a:ea typeface="宋体" panose="02010600030101010101" pitchFamily="2" charset="-122"/>
                        </a:rPr>
                        <a:t>%</a:t>
                      </a:r>
                      <a:r>
                        <a:rPr lang="zh-CN" altLang="en-US" sz="1200">
                          <a:solidFill>
                            <a:srgbClr val="000000"/>
                          </a:solidFill>
                          <a:ea typeface="宋体" panose="02010600030101010101" pitchFamily="2" charset="-122"/>
                        </a:rPr>
                        <a:t>）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6.57</a:t>
                      </a:r>
                      <a:endParaRPr lang="en-US" altLang="en-US" sz="24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6.93</a:t>
                      </a:r>
                      <a:endParaRPr lang="en-US" altLang="en-US" sz="24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24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6.86</a:t>
                      </a:r>
                      <a:endParaRPr lang="en-US" altLang="en-US" sz="240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z="24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6.79</a:t>
                      </a:r>
                      <a:endParaRPr lang="en-US" altLang="zh-CN" sz="24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073275" y="960120"/>
            <a:ext cx="8229600" cy="1092200"/>
          </a:xfrm>
        </p:spPr>
        <p:txBody>
          <a:bodyPr/>
          <a:lstStyle/>
          <a:p>
            <a:r>
              <a:rPr lang="en-US" altLang="zh-CN">
                <a:solidFill>
                  <a:srgbClr val="F43308"/>
                </a:solidFill>
                <a:uFillTx/>
              </a:rPr>
              <a:t>P--</a:t>
            </a:r>
            <a:r>
              <a:rPr lang="zh-CN" altLang="en-US" b="1"/>
              <a:t>目标</a:t>
            </a:r>
            <a:r>
              <a:rPr lang="zh-CN" altLang="en-US" b="1">
                <a:solidFill>
                  <a:schemeClr val="tx1"/>
                </a:solidFill>
              </a:rPr>
              <a:t>设定</a:t>
            </a:r>
            <a:br>
              <a:rPr lang="zh-CN" altLang="en-US" b="1">
                <a:solidFill>
                  <a:schemeClr val="tx1"/>
                </a:solidFill>
              </a:rPr>
            </a:b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981200" y="205232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zh-CN" altLang="en-US" sz="2400"/>
          </a:p>
          <a:p>
            <a:endParaRPr lang="zh-CN" altLang="en-US" sz="2400"/>
          </a:p>
        </p:txBody>
      </p:sp>
      <p:sp>
        <p:nvSpPr>
          <p:cNvPr id="6" name="矩形 5"/>
          <p:cNvSpPr/>
          <p:nvPr/>
        </p:nvSpPr>
        <p:spPr>
          <a:xfrm flipV="1">
            <a:off x="2114550" y="1468120"/>
            <a:ext cx="8188325" cy="762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168400" y="2352675"/>
            <a:ext cx="953389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ym typeface="+mn-ea"/>
              </a:rPr>
              <a:t>     </a:t>
            </a:r>
            <a:r>
              <a:rPr lang="zh-CN" altLang="en-US" sz="2400" b="1">
                <a:sym typeface="+mn-ea"/>
              </a:rPr>
              <a:t>经过</a:t>
            </a:r>
            <a:r>
              <a:rPr lang="en-US" altLang="zh-CN" sz="2400" b="1">
                <a:sym typeface="+mn-ea"/>
              </a:rPr>
              <a:t>PDCA</a:t>
            </a:r>
            <a:r>
              <a:rPr lang="zh-CN" altLang="en-US" sz="2400" b="1">
                <a:sym typeface="+mn-ea"/>
              </a:rPr>
              <a:t>工作小组的讨论并结合</a:t>
            </a:r>
            <a:r>
              <a:rPr lang="en-US" altLang="zh-CN" sz="2400" b="1">
                <a:sym typeface="+mn-ea"/>
              </a:rPr>
              <a:t>2022</a:t>
            </a:r>
            <a:r>
              <a:rPr lang="zh-CN" altLang="en-US" sz="2400" b="1">
                <a:sym typeface="+mn-ea"/>
              </a:rPr>
              <a:t>年</a:t>
            </a:r>
            <a:r>
              <a:rPr lang="en-US" altLang="zh-CN" sz="2400" b="1">
                <a:sym typeface="+mn-ea"/>
              </a:rPr>
              <a:t>10</a:t>
            </a:r>
            <a:r>
              <a:rPr lang="zh-CN" altLang="en-US" sz="2400" b="1">
                <a:sym typeface="+mn-ea"/>
              </a:rPr>
              <a:t>月</a:t>
            </a:r>
            <a:r>
              <a:rPr lang="en-US" altLang="zh-CN" sz="2400" b="1">
                <a:sym typeface="+mn-ea"/>
              </a:rPr>
              <a:t>~12</a:t>
            </a:r>
            <a:r>
              <a:rPr lang="zh-CN" altLang="en-US" sz="2400" b="1">
                <a:sym typeface="+mn-ea"/>
              </a:rPr>
              <a:t>月，</a:t>
            </a:r>
            <a:r>
              <a:rPr lang="en-US" altLang="zh-CN" sz="2400" b="1">
                <a:sym typeface="+mn-ea"/>
              </a:rPr>
              <a:t>20</a:t>
            </a:r>
            <a:r>
              <a:rPr lang="zh-CN" altLang="en-US" sz="2400" b="1">
                <a:sym typeface="+mn-ea"/>
              </a:rPr>
              <a:t>全院平均催补率</a:t>
            </a:r>
            <a:r>
              <a:rPr lang="en-US" altLang="zh-CN" sz="2400" b="1">
                <a:sym typeface="+mn-ea"/>
              </a:rPr>
              <a:t>19.56%</a:t>
            </a:r>
            <a:r>
              <a:rPr lang="zh-CN" altLang="en-US" sz="2400" b="1">
                <a:sym typeface="+mn-ea"/>
              </a:rPr>
              <a:t>，现将目标值设定为</a:t>
            </a:r>
            <a:r>
              <a:rPr lang="en-US" altLang="zh-CN" sz="2400" b="1">
                <a:sym typeface="+mn-ea"/>
              </a:rPr>
              <a:t>16%</a:t>
            </a:r>
            <a:endParaRPr lang="en-US" altLang="zh-CN" sz="2400" b="1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609600" y="899160"/>
            <a:ext cx="6883400" cy="5835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PingFang SC"/>
                <a:sym typeface="+mn-ea"/>
              </a:rPr>
              <a:t>常见问题：</a:t>
            </a:r>
            <a:endParaRPr lang="zh-CN" altLang="en-US" sz="32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PingFang SC"/>
              <a:sym typeface="+mn-ea"/>
            </a:endParaRPr>
          </a:p>
        </p:txBody>
      </p:sp>
      <p:sp>
        <p:nvSpPr>
          <p:cNvPr id="8" name="内容占位符 2"/>
          <p:cNvSpPr>
            <a:spLocks noGrp="1"/>
          </p:cNvSpPr>
          <p:nvPr/>
        </p:nvSpPr>
        <p:spPr>
          <a:xfrm>
            <a:off x="609600" y="1579245"/>
            <a:ext cx="5532120" cy="515175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/>
          <a:lstStyle>
            <a:defPPr>
              <a:defRPr lang="zh-CN"/>
            </a:defPPr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i="0">
                <a:solidFill>
                  <a:srgbClr val="191919"/>
                </a:solidFill>
                <a:effectLst/>
                <a:latin typeface="PingFang SC"/>
              </a:rPr>
              <a:t>首页问题</a:t>
            </a:r>
            <a:endParaRPr lang="en-US" altLang="zh-CN" sz="2000" b="1" i="0">
              <a:solidFill>
                <a:srgbClr val="191919"/>
              </a:solidFill>
              <a:effectLst/>
              <a:latin typeface="PingFang SC"/>
            </a:endParaRPr>
          </a:p>
          <a:p>
            <a:pPr algn="l">
              <a:lnSpc>
                <a:spcPct val="150000"/>
              </a:lnSpc>
            </a:pPr>
            <a:r>
              <a:rPr lang="zh-CN" altLang="en-US" sz="1800" b="1">
                <a:sym typeface="+mn-ea"/>
              </a:rPr>
              <a:t> </a:t>
            </a:r>
            <a:r>
              <a:rPr lang="en-US" altLang="zh-CN" sz="1800" b="1">
                <a:sym typeface="+mn-ea"/>
              </a:rPr>
              <a:t>1.</a:t>
            </a:r>
            <a:r>
              <a:rPr lang="zh-CN" altLang="en-US" sz="1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不良事件未在首页诊断</a:t>
            </a:r>
            <a:endParaRPr lang="zh-CN" altLang="en-US" sz="1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 b="1">
                <a:sym typeface="+mn-ea"/>
              </a:rPr>
              <a:t> 2.</a:t>
            </a:r>
            <a:r>
              <a:rPr lang="zh-CN" altLang="en-US" sz="1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首页入院病情选择错误，常见入院病情</a:t>
            </a:r>
            <a:r>
              <a:rPr lang="en-US" altLang="zh-CN" sz="1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</a:t>
            </a:r>
            <a:r>
              <a:rPr lang="zh-CN" altLang="en-US" sz="1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和</a:t>
            </a:r>
            <a:r>
              <a:rPr lang="en-US" altLang="zh-CN" sz="1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4</a:t>
            </a:r>
            <a:r>
              <a:rPr lang="en-US" altLang="zh-CN" sz="1600" b="1">
                <a:solidFill>
                  <a:srgbClr val="191919"/>
                </a:solidFill>
                <a:latin typeface="PingFang SC"/>
                <a:sym typeface="+mn-ea"/>
              </a:rPr>
              <a:t>       </a:t>
            </a:r>
            <a:endParaRPr lang="en-US" altLang="zh-CN" sz="1600" b="1">
              <a:solidFill>
                <a:srgbClr val="191919"/>
              </a:solidFill>
              <a:latin typeface="PingFang SC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 b="1">
                <a:sym typeface="+mn-ea"/>
              </a:rPr>
              <a:t>3.</a:t>
            </a:r>
            <a:r>
              <a:rPr lang="en-US" altLang="zh-CN" sz="1600" b="1">
                <a:solidFill>
                  <a:srgbClr val="191919"/>
                </a:solidFill>
                <a:latin typeface="PingFang SC"/>
                <a:sym typeface="+mn-ea"/>
              </a:rPr>
              <a:t> </a:t>
            </a:r>
            <a:r>
              <a:rPr lang="zh-CN" altLang="en-US" sz="1600" b="1">
                <a:ea typeface="宋体" panose="02010600030101010101" pitchFamily="2" charset="-122"/>
                <a:sym typeface="+mn-ea"/>
              </a:rPr>
              <a:t>主诊断及主诊断编码选择错误</a:t>
            </a:r>
            <a:r>
              <a:rPr lang="en-US" altLang="zh-CN" sz="1600" b="1">
                <a:solidFill>
                  <a:srgbClr val="191919"/>
                </a:solidFill>
                <a:latin typeface="PingFang SC"/>
                <a:sym typeface="+mn-ea"/>
              </a:rPr>
              <a:t>      </a:t>
            </a:r>
            <a:endParaRPr lang="en-US" altLang="zh-CN" sz="1600" b="1">
              <a:solidFill>
                <a:srgbClr val="191919"/>
              </a:solidFill>
              <a:latin typeface="PingFang SC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 b="1">
                <a:sym typeface="+mn-ea"/>
              </a:rPr>
              <a:t>4.</a:t>
            </a:r>
            <a:r>
              <a:rPr lang="zh-CN" altLang="en-US" sz="1600" b="1">
                <a:solidFill>
                  <a:srgbClr val="191919"/>
                </a:solidFill>
                <a:effectLst/>
                <a:latin typeface="PingFang SC"/>
                <a:sym typeface="+mn-ea"/>
              </a:rPr>
              <a:t>手术</a:t>
            </a:r>
            <a:r>
              <a:rPr lang="en-US" altLang="zh-CN" sz="1600" b="1">
                <a:solidFill>
                  <a:srgbClr val="191919"/>
                </a:solidFill>
                <a:effectLst/>
                <a:latin typeface="PingFang SC"/>
                <a:sym typeface="+mn-ea"/>
              </a:rPr>
              <a:t>/</a:t>
            </a:r>
            <a:r>
              <a:rPr lang="zh-CN" altLang="en-US" sz="1600" b="1">
                <a:solidFill>
                  <a:srgbClr val="191919"/>
                </a:solidFill>
                <a:effectLst/>
                <a:latin typeface="PingFang SC"/>
                <a:sym typeface="+mn-ea"/>
              </a:rPr>
              <a:t>操作名称错误</a:t>
            </a:r>
            <a:endParaRPr lang="zh-CN" altLang="en-US" sz="1600" b="1">
              <a:solidFill>
                <a:srgbClr val="191919"/>
              </a:solidFill>
              <a:effectLst/>
              <a:latin typeface="PingFang SC"/>
              <a:sym typeface="+mn-ea"/>
            </a:endParaRPr>
          </a:p>
        </p:txBody>
      </p:sp>
      <p:sp>
        <p:nvSpPr>
          <p:cNvPr id="10" name="标题 9"/>
          <p:cNvSpPr/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内容占位符 2"/>
          <p:cNvSpPr>
            <a:spLocks noGrp="1"/>
          </p:cNvSpPr>
          <p:nvPr/>
        </p:nvSpPr>
        <p:spPr>
          <a:xfrm>
            <a:off x="6426200" y="1579245"/>
            <a:ext cx="5532120" cy="515175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/>
          <a:lstStyle>
            <a:defPPr>
              <a:defRPr lang="zh-CN"/>
            </a:defPPr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i="0">
                <a:solidFill>
                  <a:srgbClr val="191919"/>
                </a:solidFill>
                <a:effectLst/>
                <a:latin typeface="PingFang SC"/>
              </a:rPr>
              <a:t>病历书写问题</a:t>
            </a:r>
            <a:endParaRPr lang="en-US" altLang="zh-CN" sz="2000" b="1" i="0">
              <a:solidFill>
                <a:srgbClr val="191919"/>
              </a:solidFill>
              <a:effectLst/>
              <a:latin typeface="PingFang SC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 b="1">
                <a:sym typeface="+mn-ea"/>
              </a:rPr>
              <a:t>    </a:t>
            </a:r>
            <a:r>
              <a:rPr lang="zh-CN" altLang="en-US" sz="1800" b="1">
                <a:sym typeface="+mn-ea"/>
              </a:rPr>
              <a:t> </a:t>
            </a:r>
            <a:r>
              <a:rPr lang="en-US" altLang="zh-CN" sz="1800" b="1">
                <a:sym typeface="+mn-ea"/>
              </a:rPr>
              <a:t>1.</a:t>
            </a:r>
            <a:r>
              <a:rPr lang="zh-CN" altLang="en-US" sz="1800" b="1">
                <a:sym typeface="+mn-ea"/>
              </a:rPr>
              <a:t>时限性问题：入院录、手术记录未在</a:t>
            </a:r>
            <a:r>
              <a:rPr lang="en-US" altLang="zh-CN" sz="1800" b="1">
                <a:sym typeface="+mn-ea"/>
              </a:rPr>
              <a:t>24</a:t>
            </a:r>
            <a:r>
              <a:rPr lang="zh-CN" altLang="en-US" sz="1800" b="1">
                <a:sym typeface="+mn-ea"/>
              </a:rPr>
              <a:t>小时内完成，</a:t>
            </a:r>
            <a:r>
              <a:rPr lang="en-US" altLang="zh-CN" sz="1600" b="1">
                <a:sym typeface="+mn-ea"/>
              </a:rPr>
              <a:t>72</a:t>
            </a:r>
            <a:r>
              <a:rPr lang="zh-CN" altLang="en-US" sz="1600" b="1">
                <a:sym typeface="+mn-ea"/>
              </a:rPr>
              <a:t>小时内未完成三级查房</a:t>
            </a:r>
            <a:endParaRPr lang="en-US" altLang="zh-CN" sz="1600" b="1"/>
          </a:p>
          <a:p>
            <a:pPr algn="l">
              <a:lnSpc>
                <a:spcPct val="150000"/>
              </a:lnSpc>
            </a:pPr>
            <a:r>
              <a:rPr lang="en-US" altLang="zh-CN" sz="1600" b="1">
                <a:sym typeface="+mn-ea"/>
              </a:rPr>
              <a:t>    2.</a:t>
            </a:r>
            <a:r>
              <a:rPr lang="zh-CN" altLang="en-US" sz="1600" b="1">
                <a:sym typeface="+mn-ea"/>
              </a:rPr>
              <a:t>医护缺乏沟通，导致护理报不良事件时，医生无相应纪录</a:t>
            </a:r>
            <a:endParaRPr lang="en-US" altLang="zh-CN" sz="1600" b="1"/>
          </a:p>
          <a:p>
            <a:pPr algn="l">
              <a:lnSpc>
                <a:spcPct val="150000"/>
              </a:lnSpc>
            </a:pPr>
            <a:r>
              <a:rPr lang="en-US" altLang="zh-CN" sz="1600" b="1">
                <a:sym typeface="+mn-ea"/>
              </a:rPr>
              <a:t>    3.</a:t>
            </a:r>
            <a:r>
              <a:rPr lang="zh-CN" altLang="en-US" sz="1600" b="1">
                <a:sym typeface="+mn-ea"/>
              </a:rPr>
              <a:t>对重要检查结果无分析</a:t>
            </a:r>
            <a:endParaRPr lang="zh-CN" altLang="en-US" sz="1600" b="1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 b="1">
                <a:sym typeface="+mn-ea"/>
              </a:rPr>
              <a:t>   </a:t>
            </a:r>
            <a:r>
              <a:rPr lang="zh-CN" altLang="en-US" sz="1600">
                <a:sym typeface="+mn-ea"/>
              </a:rPr>
              <a:t> </a:t>
            </a:r>
            <a:r>
              <a:rPr lang="en-US" altLang="zh-CN" sz="1600">
                <a:sym typeface="+mn-ea"/>
              </a:rPr>
              <a:t>4</a:t>
            </a:r>
            <a:r>
              <a:rPr lang="en-US" altLang="zh-CN" sz="1600" b="1">
                <a:sym typeface="+mn-ea"/>
              </a:rPr>
              <a:t>.</a:t>
            </a:r>
            <a:r>
              <a:rPr lang="zh-CN" altLang="en-US" sz="1600" b="1">
                <a:sym typeface="+mn-ea"/>
              </a:rPr>
              <a:t>缺失各种检查报告单</a:t>
            </a:r>
            <a:endParaRPr lang="zh-CN" altLang="en-US" sz="1600" b="1"/>
          </a:p>
          <a:p>
            <a:pPr algn="l">
              <a:lnSpc>
                <a:spcPct val="150000"/>
              </a:lnSpc>
            </a:pPr>
            <a:r>
              <a:rPr lang="en-US" altLang="zh-CN" sz="1600" b="1">
                <a:sym typeface="+mn-ea"/>
              </a:rPr>
              <a:t>    5.</a:t>
            </a:r>
            <a:r>
              <a:rPr lang="zh-CN" altLang="en-US" sz="1600" b="1">
                <a:sym typeface="+mn-ea"/>
              </a:rPr>
              <a:t>非计划再入院病人缺疑难病历讨论</a:t>
            </a:r>
            <a:endParaRPr lang="en-US" altLang="zh-CN" sz="1600" b="1"/>
          </a:p>
          <a:p>
            <a:pPr>
              <a:lnSpc>
                <a:spcPct val="150000"/>
              </a:lnSpc>
            </a:pPr>
            <a:r>
              <a:rPr lang="en-US" altLang="zh-CN" sz="1600" b="1">
                <a:sym typeface="+mn-ea"/>
              </a:rPr>
              <a:t>    6.</a:t>
            </a:r>
            <a:r>
              <a:rPr lang="zh-CN" altLang="en-US" sz="1600" b="1">
                <a:sym typeface="+mn-ea"/>
              </a:rPr>
              <a:t>因复制粘贴造成病程记录时间错误</a:t>
            </a:r>
            <a:endParaRPr lang="en-US" altLang="zh-CN" sz="1600" b="1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600" b="1">
                <a:sym typeface="+mn-ea"/>
              </a:rPr>
              <a:t>    7.</a:t>
            </a:r>
            <a:r>
              <a:rPr lang="zh-CN" altLang="en-US" sz="1600" b="1">
                <a:sym typeface="+mn-ea"/>
              </a:rPr>
              <a:t>各种告知单填写内容不完整：患方</a:t>
            </a:r>
            <a:r>
              <a:rPr lang="en-US" altLang="zh-CN" sz="1600" b="1">
                <a:sym typeface="+mn-ea"/>
              </a:rPr>
              <a:t>/</a:t>
            </a:r>
            <a:r>
              <a:rPr lang="zh-CN" altLang="en-US" sz="1600" b="1">
                <a:sym typeface="+mn-ea"/>
              </a:rPr>
              <a:t>患方家属身份证号、与患者关系、   签字时间未填写</a:t>
            </a:r>
            <a:endParaRPr lang="en-US" altLang="zh-CN" sz="1600" b="1"/>
          </a:p>
          <a:p>
            <a:pPr>
              <a:lnSpc>
                <a:spcPct val="150000"/>
              </a:lnSpc>
            </a:pPr>
            <a:r>
              <a:rPr lang="en-US" altLang="zh-CN" sz="1800" b="1">
                <a:sym typeface="+mn-ea"/>
              </a:rPr>
              <a:t>  </a:t>
            </a:r>
            <a:endParaRPr lang="zh-CN" altLang="en-US" sz="1800" b="1">
              <a:sym typeface="+mn-ea"/>
            </a:endParaRPr>
          </a:p>
          <a:p>
            <a:pPr algn="l">
              <a:lnSpc>
                <a:spcPct val="150000"/>
              </a:lnSpc>
            </a:pPr>
            <a:endParaRPr lang="en-US" altLang="zh-CN" sz="1800" b="1" i="0">
              <a:solidFill>
                <a:srgbClr val="191919"/>
              </a:solidFill>
              <a:effectLst/>
              <a:latin typeface="PingFang SC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 b="1">
                <a:solidFill>
                  <a:srgbClr val="191919"/>
                </a:solidFill>
                <a:latin typeface="PingFang SC"/>
                <a:sym typeface="+mn-ea"/>
              </a:rPr>
              <a:t>       </a:t>
            </a:r>
            <a:endParaRPr lang="zh-CN" altLang="en-US" sz="1800" b="1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"/>
          <p:cNvSpPr>
            <a:spLocks noChangeArrowheads="1"/>
          </p:cNvSpPr>
          <p:nvPr/>
        </p:nvSpPr>
        <p:spPr bwMode="auto">
          <a:xfrm>
            <a:off x="2044700" y="2193290"/>
            <a:ext cx="3172460" cy="2249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召集</a:t>
            </a:r>
            <a:r>
              <a:rPr lang="en-US" altLang="zh-CN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CQI</a:t>
            </a:r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小组成员讨论造成病历常见问题产生的原因会议</a:t>
            </a:r>
            <a:r>
              <a:rPr lang="en-US" altLang="zh-CN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,</a:t>
            </a:r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并作好记录，</a:t>
            </a: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探讨如何提高病历书写质量，降低催补率，并就先关原因提出整改计划及措施</a:t>
            </a:r>
            <a:endParaRPr lang="zh-CN" altLang="en-US">
              <a:solidFill>
                <a:srgbClr val="595959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标题 1"/>
          <p:cNvSpPr>
            <a:spLocks noGrp="1"/>
          </p:cNvSpPr>
          <p:nvPr/>
        </p:nvSpPr>
        <p:spPr>
          <a:xfrm>
            <a:off x="1981200" y="633413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43308"/>
                </a:solidFill>
              </a:rPr>
              <a:t>P</a:t>
            </a:r>
            <a:r>
              <a:rPr lang="zh-CN" altLang="en-US" sz="3200" b="1">
                <a:solidFill>
                  <a:srgbClr val="F43308"/>
                </a:solidFill>
              </a:rPr>
              <a:t>阶段</a:t>
            </a:r>
            <a:r>
              <a:rPr lang="en-US" altLang="zh-CN" sz="3200" b="1">
                <a:solidFill>
                  <a:srgbClr val="F43308"/>
                </a:solidFill>
              </a:rPr>
              <a:t>——</a:t>
            </a:r>
            <a:r>
              <a:rPr lang="zh-CN" altLang="en-US" sz="3200" b="1">
                <a:solidFill>
                  <a:schemeClr val="tx1"/>
                </a:solidFill>
              </a:rPr>
              <a:t>分析原因</a:t>
            </a:r>
            <a:endParaRPr lang="zh-CN" altLang="en-US" sz="3200" b="1">
              <a:solidFill>
                <a:schemeClr val="tx1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 flipV="1">
            <a:off x="2114550" y="1521460"/>
            <a:ext cx="8188325" cy="762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439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itle 6"/>
          <p:cNvSpPr txBox="1"/>
          <p:nvPr>
            <p:custDataLst>
              <p:tags r:id="rId2"/>
            </p:custDataLst>
          </p:nvPr>
        </p:nvSpPr>
        <p:spPr>
          <a:xfrm>
            <a:off x="6383973" y="2564765"/>
            <a:ext cx="4149090" cy="338709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483" tIns="25393" rIns="63483" bIns="25393" anchor="ctr" anchorCtr="0">
            <a:no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altLang="zh-CN" sz="2400" spc="0">
                <a:uFillTx/>
                <a:latin typeface="Lao UI" panose="020b0502040204020203" pitchFamily="34" charset="0"/>
                <a:ea typeface="微软雅黑" panose="020b0503020204020204" charset="-122"/>
                <a:cs typeface="+mn-cs"/>
                <a:sym typeface="+mn-ea"/>
              </a:rPr>
              <a:t>   </a:t>
            </a:r>
            <a:r>
              <a:rPr lang="zh-CN" altLang="en-US" sz="2000" spc="0">
                <a:uFillTx/>
                <a:latin typeface="Lao UI" panose="020b0502040204020203" pitchFamily="34" charset="0"/>
                <a:ea typeface="微软雅黑" panose="020b0503020204020204" charset="-122"/>
                <a:cs typeface="+mn-cs"/>
                <a:sym typeface="+mn-ea"/>
              </a:rPr>
              <a:t>科长组织小组人员对如何降低催补率进行讨论分析，并投票选出主要原因，可持续改进的措施。</a:t>
            </a:r>
            <a:endParaRPr lang="zh-CN" altLang="en-US" sz="2000" spc="0">
              <a:uFillTx/>
              <a:latin typeface="Lao UI" panose="020b0502040204020203" pitchFamily="34" charset="0"/>
              <a:ea typeface="微软雅黑" panose="020b0503020204020204" charset="-122"/>
              <a:cs typeface="+mn-cs"/>
              <a:sym typeface="+mn-ea"/>
            </a:endParaRPr>
          </a:p>
        </p:txBody>
      </p:sp>
      <p:sp>
        <p:nvSpPr>
          <p:cNvPr id="5" name="流程图: 资料带 4"/>
          <p:cNvSpPr/>
          <p:nvPr/>
        </p:nvSpPr>
        <p:spPr>
          <a:xfrm>
            <a:off x="1927860" y="1282065"/>
            <a:ext cx="6786880" cy="1110615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/>
              <a:t>头脑风暴</a:t>
            </a:r>
            <a:endParaRPr lang="zh-CN" altLang="en-US" sz="4800" b="1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81200" y="1450023"/>
            <a:ext cx="8229600" cy="114300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6" name="文本框 15"/>
          <p:cNvSpPr txBox="1"/>
          <p:nvPr/>
        </p:nvSpPr>
        <p:spPr>
          <a:xfrm>
            <a:off x="702310" y="1001395"/>
            <a:ext cx="6343650" cy="9220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3.</a:t>
            </a:r>
            <a:r>
              <a:rPr lang="zh-CN" altLang="en-US" sz="5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原因分析</a:t>
            </a:r>
            <a:endParaRPr lang="zh-CN" altLang="en-US" sz="54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 flipV="1">
            <a:off x="702310" y="1847215"/>
            <a:ext cx="8188325" cy="762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内容占位符 3"/>
          <p:cNvPicPr>
            <a:picLocks noChangeAspect="1"/>
          </p:cNvPicPr>
          <p:nvPr>
            <p:ph idx="1"/>
          </p:nvPr>
        </p:nvPicPr>
        <p:blipFill>
          <a:blip r:embed="rId2"/>
          <a:srcRect r="3598" b="12518"/>
          <a:stretch>
            <a:fillRect/>
          </a:stretch>
        </p:blipFill>
        <p:spPr>
          <a:xfrm>
            <a:off x="702310" y="1923415"/>
            <a:ext cx="10650855" cy="42424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https://d.book118.com/146224041200010055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8be8bdd8-df8a-4e5d-899c-329f22513080}"/>
  <p:tag name="TABLE_ENDDRAG_ORIGIN_RECT" val="683*454"/>
  <p:tag name="TABLE_ENDDRAG_RECT" val="0*49*683*454"/>
</p:tagLst>
</file>

<file path=ppt/tags/tag2.xml><?xml version="1.0" encoding="utf-8"?>
<p:tagLst xmlns:p="http://schemas.openxmlformats.org/presentationml/2006/main">
  <p:tag name="KSO_WM_UNIT_PLACING_PICTURE_USER_VIEWPORT" val="{&quot;height&quot;:8680,&quot;width&quot;:13867}"/>
</p:tagLst>
</file>

<file path=ppt/tags/tag3.xml><?xml version="1.0" encoding="utf-8"?>
<p:tagLst xmlns:p="http://schemas.openxmlformats.org/presentationml/2006/main">
  <p:tag name="KSO_WM_UNIT_TABLE_BEAUTIFY" val="smartTable{56e34245-b24e-4212-be77-168704ed1afa}"/>
  <p:tag name="TABLE_ENDDRAG_ORIGIN_RECT" val="621*378"/>
  <p:tag name="TABLE_ENDDRAG_RECT" val="62*132*621*378"/>
</p:tagLst>
</file>

<file path=ppt/tags/tag4.xml><?xml version="1.0" encoding="utf-8"?>
<p:tagLst xmlns:p="http://schemas.openxmlformats.org/presentationml/2006/main">
  <p:tag name="KSO_WM_SPECIAL_SOURCE" val="bdnull"/>
</p:tagLst>
</file>

<file path=ppt/tags/tag5.xml><?xml version="1.0" encoding="utf-8"?>
<p:tagLst xmlns:p="http://schemas.openxmlformats.org/presentationml/2006/main">
  <p:tag name="KSO_WM_ASSEMBLE_CHIP_INDEX" val="45b7730ce32c4cdd958aaff8cb63324f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5f7081310ff15d9a40ebb94d"/>
  <p:tag name="KSO_WM_TEMPLATE_ASSEMBLE_XID" val="5f7081310ff15d9a40ebb94d"/>
  <p:tag name="KSO_WM_TEMPLATE_CATEGORY" val="diagram"/>
  <p:tag name="KSO_WM_TEMPLATE_INDEX" val="20212931"/>
  <p:tag name="KSO_WM_UNIT_BLOCK" val="0"/>
  <p:tag name="KSO_WM_UNIT_COMPATIBLE" val="0"/>
  <p:tag name="KSO_WM_UNIT_DEC_AREA_ID" val="9f8a5cbded0a4637abeb98ecca18c06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931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0"/>
  <p:tag name="KSO_WM_UNIT_SUBTYPE" val="a"/>
  <p:tag name="KSO_WM_UNIT_SUPPORT_UNIT_TYPE" val="[&quot;d&quot;,&quot;β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26"/>
</p:tagLst>
</file>

<file path=ppt/tags/tag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8">
      <vt:lpstr>Arial</vt:lpstr>
      <vt:lpstr>Calibri</vt:lpstr>
      <vt:lpstr>宋体</vt:lpstr>
      <vt:lpstr>华文行楷</vt:lpstr>
      <vt:lpstr>等线</vt:lpstr>
      <vt:lpstr>Century Gothic</vt:lpstr>
      <vt:lpstr>微软雅黑 Light</vt:lpstr>
      <vt:lpstr>华文细黑</vt:lpstr>
      <vt:lpstr>Wingdings 2</vt:lpstr>
      <vt:lpstr>黑体</vt:lpstr>
      <vt:lpstr>微软雅黑</vt:lpstr>
      <vt:lpstr>PingFang SC</vt:lpstr>
      <vt:lpstr>Segoe UI</vt:lpstr>
      <vt:lpstr>Lao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P--目标设定</vt:lpstr>
      <vt:lpstr>PowerPoint Presentation</vt:lpstr>
      <vt:lpstr>PowerPoint Presentation</vt:lpstr>
      <vt:lpstr>PowerPoint Presentation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2024-09-23T08:05:42.006</cp:lastPrinted>
  <dcterms:created xsi:type="dcterms:W3CDTF">2024-09-23T00:05:42Z</dcterms:created>
  <dcterms:modified xsi:type="dcterms:W3CDTF">2024-09-23T00:05:44Z</dcterms:modified>
</cp:coreProperties>
</file>