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EWRKPG+LDIOCO+ArialMT"/>
      <p:regular r:id="rId15"/>
    </p:embeddedFont>
    <p:embeddedFont>
      <p:font typeface="FLGBFV+MS-UIGothic"/>
      <p:regular r:id="rId16"/>
    </p:embeddedFont>
    <p:embeddedFont>
      <p:font typeface="WWSOBR+JJRJSK+MicrosoftYaHei-Bold"/>
      <p:regular r:id="rId17"/>
    </p:embeddedFont>
    <p:embeddedFont>
      <p:font typeface="QBJVQF+BQCLAN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90E8F-58E3-46D3-AAA1-6F9F393F1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E16BD-9627-4493-8D05-DEDA65952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3175A-585F-4C48-9B3E-CA6D7A3C1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49EE7-51FE-4199-BF99-35EF868DB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975F9A-9EF4-412A-9180-840B712E3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A38266-C9AA-4811-957E-FB22F16EA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78C393-3A04-4F70-BE22-E32F0231E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66A12-27F5-4B3B-A6DE-7D493422E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A2090-B53B-4C40-A413-8D8A3F535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B9CEF-98F8-4E87-BA73-50068E329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F402F-AC69-4DEC-90E0-830B8BAC8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2413512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WRKPG+LDIOCO+ArialMT"/>
                <a:cs typeface="EWRKPG+LDIOC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LGBFV+MS-UIGothic"/>
                <a:cs typeface="FLGBFV+MS-UIGothic"/>
              </a:rPr>
              <a:t>成本形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00B6FF"/>
                </a:solidFill>
                <a:latin typeface="FLGBFV+MS-UIGothic"/>
                <a:cs typeface="FLGBFV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WRKPG+LDIOCO+ArialMT"/>
                <a:cs typeface="EWRKPG+LDIOC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LGBFV+MS-UIGothic"/>
                <a:cs typeface="FLGBFV+MS-UIGothic"/>
              </a:rPr>
              <a:t>固定成本分析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249320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WRKPG+LDIOCO+ArialMT"/>
                <a:cs typeface="EWRKPG+LDIOC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变动</a:t>
            </a:r>
            <a:r>
              <a:rPr sz="2400">
                <a:solidFill>
                  <a:srgbClr val="00B6FF"/>
                </a:solidFill>
                <a:latin typeface="FLGBFV+MS-UIGothic"/>
                <a:cs typeface="FLGBFV+MS-UIGothic"/>
              </a:rPr>
              <a:t>成本分析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99859" y="304184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WRKPG+LDIOCO+ArialMT"/>
                <a:cs typeface="EWRKPG+LDIOC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LGBFV+MS-UIGothic"/>
                <a:cs typeface="FLGBFV+MS-UIGothic"/>
              </a:rPr>
              <a:t>混合成本分析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B6FF"/>
                </a:solidFill>
                <a:latin typeface="FLGBFV+MS-UIGothic"/>
                <a:cs typeface="FLGBFV+MS-UIGothic"/>
              </a:rPr>
              <a:t>目</a:t>
            </a:r>
            <a:r>
              <a:rPr sz="9200">
                <a:solidFill>
                  <a:srgbClr val="00B6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499859" y="3590480"/>
            <a:ext cx="3404554" cy="13322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WRKPG+LDIOCO+ArialMT"/>
                <a:cs typeface="EWRKPG+LDIOC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LGBFV+MS-UIGothic"/>
                <a:cs typeface="FLGBFV+MS-UIGothic"/>
              </a:rPr>
              <a:t>成本形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00B6FF"/>
                </a:solidFill>
                <a:latin typeface="FLGBFV+MS-UIGothic"/>
                <a:cs typeface="FLGBFV+MS-UIGothic"/>
              </a:rPr>
              <a:t>分析方法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WRKPG+LDIOCO+ArialMT"/>
                <a:cs typeface="EWRKPG+LDIOC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LGBFV+MS-UIGothic"/>
                <a:cs typeface="FLGBFV+MS-UIGothic"/>
              </a:rPr>
              <a:t>成本形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00B6FF"/>
                </a:solidFill>
                <a:latin typeface="FLGBFV+MS-UIGothic"/>
                <a:cs typeface="FLGBFV+MS-UIGothic"/>
              </a:rPr>
              <a:t>分析的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FLGBFV+MS-UIGothic"/>
                <a:cs typeface="FLGBFV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LGBFV+MS-UIGothic"/>
                <a:cs typeface="FLGBFV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FLGBFV+MS-UIGothic"/>
                <a:cs typeface="FLGBFV+MS-UIGothic"/>
              </a:rPr>
              <a:t>与分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LGBFV+MS-UIGothic"/>
                <a:cs typeface="FLGBFV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LGBFV+MS-UIGothic"/>
                <a:cs typeface="FLGBFV+MS-UIGothic"/>
              </a:rPr>
              <a:t>分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LGBFV+MS-UIGothic"/>
                <a:cs typeface="FLGBFV+MS-UIGothic"/>
              </a:rPr>
              <a:t>成本形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00B6FF"/>
                </a:solidFill>
                <a:latin typeface="FLGBFV+MS-UIGothic"/>
                <a:cs typeface="FLGBFV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WSOBR+JJRJSK+MicrosoftYaHei-Bold"/>
                <a:cs typeface="WWSOBR+JJRJS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WSOBR+JJRJSK+MicrosoftYaHei-Bold"/>
                <a:cs typeface="WWSOBR+JJRJS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WSOBR+JJRJSK+MicrosoftYaHei-Bold"/>
                <a:cs typeface="WWSOBR+JJRJS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FLGBFV+MS-UIGothic"/>
                <a:cs typeface="FLGBFV+MS-UIGothic"/>
              </a:rPr>
              <a:t>决策支持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FLGBFV+MS-UIGothic"/>
                <a:cs typeface="FLGBFV+MS-UIGothic"/>
              </a:rPr>
              <a:t>控制成本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预测</a:t>
            </a:r>
            <a:r>
              <a:rPr sz="2000" spc="25">
                <a:solidFill>
                  <a:srgbClr val="00B6FF"/>
                </a:solidFill>
                <a:latin typeface="FLGBFV+MS-UIGothic"/>
                <a:cs typeface="FLGBFV+MS-UIGothic"/>
              </a:rPr>
              <a:t>未来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LGBFV+MS-UIGothic"/>
                <a:cs typeface="FLGBFV+MS-UIGothic"/>
              </a:rPr>
              <a:t>成本形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00B6FF"/>
                </a:solidFill>
                <a:latin typeface="FLGBFV+MS-UIGothic"/>
                <a:cs typeface="FLGBFV+MS-UIGothic"/>
              </a:rPr>
              <a:t>分析的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FLGBFV+MS-UIGothic"/>
                <a:cs typeface="FLGBFV+MS-UIGothic"/>
              </a:rPr>
              <a:t>史与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FLGBFV+MS-UIGothic"/>
                <a:cs typeface="FLGBFV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LGBFV+MS-UIGothic"/>
                <a:cs typeface="FLGBFV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B6FF"/>
                </a:solidFill>
                <a:latin typeface="FLGBFV+MS-UIGothic"/>
                <a:cs typeface="FLGBFV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00B6FF"/>
                </a:solidFill>
                <a:latin typeface="FLGBFV+MS-UIGothic"/>
                <a:cs typeface="FLGBFV+MS-UIGothic"/>
              </a:rPr>
              <a:t>代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00B6FF"/>
                </a:solidFill>
                <a:latin typeface="FLGBFV+MS-UIGothic"/>
                <a:cs typeface="FLGBFV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LGBFV+MS-UIGothic"/>
                <a:cs typeface="FLGBFV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FLGBFV+MS-UIGothic"/>
                <a:cs typeface="FLGBFV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LGBFV+MS-UIGothic"/>
                <a:cs typeface="FLGBFV+MS-UIGothic"/>
              </a:rPr>
              <a:t>固定成本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FLGBFV+MS-UIGothic"/>
                <a:cs typeface="FLGBFV+MS-UIGothic"/>
              </a:rPr>
              <a:t>特点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LGBFV+MS-UIGothic"/>
                <a:cs typeface="FLGBFV+MS-UIGothic"/>
              </a:rPr>
              <a:t>固定成本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总额</a:t>
            </a:r>
            <a:r>
              <a:rPr sz="1350">
                <a:solidFill>
                  <a:srgbClr val="FFFFFF"/>
                </a:solidFill>
                <a:latin typeface="FLGBFV+MS-UIGothic"/>
                <a:cs typeface="FLGBFV+MS-UIGothic"/>
              </a:rPr>
              <a:t>的不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FLGBFV+MS-UIGothic"/>
                <a:cs typeface="FLGBFV+MS-UIGothic"/>
              </a:rPr>
              <a:t>性、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FLGBFV+MS-UIGothic"/>
                <a:cs typeface="FLGBFV+MS-UIGothic"/>
              </a:rPr>
              <a:t>位固定成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LGBFV+MS-UIGothic"/>
                <a:cs typeface="FLGBFV+MS-UIGothic"/>
              </a:rPr>
              <a:t>本的反比例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变动</a:t>
            </a:r>
            <a:r>
              <a:rPr sz="1350">
                <a:solidFill>
                  <a:srgbClr val="FFFFFF"/>
                </a:solidFill>
                <a:latin typeface="FLGBFV+MS-UIGothic"/>
                <a:cs typeface="FLGBFV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LGBFV+MS-UIGothic"/>
                <a:cs typeface="FLGBFV+MS-UIGothic"/>
              </a:rPr>
              <a:t>固定成本的分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约</a:t>
            </a:r>
            <a:r>
              <a:rPr sz="2300" spc="25">
                <a:solidFill>
                  <a:srgbClr val="00B6FF"/>
                </a:solidFill>
                <a:latin typeface="FLGBFV+MS-UIGothic"/>
                <a:cs typeface="FLGBFV+MS-UIGothic"/>
              </a:rPr>
              <a:t>束性固定成本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LGBFV+MS-UIGothic"/>
                <a:cs typeface="FLGBFV+MS-UIGothic"/>
              </a:rPr>
              <a:t>酌量性固定成本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LGBFV+MS-UIGothic"/>
                <a:cs typeface="FLGBFV+MS-UIGothic"/>
              </a:rPr>
              <a:t>固定成本的管理与控制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4919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LGBFV+MS-UIGothic"/>
                <a:cs typeface="FLGBFV+MS-UIGothic"/>
              </a:rPr>
              <a:t>合理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2000" spc="23">
                <a:solidFill>
                  <a:srgbClr val="FFFDFD"/>
                </a:solidFill>
                <a:latin typeface="FLGBFV+MS-UIGothic"/>
                <a:cs typeface="FLGBFV+MS-UIGothic"/>
              </a:rPr>
              <a:t>划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约</a:t>
            </a:r>
            <a:r>
              <a:rPr sz="2000" spc="25">
                <a:solidFill>
                  <a:srgbClr val="FFFDFD"/>
                </a:solidFill>
                <a:latin typeface="FLGBFV+MS-UIGothic"/>
                <a:cs typeface="FLGBFV+MS-UIGothic"/>
              </a:rPr>
              <a:t>束性固定成本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LGBFV+MS-UIGothic"/>
                <a:cs typeface="FLGBFV+MS-UIGothic"/>
              </a:rPr>
              <a:t>建立成本控制体系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根据企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略和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需求，合理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划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和配置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束性固定成本，避免浪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无效投入。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建立健全的成本控制体系，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固定成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行全面、系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的管理和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控，确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保成本控制目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2000" spc="25">
                <a:solidFill>
                  <a:srgbClr val="FFFDFD"/>
                </a:solidFill>
                <a:latin typeface="FLGBFV+MS-UIGothic"/>
                <a:cs typeface="FLGBFV+MS-UIGothic"/>
              </a:rPr>
              <a:t>化酌量性固定成本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科学决策和合理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划，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化酌量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性固定成本的投入，提高投入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出比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LGBFV+MS-UIGothic"/>
                <a:cs typeface="FLGBFV+MS-UIGothic"/>
              </a:rPr>
              <a:t>和成本控制效果。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https://d.book118.com/146224135125010102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EWRKPG+LDIOCO+ArialMT</vt:lpstr>
      <vt:lpstr>Times New Roman</vt:lpstr>
      <vt:lpstr>FLGBFV+MS-UIGothic</vt:lpstr>
      <vt:lpstr>SimSun</vt:lpstr>
      <vt:lpstr>WWSOBR+JJRJSK+MicrosoftYaHei-Bold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2024-09-27T10:04:34.737</cp:lastPrinted>
  <dcterms:created xsi:type="dcterms:W3CDTF">2024-09-27T02:04:34Z</dcterms:created>
  <dcterms:modified xsi:type="dcterms:W3CDTF">2024-09-27T02:04:35Z</dcterms:modified>
</cp:coreProperties>
</file>