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av" ContentType="audio/x-wav"/>
  <Default Extension="wmf" ContentType="image/x-wmf"/>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4" r:id="rId45"/>
  </p:sldIdLst>
  <p:sldSz cx="9144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tags" Target="tags/tag1.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3.xml" /><Relationship Id="rId50"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9.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0.wmf" /><Relationship Id="rId2" Type="http://schemas.openxmlformats.org/officeDocument/2006/relationships/image" Target="../media/image11.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2.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3.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7.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8.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9.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0.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3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D3D3D4-226F-4440-9D64-84652FC5A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2D50FF-7964-4E6F-8799-9607B66A1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1C614-D26B-4A73-A375-056BE8EAB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8DB67F-DC4A-4782-B983-181D0F868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1E1195-6CCB-4A58-876F-2E77FB9572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0A982-314D-42D0-9B79-790D221930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CC51A8-0D8A-49DE-BB23-25DAEBE6A1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9E083-9953-462C-B3C8-C1CBBF1D6F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8B4B10-EB89-4F6D-95FB-BAB1BB0E9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25BEE-EDC7-4C87-A70C-D26E5F086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AFC9B0-DAAC-4648-9A85-1BC83A6A4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9724"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4" name="页脚占位符 3"/>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3" name="页脚占位符 2"/>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716657" cy="54864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image" Target="../media/image2.gif" /><Relationship Id="rId14" Type="http://schemas.openxmlformats.org/officeDocument/2006/relationships/image" Target="../media/image3.gif"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685800" y="609600"/>
            <a:ext cx="7772400" cy="1143000"/>
          </a:xfrm>
          <a:prstGeom prst="rect">
            <a:avLst/>
          </a:prstGeom>
          <a:noFill/>
          <a:ln w="9525">
            <a:noFill/>
          </a:ln>
        </p:spPr>
        <p:txBody>
          <a:bodyPr anchor="ctr"/>
          <a:lstStyle/>
          <a:p>
            <a:pPr lvl="0"/>
            <a:r>
              <a:rPr lang="zh-CN" altLang="en-US"/>
              <a:t>单击此处编辑母版标题样式</a:t>
            </a:r>
            <a:endParaRPr lang="zh-CN" altLang="en-US"/>
          </a:p>
        </p:txBody>
      </p:sp>
      <p:sp>
        <p:nvSpPr>
          <p:cNvPr id="1027" name="文本占位符 1026"/>
          <p:cNvSpPr>
            <a:spLocks noGrp="1"/>
          </p:cNvSpPr>
          <p:nvPr>
            <p:ph type="body" idx="1"/>
          </p:nvPr>
        </p:nvSpPr>
        <p:spPr>
          <a:xfrm>
            <a:off x="685800" y="19812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a:spLocks noGrp="1"/>
          </p:cNvSpPr>
          <p:nvPr>
            <p:ph type="dt" sz="half" idx="2"/>
          </p:nvPr>
        </p:nvSpPr>
        <p:spPr>
          <a:xfrm>
            <a:off x="685800" y="6248400"/>
            <a:ext cx="1905000" cy="45720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1029" name="页脚占位符 1028"/>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1030" name="灯片编号占位符 1029"/>
          <p:cNvSpPr>
            <a:spLocks noGrp="1"/>
          </p:cNvSpPr>
          <p:nvPr>
            <p:ph type="sldNum" sz="quarter" idx="4"/>
          </p:nvPr>
        </p:nvSpPr>
        <p:spPr>
          <a:xfrm>
            <a:off x="6553200" y="6248400"/>
            <a:ext cx="1905000" cy="45720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
        <p:nvSpPr>
          <p:cNvPr id="1031" name="矩形 1030"/>
          <p:cNvSpPr/>
          <p:nvPr userDrawn="1"/>
        </p:nvSpPr>
        <p:spPr>
          <a:xfrm>
            <a:off x="9525" y="0"/>
            <a:ext cx="676275" cy="3068638"/>
          </a:xfrm>
          <a:prstGeom prst="rect">
            <a:avLst/>
          </a:prstGeom>
          <a:solidFill>
            <a:srgbClr val="33CCFF"/>
          </a:soli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lgn="ctr">
              <a:lnSpc>
                <a:spcPct val="95000"/>
              </a:lnSpc>
            </a:pPr>
            <a:r>
              <a:rPr lang="zh-CN" altLang="en-US">
                <a:latin typeface="Times New Roman" panose="02020603050405020304" pitchFamily="18" charset="0"/>
                <a:ea typeface="隶书" panose="02010509060101010101" pitchFamily="49" charset="-122"/>
              </a:rPr>
              <a:t>传</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感</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器</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技</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术</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及</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应</a:t>
            </a:r>
            <a:endParaRPr lang="zh-CN" altLang="en-US">
              <a:latin typeface="Times New Roman" panose="02020603050405020304" pitchFamily="18" charset="0"/>
              <a:ea typeface="隶书" panose="02010509060101010101" pitchFamily="49" charset="-122"/>
            </a:endParaRPr>
          </a:p>
          <a:p>
            <a:pPr lvl="0" algn="ctr">
              <a:lnSpc>
                <a:spcPct val="95000"/>
              </a:lnSpc>
            </a:pPr>
            <a:r>
              <a:rPr lang="zh-CN" altLang="en-US">
                <a:latin typeface="Times New Roman" panose="02020603050405020304" pitchFamily="18" charset="0"/>
                <a:ea typeface="隶书" panose="02010509060101010101" pitchFamily="49" charset="-122"/>
              </a:rPr>
              <a:t>用</a:t>
            </a:r>
            <a:endParaRPr lang="zh-CN" altLang="en-US">
              <a:latin typeface="Times New Roman" panose="02020603050405020304" pitchFamily="18" charset="0"/>
              <a:ea typeface="隶书" panose="02010509060101010101" pitchFamily="49" charset="-122"/>
            </a:endParaRPr>
          </a:p>
        </p:txBody>
      </p:sp>
      <p:sp>
        <p:nvSpPr>
          <p:cNvPr id="1032" name="矩形 1031"/>
          <p:cNvSpPr/>
          <p:nvPr userDrawn="1"/>
        </p:nvSpPr>
        <p:spPr>
          <a:xfrm>
            <a:off x="0" y="3068638"/>
            <a:ext cx="695325" cy="3789362"/>
          </a:xfrm>
          <a:prstGeom prst="rect">
            <a:avLst/>
          </a:prstGeom>
          <a:solidFill>
            <a:srgbClr val="FFCCFF"/>
          </a:solidFill>
          <a:ln w="9525">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lgn="ctr"/>
            <a:endParaRPr lang="zh-CN" altLang="en-US">
              <a:latin typeface="Times New Roman" panose="02020603050405020304" pitchFamily="18" charset="0"/>
              <a:ea typeface="隶书" panose="02010509060101010101" pitchFamily="49" charset="-122"/>
            </a:endParaRPr>
          </a:p>
          <a:p>
            <a:pPr lvl="0" algn="ct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电</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感</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式</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传</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感</a:t>
            </a:r>
            <a:endParaRPr lang="zh-CN" altLang="en-US">
              <a:latin typeface="Times New Roman" panose="02020603050405020304" pitchFamily="18" charset="0"/>
              <a:ea typeface="隶书" panose="02010509060101010101" pitchFamily="49" charset="-122"/>
            </a:endParaRPr>
          </a:p>
          <a:p>
            <a:pPr lvl="0" algn="ctr"/>
            <a:r>
              <a:rPr lang="zh-CN" altLang="en-US">
                <a:latin typeface="Times New Roman" panose="02020603050405020304" pitchFamily="18" charset="0"/>
                <a:ea typeface="隶书" panose="02010509060101010101" pitchFamily="49" charset="-122"/>
              </a:rPr>
              <a:t>器</a:t>
            </a:r>
            <a:endParaRPr lang="zh-CN" altLang="en-US">
              <a:latin typeface="Times New Roman" panose="02020603050405020304" pitchFamily="18" charset="0"/>
              <a:ea typeface="隶书" panose="02010509060101010101" pitchFamily="49" charset="-122"/>
            </a:endParaRPr>
          </a:p>
        </p:txBody>
      </p:sp>
      <p:pic>
        <p:nvPicPr>
          <p:cNvPr id="1033" name="图片 1032" descr="LINE209"/>
          <p:cNvPicPr>
            <a:picLocks noChangeAspect="1"/>
          </p:cNvPicPr>
          <p:nvPr userDrawn="1"/>
        </p:nvPicPr>
        <p:blipFill>
          <a:blip r:embed="rId12"/>
          <a:stretch>
            <a:fillRect/>
          </a:stretch>
        </p:blipFill>
        <p:spPr>
          <a:xfrm>
            <a:off x="838200" y="1211263"/>
            <a:ext cx="8220075" cy="85725"/>
          </a:xfrm>
          <a:prstGeom prst="rect">
            <a:avLst/>
          </a:prstGeom>
          <a:noFill/>
          <a:ln w="9525">
            <a:noFill/>
          </a:ln>
        </p:spPr>
      </p:pic>
      <p:pic>
        <p:nvPicPr>
          <p:cNvPr id="1034" name="图片 1033" descr="BKARROW3">
            <a:hlinkClick action="ppaction://hlinkshowjump?jump=previousslide"/>
          </p:cNvPr>
          <p:cNvPicPr>
            <a:picLocks noChangeAspect="1"/>
          </p:cNvPicPr>
          <p:nvPr userDrawn="1"/>
        </p:nvPicPr>
        <p:blipFill>
          <a:blip r:embed="rId13"/>
          <a:stretch>
            <a:fillRect/>
          </a:stretch>
        </p:blipFill>
        <p:spPr>
          <a:xfrm>
            <a:off x="8243888" y="6480175"/>
            <a:ext cx="479425" cy="377825"/>
          </a:xfrm>
          <a:prstGeom prst="rect">
            <a:avLst/>
          </a:prstGeom>
          <a:noFill/>
          <a:ln w="9525">
            <a:noFill/>
          </a:ln>
        </p:spPr>
      </p:pic>
      <p:pic>
        <p:nvPicPr>
          <p:cNvPr id="1036" name="图片 1035" descr="FWARROW3">
            <a:hlinkClick action="ppaction://hlinkshowjump?jump=nextslide"/>
          </p:cNvPr>
          <p:cNvPicPr>
            <a:picLocks noChangeAspect="1"/>
          </p:cNvPicPr>
          <p:nvPr userDrawn="1"/>
        </p:nvPicPr>
        <p:blipFill>
          <a:blip r:embed="rId14"/>
          <a:stretch>
            <a:fillRect/>
          </a:stretch>
        </p:blipFill>
        <p:spPr>
          <a:xfrm>
            <a:off x="8664575" y="6480175"/>
            <a:ext cx="479425" cy="377825"/>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gif" /><Relationship Id="rId3" Type="http://schemas.openxmlformats.org/officeDocument/2006/relationships/audio" Target="../media/audio111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9.wmf" /><Relationship Id="rId4"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10.wmf" /><Relationship Id="rId4" Type="http://schemas.openxmlformats.org/officeDocument/2006/relationships/oleObject" Target="../embeddings/oleObject3.bin" TargetMode="Internal" /><Relationship Id="rId5" Type="http://schemas.openxmlformats.org/officeDocument/2006/relationships/image" Target="../media/image11.wmf" /><Relationship Id="rId6" Type="http://schemas.openxmlformats.org/officeDocument/2006/relationships/vmlDrawing" Target="../drawings/vmlDrawing2.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12.wmf" /><Relationship Id="rId4" Type="http://schemas.openxmlformats.org/officeDocument/2006/relationships/vmlDrawing" Target="../drawings/vmlDrawing3.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bin" TargetMode="Internal" /><Relationship Id="rId3" Type="http://schemas.openxmlformats.org/officeDocument/2006/relationships/image" Target="../media/image13.wmf" /><Relationship Id="rId4" Type="http://schemas.openxmlformats.org/officeDocument/2006/relationships/vmlDrawing" Target="../drawings/vmlDrawing4.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image" Target="../media/image1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17.wmf" /><Relationship Id="rId4" Type="http://schemas.openxmlformats.org/officeDocument/2006/relationships/vmlDrawing" Target="../drawings/vmlDrawing5.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7.bin" TargetMode="Internal" /><Relationship Id="rId3" Type="http://schemas.openxmlformats.org/officeDocument/2006/relationships/image" Target="../media/image18.wmf" /><Relationship Id="rId4" Type="http://schemas.openxmlformats.org/officeDocument/2006/relationships/vmlDrawing" Target="../drawings/vmlDrawing6.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8.bin" TargetMode="Internal" /><Relationship Id="rId3" Type="http://schemas.openxmlformats.org/officeDocument/2006/relationships/image" Target="../media/image19.wmf" /><Relationship Id="rId4" Type="http://schemas.openxmlformats.org/officeDocument/2006/relationships/vmlDrawing" Target="../drawings/vmlDrawing7.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9.bin" TargetMode="Internal" /><Relationship Id="rId3" Type="http://schemas.openxmlformats.org/officeDocument/2006/relationships/image" Target="../media/image20.wmf" /><Relationship Id="rId4" Type="http://schemas.openxmlformats.org/officeDocument/2006/relationships/vmlDrawing" Target="../drawings/vmlDrawing8.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jpeg" /><Relationship Id="rId3" Type="http://schemas.openxmlformats.org/officeDocument/2006/relationships/image" Target="../media/image2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10.bin" TargetMode="Internal" /><Relationship Id="rId3" Type="http://schemas.openxmlformats.org/officeDocument/2006/relationships/image" Target="../media/image31.wmf" /><Relationship Id="rId4" Type="http://schemas.openxmlformats.org/officeDocument/2006/relationships/image" Target="../media/image32.gif" /><Relationship Id="rId5" Type="http://schemas.openxmlformats.org/officeDocument/2006/relationships/image" Target="../media/image33.gif" /><Relationship Id="rId6" Type="http://schemas.openxmlformats.org/officeDocument/2006/relationships/vmlDrawing" Target="../drawings/vmlDrawing9.v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23202401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矩形 2049"/>
          <p:cNvSpPr/>
          <p:nvPr/>
        </p:nvSpPr>
        <p:spPr>
          <a:xfrm>
            <a:off x="1619250" y="404813"/>
            <a:ext cx="6400800" cy="6858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3600">
                <a:solidFill>
                  <a:srgbClr val="FF3300"/>
                </a:solidFill>
                <a:latin typeface="华文行楷" panose="02010800040101010101" pitchFamily="2" charset="-122"/>
                <a:ea typeface="华文行楷" panose="02010800040101010101" pitchFamily="2" charset="-122"/>
              </a:rPr>
              <a:t> 电感式传感器</a:t>
            </a:r>
            <a:endParaRPr lang="zh-CN" altLang="en-US" sz="3600">
              <a:solidFill>
                <a:srgbClr val="FF3300"/>
              </a:solidFill>
              <a:latin typeface="华文行楷" panose="02010800040101010101" pitchFamily="2" charset="-122"/>
              <a:ea typeface="华文行楷" panose="02010800040101010101" pitchFamily="2" charset="-122"/>
            </a:endParaRPr>
          </a:p>
        </p:txBody>
      </p:sp>
      <p:grpSp>
        <p:nvGrpSpPr>
          <p:cNvPr id="2057" name="组合 2056"/>
          <p:cNvGrpSpPr/>
          <p:nvPr/>
        </p:nvGrpSpPr>
        <p:grpSpPr>
          <a:xfrm>
            <a:off x="381000" y="1989138"/>
            <a:ext cx="6994525" cy="0"/>
            <a:chExt cx="4406" cy="0"/>
          </a:xfrm>
        </p:grpSpPr>
        <p:sp>
          <p:nvSpPr>
            <p:cNvPr id="2056" name="矩形 2055"/>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2055" name="组合 2054"/>
            <p:cNvGrpSpPr/>
            <p:nvPr/>
          </p:nvGrpSpPr>
          <p:grpSpPr>
            <a:xfrm>
              <a:off x="0" y="0"/>
              <a:ext cx="4406" cy="0"/>
              <a:chExt cx="4406" cy="0"/>
            </a:xfrm>
          </p:grpSpPr>
          <p:sp>
            <p:nvSpPr>
              <p:cNvPr id="2051" name="矩形 2050"/>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052" name="矩形 2051"/>
              <p:cNvSpPr/>
              <p:nvPr/>
            </p:nvSpPr>
            <p:spPr>
              <a:xfrm>
                <a:off x="0" y="0"/>
                <a:ext cx="4406" cy="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pic>
        <p:nvPicPr>
          <p:cNvPr id="2067" name="图片 2066" descr="电涡流探头外形"/>
          <p:cNvPicPr>
            <a:picLocks noChangeAspect="1"/>
          </p:cNvPicPr>
          <p:nvPr/>
        </p:nvPicPr>
        <p:blipFill>
          <a:blip r:embed="rId2"/>
          <a:stretch>
            <a:fillRect/>
          </a:stretch>
        </p:blipFill>
        <p:spPr>
          <a:xfrm>
            <a:off x="5940425" y="4221163"/>
            <a:ext cx="3203575" cy="2500312"/>
          </a:xfrm>
          <a:prstGeom prst="rect">
            <a:avLst/>
          </a:prstGeom>
          <a:noFill/>
          <a:ln w="9525">
            <a:noFill/>
          </a:ln>
        </p:spPr>
      </p:pic>
      <p:pic>
        <p:nvPicPr>
          <p:cNvPr id="2068" name="图片 2067" descr="V237 GSA750系列 圖片"/>
          <p:cNvPicPr>
            <a:picLocks noChangeAspect="1"/>
          </p:cNvPicPr>
          <p:nvPr/>
        </p:nvPicPr>
        <p:blipFill>
          <a:blip r:embed="rId3"/>
          <a:stretch>
            <a:fillRect/>
          </a:stretch>
        </p:blipFill>
        <p:spPr>
          <a:xfrm>
            <a:off x="3492500" y="1989138"/>
            <a:ext cx="3097213" cy="2139950"/>
          </a:xfrm>
          <a:prstGeom prst="rect">
            <a:avLst/>
          </a:prstGeom>
          <a:noFill/>
          <a:ln w="9525">
            <a:noFill/>
          </a:ln>
        </p:spPr>
      </p:pic>
      <p:pic>
        <p:nvPicPr>
          <p:cNvPr id="2069" name="图片 2068" descr="电感测微头"/>
          <p:cNvPicPr>
            <a:picLocks noChangeAspect="1"/>
          </p:cNvPicPr>
          <p:nvPr/>
        </p:nvPicPr>
        <p:blipFill>
          <a:blip r:embed="rId4"/>
          <a:stretch>
            <a:fillRect/>
          </a:stretch>
        </p:blipFill>
        <p:spPr>
          <a:xfrm>
            <a:off x="1619250" y="1773238"/>
            <a:ext cx="973138" cy="4521200"/>
          </a:xfrm>
          <a:prstGeom prst="rect">
            <a:avLst/>
          </a:prstGeom>
          <a:noFill/>
          <a:ln w="9525">
            <a:noFill/>
          </a:ln>
        </p:spPr>
      </p:pic>
      <p:sp>
        <p:nvSpPr>
          <p:cNvPr id="2070" name="直接连接符 2069"/>
          <p:cNvSpPr/>
          <p:nvPr/>
        </p:nvSpPr>
        <p:spPr>
          <a:xfrm flipH="1" flipV="1">
            <a:off x="3708400" y="5013325"/>
            <a:ext cx="2209800" cy="0"/>
          </a:xfrm>
          <a:prstGeom prst="line">
            <a:avLst/>
          </a:prstGeom>
          <a:ln w="76200" cap="rnd" cmpd="tri">
            <a:solidFill>
              <a:srgbClr val="FF0000"/>
            </a:solidFill>
            <a:prstDash val="sysDot"/>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5" dur="500" fill="hold" nodeType="afterEffect">
                                  <p:stCondLst>
                                    <p:cond delay="1000"/>
                                  </p:stCondLst>
                                  <p:childTnLst>
                                    <p:set>
                                      <p:cBhvr>
                                        <p:cTn id="6" dur="1" fill="hold">
                                          <p:stCondLst>
                                            <p:cond delay="0"/>
                                          </p:stCondLst>
                                        </p:cTn>
                                        <p:tgtEl>
                                          <p:spTgt spid="2069"/>
                                        </p:tgtEl>
                                        <p:attrNameLst>
                                          <p:attrName>style.visibility</p:attrName>
                                        </p:attrNameLst>
                                      </p:cBhvr>
                                      <p:to>
                                        <p:strVal val="visible"/>
                                      </p:to>
                                    </p:set>
                                    <p:animEffect transition="in" filter="blinds(vertical)">
                                      <p:cBhvr>
                                        <p:cTn id="7" dur="500"/>
                                        <p:tgtEl>
                                          <p:spTgt spid="2069"/>
                                        </p:tgtEl>
                                      </p:cBhvr>
                                    </p:animEffect>
                                  </p:childTnLst>
                                </p:cTn>
                              </p:par>
                            </p:childTnLst>
                          </p:cTn>
                        </p:par>
                        <p:par>
                          <p:cTn id="8" fill="hold" nodeType="afterGroup">
                            <p:stCondLst>
                              <p:cond delay="1500"/>
                            </p:stCondLst>
                            <p:childTnLst>
                              <p:par>
                                <p:cTn id="9" presetID="22" presetClass="entr" presetSubtype="2" dur="500" fill="hold" nodeType="afterEffect">
                                  <p:stCondLst>
                                    <p:cond delay="1000"/>
                                  </p:stCondLst>
                                  <p:childTnLst>
                                    <p:set>
                                      <p:cBhvr>
                                        <p:cTn id="10" dur="1" fill="hold">
                                          <p:stCondLst>
                                            <p:cond delay="0"/>
                                          </p:stCondLst>
                                        </p:cTn>
                                        <p:tgtEl>
                                          <p:spTgt spid="2070"/>
                                        </p:tgtEl>
                                        <p:attrNameLst>
                                          <p:attrName>style.visibility</p:attrName>
                                        </p:attrNameLst>
                                      </p:cBhvr>
                                      <p:to>
                                        <p:strVal val="visible"/>
                                      </p:to>
                                    </p:set>
                                    <p:animEffect transition="in" filter="wipe(right)">
                                      <p:cBhvr>
                                        <p:cTn id="11" dur="500"/>
                                        <p:tgtEl>
                                          <p:spTgt spid="20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文本框 3073"/>
          <p:cNvSpPr txBox="1"/>
          <p:nvPr/>
        </p:nvSpPr>
        <p:spPr>
          <a:xfrm>
            <a:off x="990600" y="609600"/>
            <a:ext cx="5410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3200" b="1">
                <a:latin typeface="Times New Roman" panose="02020603050405020304" pitchFamily="18" charset="0"/>
                <a:ea typeface="楷体_GB2312" pitchFamily="49" charset="-122"/>
              </a:rPr>
              <a:t>本章内容</a:t>
            </a:r>
            <a:endParaRPr lang="zh-CN" altLang="en-US" sz="3200" b="1">
              <a:latin typeface="Times New Roman" panose="02020603050405020304" pitchFamily="18" charset="0"/>
              <a:ea typeface="楷体_GB2312" pitchFamily="49" charset="-122"/>
            </a:endParaRPr>
          </a:p>
        </p:txBody>
      </p:sp>
      <p:sp>
        <p:nvSpPr>
          <p:cNvPr id="3075" name="文本框 3074"/>
          <p:cNvSpPr txBox="1"/>
          <p:nvPr/>
        </p:nvSpPr>
        <p:spPr>
          <a:xfrm>
            <a:off x="1187450" y="1557338"/>
            <a:ext cx="7391400" cy="41941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nSpc>
                <a:spcPct val="240000"/>
              </a:lnSpc>
            </a:pPr>
            <a:r>
              <a:rPr lang="en-US" altLang="zh-CN" sz="2800" b="1">
                <a:latin typeface="楷体_GB2312" pitchFamily="49" charset="-122"/>
                <a:ea typeface="楷体_GB2312" pitchFamily="49" charset="-122"/>
              </a:rPr>
              <a:t>      </a:t>
            </a:r>
            <a:r>
              <a:rPr lang="en-US" altLang="zh-CN" sz="2800" b="1" u="sng">
                <a:solidFill>
                  <a:schemeClr val="hlink"/>
                </a:solidFill>
                <a:latin typeface="楷体_GB2312" pitchFamily="49" charset="-122"/>
                <a:ea typeface="楷体_GB2312" pitchFamily="49" charset="-122"/>
              </a:rPr>
              <a:t>3.1 </a:t>
            </a:r>
            <a:r>
              <a:rPr lang="zh-CN" altLang="en-US" sz="2800" b="1" u="sng">
                <a:solidFill>
                  <a:schemeClr val="hlink"/>
                </a:solidFill>
                <a:latin typeface="楷体_GB2312" pitchFamily="49" charset="-122"/>
                <a:ea typeface="楷体_GB2312" pitchFamily="49" charset="-122"/>
              </a:rPr>
              <a:t>自感式传感器</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b="1">
                <a:latin typeface="Times New Roman" panose="02020603050405020304" pitchFamily="18" charset="0"/>
              </a:rPr>
              <a:t>              </a:t>
            </a:r>
            <a:r>
              <a:rPr lang="en-US" altLang="zh-CN" sz="2800" b="1" u="sng">
                <a:solidFill>
                  <a:schemeClr val="hlink"/>
                </a:solidFill>
                <a:latin typeface="楷体_GB2312" pitchFamily="49" charset="-122"/>
                <a:ea typeface="楷体_GB2312" pitchFamily="49" charset="-122"/>
              </a:rPr>
              <a:t>3.2 </a:t>
            </a:r>
            <a:r>
              <a:rPr lang="zh-CN" altLang="en-US" sz="2800" b="1" u="sng">
                <a:solidFill>
                  <a:schemeClr val="hlink"/>
                </a:solidFill>
                <a:latin typeface="楷体_GB2312" pitchFamily="49" charset="-122"/>
                <a:ea typeface="楷体_GB2312" pitchFamily="49" charset="-122"/>
              </a:rPr>
              <a:t>差动变压器式传感器</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b="1">
                <a:latin typeface="Times New Roman" panose="02020603050405020304" pitchFamily="18" charset="0"/>
              </a:rPr>
              <a:t>              </a:t>
            </a:r>
            <a:r>
              <a:rPr lang="en-US" altLang="zh-CN" sz="2800" b="1" u="sng">
                <a:solidFill>
                  <a:schemeClr val="hlink"/>
                </a:solidFill>
                <a:latin typeface="楷体_GB2312" pitchFamily="49" charset="-122"/>
                <a:ea typeface="楷体_GB2312" pitchFamily="49" charset="-122"/>
              </a:rPr>
              <a:t>3.3 </a:t>
            </a:r>
            <a:r>
              <a:rPr lang="zh-CN" altLang="en-US" sz="2800" b="1" u="sng">
                <a:solidFill>
                  <a:schemeClr val="hlink"/>
                </a:solidFill>
                <a:latin typeface="楷体_GB2312" pitchFamily="49" charset="-122"/>
                <a:ea typeface="楷体_GB2312" pitchFamily="49" charset="-122"/>
              </a:rPr>
              <a:t>电涡流式传感器</a:t>
            </a:r>
            <a:endParaRPr lang="zh-CN" altLang="en-US" sz="2800" b="1" u="sng">
              <a:solidFill>
                <a:schemeClr val="hlink"/>
              </a:solidFill>
              <a:latin typeface="楷体_GB2312" pitchFamily="49" charset="-122"/>
              <a:ea typeface="楷体_GB2312" pitchFamily="49" charset="-122"/>
            </a:endParaRPr>
          </a:p>
          <a:p>
            <a:pPr>
              <a:lnSpc>
                <a:spcPct val="240000"/>
              </a:lnSpc>
            </a:pPr>
            <a:r>
              <a:rPr lang="zh-CN" altLang="en-US" sz="2800" b="1">
                <a:latin typeface="楷体_GB2312" pitchFamily="49" charset="-122"/>
                <a:ea typeface="楷体_GB2312" pitchFamily="49" charset="-122"/>
              </a:rPr>
              <a:t>      </a:t>
            </a:r>
            <a:endParaRPr lang="zh-CN" altLang="en-US" sz="2800" b="1" u="sng">
              <a:solidFill>
                <a:schemeClr val="hlink"/>
              </a:solidFill>
              <a:latin typeface="楷体_GB2312" pitchFamily="49" charset="-122"/>
              <a:ea typeface="楷体_GB2312"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8514" name="文本框 448513"/>
          <p:cNvSpPr txBox="1"/>
          <p:nvPr/>
        </p:nvSpPr>
        <p:spPr>
          <a:xfrm>
            <a:off x="990600" y="609600"/>
            <a:ext cx="5410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3200" b="1">
                <a:latin typeface="Times New Roman" panose="02020603050405020304" pitchFamily="18" charset="0"/>
                <a:ea typeface="楷体_GB2312" pitchFamily="49" charset="-122"/>
              </a:rPr>
              <a:t>学习目标</a:t>
            </a:r>
            <a:endParaRPr lang="zh-CN" altLang="en-US" sz="3200" b="1">
              <a:latin typeface="Times New Roman" panose="02020603050405020304" pitchFamily="18" charset="0"/>
              <a:ea typeface="楷体_GB2312" pitchFamily="49" charset="-122"/>
            </a:endParaRPr>
          </a:p>
        </p:txBody>
      </p:sp>
      <p:sp>
        <p:nvSpPr>
          <p:cNvPr id="448515" name="文本框 448514"/>
          <p:cNvSpPr txBox="1"/>
          <p:nvPr/>
        </p:nvSpPr>
        <p:spPr>
          <a:xfrm>
            <a:off x="900113" y="2133600"/>
            <a:ext cx="7993062"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457200" indent="-457200"/>
            <a:r>
              <a:rPr lang="en-US" altLang="zh-CN">
                <a:latin typeface="Times New Roman" panose="02020603050405020304" pitchFamily="18" charset="0"/>
              </a:rPr>
              <a:t>              </a:t>
            </a:r>
            <a:endParaRPr lang="en-US" altLang="zh-CN" b="1">
              <a:solidFill>
                <a:schemeClr val="hlink"/>
              </a:solidFill>
              <a:latin typeface="Times New Roman" panose="02020603050405020304" pitchFamily="18" charset="0"/>
            </a:endParaRPr>
          </a:p>
        </p:txBody>
      </p:sp>
      <p:sp>
        <p:nvSpPr>
          <p:cNvPr id="448516" name="矩形 448515" descr="Rectangle: Click to edit Master text styles&#13;&#10;Second level&#13;&#10;Third level&#13;&#10;Fourth level&#13;&#10;Fifth level"/>
          <p:cNvSpPr/>
          <p:nvPr/>
        </p:nvSpPr>
        <p:spPr>
          <a:xfrm>
            <a:off x="1042988" y="1700213"/>
            <a:ext cx="7388225" cy="2897187"/>
          </a:xfrm>
          <a:prstGeom prst="rect">
            <a:avLst/>
          </a:prstGeom>
          <a:noFill/>
          <a:ln w="9525">
            <a:noFill/>
          </a:ln>
        </p:spPr>
        <p:txBody>
          <a:bodyPr/>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r>
              <a:rPr lang="zh-CN" altLang="en-US" sz="2800"/>
              <a:t>了解三种电感式传感器（自感式传感器、差动变压器、电涡流传感器）的结构、工作原理和测量电路。 </a:t>
            </a:r>
            <a:endParaRPr lang="zh-CN" altLang="en-US" sz="2800"/>
          </a:p>
          <a:p>
            <a:pPr lvl="0"/>
            <a:r>
              <a:rPr lang="zh-CN" altLang="en-US" sz="2800"/>
              <a:t>掌握三类电感式传感器的各自特点、应用范围和典型应用。</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48516">
                                            <p:txEl>
                                              <p:pRg st="0" end="0"/>
                                            </p:txEl>
                                          </p:spTgt>
                                        </p:tgtEl>
                                        <p:attrNameLst>
                                          <p:attrName>style.visibility</p:attrName>
                                        </p:attrNameLst>
                                      </p:cBhvr>
                                      <p:to>
                                        <p:strVal val="visible"/>
                                      </p:to>
                                    </p:set>
                                    <p:animEffect transition="in" filter="blinds(horizontal)">
                                      <p:cBhvr>
                                        <p:cTn id="7" dur="500"/>
                                        <p:tgtEl>
                                          <p:spTgt spid="44851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48516">
                                            <p:txEl>
                                              <p:pRg st="1" end="1"/>
                                            </p:txEl>
                                          </p:spTgt>
                                        </p:tgtEl>
                                        <p:attrNameLst>
                                          <p:attrName>style.visibility</p:attrName>
                                        </p:attrNameLst>
                                      </p:cBhvr>
                                      <p:to>
                                        <p:strVal val="visible"/>
                                      </p:to>
                                    </p:set>
                                    <p:animEffect transition="in" filter="blinds(horizontal)">
                                      <p:cBhvr>
                                        <p:cTn id="12" dur="500"/>
                                        <p:tgtEl>
                                          <p:spTgt spid="44851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8516"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6146" name="标题 646145"/>
          <p:cNvSpPr>
            <a:spLocks noGrp="1"/>
          </p:cNvSpPr>
          <p:nvPr>
            <p:ph type="title"/>
          </p:nvPr>
        </p:nvSpPr>
        <p:spPr>
          <a:xfrm>
            <a:off x="755650" y="260350"/>
            <a:ext cx="7772400" cy="1143000"/>
          </a:xfrm>
        </p:spPr>
        <p:txBody>
          <a:bodyPr anchor="ctr"/>
          <a:lstStyle/>
          <a:p>
            <a:r>
              <a:rPr lang="en-US" altLang="zh-CN"/>
              <a:t> 3.1  </a:t>
            </a:r>
            <a:r>
              <a:rPr lang="zh-CN" altLang="en-US"/>
              <a:t>自感式传感器</a:t>
            </a:r>
            <a:endParaRPr lang="zh-CN" altLang="en-US"/>
          </a:p>
        </p:txBody>
      </p:sp>
      <p:sp>
        <p:nvSpPr>
          <p:cNvPr id="646147" name="文本占位符 646146"/>
          <p:cNvSpPr>
            <a:spLocks noGrp="1"/>
          </p:cNvSpPr>
          <p:nvPr>
            <p:ph type="body" idx="4294967295"/>
          </p:nvPr>
        </p:nvSpPr>
        <p:spPr>
          <a:xfrm>
            <a:off x="685800" y="1981200"/>
            <a:ext cx="7772400" cy="4114800"/>
          </a:xfrm>
        </p:spPr>
        <p:txBody>
          <a:bodyPr/>
          <a:lstStyle/>
          <a:p>
            <a:pPr lvl="1">
              <a:lnSpc>
                <a:spcPct val="90000"/>
              </a:lnSpc>
              <a:buNone/>
            </a:pPr>
            <a:r>
              <a:rPr lang="en-US" altLang="zh-CN">
                <a:latin typeface="隶书" panose="02010509060101010101" pitchFamily="49" charset="-122"/>
              </a:rPr>
              <a:t>   </a:t>
            </a:r>
            <a:r>
              <a:rPr lang="en-US" altLang="zh-CN" b="1">
                <a:latin typeface="隶书" panose="02010509060101010101" pitchFamily="49" charset="-122"/>
              </a:rPr>
              <a:t>3.1.1  </a:t>
            </a:r>
            <a:r>
              <a:rPr lang="zh-CN" altLang="en-US" b="1">
                <a:latin typeface="隶书" panose="02010509060101010101" pitchFamily="49" charset="-122"/>
              </a:rPr>
              <a:t>工作原理</a:t>
            </a:r>
            <a:endParaRPr lang="zh-CN" altLang="en-US" b="1">
              <a:latin typeface="隶书" panose="02010509060101010101" pitchFamily="49" charset="-122"/>
            </a:endParaRPr>
          </a:p>
          <a:p>
            <a:pPr lvl="1">
              <a:lnSpc>
                <a:spcPct val="90000"/>
              </a:lnSpc>
              <a:buNone/>
            </a:pPr>
            <a:endParaRPr lang="zh-CN" altLang="en-US" b="1">
              <a:latin typeface="隶书" panose="02010509060101010101" pitchFamily="49" charset="-122"/>
            </a:endParaRPr>
          </a:p>
          <a:p>
            <a:pPr>
              <a:lnSpc>
                <a:spcPct val="90000"/>
              </a:lnSpc>
              <a:buNone/>
            </a:pPr>
            <a:r>
              <a:rPr lang="zh-CN" altLang="en-US">
                <a:latin typeface="宋体" panose="02010600030101010101" pitchFamily="2" charset="-122"/>
              </a:rPr>
              <a:t>     </a:t>
            </a:r>
            <a:r>
              <a:rPr lang="zh-CN" altLang="en-US" sz="2800">
                <a:latin typeface="宋体" panose="02010600030101010101" pitchFamily="2" charset="-122"/>
              </a:rPr>
              <a:t>自感式传感器由线圈、铁芯和衔铁</a:t>
            </a:r>
            <a:r>
              <a:rPr lang="en-US" altLang="zh-CN" sz="2800">
                <a:latin typeface="宋体" panose="02010600030101010101" pitchFamily="2" charset="-122"/>
              </a:rPr>
              <a:t>3</a:t>
            </a:r>
            <a:r>
              <a:rPr lang="zh-CN" altLang="en-US" sz="2800">
                <a:latin typeface="宋体" panose="02010600030101010101" pitchFamily="2" charset="-122"/>
              </a:rPr>
              <a:t>部分组成。在铁芯和衔铁之间有气隙，气隙厚度为</a:t>
            </a:r>
            <a:r>
              <a:rPr lang="en-US" altLang="zh-CN" sz="2800" i="1">
                <a:latin typeface="宋体" panose="02010600030101010101" pitchFamily="2" charset="-122"/>
                <a:sym typeface="Symbol" panose="05050102010706020507" pitchFamily="18" charset="2"/>
              </a:rPr>
              <a:t></a:t>
            </a:r>
            <a:r>
              <a:rPr lang="zh-CN" altLang="en-US" sz="2800">
                <a:latin typeface="宋体" panose="02010600030101010101" pitchFamily="2" charset="-122"/>
              </a:rPr>
              <a:t>，传感器的运动部分与衔铁相连。当衔铁移动时，气隙厚度</a:t>
            </a:r>
            <a:r>
              <a:rPr lang="en-US" altLang="zh-CN" sz="2800" i="1">
                <a:latin typeface="宋体" panose="02010600030101010101" pitchFamily="2" charset="-122"/>
                <a:sym typeface="Symbol" panose="05050102010706020507" pitchFamily="18" charset="2"/>
              </a:rPr>
              <a:t></a:t>
            </a:r>
            <a:r>
              <a:rPr lang="zh-CN" altLang="en-US" sz="2800">
                <a:latin typeface="宋体" panose="02010600030101010101" pitchFamily="2" charset="-122"/>
              </a:rPr>
              <a:t>发生改变，导致电感线圈的电感值变化，只要能测出这种电感量的变化，就能确定衔铁位移量的大小和方向。</a:t>
            </a:r>
            <a:r>
              <a:rPr lang="zh-CN" altLang="en-US">
                <a:latin typeface="宋体" panose="02010600030101010101" pitchFamily="2" charset="-122"/>
              </a:rPr>
              <a:t> </a:t>
            </a:r>
            <a:endParaRPr lang="zh-CN" altLang="en-US">
              <a:latin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2466" name="标题 702465"/>
          <p:cNvSpPr>
            <a:spLocks noGrp="1"/>
          </p:cNvSpPr>
          <p:nvPr>
            <p:ph type="title"/>
          </p:nvPr>
        </p:nvSpPr>
        <p:spPr>
          <a:xfrm>
            <a:off x="2700338" y="188913"/>
            <a:ext cx="4335462" cy="762000"/>
          </a:xfrm>
        </p:spPr>
        <p:txBody>
          <a:bodyPr lIns="92075" tIns="46038" rIns="92075" bIns="46038" anchor="ctr"/>
          <a:lstStyle/>
          <a:p>
            <a:pPr>
              <a:lnSpc>
                <a:spcPts val="5000"/>
              </a:lnSpc>
            </a:pPr>
            <a:r>
              <a:rPr lang="zh-CN" altLang="en-US" sz="3600" b="1">
                <a:latin typeface="Times New Roman" panose="02020603050405020304" pitchFamily="18" charset="0"/>
                <a:ea typeface="黑体" panose="02010609060101010101" pitchFamily="2" charset="-122"/>
              </a:rPr>
              <a:t>电感传感器</a:t>
            </a:r>
            <a:r>
              <a:rPr lang="zh-CN" altLang="en-US" sz="3600" b="1">
                <a:latin typeface="宋体" panose="02010600030101010101" pitchFamily="2" charset="-122"/>
                <a:ea typeface="黑体" panose="02010609060101010101" pitchFamily="2" charset="-122"/>
              </a:rPr>
              <a:t>原理演示</a:t>
            </a:r>
            <a:endParaRPr lang="zh-CN" altLang="en-US" sz="3600" b="1">
              <a:latin typeface="宋体" panose="02010600030101010101" pitchFamily="2" charset="-122"/>
              <a:ea typeface="黑体" panose="02010609060101010101" pitchFamily="2" charset="-122"/>
            </a:endParaRPr>
          </a:p>
        </p:txBody>
      </p:sp>
      <p:pic>
        <p:nvPicPr>
          <p:cNvPr id="702467" name="图片 702466" descr="压铁心"/>
          <p:cNvPicPr>
            <a:picLocks noChangeAspect="1"/>
          </p:cNvPicPr>
          <p:nvPr/>
        </p:nvPicPr>
        <p:blipFill>
          <a:blip r:embed="rId2"/>
          <a:stretch>
            <a:fillRect/>
          </a:stretch>
        </p:blipFill>
        <p:spPr>
          <a:xfrm>
            <a:off x="1042988" y="1125538"/>
            <a:ext cx="7537450" cy="5481637"/>
          </a:xfrm>
          <a:prstGeom prst="rect">
            <a:avLst/>
          </a:prstGeom>
          <a:noFill/>
          <a:ln w="9525">
            <a:noFill/>
          </a:ln>
        </p:spPr>
      </p:pic>
      <p:sp>
        <p:nvSpPr>
          <p:cNvPr id="702468" name="矩形 702467"/>
          <p:cNvSpPr/>
          <p:nvPr/>
        </p:nvSpPr>
        <p:spPr>
          <a:xfrm>
            <a:off x="2133600" y="1371600"/>
            <a:ext cx="533400" cy="533400"/>
          </a:xfrm>
          <a:prstGeom prst="rect">
            <a:avLst/>
          </a:prstGeom>
          <a:noFill/>
          <a:ln w="9525">
            <a:noFill/>
          </a:ln>
        </p:spPr>
        <p:txBody>
          <a:bodyPr lIns="92075" tIns="46038" rIns="92075" bIns="46038"/>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buClr>
                <a:schemeClr val="hlink"/>
              </a:buClr>
              <a:buSzPct val="60000"/>
              <a:buFont typeface="Wingdings" panose="05000000000000000000" pitchFamily="2" charset="2"/>
              <a:buNone/>
            </a:pPr>
            <a:r>
              <a:rPr lang="en-US" altLang="zh-CN" sz="4000" i="1">
                <a:solidFill>
                  <a:srgbClr val="FF3300"/>
                </a:solidFill>
                <a:latin typeface="宋体" panose="02010600030101010101" pitchFamily="2" charset="-122"/>
              </a:rPr>
              <a:t>F</a:t>
            </a:r>
            <a:endParaRPr lang="en-US" altLang="zh-CN" sz="4000" i="1">
              <a:solidFill>
                <a:srgbClr val="FF3300"/>
              </a:solidFill>
              <a:latin typeface="宋体" panose="02010600030101010101" pitchFamily="2" charset="-122"/>
            </a:endParaRPr>
          </a:p>
        </p:txBody>
      </p:sp>
      <p:sp>
        <p:nvSpPr>
          <p:cNvPr id="702469" name="下箭头 702468"/>
          <p:cNvSpPr/>
          <p:nvPr/>
        </p:nvSpPr>
        <p:spPr>
          <a:xfrm>
            <a:off x="2057400" y="1905000"/>
            <a:ext cx="685800" cy="838200"/>
          </a:xfrm>
          <a:prstGeom prst="downArrow">
            <a:avLst>
              <a:gd name="adj1" fmla="val 50000"/>
              <a:gd name="adj2" fmla="val 30555"/>
            </a:avLst>
          </a:prstGeom>
          <a:solidFill>
            <a:srgbClr val="00FF00"/>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702470" name="AutoShape 3"/>
          <p:cNvSpPr/>
          <p:nvPr/>
        </p:nvSpPr>
        <p:spPr>
          <a:xfrm>
            <a:off x="4716463" y="1196975"/>
            <a:ext cx="3781425" cy="1008063"/>
          </a:xfrm>
          <a:prstGeom prst="wedgeRoundRectCallout">
            <a:avLst>
              <a:gd name="adj1" fmla="val -46556"/>
              <a:gd name="adj2" fmla="val 95829"/>
              <a:gd name="adj3" fmla="val 16667"/>
            </a:avLst>
          </a:prstGeom>
          <a:solidFill>
            <a:schemeClr val="tx1"/>
          </a:solidFill>
          <a:ln w="38100" cap="flat" cmpd="sng">
            <a:solidFill>
              <a:srgbClr val="FF3399"/>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nSpc>
                <a:spcPct val="90000"/>
              </a:lnSpc>
              <a:spcBef>
                <a:spcPct val="20000"/>
              </a:spcBef>
              <a:buClr>
                <a:schemeClr val="hlink"/>
              </a:buClr>
              <a:buSzPct val="60000"/>
              <a:buFont typeface="Wingdings" panose="05000000000000000000" pitchFamily="2" charset="2"/>
              <a:buNone/>
            </a:pPr>
            <a:r>
              <a:rPr lang="zh-CN" altLang="en-US" sz="2800">
                <a:solidFill>
                  <a:schemeClr val="bg1"/>
                </a:solidFill>
                <a:latin typeface="Times New Roman" panose="02020603050405020304" pitchFamily="18" charset="0"/>
              </a:rPr>
              <a:t>气隙变小，电感变大，电流变小。</a:t>
            </a:r>
            <a:endParaRPr lang="zh-CN" altLang="en-US" sz="2800">
              <a:solidFill>
                <a:schemeClr val="bg1"/>
              </a:solidFill>
              <a:latin typeface="Times New Roman" panose="02020603050405020304" pitchFamily="18" charset="0"/>
            </a:endParaRPr>
          </a:p>
          <a:p>
            <a:pPr>
              <a:lnSpc>
                <a:spcPct val="90000"/>
              </a:lnSpc>
              <a:spcBef>
                <a:spcPct val="20000"/>
              </a:spcBef>
              <a:buClr>
                <a:schemeClr val="hlink"/>
              </a:buClr>
              <a:buSzPct val="60000"/>
              <a:buFont typeface="Wingdings" panose="05000000000000000000" pitchFamily="2" charset="2"/>
              <a:buNone/>
            </a:pPr>
            <a:endParaRPr lang="zh-CN" altLang="en-US" sz="2800">
              <a:solidFill>
                <a:schemeClr val="bg1"/>
              </a:solidFill>
              <a:latin typeface="Times New Roman" panose="02020603050405020304" pitchFamily="18" charset="0"/>
            </a:endParaRPr>
          </a:p>
        </p:txBody>
      </p:sp>
    </p:spTree>
  </p:cSld>
  <p:clrMapOvr>
    <a:masterClrMapping/>
  </p:clrMapOvr>
  <p:transition spd="med" advTm="147500">
    <p:spli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1000"/>
                                  </p:stCondLst>
                                  <p:childTnLst>
                                    <p:set>
                                      <p:cBhvr>
                                        <p:cTn id="6" dur="1" fill="hold">
                                          <p:stCondLst>
                                            <p:cond delay="0"/>
                                          </p:stCondLst>
                                        </p:cTn>
                                        <p:tgtEl>
                                          <p:spTgt spid="702467"/>
                                        </p:tgtEl>
                                        <p:attrNameLst>
                                          <p:attrName>style.visibility</p:attrName>
                                        </p:attrNameLst>
                                      </p:cBhvr>
                                      <p:to>
                                        <p:strVal val="visible"/>
                                      </p:to>
                                    </p:set>
                                    <p:animEffect transition="in" filter="randombar(horizontal)">
                                      <p:cBhvr>
                                        <p:cTn id="7" dur="500"/>
                                        <p:tgtEl>
                                          <p:spTgt spid="702467"/>
                                        </p:tgtEl>
                                      </p:cBhvr>
                                    </p:animEffect>
                                  </p:childTnLst>
                                </p:cTn>
                              </p:par>
                            </p:childTnLst>
                          </p:cTn>
                        </p:par>
                        <p:par>
                          <p:cTn id="8" fill="hold" nodeType="afterGroup">
                            <p:stCondLst>
                              <p:cond delay="1500"/>
                            </p:stCondLst>
                            <p:childTnLst>
                              <p:par>
                                <p:cTn id="9" presetID="22" presetClass="entr" presetSubtype="1" dur="500" fill="hold" nodeType="afterEffect">
                                  <p:stCondLst>
                                    <p:cond delay="0"/>
                                  </p:stCondLst>
                                  <p:childTnLst>
                                    <p:set>
                                      <p:cBhvr>
                                        <p:cTn id="10" dur="1" fill="hold">
                                          <p:stCondLst>
                                            <p:cond delay="0"/>
                                          </p:stCondLst>
                                        </p:cTn>
                                        <p:tgtEl>
                                          <p:spTgt spid="702469"/>
                                        </p:tgtEl>
                                        <p:attrNameLst>
                                          <p:attrName>style.visibility</p:attrName>
                                        </p:attrNameLst>
                                      </p:cBhvr>
                                      <p:to>
                                        <p:strVal val="visible"/>
                                      </p:to>
                                    </p:set>
                                    <p:animEffect transition="in" filter="wipe(up)">
                                      <p:cBhvr>
                                        <p:cTn id="11" dur="500"/>
                                        <p:tgtEl>
                                          <p:spTgt spid="702469"/>
                                        </p:tgtEl>
                                      </p:cBhvr>
                                    </p:animEffect>
                                  </p:childTnLst>
                                  <p:subTnLst>
                                    <p:audio>
                                      <p:cMediaNode>
                                        <p:cTn display="0" masterRel="sameClick">
                                          <p:stCondLst>
                                            <p:cond evt="begin" delay="0">
                                              <p:tn val="9"/>
                                            </p:cond>
                                          </p:stCondLst>
                                          <p:endCondLst>
                                            <p:cond evt="onStopAudio" delay="0">
                                              <p:tgtEl>
                                                <p:sldTgt/>
                                              </p:tgtEl>
                                            </p:cond>
                                          </p:endCondLst>
                                        </p:cTn>
                                        <p:tgtEl>
                                          <p:sndTgt r:embed="rId3" name="audio11.wav"/>
                                        </p:tgtEl>
                                      </p:cMediaNode>
                                    </p:audio>
                                  </p:subTnLst>
                                </p:cTn>
                              </p:par>
                            </p:childTnLst>
                          </p:cTn>
                        </p:par>
                        <p:par>
                          <p:cTn id="12" fill="hold" nodeType="afterGroup">
                            <p:stCondLst>
                              <p:cond delay="2000"/>
                            </p:stCondLst>
                            <p:childTnLst>
                              <p:par>
                                <p:cTn id="13" presetID="1" presetClass="entr" presetSubtype="0" dur="500" fill="hold" grpId="0" nodeType="afterEffect">
                                  <p:stCondLst>
                                    <p:cond delay="0"/>
                                  </p:stCondLst>
                                  <p:childTnLst>
                                    <p:set>
                                      <p:cBhvr>
                                        <p:cTn id="14" dur="1" fill="hold">
                                          <p:stCondLst>
                                            <p:cond delay="499"/>
                                          </p:stCondLst>
                                        </p:cTn>
                                        <p:tgtEl>
                                          <p:spTgt spid="702468"/>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3" name="audio11.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8069" name="矩形 728068"/>
          <p:cNvSpPr/>
          <p:nvPr/>
        </p:nvSpPr>
        <p:spPr>
          <a:xfrm>
            <a:off x="0" y="2489200"/>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28068" name="图片 728067" descr="0401"/>
          <p:cNvPicPr>
            <a:picLocks noChangeAspect="1"/>
          </p:cNvPicPr>
          <p:nvPr/>
        </p:nvPicPr>
        <p:blipFill>
          <a:blip r:embed="rId2"/>
          <a:srcRect l="2397" t="2289"/>
          <a:stretch>
            <a:fillRect/>
          </a:stretch>
        </p:blipFill>
        <p:spPr>
          <a:xfrm>
            <a:off x="2627313" y="1557338"/>
            <a:ext cx="4321175" cy="3021012"/>
          </a:xfrm>
          <a:prstGeom prst="rect">
            <a:avLst/>
          </a:prstGeom>
          <a:noFill/>
          <a:ln w="9525">
            <a:noFill/>
          </a:ln>
        </p:spPr>
      </p:pic>
      <p:sp>
        <p:nvSpPr>
          <p:cNvPr id="728070" name="矩形 728069"/>
          <p:cNvSpPr/>
          <p:nvPr/>
        </p:nvSpPr>
        <p:spPr>
          <a:xfrm>
            <a:off x="1776413" y="4845050"/>
            <a:ext cx="5899150" cy="7016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3-1  </a:t>
            </a:r>
            <a:r>
              <a:rPr lang="zh-CN" altLang="en-US" sz="2000">
                <a:latin typeface="Arial" pitchFamily="34" charset="0"/>
                <a:ea typeface="黑体" panose="02010609060101010101" pitchFamily="2" charset="-122"/>
              </a:rPr>
              <a:t>变磁阻式传感器</a:t>
            </a:r>
            <a:endParaRPr lang="zh-CN" altLang="en-US" sz="2000">
              <a:latin typeface="Times New Roman" panose="02020603050405020304" pitchFamily="18" charset="0"/>
            </a:endParaRPr>
          </a:p>
          <a:p>
            <a:pPr algn="ctr" defTabSz="0" eaLnBrk="0" hangingPunct="0">
              <a:buClrTx/>
              <a:tabLst>
                <a:tab pos="4800600" algn="r"/>
              </a:tabLst>
            </a:pPr>
            <a:r>
              <a:rPr lang="en-US" altLang="zh-CN" sz="2000">
                <a:latin typeface="Times New Roman" panose="02020603050405020304" pitchFamily="18" charset="0"/>
              </a:rPr>
              <a:t>1—</a:t>
            </a:r>
            <a:r>
              <a:rPr lang="zh-CN" altLang="en-US" sz="2000">
                <a:latin typeface="Times New Roman" panose="02020603050405020304" pitchFamily="18" charset="0"/>
              </a:rPr>
              <a:t>线圈；</a:t>
            </a:r>
            <a:r>
              <a:rPr lang="en-US" altLang="zh-CN" sz="2000">
                <a:latin typeface="Times New Roman" panose="02020603050405020304" pitchFamily="18" charset="0"/>
              </a:rPr>
              <a:t>2—</a:t>
            </a:r>
            <a:r>
              <a:rPr lang="zh-CN" altLang="en-US" sz="2000">
                <a:latin typeface="Times New Roman" panose="02020603050405020304" pitchFamily="18" charset="0"/>
              </a:rPr>
              <a:t>铁芯（定铁芯）；</a:t>
            </a:r>
            <a:r>
              <a:rPr lang="en-US" altLang="zh-CN" sz="2000">
                <a:latin typeface="Times New Roman" panose="02020603050405020304" pitchFamily="18" charset="0"/>
              </a:rPr>
              <a:t>3—</a:t>
            </a:r>
            <a:r>
              <a:rPr lang="zh-CN" altLang="en-US" sz="2000">
                <a:latin typeface="Times New Roman" panose="02020603050405020304" pitchFamily="18" charset="0"/>
              </a:rPr>
              <a:t>衔铁（动铁芯）</a:t>
            </a:r>
            <a:endParaRPr lang="zh-CN" altLang="en-US" sz="2000">
              <a:latin typeface="Times New Roman" panose="02020603050405020304" pitchFamily="18"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7170" name="标题 647169"/>
          <p:cNvSpPr>
            <a:spLocks noGrp="1"/>
          </p:cNvSpPr>
          <p:nvPr>
            <p:ph type="title"/>
          </p:nvPr>
        </p:nvSpPr>
        <p:spPr/>
        <p:txBody>
          <a:bodyPr anchor="ctr"/>
          <a:lstStyle/>
          <a:p>
            <a:r>
              <a:rPr lang="en-US" altLang="zh-CN"/>
              <a:t> </a:t>
            </a:r>
            <a:endParaRPr lang="en-US" altLang="zh-CN"/>
          </a:p>
        </p:txBody>
      </p:sp>
      <p:sp>
        <p:nvSpPr>
          <p:cNvPr id="647171" name="文本占位符 647170"/>
          <p:cNvSpPr>
            <a:spLocks noGrp="1"/>
          </p:cNvSpPr>
          <p:nvPr>
            <p:ph type="body" idx="4294967295"/>
          </p:nvPr>
        </p:nvSpPr>
        <p:spPr>
          <a:xfrm>
            <a:off x="685800" y="1752600"/>
            <a:ext cx="7772400" cy="4114800"/>
          </a:xfrm>
        </p:spPr>
        <p:txBody>
          <a:bodyPr/>
          <a:lstStyle/>
          <a:p>
            <a:pPr algn="just">
              <a:buNone/>
            </a:pPr>
            <a:r>
              <a:rPr lang="en-US" altLang="zh-CN">
                <a:latin typeface="宋体" panose="02010600030101010101" pitchFamily="2" charset="-122"/>
              </a:rPr>
              <a:t>    </a:t>
            </a:r>
            <a:r>
              <a:rPr lang="zh-CN" altLang="en-US" sz="2800">
                <a:latin typeface="宋体" panose="02010600030101010101" pitchFamily="2" charset="-122"/>
              </a:rPr>
              <a:t>线圈中电感量为</a:t>
            </a:r>
            <a:r>
              <a:rPr lang="en-US" altLang="zh-CN" sz="2800">
                <a:latin typeface="宋体" panose="02010600030101010101" pitchFamily="2" charset="-122"/>
              </a:rPr>
              <a:t>:</a:t>
            </a:r>
            <a:endParaRPr lang="en-US" altLang="zh-CN" sz="2800">
              <a:latin typeface="宋体" panose="02010600030101010101" pitchFamily="2" charset="-122"/>
            </a:endParaRPr>
          </a:p>
        </p:txBody>
      </p:sp>
      <p:sp>
        <p:nvSpPr>
          <p:cNvPr id="647172" name="矩形 647171"/>
          <p:cNvSpPr/>
          <p:nvPr/>
        </p:nvSpPr>
        <p:spPr>
          <a:xfrm>
            <a:off x="0" y="3248025"/>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47173" name="对象 647172"/>
          <p:cNvGraphicFramePr>
            <a:graphicFrameLocks noChangeAspect="1"/>
          </p:cNvGraphicFramePr>
          <p:nvPr/>
        </p:nvGraphicFramePr>
        <p:xfrm>
          <a:off x="1835150" y="2420938"/>
          <a:ext cx="3048000" cy="1362075"/>
        </p:xfrm>
        <a:graphic>
          <a:graphicData uri="http://schemas.openxmlformats.org/presentationml/2006/ole">
            <mc:AlternateContent>
              <mc:Choice xmlns:v="urn:schemas-microsoft-com:vml" Requires="v">
                <p:oleObj spid="_x0000_s1038" r:id="rId2" imgW="723900" imgH="355600" progId="Equation.DSMT4">
                  <p:embed/>
                </p:oleObj>
              </mc:Choice>
              <mc:Fallback>
                <p:oleObj r:id="rId2" imgW="723900" imgH="355600" progId="Equation.DSMT4">
                  <p:embed/>
                  <p:pic>
                    <p:nvPicPr>
                      <p:cNvPr id="0" name="OLE substitute image"/>
                      <p:cNvPicPr/>
                      <p:nvPr/>
                    </p:nvPicPr>
                    <p:blipFill>
                      <a:blip r:embed="rId3"/>
                      <a:stretch>
                        <a:fillRect/>
                      </a:stretch>
                    </p:blipFill>
                    <p:spPr>
                      <a:xfrm>
                        <a:off x="1835150" y="2420938"/>
                        <a:ext cx="3048000" cy="1362075"/>
                      </a:xfrm>
                      <a:prstGeom prst="rect">
                        <a:avLst/>
                      </a:prstGeom>
                      <a:noFill/>
                      <a:ln w="38100">
                        <a:noFill/>
                        <a:miter/>
                      </a:ln>
                    </p:spPr>
                  </p:pic>
                </p:oleObj>
              </mc:Fallback>
            </mc:AlternateContent>
          </a:graphicData>
        </a:graphic>
      </p:graphicFrame>
      <p:sp>
        <p:nvSpPr>
          <p:cNvPr id="647174" name="矩形 647173"/>
          <p:cNvSpPr/>
          <p:nvPr/>
        </p:nvSpPr>
        <p:spPr>
          <a:xfrm>
            <a:off x="684213" y="3933825"/>
            <a:ext cx="7772400" cy="1604963"/>
          </a:xfrm>
          <a:prstGeom prst="rect">
            <a:avLst/>
          </a:prstGeom>
          <a:noFill/>
          <a:ln w="9525">
            <a:noFill/>
          </a:ln>
        </p:spPr>
        <p:txBody>
          <a:bodyPr/>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r>
              <a:rPr lang="zh-CN" altLang="en-US" sz="2800">
                <a:latin typeface="宋体" panose="02010600030101010101" pitchFamily="2" charset="-122"/>
              </a:rPr>
              <a:t>式中：</a:t>
            </a:r>
            <a:r>
              <a:rPr lang="en-US" altLang="zh-CN" sz="2800" i="1">
                <a:latin typeface="宋体" panose="02010600030101010101" pitchFamily="2" charset="-122"/>
              </a:rPr>
              <a:t>ψ</a:t>
            </a:r>
            <a:r>
              <a:rPr lang="en-US" altLang="zh-CN" sz="2800">
                <a:latin typeface="宋体" panose="02010600030101010101" pitchFamily="2" charset="-122"/>
              </a:rPr>
              <a:t> ——</a:t>
            </a:r>
            <a:r>
              <a:rPr lang="zh-CN" altLang="en-US" sz="2800">
                <a:latin typeface="宋体" panose="02010600030101010101" pitchFamily="2" charset="-122"/>
              </a:rPr>
              <a:t>线圈总磁链；</a:t>
            </a:r>
            <a:r>
              <a:rPr lang="en-US" altLang="zh-CN" sz="2800" i="1">
                <a:latin typeface="宋体" panose="02010600030101010101" pitchFamily="2" charset="-122"/>
              </a:rPr>
              <a:t>I </a:t>
            </a:r>
            <a:r>
              <a:rPr lang="en-US" altLang="zh-CN" sz="2800">
                <a:latin typeface="宋体" panose="02010600030101010101" pitchFamily="2" charset="-122"/>
              </a:rPr>
              <a:t>——</a:t>
            </a:r>
            <a:r>
              <a:rPr lang="zh-CN" altLang="en-US" sz="2800">
                <a:latin typeface="宋体" panose="02010600030101010101" pitchFamily="2" charset="-122"/>
              </a:rPr>
              <a:t>通过线圈的电流；</a:t>
            </a:r>
            <a:r>
              <a:rPr lang="en-US" altLang="zh-CN" sz="2800" i="1">
                <a:latin typeface="宋体" panose="02010600030101010101" pitchFamily="2" charset="-122"/>
              </a:rPr>
              <a:t>W</a:t>
            </a:r>
            <a:r>
              <a:rPr lang="en-US" altLang="zh-CN" sz="2800">
                <a:latin typeface="宋体" panose="02010600030101010101" pitchFamily="2" charset="-122"/>
              </a:rPr>
              <a:t>——</a:t>
            </a:r>
            <a:r>
              <a:rPr lang="zh-CN" altLang="en-US" sz="2800">
                <a:latin typeface="宋体" panose="02010600030101010101" pitchFamily="2" charset="-122"/>
              </a:rPr>
              <a:t>线圈的匝数；</a:t>
            </a:r>
            <a:r>
              <a:rPr lang="en-US" altLang="zh-CN" sz="2800" i="1">
                <a:latin typeface="宋体" panose="02010600030101010101" pitchFamily="2" charset="-122"/>
              </a:rPr>
              <a:t> </a:t>
            </a:r>
            <a:r>
              <a:rPr lang="en-US" altLang="zh-CN" sz="2800" i="1">
                <a:latin typeface="宋体" panose="02010600030101010101" pitchFamily="2" charset="-122"/>
                <a:sym typeface="Symbol" panose="05050102010706020507" pitchFamily="18" charset="2"/>
              </a:rPr>
              <a:t></a:t>
            </a:r>
            <a:r>
              <a:rPr lang="en-US" altLang="zh-CN" sz="2800">
                <a:latin typeface="宋体" panose="02010600030101010101" pitchFamily="2" charset="-122"/>
              </a:rPr>
              <a:t>——</a:t>
            </a:r>
            <a:r>
              <a:rPr lang="zh-CN" altLang="en-US" sz="2800">
                <a:latin typeface="宋体" panose="02010600030101010101" pitchFamily="2" charset="-122"/>
              </a:rPr>
              <a:t>穿过线圈的磁通。</a:t>
            </a:r>
            <a:endParaRPr lang="zh-CN" altLang="en-US" sz="2800">
              <a:latin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9218" name="标题 649217"/>
          <p:cNvSpPr>
            <a:spLocks noGrp="1"/>
          </p:cNvSpPr>
          <p:nvPr>
            <p:ph type="title"/>
          </p:nvPr>
        </p:nvSpPr>
        <p:spPr/>
        <p:txBody>
          <a:bodyPr anchor="ctr"/>
          <a:lstStyle/>
          <a:p>
            <a:r>
              <a:rPr lang="en-US" altLang="zh-CN"/>
              <a:t> </a:t>
            </a:r>
            <a:endParaRPr lang="en-US" altLang="zh-CN"/>
          </a:p>
        </p:txBody>
      </p:sp>
      <p:sp>
        <p:nvSpPr>
          <p:cNvPr id="649219" name="文本占位符 649218"/>
          <p:cNvSpPr>
            <a:spLocks noGrp="1"/>
          </p:cNvSpPr>
          <p:nvPr>
            <p:ph type="body" idx="4294967295"/>
          </p:nvPr>
        </p:nvSpPr>
        <p:spPr>
          <a:xfrm>
            <a:off x="609600" y="1676400"/>
            <a:ext cx="7772400" cy="4114800"/>
          </a:xfrm>
        </p:spPr>
        <p:txBody>
          <a:bodyPr/>
          <a:lstStyle/>
          <a:p>
            <a:pPr>
              <a:buNone/>
            </a:pPr>
            <a:r>
              <a:rPr lang="en-US" altLang="zh-CN"/>
              <a:t> </a:t>
            </a:r>
            <a:endParaRPr lang="en-US" altLang="zh-CN"/>
          </a:p>
        </p:txBody>
      </p:sp>
      <p:sp>
        <p:nvSpPr>
          <p:cNvPr id="649220" name="矩形 649219"/>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49221" name="对象 649220"/>
          <p:cNvGraphicFramePr>
            <a:graphicFrameLocks noChangeAspect="1"/>
          </p:cNvGraphicFramePr>
          <p:nvPr/>
        </p:nvGraphicFramePr>
        <p:xfrm>
          <a:off x="3048000" y="1371600"/>
          <a:ext cx="2209800" cy="1358900"/>
        </p:xfrm>
        <a:graphic>
          <a:graphicData uri="http://schemas.openxmlformats.org/presentationml/2006/ole">
            <mc:AlternateContent>
              <mc:Choice xmlns:v="urn:schemas-microsoft-com:vml" Requires="v">
                <p:oleObj spid="_x0000_s1039" r:id="rId2" imgW="457200" imgH="381000" progId="Equation.DSMT4">
                  <p:embed/>
                </p:oleObj>
              </mc:Choice>
              <mc:Fallback>
                <p:oleObj r:id="rId2" imgW="457200" imgH="381000" progId="Equation.DSMT4">
                  <p:embed/>
                  <p:pic>
                    <p:nvPicPr>
                      <p:cNvPr id="0" name="OLE substitute image"/>
                      <p:cNvPicPr/>
                      <p:nvPr/>
                    </p:nvPicPr>
                    <p:blipFill>
                      <a:blip r:embed="rId3"/>
                      <a:stretch>
                        <a:fillRect/>
                      </a:stretch>
                    </p:blipFill>
                    <p:spPr>
                      <a:xfrm>
                        <a:off x="3048000" y="1371600"/>
                        <a:ext cx="2209800" cy="1358900"/>
                      </a:xfrm>
                      <a:prstGeom prst="rect">
                        <a:avLst/>
                      </a:prstGeom>
                      <a:noFill/>
                      <a:ln w="38100">
                        <a:noFill/>
                        <a:miter/>
                      </a:ln>
                    </p:spPr>
                  </p:pic>
                </p:oleObj>
              </mc:Fallback>
            </mc:AlternateContent>
          </a:graphicData>
        </a:graphic>
      </p:graphicFrame>
      <p:sp>
        <p:nvSpPr>
          <p:cNvPr id="649222" name="矩形 649221"/>
          <p:cNvSpPr/>
          <p:nvPr/>
        </p:nvSpPr>
        <p:spPr>
          <a:xfrm>
            <a:off x="0" y="32337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49223" name="对象 649222"/>
          <p:cNvGraphicFramePr>
            <a:graphicFrameLocks noChangeAspect="1"/>
          </p:cNvGraphicFramePr>
          <p:nvPr/>
        </p:nvGraphicFramePr>
        <p:xfrm>
          <a:off x="1676400" y="3287713"/>
          <a:ext cx="5257800" cy="1446212"/>
        </p:xfrm>
        <a:graphic>
          <a:graphicData uri="http://schemas.openxmlformats.org/presentationml/2006/ole">
            <mc:AlternateContent>
              <mc:Choice xmlns:v="urn:schemas-microsoft-com:vml" Requires="v">
                <p:oleObj spid="_x0000_s1040" r:id="rId4" imgW="1435100" imgH="393700" progId="Equation.DSMT4">
                  <p:embed/>
                </p:oleObj>
              </mc:Choice>
              <mc:Fallback>
                <p:oleObj r:id="rId4" imgW="1435100" imgH="393700" progId="Equation.DSMT4">
                  <p:embed/>
                  <p:pic>
                    <p:nvPicPr>
                      <p:cNvPr id="0" name="OLE substitute image"/>
                      <p:cNvPicPr/>
                      <p:nvPr/>
                    </p:nvPicPr>
                    <p:blipFill>
                      <a:blip r:embed="rId5"/>
                      <a:stretch>
                        <a:fillRect/>
                      </a:stretch>
                    </p:blipFill>
                    <p:spPr>
                      <a:xfrm>
                        <a:off x="1676400" y="3287713"/>
                        <a:ext cx="5257800" cy="1446212"/>
                      </a:xfrm>
                      <a:prstGeom prst="rect">
                        <a:avLst/>
                      </a:prstGeom>
                      <a:noFill/>
                      <a:ln w="38100">
                        <a:noFill/>
                        <a:miter/>
                      </a:ln>
                    </p:spPr>
                  </p:pic>
                </p:oleObj>
              </mc:Fallback>
            </mc:AlternateContent>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0242" name="标题 650241"/>
          <p:cNvSpPr>
            <a:spLocks noGrp="1"/>
          </p:cNvSpPr>
          <p:nvPr>
            <p:ph type="title"/>
          </p:nvPr>
        </p:nvSpPr>
        <p:spPr/>
        <p:txBody>
          <a:bodyPr anchor="ctr"/>
          <a:lstStyle/>
          <a:p>
            <a:r>
              <a:rPr lang="en-US" altLang="zh-CN"/>
              <a:t> </a:t>
            </a:r>
            <a:endParaRPr lang="en-US" altLang="zh-CN"/>
          </a:p>
        </p:txBody>
      </p:sp>
      <p:sp>
        <p:nvSpPr>
          <p:cNvPr id="650243" name="文本占位符 650242"/>
          <p:cNvSpPr>
            <a:spLocks noGrp="1"/>
          </p:cNvSpPr>
          <p:nvPr>
            <p:ph type="body" idx="4294967295"/>
          </p:nvPr>
        </p:nvSpPr>
        <p:spPr>
          <a:xfrm>
            <a:off x="609600" y="1676400"/>
            <a:ext cx="7772400" cy="4114800"/>
          </a:xfrm>
        </p:spPr>
        <p:txBody>
          <a:bodyPr/>
          <a:lstStyle/>
          <a:p>
            <a:r>
              <a:rPr lang="en-US" altLang="zh-CN"/>
              <a:t>        </a:t>
            </a:r>
            <a:r>
              <a:rPr lang="zh-CN" altLang="en-US" sz="2800"/>
              <a:t>通常气隙磁阻远大于铁芯和衔铁的磁阻，即</a:t>
            </a:r>
            <a:endParaRPr lang="zh-CN" altLang="en-US" sz="2800"/>
          </a:p>
        </p:txBody>
      </p:sp>
      <p:sp>
        <p:nvSpPr>
          <p:cNvPr id="650244" name="矩形 650243"/>
          <p:cNvSpPr/>
          <p:nvPr/>
        </p:nvSpPr>
        <p:spPr>
          <a:xfrm>
            <a:off x="0" y="302418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50245" name="对象 650244"/>
          <p:cNvGraphicFramePr>
            <a:graphicFrameLocks noChangeAspect="1"/>
          </p:cNvGraphicFramePr>
          <p:nvPr/>
        </p:nvGraphicFramePr>
        <p:xfrm>
          <a:off x="2971800" y="2895600"/>
          <a:ext cx="2667000" cy="2386013"/>
        </p:xfrm>
        <a:graphic>
          <a:graphicData uri="http://schemas.openxmlformats.org/presentationml/2006/ole">
            <mc:AlternateContent>
              <mc:Choice xmlns:v="urn:schemas-microsoft-com:vml" Requires="v">
                <p:oleObj spid="_x0000_s1041" r:id="rId2" imgW="901065" imgH="812165" progId="Equation.DSMT4">
                  <p:embed/>
                </p:oleObj>
              </mc:Choice>
              <mc:Fallback>
                <p:oleObj r:id="rId2" imgW="901065" imgH="812165" progId="Equation.DSMT4">
                  <p:embed/>
                  <p:pic>
                    <p:nvPicPr>
                      <p:cNvPr id="0" name="OLE substitute image"/>
                      <p:cNvPicPr/>
                      <p:nvPr/>
                    </p:nvPicPr>
                    <p:blipFill>
                      <a:blip r:embed="rId3"/>
                      <a:stretch>
                        <a:fillRect/>
                      </a:stretch>
                    </p:blipFill>
                    <p:spPr>
                      <a:xfrm>
                        <a:off x="2971800" y="2895600"/>
                        <a:ext cx="2667000" cy="2386013"/>
                      </a:xfrm>
                      <a:prstGeom prst="rect">
                        <a:avLst/>
                      </a:prstGeom>
                      <a:noFill/>
                      <a:ln w="38100">
                        <a:noFill/>
                        <a:miter/>
                      </a:ln>
                    </p:spPr>
                  </p:pic>
                </p:oleObj>
              </mc:Fallback>
            </mc:AlternateContent>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1266" name="标题 651265"/>
          <p:cNvSpPr>
            <a:spLocks noGrp="1"/>
          </p:cNvSpPr>
          <p:nvPr>
            <p:ph type="title"/>
          </p:nvPr>
        </p:nvSpPr>
        <p:spPr/>
        <p:txBody>
          <a:bodyPr anchor="ctr"/>
          <a:lstStyle/>
          <a:p>
            <a:r>
              <a:rPr lang="en-US" altLang="zh-CN"/>
              <a:t> </a:t>
            </a:r>
            <a:endParaRPr lang="en-US" altLang="zh-CN"/>
          </a:p>
        </p:txBody>
      </p:sp>
      <p:sp>
        <p:nvSpPr>
          <p:cNvPr id="651267" name="文本占位符 651266"/>
          <p:cNvSpPr>
            <a:spLocks noGrp="1"/>
          </p:cNvSpPr>
          <p:nvPr>
            <p:ph type="body" idx="4294967295"/>
          </p:nvPr>
        </p:nvSpPr>
        <p:spPr>
          <a:xfrm>
            <a:off x="685800" y="1981200"/>
            <a:ext cx="7772400" cy="4114800"/>
          </a:xfrm>
        </p:spPr>
        <p:txBody>
          <a:bodyPr/>
          <a:lstStyle/>
          <a:p>
            <a:r>
              <a:rPr lang="zh-CN" altLang="en-US" sz="2800"/>
              <a:t>因此，线圈的电感值可近似地表示为</a:t>
            </a:r>
            <a:endParaRPr lang="zh-CN" altLang="en-US" sz="2800"/>
          </a:p>
        </p:txBody>
      </p:sp>
      <p:sp>
        <p:nvSpPr>
          <p:cNvPr id="651268" name="矩形 651267"/>
          <p:cNvSpPr/>
          <p:nvPr/>
        </p:nvSpPr>
        <p:spPr>
          <a:xfrm>
            <a:off x="0" y="3224213"/>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51269" name="对象 651268"/>
          <p:cNvGraphicFramePr>
            <a:graphicFrameLocks noChangeAspect="1"/>
          </p:cNvGraphicFramePr>
          <p:nvPr/>
        </p:nvGraphicFramePr>
        <p:xfrm>
          <a:off x="2667000" y="3048000"/>
          <a:ext cx="3352800" cy="1265238"/>
        </p:xfrm>
        <a:graphic>
          <a:graphicData uri="http://schemas.openxmlformats.org/presentationml/2006/ole">
            <mc:AlternateContent>
              <mc:Choice xmlns:v="urn:schemas-microsoft-com:vml" Requires="v">
                <p:oleObj spid="_x0000_s1042" r:id="rId2" imgW="1066165" imgH="406400" progId="Equation.DSMT4">
                  <p:embed/>
                </p:oleObj>
              </mc:Choice>
              <mc:Fallback>
                <p:oleObj r:id="rId2" imgW="1066165" imgH="406400" progId="Equation.DSMT4">
                  <p:embed/>
                  <p:pic>
                    <p:nvPicPr>
                      <p:cNvPr id="0" name="OLE substitute image"/>
                      <p:cNvPicPr/>
                      <p:nvPr/>
                    </p:nvPicPr>
                    <p:blipFill>
                      <a:blip r:embed="rId3"/>
                      <a:stretch>
                        <a:fillRect/>
                      </a:stretch>
                    </p:blipFill>
                    <p:spPr>
                      <a:xfrm>
                        <a:off x="2667000" y="3048000"/>
                        <a:ext cx="3352800" cy="1265238"/>
                      </a:xfrm>
                      <a:prstGeom prst="rect">
                        <a:avLst/>
                      </a:prstGeom>
                      <a:noFill/>
                      <a:ln w="38100">
                        <a:noFill/>
                        <a:miter/>
                      </a:ln>
                    </p:spPr>
                  </p:pic>
                </p:oleObj>
              </mc:Fallback>
            </mc:AlternateContent>
          </a:graphicData>
        </a:graphic>
      </p:graphicFrame>
      <p:sp>
        <p:nvSpPr>
          <p:cNvPr id="651270" name="矩形 651269"/>
          <p:cNvSpPr/>
          <p:nvPr/>
        </p:nvSpPr>
        <p:spPr>
          <a:xfrm>
            <a:off x="827088" y="4652963"/>
            <a:ext cx="7772400" cy="1681162"/>
          </a:xfrm>
          <a:prstGeom prst="rect">
            <a:avLst/>
          </a:prstGeom>
          <a:noFill/>
          <a:ln w="9525">
            <a:noFill/>
          </a:ln>
        </p:spPr>
        <p:txBody>
          <a:bodyPr/>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lnSpc>
                <a:spcPct val="90000"/>
              </a:lnSpc>
            </a:pPr>
            <a:r>
              <a:rPr lang="zh-CN" altLang="en-US" sz="2800">
                <a:latin typeface="宋体" panose="02010600030101010101" pitchFamily="2" charset="-122"/>
              </a:rPr>
              <a:t>当线圈匝数为常数时，只要改变</a:t>
            </a:r>
            <a:r>
              <a:rPr lang="en-US" altLang="zh-CN" sz="2800" i="1">
                <a:latin typeface="宋体" panose="02010600030101010101" pitchFamily="2" charset="-122"/>
                <a:sym typeface="Symbol" panose="05050102010706020507" pitchFamily="18" charset="2"/>
              </a:rPr>
              <a:t></a:t>
            </a:r>
            <a:r>
              <a:rPr lang="zh-CN" altLang="en-US" sz="2800">
                <a:latin typeface="宋体" panose="02010600030101010101" pitchFamily="2" charset="-122"/>
              </a:rPr>
              <a:t>或</a:t>
            </a:r>
            <a:r>
              <a:rPr lang="en-US" altLang="zh-CN" sz="2800" i="1">
                <a:latin typeface="宋体" panose="02010600030101010101" pitchFamily="2" charset="-122"/>
              </a:rPr>
              <a:t>S</a:t>
            </a:r>
            <a:r>
              <a:rPr lang="en-US" altLang="zh-CN" sz="2800" baseline="-25000">
                <a:latin typeface="宋体" panose="02010600030101010101" pitchFamily="2" charset="-122"/>
              </a:rPr>
              <a:t>0</a:t>
            </a:r>
            <a:r>
              <a:rPr lang="zh-CN" altLang="en-US" sz="2800">
                <a:latin typeface="宋体" panose="02010600030101010101" pitchFamily="2" charset="-122"/>
              </a:rPr>
              <a:t>均可导致电感变化，因此变磁阻式传感器又可分为变气隙型电感式传感器和变面积型电感式传感器。</a:t>
            </a:r>
            <a:endParaRPr lang="zh-CN" altLang="en-US" sz="2800">
              <a:latin typeface="宋体" panose="02010600030101010101" pitchFamily="2" charset="-122"/>
            </a:endParaRPr>
          </a:p>
          <a:p>
            <a:pPr lvl="0">
              <a:lnSpc>
                <a:spcPct val="90000"/>
              </a:lnSpc>
              <a:buNone/>
            </a:pPr>
            <a:r>
              <a:rPr lang="zh-CN" altLang="en-US" sz="2800">
                <a:latin typeface="宋体" panose="02010600030101010101" pitchFamily="2" charset="-122"/>
              </a:rPr>
              <a:t>      </a:t>
            </a:r>
            <a:endParaRPr lang="zh-CN" altLang="en-US" sz="2800">
              <a:latin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3314" name="标题 653313"/>
          <p:cNvSpPr>
            <a:spLocks noGrp="1"/>
          </p:cNvSpPr>
          <p:nvPr>
            <p:ph type="title"/>
          </p:nvPr>
        </p:nvSpPr>
        <p:spPr/>
        <p:txBody>
          <a:bodyPr anchor="ctr"/>
          <a:lstStyle/>
          <a:p>
            <a:r>
              <a:rPr lang="en-US" altLang="zh-CN"/>
              <a:t> </a:t>
            </a:r>
            <a:endParaRPr lang="en-US" altLang="zh-CN"/>
          </a:p>
        </p:txBody>
      </p:sp>
      <p:sp>
        <p:nvSpPr>
          <p:cNvPr id="653315" name="文本占位符 653314"/>
          <p:cNvSpPr>
            <a:spLocks noGrp="1"/>
          </p:cNvSpPr>
          <p:nvPr>
            <p:ph type="body" idx="4294967295"/>
          </p:nvPr>
        </p:nvSpPr>
        <p:spPr>
          <a:xfrm>
            <a:off x="762000" y="1447800"/>
            <a:ext cx="7772400" cy="4114800"/>
          </a:xfrm>
        </p:spPr>
        <p:txBody>
          <a:bodyPr/>
          <a:lstStyle/>
          <a:p>
            <a:r>
              <a:rPr lang="en-US" altLang="zh-CN"/>
              <a:t> </a:t>
            </a:r>
            <a:r>
              <a:rPr lang="zh-CN" altLang="en-US" sz="2800"/>
              <a:t>在实际使用中，常采用两个相同的传感器线圈共用一个衔铁，构成差动式电感传感器。测量时，衔铁通过导杆与被测位移量相连，当被测体移动时，导杆带动衔铁也以相同的位移上下移动，使两个磁回路中磁阻发生大小相等，方向相反的变化，导致一个线圈的电感量增加，另一个线圈的电感量减小，形成差动形式。</a:t>
            </a:r>
            <a:endParaRPr lang="zh-CN" altLang="en-US" sz="2800"/>
          </a:p>
          <a:p>
            <a:r>
              <a:rPr lang="zh-CN" altLang="en-US" sz="2800"/>
              <a:t>差动式结构除了可以改善线性、提高灵敏度外，对温度变化、电源频率变化等影响也可以进行补偿，从而减少了外界影响造成的误差。</a:t>
            </a:r>
            <a:endParaRPr lang="zh-CN" altLang="en-US" sz="2800"/>
          </a:p>
          <a:p>
            <a:endParaRPr lang="zh-CN" altLang="en-US" sz="28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9093" name="矩形 729092"/>
          <p:cNvSpPr/>
          <p:nvPr/>
        </p:nvSpPr>
        <p:spPr>
          <a:xfrm>
            <a:off x="0" y="2614613"/>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29092" name="图片 729091" descr="3-4"/>
          <p:cNvPicPr>
            <a:picLocks noChangeAspect="1"/>
          </p:cNvPicPr>
          <p:nvPr/>
        </p:nvPicPr>
        <p:blipFill>
          <a:blip r:embed="rId2"/>
          <a:stretch>
            <a:fillRect/>
          </a:stretch>
        </p:blipFill>
        <p:spPr>
          <a:xfrm>
            <a:off x="1187450" y="2205038"/>
            <a:ext cx="7200900" cy="1905000"/>
          </a:xfrm>
          <a:prstGeom prst="rect">
            <a:avLst/>
          </a:prstGeom>
          <a:noFill/>
          <a:ln w="9525">
            <a:noFill/>
          </a:ln>
        </p:spPr>
      </p:pic>
      <p:sp>
        <p:nvSpPr>
          <p:cNvPr id="729094" name="矩形 729093"/>
          <p:cNvSpPr/>
          <p:nvPr/>
        </p:nvSpPr>
        <p:spPr>
          <a:xfrm>
            <a:off x="1116013" y="4292600"/>
            <a:ext cx="6624637" cy="1311275"/>
          </a:xfrm>
          <a:prstGeom prst="rect">
            <a:avLst/>
          </a:prstGeom>
          <a:no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Times New Roman" panose="02020603050405020304" pitchFamily="18" charset="0"/>
              </a:rPr>
              <a:t>（</a:t>
            </a:r>
            <a:r>
              <a:rPr lang="en-US" altLang="zh-CN" sz="2000">
                <a:latin typeface="Times New Roman" panose="02020603050405020304" pitchFamily="18" charset="0"/>
              </a:rPr>
              <a:t>a</a:t>
            </a:r>
            <a:r>
              <a:rPr lang="zh-CN" altLang="en-US" sz="2000">
                <a:latin typeface="Times New Roman" panose="02020603050405020304" pitchFamily="18" charset="0"/>
              </a:rPr>
              <a:t>）                      （</a:t>
            </a:r>
            <a:r>
              <a:rPr lang="en-US" altLang="zh-CN" sz="2000">
                <a:latin typeface="Times New Roman" panose="02020603050405020304" pitchFamily="18" charset="0"/>
              </a:rPr>
              <a:t>b</a:t>
            </a:r>
            <a:r>
              <a:rPr lang="zh-CN" altLang="en-US" sz="2000">
                <a:latin typeface="Times New Roman" panose="02020603050405020304" pitchFamily="18" charset="0"/>
              </a:rPr>
              <a:t>）                      （</a:t>
            </a:r>
            <a:r>
              <a:rPr lang="en-US" altLang="zh-CN" sz="2000">
                <a:latin typeface="Times New Roman" panose="02020603050405020304" pitchFamily="18" charset="0"/>
              </a:rPr>
              <a:t>c</a:t>
            </a:r>
            <a:r>
              <a:rPr lang="zh-CN" altLang="en-US" sz="2000">
                <a:latin typeface="Times New Roman" panose="02020603050405020304" pitchFamily="18" charset="0"/>
              </a:rPr>
              <a:t>）</a:t>
            </a:r>
            <a:endParaRPr lang="zh-CN" altLang="en-US" sz="2000">
              <a:latin typeface="Times New Roman" panose="02020603050405020304" pitchFamily="18" charset="0"/>
            </a:endParaRPr>
          </a:p>
          <a:p>
            <a:pPr algn="ctr" defTabSz="0" eaLnBrk="0" hangingPunct="0">
              <a:buClrTx/>
              <a:tabLst>
                <a:tab pos="4800600" algn="r"/>
              </a:tabLst>
            </a:pP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3-4  </a:t>
            </a:r>
            <a:r>
              <a:rPr lang="zh-CN" altLang="en-US" sz="2000">
                <a:latin typeface="Arial" pitchFamily="34" charset="0"/>
                <a:ea typeface="黑体" panose="02010609060101010101" pitchFamily="2" charset="-122"/>
              </a:rPr>
              <a:t>差动式电感传感器</a:t>
            </a:r>
            <a:endParaRPr lang="zh-CN" altLang="en-US" sz="2000">
              <a:latin typeface="Times New Roman" panose="02020603050405020304" pitchFamily="18" charset="0"/>
            </a:endParaRPr>
          </a:p>
          <a:p>
            <a:pPr algn="ctr" defTabSz="0" eaLnBrk="0" hangingPunct="0">
              <a:buClrTx/>
              <a:tabLst>
                <a:tab pos="4800600" algn="r"/>
              </a:tabLst>
            </a:pPr>
            <a:r>
              <a:rPr lang="zh-CN" altLang="en-US" sz="2000">
                <a:latin typeface="Times New Roman" panose="02020603050405020304" pitchFamily="18" charset="0"/>
              </a:rPr>
              <a:t>（</a:t>
            </a:r>
            <a:r>
              <a:rPr lang="en-US" altLang="zh-CN" sz="2000">
                <a:latin typeface="Times New Roman" panose="02020603050405020304" pitchFamily="18" charset="0"/>
              </a:rPr>
              <a:t>a</a:t>
            </a:r>
            <a:r>
              <a:rPr lang="zh-CN" altLang="en-US" sz="2000">
                <a:latin typeface="Times New Roman" panose="02020603050405020304" pitchFamily="18" charset="0"/>
              </a:rPr>
              <a:t>）变气隙型；（</a:t>
            </a:r>
            <a:r>
              <a:rPr lang="en-US" altLang="zh-CN" sz="2000">
                <a:latin typeface="Times New Roman" panose="02020603050405020304" pitchFamily="18" charset="0"/>
              </a:rPr>
              <a:t>b</a:t>
            </a:r>
            <a:r>
              <a:rPr lang="zh-CN" altLang="en-US" sz="2000">
                <a:latin typeface="Times New Roman" panose="02020603050405020304" pitchFamily="18" charset="0"/>
              </a:rPr>
              <a:t>）变面积型；（</a:t>
            </a:r>
            <a:r>
              <a:rPr lang="en-US" altLang="zh-CN" sz="2000">
                <a:latin typeface="Times New Roman" panose="02020603050405020304" pitchFamily="18" charset="0"/>
              </a:rPr>
              <a:t>c</a:t>
            </a:r>
            <a:r>
              <a:rPr lang="zh-CN" altLang="en-US" sz="2000">
                <a:latin typeface="Times New Roman" panose="02020603050405020304" pitchFamily="18" charset="0"/>
              </a:rPr>
              <a:t>）螺管型</a:t>
            </a:r>
            <a:endParaRPr lang="zh-CN" altLang="en-US" sz="2000">
              <a:latin typeface="Times New Roman" panose="02020603050405020304" pitchFamily="18" charset="0"/>
            </a:endParaRPr>
          </a:p>
          <a:p>
            <a:pPr algn="ctr" defTabSz="0" eaLnBrk="0" hangingPunct="0">
              <a:buClrTx/>
              <a:tabLst>
                <a:tab pos="4800600" algn="r"/>
              </a:tabLst>
            </a:pPr>
            <a:r>
              <a:rPr lang="en-US" altLang="zh-CN" sz="2000">
                <a:latin typeface="Times New Roman" panose="02020603050405020304" pitchFamily="18" charset="0"/>
              </a:rPr>
              <a:t>1—</a:t>
            </a:r>
            <a:r>
              <a:rPr lang="zh-CN" altLang="en-US" sz="2000">
                <a:latin typeface="Times New Roman" panose="02020603050405020304" pitchFamily="18" charset="0"/>
              </a:rPr>
              <a:t>线圈；</a:t>
            </a:r>
            <a:r>
              <a:rPr lang="en-US" altLang="zh-CN" sz="2000">
                <a:latin typeface="Times New Roman" panose="02020603050405020304" pitchFamily="18" charset="0"/>
              </a:rPr>
              <a:t>2—</a:t>
            </a:r>
            <a:r>
              <a:rPr lang="zh-CN" altLang="en-US" sz="2000">
                <a:latin typeface="Times New Roman" panose="02020603050405020304" pitchFamily="18" charset="0"/>
              </a:rPr>
              <a:t>铁芯；</a:t>
            </a:r>
            <a:r>
              <a:rPr lang="en-US" altLang="zh-CN" sz="2000">
                <a:latin typeface="Times New Roman" panose="02020603050405020304" pitchFamily="18" charset="0"/>
              </a:rPr>
              <a:t>3—</a:t>
            </a:r>
            <a:r>
              <a:rPr lang="zh-CN" altLang="en-US" sz="2000">
                <a:latin typeface="Times New Roman" panose="02020603050405020304" pitchFamily="18" charset="0"/>
              </a:rPr>
              <a:t>衔铁；</a:t>
            </a:r>
            <a:r>
              <a:rPr lang="en-US" altLang="zh-CN" sz="2000">
                <a:latin typeface="Times New Roman" panose="02020603050405020304" pitchFamily="18" charset="0"/>
              </a:rPr>
              <a:t>4—</a:t>
            </a:r>
            <a:r>
              <a:rPr lang="zh-CN" altLang="en-US" sz="2000">
                <a:latin typeface="Times New Roman" panose="02020603050405020304" pitchFamily="18" charset="0"/>
              </a:rPr>
              <a:t>导杆</a:t>
            </a:r>
            <a:endParaRPr lang="zh-CN" altLang="en-US" sz="2000">
              <a:latin typeface="Times New Roman" panose="02020603050405020304"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62" name="标题 655361"/>
          <p:cNvSpPr>
            <a:spLocks noGrp="1"/>
          </p:cNvSpPr>
          <p:nvPr>
            <p:ph type="title"/>
          </p:nvPr>
        </p:nvSpPr>
        <p:spPr/>
        <p:txBody>
          <a:bodyPr anchor="ctr"/>
          <a:lstStyle/>
          <a:p>
            <a:r>
              <a:rPr lang="en-US" altLang="zh-CN"/>
              <a:t> </a:t>
            </a:r>
            <a:endParaRPr lang="en-US" altLang="zh-CN"/>
          </a:p>
        </p:txBody>
      </p:sp>
      <p:sp>
        <p:nvSpPr>
          <p:cNvPr id="655363" name="文本占位符 655362"/>
          <p:cNvSpPr>
            <a:spLocks noGrp="1"/>
          </p:cNvSpPr>
          <p:nvPr>
            <p:ph type="body" idx="4294967295"/>
          </p:nvPr>
        </p:nvSpPr>
        <p:spPr>
          <a:xfrm>
            <a:off x="684213" y="1557338"/>
            <a:ext cx="7772400" cy="4751387"/>
          </a:xfrm>
        </p:spPr>
        <p:txBody>
          <a:bodyPr/>
          <a:lstStyle/>
          <a:p>
            <a:pPr lvl="1">
              <a:lnSpc>
                <a:spcPct val="90000"/>
              </a:lnSpc>
              <a:buNone/>
            </a:pPr>
            <a:r>
              <a:rPr lang="en-US" altLang="zh-CN" b="1">
                <a:latin typeface="隶书" panose="02010509060101010101" pitchFamily="49" charset="-122"/>
              </a:rPr>
              <a:t>3.1.2  </a:t>
            </a:r>
            <a:r>
              <a:rPr lang="zh-CN" altLang="en-US" b="1">
                <a:latin typeface="隶书" panose="02010509060101010101" pitchFamily="49" charset="-122"/>
              </a:rPr>
              <a:t>测量电路</a:t>
            </a:r>
            <a:endParaRPr lang="zh-CN" altLang="en-US" b="1">
              <a:latin typeface="隶书" panose="02010509060101010101" pitchFamily="49" charset="-122"/>
            </a:endParaRPr>
          </a:p>
          <a:p>
            <a:pPr>
              <a:lnSpc>
                <a:spcPct val="90000"/>
              </a:lnSpc>
            </a:pPr>
            <a:endParaRPr lang="zh-CN" altLang="en-US" sz="2800" b="1">
              <a:latin typeface="隶书" panose="02010509060101010101" pitchFamily="49" charset="-122"/>
            </a:endParaRPr>
          </a:p>
          <a:p>
            <a:pPr>
              <a:lnSpc>
                <a:spcPct val="90000"/>
              </a:lnSpc>
            </a:pPr>
            <a:r>
              <a:rPr lang="zh-CN" altLang="en-US" sz="2800"/>
              <a:t>        变磁阻式传感器的测量电路有交流电桥式、交流变压器式以及谐振式等几种形式。</a:t>
            </a:r>
            <a:endParaRPr lang="zh-CN" altLang="en-US" sz="2800"/>
          </a:p>
          <a:p>
            <a:pPr>
              <a:lnSpc>
                <a:spcPct val="90000"/>
              </a:lnSpc>
              <a:buNone/>
            </a:pPr>
            <a:endParaRPr lang="zh-CN" altLang="en-US" sz="2800"/>
          </a:p>
          <a:p>
            <a:pPr lvl="1">
              <a:lnSpc>
                <a:spcPct val="90000"/>
              </a:lnSpc>
              <a:buNone/>
            </a:pPr>
            <a:r>
              <a:rPr lang="en-US" altLang="zh-CN" b="1">
                <a:latin typeface="华文行楷" panose="02010800040101010101" pitchFamily="2" charset="-122"/>
              </a:rPr>
              <a:t>1</a:t>
            </a:r>
            <a:r>
              <a:rPr lang="zh-CN" altLang="en-US" b="1">
                <a:latin typeface="华文行楷" panose="02010800040101010101" pitchFamily="2" charset="-122"/>
              </a:rPr>
              <a:t>．交流电桥式测量电路</a:t>
            </a:r>
            <a:endParaRPr lang="zh-CN" altLang="en-US" b="1">
              <a:latin typeface="华文行楷" panose="02010800040101010101" pitchFamily="2" charset="-122"/>
            </a:endParaRPr>
          </a:p>
          <a:p>
            <a:pPr>
              <a:lnSpc>
                <a:spcPct val="90000"/>
              </a:lnSpc>
            </a:pPr>
            <a:r>
              <a:rPr lang="zh-CN" altLang="en-US" sz="2800">
                <a:latin typeface="宋体" panose="02010600030101010101" pitchFamily="2" charset="-122"/>
              </a:rPr>
              <a:t>    把传感器的两个线圈作为电桥的两个桥臂</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zh-CN" altLang="en-US" sz="2800">
                <a:latin typeface="宋体" panose="02010600030101010101" pitchFamily="2" charset="-122"/>
              </a:rPr>
              <a:t>和</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zh-CN" altLang="en-US" sz="2800">
                <a:latin typeface="宋体" panose="02010600030101010101" pitchFamily="2" charset="-122"/>
              </a:rPr>
              <a:t>，另外两个相邻的桥臂用纯电阻代替，设</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en-US" altLang="zh-CN" sz="2800">
                <a:latin typeface="宋体" panose="02010600030101010101" pitchFamily="2" charset="-122"/>
              </a:rPr>
              <a:t>=</a:t>
            </a:r>
            <a:r>
              <a:rPr lang="en-US" altLang="zh-CN" sz="2800" i="1">
                <a:latin typeface="宋体" panose="02010600030101010101" pitchFamily="2" charset="-122"/>
              </a:rPr>
              <a:t>Z</a:t>
            </a:r>
            <a:r>
              <a:rPr lang="en-US" altLang="zh-CN" sz="2800">
                <a:latin typeface="宋体" panose="02010600030101010101" pitchFamily="2" charset="-122"/>
              </a:rPr>
              <a:t>+Δ</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zh-CN" altLang="en-US" sz="2800">
                <a:latin typeface="宋体" panose="02010600030101010101" pitchFamily="2" charset="-122"/>
              </a:rPr>
              <a:t>，</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en-US" altLang="zh-CN" sz="2800">
                <a:latin typeface="宋体" panose="02010600030101010101" pitchFamily="2" charset="-122"/>
              </a:rPr>
              <a:t>=</a:t>
            </a:r>
            <a:r>
              <a:rPr lang="en-US" altLang="zh-CN" sz="2800" i="1">
                <a:latin typeface="宋体" panose="02010600030101010101" pitchFamily="2" charset="-122"/>
              </a:rPr>
              <a:t>Z</a:t>
            </a:r>
            <a:r>
              <a:rPr lang="zh-CN" altLang="en-US" sz="2800">
                <a:latin typeface="宋体" panose="02010600030101010101" pitchFamily="2" charset="-122"/>
              </a:rPr>
              <a:t>－</a:t>
            </a:r>
            <a:r>
              <a:rPr lang="en-US" altLang="zh-CN" sz="2800">
                <a:latin typeface="宋体" panose="02010600030101010101" pitchFamily="2" charset="-122"/>
              </a:rPr>
              <a:t>Δ</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zh-CN" altLang="en-US" sz="2800">
                <a:latin typeface="宋体" panose="02010600030101010101" pitchFamily="2" charset="-122"/>
              </a:rPr>
              <a:t>，</a:t>
            </a:r>
            <a:r>
              <a:rPr lang="en-US" altLang="zh-CN" sz="2800" i="1">
                <a:latin typeface="宋体" panose="02010600030101010101" pitchFamily="2" charset="-122"/>
              </a:rPr>
              <a:t>Z</a:t>
            </a:r>
            <a:r>
              <a:rPr lang="zh-CN" altLang="en-US" sz="2800">
                <a:latin typeface="宋体" panose="02010600030101010101" pitchFamily="2" charset="-122"/>
              </a:rPr>
              <a:t>是衔铁在中间位置时单个线圈的复阻抗，</a:t>
            </a:r>
            <a:r>
              <a:rPr lang="en-US" altLang="zh-CN" sz="2800">
                <a:latin typeface="宋体" panose="02010600030101010101" pitchFamily="2" charset="-122"/>
              </a:rPr>
              <a:t>Δ</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zh-CN" altLang="en-US" sz="2800">
                <a:latin typeface="宋体" panose="02010600030101010101" pitchFamily="2" charset="-122"/>
              </a:rPr>
              <a:t>，</a:t>
            </a:r>
            <a:r>
              <a:rPr lang="en-US" altLang="zh-CN" sz="2800">
                <a:latin typeface="宋体" panose="02010600030101010101" pitchFamily="2" charset="-122"/>
              </a:rPr>
              <a:t>Δ</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zh-CN" altLang="en-US" sz="2800">
                <a:latin typeface="宋体" panose="02010600030101010101" pitchFamily="2" charset="-122"/>
              </a:rPr>
              <a:t>分别是衔铁偏离中心位置时两线圈阻抗的变化量。 </a:t>
            </a:r>
            <a:endParaRPr lang="zh-CN" altLang="en-US" sz="2800">
              <a:latin typeface="宋体" panose="02010600030101010101" pitchFamily="2" charset="-122"/>
            </a:endParaRPr>
          </a:p>
          <a:p>
            <a:pPr>
              <a:lnSpc>
                <a:spcPct val="90000"/>
              </a:lnSpc>
            </a:pPr>
            <a:endParaRPr lang="zh-CN" altLang="en-US" sz="2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30117" name="图片 730116" descr="0405"/>
          <p:cNvPicPr>
            <a:picLocks noChangeAspect="1"/>
          </p:cNvPicPr>
          <p:nvPr/>
        </p:nvPicPr>
        <p:blipFill>
          <a:blip r:embed="rId2">
            <a:lum contrast="12000"/>
          </a:blip>
          <a:stretch>
            <a:fillRect/>
          </a:stretch>
        </p:blipFill>
        <p:spPr>
          <a:xfrm>
            <a:off x="1331913" y="1773238"/>
            <a:ext cx="2260600" cy="2519362"/>
          </a:xfrm>
          <a:prstGeom prst="rect">
            <a:avLst/>
          </a:prstGeom>
          <a:noFill/>
          <a:ln w="9525">
            <a:noFill/>
          </a:ln>
        </p:spPr>
      </p:pic>
      <p:sp>
        <p:nvSpPr>
          <p:cNvPr id="730118" name="矩形 730117"/>
          <p:cNvSpPr/>
          <p:nvPr/>
        </p:nvSpPr>
        <p:spPr>
          <a:xfrm>
            <a:off x="2216150" y="2074863"/>
            <a:ext cx="2651125"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a:tabLst>
                <a:tab pos="2466975" algn="ctr"/>
                <a:tab pos="4933950" algn="r"/>
              </a:tabLst>
            </a:pPr>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30119" name="矩形 730118"/>
          <p:cNvSpPr/>
          <p:nvPr/>
        </p:nvSpPr>
        <p:spPr>
          <a:xfrm>
            <a:off x="1835150" y="3500438"/>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30120" name="矩形 730119"/>
          <p:cNvSpPr/>
          <p:nvPr/>
        </p:nvSpPr>
        <p:spPr>
          <a:xfrm>
            <a:off x="1403350" y="4437063"/>
            <a:ext cx="7156450" cy="396875"/>
          </a:xfrm>
          <a:prstGeom prst="rect">
            <a:avLst/>
          </a:prstGeom>
          <a:no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a:tabLst>
                <a:tab pos="1300480" algn="ctr"/>
                <a:tab pos="3900805" algn="ctr"/>
              </a:tabLst>
            </a:pPr>
            <a:r>
              <a:rPr lang="en-US" altLang="zh-CN" sz="900">
                <a:solidFill>
                  <a:srgbClr val="000000"/>
                </a:solidFill>
                <a:latin typeface="Arial" pitchFamily="34" charset="0"/>
                <a:ea typeface="黑体" panose="02010609060101010101" pitchFamily="2" charset="-122"/>
              </a:rPr>
              <a:t>	</a:t>
            </a: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3-5  </a:t>
            </a:r>
            <a:r>
              <a:rPr lang="zh-CN" altLang="en-US" sz="2000">
                <a:latin typeface="Arial" pitchFamily="34" charset="0"/>
                <a:ea typeface="黑体" panose="02010609060101010101" pitchFamily="2" charset="-122"/>
              </a:rPr>
              <a:t>交流电桥式测量电路         	     图</a:t>
            </a:r>
            <a:r>
              <a:rPr lang="en-US" altLang="zh-CN" sz="2000">
                <a:latin typeface="Arial" pitchFamily="34" charset="0"/>
                <a:ea typeface="黑体" panose="02010609060101010101" pitchFamily="2" charset="-122"/>
              </a:rPr>
              <a:t>3-6  </a:t>
            </a:r>
            <a:r>
              <a:rPr lang="zh-CN" altLang="en-US" sz="2000">
                <a:latin typeface="Arial" pitchFamily="34" charset="0"/>
                <a:ea typeface="黑体" panose="02010609060101010101" pitchFamily="2" charset="-122"/>
              </a:rPr>
              <a:t>变压器式交流电桥</a:t>
            </a:r>
            <a:endParaRPr lang="zh-CN" altLang="en-US" sz="2000">
              <a:latin typeface="Times New Roman" panose="02020603050405020304" pitchFamily="18" charset="0"/>
              <a:ea typeface="Arial" pitchFamily="34" charset="0"/>
            </a:endParaRPr>
          </a:p>
        </p:txBody>
      </p:sp>
      <p:pic>
        <p:nvPicPr>
          <p:cNvPr id="730121" name="图片 730120"/>
          <p:cNvPicPr>
            <a:picLocks noChangeAspect="1"/>
          </p:cNvPicPr>
          <p:nvPr/>
        </p:nvPicPr>
        <p:blipFill>
          <a:blip r:embed="rId3"/>
          <a:stretch>
            <a:fillRect/>
          </a:stretch>
        </p:blipFill>
        <p:spPr>
          <a:xfrm>
            <a:off x="5076825" y="1773238"/>
            <a:ext cx="3527425" cy="2417762"/>
          </a:xfrm>
          <a:prstGeom prst="rect">
            <a:avLst/>
          </a:prstGeom>
          <a:noFill/>
          <a:ln w="9525">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7410" name="标题 657409"/>
          <p:cNvSpPr>
            <a:spLocks noGrp="1"/>
          </p:cNvSpPr>
          <p:nvPr>
            <p:ph type="title"/>
          </p:nvPr>
        </p:nvSpPr>
        <p:spPr/>
        <p:txBody>
          <a:bodyPr anchor="ctr"/>
          <a:lstStyle/>
          <a:p>
            <a:r>
              <a:rPr lang="en-US" altLang="zh-CN"/>
              <a:t> </a:t>
            </a:r>
            <a:endParaRPr lang="en-US" altLang="zh-CN"/>
          </a:p>
        </p:txBody>
      </p:sp>
      <p:sp>
        <p:nvSpPr>
          <p:cNvPr id="657411" name="文本占位符 657410"/>
          <p:cNvSpPr>
            <a:spLocks noGrp="1"/>
          </p:cNvSpPr>
          <p:nvPr>
            <p:ph type="body" idx="4294967295"/>
          </p:nvPr>
        </p:nvSpPr>
        <p:spPr>
          <a:xfrm>
            <a:off x="838200" y="1524000"/>
            <a:ext cx="7772400" cy="4114800"/>
          </a:xfrm>
        </p:spPr>
        <p:txBody>
          <a:bodyPr/>
          <a:lstStyle/>
          <a:p>
            <a:pPr>
              <a:buNone/>
            </a:pPr>
            <a:r>
              <a:rPr lang="en-US" altLang="zh-CN"/>
              <a:t>        </a:t>
            </a:r>
            <a:r>
              <a:rPr lang="zh-CN" altLang="en-US" sz="2800"/>
              <a:t>其输出电压为</a:t>
            </a:r>
            <a:r>
              <a:rPr lang="en-US" altLang="zh-CN" sz="2800"/>
              <a:t>:</a:t>
            </a:r>
            <a:endParaRPr lang="en-US" altLang="zh-CN" sz="2800"/>
          </a:p>
          <a:p>
            <a:r>
              <a:rPr lang="en-US" altLang="zh-CN" sz="2800"/>
              <a:t>		</a:t>
            </a:r>
            <a:endParaRPr lang="en-US" altLang="zh-CN" sz="2800"/>
          </a:p>
          <a:p>
            <a:endParaRPr lang="en-US" altLang="zh-CN" sz="2800"/>
          </a:p>
          <a:p>
            <a:r>
              <a:rPr lang="en-US" altLang="zh-CN" sz="2800"/>
              <a:t>        </a:t>
            </a:r>
            <a:r>
              <a:rPr lang="zh-CN" altLang="en-US" sz="2800"/>
              <a:t>式中：</a:t>
            </a:r>
            <a:r>
              <a:rPr lang="en-US" altLang="zh-CN" sz="2800" i="1"/>
              <a:t>L</a:t>
            </a:r>
            <a:r>
              <a:rPr lang="en-US" altLang="zh-CN" sz="2800" baseline="-25000"/>
              <a:t>0</a:t>
            </a:r>
            <a:r>
              <a:rPr lang="en-US" altLang="zh-CN" sz="2800">
                <a:latin typeface="Times New Roman" panose="02020603050405020304" pitchFamily="18" charset="0"/>
              </a:rPr>
              <a:t>——</a:t>
            </a:r>
            <a:r>
              <a:rPr lang="zh-CN" altLang="en-US" sz="2800"/>
              <a:t>衔铁在中间位置时单个线圈的电感；</a:t>
            </a:r>
            <a:endParaRPr lang="zh-CN" altLang="en-US" sz="2800"/>
          </a:p>
          <a:p>
            <a:r>
              <a:rPr lang="en-US" altLang="zh-CN" sz="2800"/>
              <a:t>          Δ</a:t>
            </a:r>
            <a:r>
              <a:rPr lang="en-US" altLang="zh-CN" sz="2800" i="1"/>
              <a:t>L</a:t>
            </a:r>
            <a:r>
              <a:rPr lang="en-US" altLang="zh-CN" sz="2800">
                <a:latin typeface="Times New Roman" panose="02020603050405020304" pitchFamily="18" charset="0"/>
              </a:rPr>
              <a:t>——</a:t>
            </a:r>
            <a:r>
              <a:rPr lang="zh-CN" altLang="en-US" sz="2800"/>
              <a:t>单线圈电感的变化量。</a:t>
            </a:r>
            <a:endParaRPr lang="zh-CN" altLang="en-US" sz="2800"/>
          </a:p>
        </p:txBody>
      </p:sp>
      <p:sp>
        <p:nvSpPr>
          <p:cNvPr id="657412" name="矩形 657411"/>
          <p:cNvSpPr/>
          <p:nvPr/>
        </p:nvSpPr>
        <p:spPr>
          <a:xfrm>
            <a:off x="0" y="3238500"/>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57413" name="对象 657412"/>
          <p:cNvGraphicFramePr>
            <a:graphicFrameLocks noChangeAspect="1"/>
          </p:cNvGraphicFramePr>
          <p:nvPr/>
        </p:nvGraphicFramePr>
        <p:xfrm>
          <a:off x="1692275" y="2133600"/>
          <a:ext cx="5943600" cy="1057275"/>
        </p:xfrm>
        <a:graphic>
          <a:graphicData uri="http://schemas.openxmlformats.org/presentationml/2006/ole">
            <mc:AlternateContent>
              <mc:Choice xmlns:v="urn:schemas-microsoft-com:vml" Requires="v">
                <p:oleObj spid="_x0000_s1043" r:id="rId2" imgW="2159000" imgH="381000" progId="Equation.DSMT4">
                  <p:embed/>
                </p:oleObj>
              </mc:Choice>
              <mc:Fallback>
                <p:oleObj r:id="rId2" imgW="2159000" imgH="381000" progId="Equation.DSMT4">
                  <p:embed/>
                  <p:pic>
                    <p:nvPicPr>
                      <p:cNvPr id="0" name="OLE substitute image"/>
                      <p:cNvPicPr/>
                      <p:nvPr/>
                    </p:nvPicPr>
                    <p:blipFill>
                      <a:blip r:embed="rId3"/>
                      <a:stretch>
                        <a:fillRect/>
                      </a:stretch>
                    </p:blipFill>
                    <p:spPr>
                      <a:xfrm>
                        <a:off x="1692275" y="2133600"/>
                        <a:ext cx="5943600" cy="1057275"/>
                      </a:xfrm>
                      <a:prstGeom prst="rect">
                        <a:avLst/>
                      </a:prstGeom>
                      <a:noFill/>
                      <a:ln w="38100">
                        <a:noFill/>
                        <a:miter/>
                      </a:ln>
                    </p:spPr>
                  </p:pic>
                </p:oleObj>
              </mc:Fallback>
            </mc:AlternateContent>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8434" name="标题 658433"/>
          <p:cNvSpPr>
            <a:spLocks noGrp="1"/>
          </p:cNvSpPr>
          <p:nvPr>
            <p:ph type="title"/>
          </p:nvPr>
        </p:nvSpPr>
        <p:spPr/>
        <p:txBody>
          <a:bodyPr anchor="ctr"/>
          <a:lstStyle/>
          <a:p>
            <a:r>
              <a:rPr lang="en-US" altLang="zh-CN"/>
              <a:t> </a:t>
            </a:r>
            <a:endParaRPr lang="en-US" altLang="zh-CN"/>
          </a:p>
        </p:txBody>
      </p:sp>
      <p:sp>
        <p:nvSpPr>
          <p:cNvPr id="658435" name="文本占位符 658434"/>
          <p:cNvSpPr>
            <a:spLocks noGrp="1"/>
          </p:cNvSpPr>
          <p:nvPr>
            <p:ph type="body" idx="4294967295"/>
          </p:nvPr>
        </p:nvSpPr>
        <p:spPr>
          <a:xfrm>
            <a:off x="684213" y="1700213"/>
            <a:ext cx="7772400" cy="4114800"/>
          </a:xfrm>
        </p:spPr>
        <p:txBody>
          <a:bodyPr/>
          <a:lstStyle/>
          <a:p>
            <a:pPr lvl="2">
              <a:buNone/>
            </a:pPr>
            <a:r>
              <a:rPr lang="en-US" altLang="zh-CN" sz="2800" b="1">
                <a:latin typeface="华文行楷" panose="02010800040101010101" pitchFamily="2" charset="-122"/>
              </a:rPr>
              <a:t>2</a:t>
            </a:r>
            <a:r>
              <a:rPr lang="zh-CN" altLang="en-US" sz="2800" b="1">
                <a:latin typeface="华文行楷" panose="02010800040101010101" pitchFamily="2" charset="-122"/>
              </a:rPr>
              <a:t>．变压器式交流电桥</a:t>
            </a:r>
            <a:endParaRPr lang="zh-CN" altLang="en-US" sz="2800" b="1"/>
          </a:p>
          <a:p>
            <a:r>
              <a:rPr lang="zh-CN" altLang="en-US" sz="2800">
                <a:latin typeface="宋体" panose="02010600030101010101" pitchFamily="2" charset="-122"/>
              </a:rPr>
              <a:t>    电桥两臂</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zh-CN" altLang="en-US" sz="2800">
                <a:latin typeface="宋体" panose="02010600030101010101" pitchFamily="2" charset="-122"/>
              </a:rPr>
              <a:t>、</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zh-CN" altLang="en-US" sz="2800">
                <a:latin typeface="宋体" panose="02010600030101010101" pitchFamily="2" charset="-122"/>
              </a:rPr>
              <a:t>为传感器线圈阻抗，另外两桥臂为交流变压器次级线圈的</a:t>
            </a:r>
            <a:r>
              <a:rPr lang="en-US" altLang="zh-CN" sz="2800">
                <a:latin typeface="宋体" panose="02010600030101010101" pitchFamily="2" charset="-122"/>
              </a:rPr>
              <a:t>1/2</a:t>
            </a:r>
            <a:r>
              <a:rPr lang="zh-CN" altLang="en-US" sz="2800">
                <a:latin typeface="宋体" panose="02010600030101010101" pitchFamily="2" charset="-122"/>
              </a:rPr>
              <a:t>阻抗。当负载阻抗为无穷大时，桥路输出电压为</a:t>
            </a:r>
            <a:endParaRPr lang="zh-CN" altLang="en-US" sz="2800">
              <a:latin typeface="宋体" panose="02010600030101010101" pitchFamily="2" charset="-122"/>
            </a:endParaRPr>
          </a:p>
        </p:txBody>
      </p:sp>
      <p:sp>
        <p:nvSpPr>
          <p:cNvPr id="658436" name="矩形 658435"/>
          <p:cNvSpPr/>
          <p:nvPr/>
        </p:nvSpPr>
        <p:spPr>
          <a:xfrm>
            <a:off x="0" y="3195638"/>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58437" name="对象 658436"/>
          <p:cNvGraphicFramePr>
            <a:graphicFrameLocks noChangeAspect="1"/>
          </p:cNvGraphicFramePr>
          <p:nvPr/>
        </p:nvGraphicFramePr>
        <p:xfrm>
          <a:off x="2411413" y="3933825"/>
          <a:ext cx="4008437" cy="1104900"/>
        </p:xfrm>
        <a:graphic>
          <a:graphicData uri="http://schemas.openxmlformats.org/presentationml/2006/ole">
            <mc:AlternateContent>
              <mc:Choice xmlns:v="urn:schemas-microsoft-com:vml" Requires="v">
                <p:oleObj spid="_x0000_s1044" r:id="rId2" imgW="1689100" imgH="469900" progId="Equation.DSMT4">
                  <p:embed/>
                </p:oleObj>
              </mc:Choice>
              <mc:Fallback>
                <p:oleObj r:id="rId2" imgW="1689100" imgH="469900" progId="Equation.DSMT4">
                  <p:embed/>
                  <p:pic>
                    <p:nvPicPr>
                      <p:cNvPr id="0" name="OLE substitute image"/>
                      <p:cNvPicPr/>
                      <p:nvPr/>
                    </p:nvPicPr>
                    <p:blipFill>
                      <a:blip r:embed="rId3"/>
                      <a:stretch>
                        <a:fillRect/>
                      </a:stretch>
                    </p:blipFill>
                    <p:spPr>
                      <a:xfrm>
                        <a:off x="2411413" y="3933825"/>
                        <a:ext cx="4008437" cy="1104900"/>
                      </a:xfrm>
                      <a:prstGeom prst="rect">
                        <a:avLst/>
                      </a:prstGeom>
                      <a:noFill/>
                      <a:ln w="38100">
                        <a:noFill/>
                        <a:miter/>
                      </a:ln>
                    </p:spPr>
                  </p:pic>
                </p:oleObj>
              </mc:Fallback>
            </mc:AlternateContent>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9458" name="标题 659457"/>
          <p:cNvSpPr>
            <a:spLocks noGrp="1"/>
          </p:cNvSpPr>
          <p:nvPr>
            <p:ph type="title"/>
          </p:nvPr>
        </p:nvSpPr>
        <p:spPr/>
        <p:txBody>
          <a:bodyPr anchor="ctr"/>
          <a:lstStyle/>
          <a:p>
            <a:r>
              <a:rPr lang="en-US" altLang="zh-CN"/>
              <a:t> </a:t>
            </a:r>
            <a:endParaRPr lang="en-US" altLang="zh-CN"/>
          </a:p>
        </p:txBody>
      </p:sp>
      <p:sp>
        <p:nvSpPr>
          <p:cNvPr id="659459" name="文本占位符 659458"/>
          <p:cNvSpPr>
            <a:spLocks noGrp="1"/>
          </p:cNvSpPr>
          <p:nvPr>
            <p:ph type="body" idx="4294967295"/>
          </p:nvPr>
        </p:nvSpPr>
        <p:spPr>
          <a:xfrm>
            <a:off x="685800" y="14478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当传感器的衔铁处于中间位置，即</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en-US" altLang="zh-CN" sz="2800">
                <a:latin typeface="宋体" panose="02010600030101010101" pitchFamily="2" charset="-122"/>
              </a:rPr>
              <a:t>=</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en-US" altLang="zh-CN" sz="2800">
                <a:latin typeface="宋体" panose="02010600030101010101" pitchFamily="2" charset="-122"/>
              </a:rPr>
              <a:t>=</a:t>
            </a:r>
            <a:r>
              <a:rPr lang="en-US" altLang="zh-CN" sz="2800" i="1">
                <a:latin typeface="宋体" panose="02010600030101010101" pitchFamily="2" charset="-122"/>
              </a:rPr>
              <a:t>Z</a:t>
            </a:r>
            <a:r>
              <a:rPr lang="zh-CN" altLang="en-US" sz="2800">
                <a:latin typeface="宋体" panose="02010600030101010101" pitchFamily="2" charset="-122"/>
              </a:rPr>
              <a:t>时，有</a:t>
            </a:r>
            <a:r>
              <a:rPr lang="en-US" altLang="zh-CN" sz="2800" i="1">
                <a:latin typeface="宋体" panose="02010600030101010101" pitchFamily="2" charset="-122"/>
              </a:rPr>
              <a:t>U</a:t>
            </a:r>
            <a:r>
              <a:rPr lang="en-US" altLang="zh-CN" sz="2800" baseline="-25000">
                <a:latin typeface="宋体" panose="02010600030101010101" pitchFamily="2" charset="-122"/>
              </a:rPr>
              <a:t>0</a:t>
            </a:r>
            <a:r>
              <a:rPr lang="en-US" altLang="zh-CN" sz="2800">
                <a:latin typeface="宋体" panose="02010600030101010101" pitchFamily="2" charset="-122"/>
              </a:rPr>
              <a:t>=0</a:t>
            </a:r>
            <a:r>
              <a:rPr lang="zh-CN" altLang="en-US" sz="2800">
                <a:latin typeface="宋体" panose="02010600030101010101" pitchFamily="2" charset="-122"/>
              </a:rPr>
              <a:t>，电桥平衡。</a:t>
            </a:r>
            <a:endParaRPr lang="zh-CN" altLang="en-US" sz="2800">
              <a:latin typeface="宋体" panose="02010600030101010101" pitchFamily="2" charset="-122"/>
            </a:endParaRPr>
          </a:p>
          <a:p>
            <a:r>
              <a:rPr lang="zh-CN" altLang="en-US" sz="2800">
                <a:latin typeface="宋体" panose="02010600030101010101" pitchFamily="2" charset="-122"/>
              </a:rPr>
              <a:t>    当传感器衔铁上移时，即</a:t>
            </a:r>
            <a:r>
              <a:rPr lang="en-US" altLang="zh-CN" sz="2800" i="1">
                <a:latin typeface="宋体" panose="02010600030101010101" pitchFamily="2" charset="-122"/>
              </a:rPr>
              <a:t>Z</a:t>
            </a:r>
            <a:r>
              <a:rPr lang="en-US" altLang="zh-CN" sz="2800" baseline="-25000">
                <a:latin typeface="宋体" panose="02010600030101010101" pitchFamily="2" charset="-122"/>
              </a:rPr>
              <a:t>1</a:t>
            </a:r>
            <a:r>
              <a:rPr lang="en-US" altLang="zh-CN" sz="2800">
                <a:latin typeface="宋体" panose="02010600030101010101" pitchFamily="2" charset="-122"/>
              </a:rPr>
              <a:t>=</a:t>
            </a:r>
            <a:r>
              <a:rPr lang="en-US" altLang="zh-CN" sz="2800" i="1">
                <a:latin typeface="宋体" panose="02010600030101010101" pitchFamily="2" charset="-122"/>
              </a:rPr>
              <a:t>Z</a:t>
            </a:r>
            <a:r>
              <a:rPr lang="en-US" altLang="zh-CN" sz="2800">
                <a:latin typeface="宋体" panose="02010600030101010101" pitchFamily="2" charset="-122"/>
              </a:rPr>
              <a:t>+Δ</a:t>
            </a:r>
            <a:r>
              <a:rPr lang="en-US" altLang="zh-CN" sz="2800" i="1">
                <a:latin typeface="宋体" panose="02010600030101010101" pitchFamily="2" charset="-122"/>
              </a:rPr>
              <a:t>Z</a:t>
            </a:r>
            <a:r>
              <a:rPr lang="zh-CN" altLang="en-US" sz="2800">
                <a:latin typeface="宋体" panose="02010600030101010101" pitchFamily="2" charset="-122"/>
              </a:rPr>
              <a:t>，</a:t>
            </a:r>
            <a:r>
              <a:rPr lang="en-US" altLang="zh-CN" sz="2800" i="1">
                <a:latin typeface="宋体" panose="02010600030101010101" pitchFamily="2" charset="-122"/>
              </a:rPr>
              <a:t>Z</a:t>
            </a:r>
            <a:r>
              <a:rPr lang="en-US" altLang="zh-CN" sz="2800" baseline="-25000">
                <a:latin typeface="宋体" panose="02010600030101010101" pitchFamily="2" charset="-122"/>
              </a:rPr>
              <a:t>2</a:t>
            </a:r>
            <a:r>
              <a:rPr lang="en-US" altLang="zh-CN" sz="2800">
                <a:latin typeface="宋体" panose="02010600030101010101" pitchFamily="2" charset="-122"/>
              </a:rPr>
              <a:t>=</a:t>
            </a:r>
            <a:r>
              <a:rPr lang="en-US" altLang="zh-CN" sz="2800" i="1">
                <a:latin typeface="宋体" panose="02010600030101010101" pitchFamily="2" charset="-122"/>
              </a:rPr>
              <a:t>Z</a:t>
            </a:r>
            <a:r>
              <a:rPr lang="en-US" altLang="zh-CN" sz="2800">
                <a:latin typeface="宋体" panose="02010600030101010101" pitchFamily="2" charset="-122"/>
              </a:rPr>
              <a:t>−Δ</a:t>
            </a:r>
            <a:r>
              <a:rPr lang="en-US" altLang="zh-CN" sz="2800" i="1">
                <a:latin typeface="宋体" panose="02010600030101010101" pitchFamily="2" charset="-122"/>
              </a:rPr>
              <a:t>Z</a:t>
            </a:r>
            <a:r>
              <a:rPr lang="zh-CN" altLang="en-US" sz="2800">
                <a:latin typeface="宋体" panose="02010600030101010101" pitchFamily="2" charset="-122"/>
              </a:rPr>
              <a:t>，此时</a:t>
            </a:r>
            <a:endParaRPr lang="zh-CN" altLang="en-US" sz="2800">
              <a:latin typeface="宋体" panose="02010600030101010101" pitchFamily="2" charset="-122"/>
            </a:endParaRPr>
          </a:p>
        </p:txBody>
      </p:sp>
      <p:sp>
        <p:nvSpPr>
          <p:cNvPr id="659460" name="矩形 659459"/>
          <p:cNvSpPr/>
          <p:nvPr/>
        </p:nvSpPr>
        <p:spPr>
          <a:xfrm>
            <a:off x="0" y="3248025"/>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59461" name="对象 659460"/>
          <p:cNvGraphicFramePr>
            <a:graphicFrameLocks noChangeAspect="1"/>
          </p:cNvGraphicFramePr>
          <p:nvPr/>
        </p:nvGraphicFramePr>
        <p:xfrm>
          <a:off x="1957388" y="3716338"/>
          <a:ext cx="4411662" cy="1241425"/>
        </p:xfrm>
        <a:graphic>
          <a:graphicData uri="http://schemas.openxmlformats.org/presentationml/2006/ole">
            <mc:AlternateContent>
              <mc:Choice xmlns:v="urn:schemas-microsoft-com:vml" Requires="v">
                <p:oleObj spid="_x0000_s1045" r:id="rId2" imgW="1295400" imgH="368300" progId="Equation.DSMT4">
                  <p:embed/>
                </p:oleObj>
              </mc:Choice>
              <mc:Fallback>
                <p:oleObj r:id="rId2" imgW="1295400" imgH="368300" progId="Equation.DSMT4">
                  <p:embed/>
                  <p:pic>
                    <p:nvPicPr>
                      <p:cNvPr id="0" name="OLE substitute image"/>
                      <p:cNvPicPr/>
                      <p:nvPr/>
                    </p:nvPicPr>
                    <p:blipFill>
                      <a:blip r:embed="rId3"/>
                      <a:stretch>
                        <a:fillRect/>
                      </a:stretch>
                    </p:blipFill>
                    <p:spPr>
                      <a:xfrm>
                        <a:off x="1957388" y="3716338"/>
                        <a:ext cx="4411662" cy="1241425"/>
                      </a:xfrm>
                      <a:prstGeom prst="rect">
                        <a:avLst/>
                      </a:prstGeom>
                      <a:noFill/>
                      <a:ln w="38100">
                        <a:noFill/>
                        <a:miter/>
                      </a:ln>
                    </p:spPr>
                  </p:pic>
                </p:oleObj>
              </mc:Fallback>
            </mc:AlternateContent>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0482" name="标题 660481"/>
          <p:cNvSpPr>
            <a:spLocks noGrp="1"/>
          </p:cNvSpPr>
          <p:nvPr>
            <p:ph type="title"/>
          </p:nvPr>
        </p:nvSpPr>
        <p:spPr/>
        <p:txBody>
          <a:bodyPr anchor="ctr"/>
          <a:lstStyle/>
          <a:p>
            <a:r>
              <a:rPr lang="en-US" altLang="zh-CN"/>
              <a:t> </a:t>
            </a:r>
            <a:endParaRPr lang="en-US" altLang="zh-CN"/>
          </a:p>
        </p:txBody>
      </p:sp>
      <p:sp>
        <p:nvSpPr>
          <p:cNvPr id="660483" name="文本占位符 660482"/>
          <p:cNvSpPr>
            <a:spLocks noGrp="1"/>
          </p:cNvSpPr>
          <p:nvPr>
            <p:ph type="body" idx="4294967295"/>
          </p:nvPr>
        </p:nvSpPr>
        <p:spPr>
          <a:xfrm>
            <a:off x="685800" y="1524000"/>
            <a:ext cx="7772400" cy="4114800"/>
          </a:xfrm>
        </p:spPr>
        <p:txBody>
          <a:bodyPr/>
          <a:lstStyle/>
          <a:p>
            <a:r>
              <a:rPr lang="en-US" altLang="zh-CN">
                <a:latin typeface="宋体" panose="02010600030101010101" pitchFamily="2" charset="-122"/>
              </a:rPr>
              <a:t>    </a:t>
            </a:r>
            <a:r>
              <a:rPr lang="zh-CN" altLang="en-US">
                <a:latin typeface="宋体" panose="02010600030101010101" pitchFamily="2" charset="-122"/>
              </a:rPr>
              <a:t>当传感器衔铁下移时，则</a:t>
            </a:r>
            <a:r>
              <a:rPr lang="en-US" altLang="zh-CN" i="1">
                <a:latin typeface="宋体" panose="02010600030101010101" pitchFamily="2" charset="-122"/>
              </a:rPr>
              <a:t>Z</a:t>
            </a:r>
            <a:r>
              <a:rPr lang="en-US" altLang="zh-CN" baseline="-25000">
                <a:latin typeface="宋体" panose="02010600030101010101" pitchFamily="2" charset="-122"/>
              </a:rPr>
              <a:t>1</a:t>
            </a:r>
            <a:r>
              <a:rPr lang="en-US" altLang="zh-CN">
                <a:latin typeface="宋体" panose="02010600030101010101" pitchFamily="2" charset="-122"/>
              </a:rPr>
              <a:t>=</a:t>
            </a:r>
            <a:r>
              <a:rPr lang="en-US" altLang="zh-CN" i="1">
                <a:latin typeface="宋体" panose="02010600030101010101" pitchFamily="2" charset="-122"/>
              </a:rPr>
              <a:t>Z</a:t>
            </a:r>
            <a:r>
              <a:rPr lang="en-US" altLang="zh-CN">
                <a:latin typeface="宋体" panose="02010600030101010101" pitchFamily="2" charset="-122"/>
              </a:rPr>
              <a:t>−Δ</a:t>
            </a:r>
            <a:r>
              <a:rPr lang="en-US" altLang="zh-CN" i="1">
                <a:latin typeface="宋体" panose="02010600030101010101" pitchFamily="2" charset="-122"/>
              </a:rPr>
              <a:t>Z</a:t>
            </a:r>
            <a:r>
              <a:rPr lang="zh-CN" altLang="en-US">
                <a:latin typeface="宋体" panose="02010600030101010101" pitchFamily="2" charset="-122"/>
              </a:rPr>
              <a:t>，</a:t>
            </a:r>
            <a:r>
              <a:rPr lang="en-US" altLang="zh-CN" i="1">
                <a:latin typeface="宋体" panose="02010600030101010101" pitchFamily="2" charset="-122"/>
              </a:rPr>
              <a:t>Z</a:t>
            </a:r>
            <a:r>
              <a:rPr lang="en-US" altLang="zh-CN" baseline="-25000">
                <a:latin typeface="宋体" panose="02010600030101010101" pitchFamily="2" charset="-122"/>
              </a:rPr>
              <a:t>2</a:t>
            </a:r>
            <a:r>
              <a:rPr lang="en-US" altLang="zh-CN">
                <a:latin typeface="宋体" panose="02010600030101010101" pitchFamily="2" charset="-122"/>
              </a:rPr>
              <a:t>=</a:t>
            </a:r>
            <a:r>
              <a:rPr lang="en-US" altLang="zh-CN" i="1">
                <a:latin typeface="宋体" panose="02010600030101010101" pitchFamily="2" charset="-122"/>
              </a:rPr>
              <a:t>Z</a:t>
            </a:r>
            <a:r>
              <a:rPr lang="en-US" altLang="zh-CN">
                <a:latin typeface="宋体" panose="02010600030101010101" pitchFamily="2" charset="-122"/>
              </a:rPr>
              <a:t>+Δ</a:t>
            </a:r>
            <a:r>
              <a:rPr lang="en-US" altLang="zh-CN" i="1">
                <a:latin typeface="宋体" panose="02010600030101010101" pitchFamily="2" charset="-122"/>
              </a:rPr>
              <a:t>Z</a:t>
            </a:r>
            <a:r>
              <a:rPr lang="zh-CN" altLang="en-US">
                <a:latin typeface="宋体" panose="02010600030101010101" pitchFamily="2" charset="-122"/>
              </a:rPr>
              <a:t>，此时</a:t>
            </a:r>
            <a:endParaRPr lang="zh-CN" altLang="en-US">
              <a:latin typeface="宋体" panose="02010600030101010101" pitchFamily="2" charset="-122"/>
            </a:endParaRPr>
          </a:p>
          <a:p>
            <a:r>
              <a:rPr lang="zh-CN" altLang="en-US">
                <a:latin typeface="宋体" panose="02010600030101010101" pitchFamily="2" charset="-122"/>
              </a:rPr>
              <a:t>	 </a:t>
            </a:r>
            <a:endParaRPr lang="zh-CN" altLang="en-US">
              <a:latin typeface="宋体" panose="02010600030101010101" pitchFamily="2" charset="-122"/>
            </a:endParaRPr>
          </a:p>
        </p:txBody>
      </p:sp>
      <p:sp>
        <p:nvSpPr>
          <p:cNvPr id="660484" name="矩形 660483"/>
          <p:cNvSpPr/>
          <p:nvPr/>
        </p:nvSpPr>
        <p:spPr>
          <a:xfrm>
            <a:off x="0" y="3248025"/>
            <a:ext cx="9144000" cy="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aphicFrame>
        <p:nvGraphicFramePr>
          <p:cNvPr id="660485" name="对象 660484"/>
          <p:cNvGraphicFramePr>
            <a:graphicFrameLocks noChangeAspect="1"/>
          </p:cNvGraphicFramePr>
          <p:nvPr/>
        </p:nvGraphicFramePr>
        <p:xfrm>
          <a:off x="1774825" y="3289300"/>
          <a:ext cx="4832350" cy="1416050"/>
        </p:xfrm>
        <a:graphic>
          <a:graphicData uri="http://schemas.openxmlformats.org/presentationml/2006/ole">
            <mc:AlternateContent>
              <mc:Choice xmlns:v="urn:schemas-microsoft-com:vml" Requires="v">
                <p:oleObj spid="_x0000_s1046" r:id="rId2" imgW="1231265" imgH="368300" progId="Equation.DSMT4">
                  <p:embed/>
                </p:oleObj>
              </mc:Choice>
              <mc:Fallback>
                <p:oleObj r:id="rId2" imgW="1231265" imgH="368300" progId="Equation.DSMT4">
                  <p:embed/>
                  <p:pic>
                    <p:nvPicPr>
                      <p:cNvPr id="0" name="OLE substitute image"/>
                      <p:cNvPicPr/>
                      <p:nvPr/>
                    </p:nvPicPr>
                    <p:blipFill>
                      <a:blip r:embed="rId3"/>
                      <a:stretch>
                        <a:fillRect/>
                      </a:stretch>
                    </p:blipFill>
                    <p:spPr>
                      <a:xfrm>
                        <a:off x="1774825" y="3289300"/>
                        <a:ext cx="4832350" cy="1416050"/>
                      </a:xfrm>
                      <a:prstGeom prst="rect">
                        <a:avLst/>
                      </a:prstGeom>
                      <a:noFill/>
                      <a:ln w="38100">
                        <a:noFill/>
                        <a:miter/>
                      </a:ln>
                    </p:spPr>
                  </p:pic>
                </p:oleObj>
              </mc:Fallback>
            </mc:AlternateContent>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1506" name="标题 661505"/>
          <p:cNvSpPr>
            <a:spLocks noGrp="1"/>
          </p:cNvSpPr>
          <p:nvPr>
            <p:ph type="title"/>
          </p:nvPr>
        </p:nvSpPr>
        <p:spPr/>
        <p:txBody>
          <a:bodyPr anchor="ctr"/>
          <a:lstStyle/>
          <a:p>
            <a:r>
              <a:rPr lang="en-US" altLang="zh-CN"/>
              <a:t> </a:t>
            </a:r>
            <a:endParaRPr lang="en-US" altLang="zh-CN"/>
          </a:p>
        </p:txBody>
      </p:sp>
      <p:sp>
        <p:nvSpPr>
          <p:cNvPr id="661507" name="文本占位符 661506"/>
          <p:cNvSpPr>
            <a:spLocks noGrp="1"/>
          </p:cNvSpPr>
          <p:nvPr>
            <p:ph type="body" idx="4294967295"/>
          </p:nvPr>
        </p:nvSpPr>
        <p:spPr>
          <a:xfrm>
            <a:off x="150495" y="816610"/>
            <a:ext cx="8980170" cy="4966970"/>
          </a:xfrm>
        </p:spPr>
        <p:txBody>
          <a:bodyPr/>
          <a:lstStyle/>
          <a:p>
            <a:pPr lvl="1">
              <a:lnSpc>
                <a:spcPct val="80000"/>
              </a:lnSpc>
              <a:buNone/>
            </a:pPr>
            <a:r>
              <a:rPr lang="en-US" altLang="zh-CN" b="1">
                <a:latin typeface="隶书" panose="02010509060101010101" pitchFamily="49" charset="-122"/>
              </a:rPr>
              <a:t>   3.1.3  </a:t>
            </a:r>
            <a:r>
              <a:rPr lang="zh-CN" altLang="en-US" b="1">
                <a:latin typeface="隶书" panose="02010509060101010101" pitchFamily="49" charset="-122"/>
              </a:rPr>
              <a:t>自感式传感器的应用</a:t>
            </a:r>
            <a:endParaRPr lang="zh-CN" altLang="en-US" b="1">
              <a:latin typeface="隶书" panose="02010509060101010101" pitchFamily="49" charset="-122"/>
            </a:endParaRPr>
          </a:p>
          <a:p>
            <a:pPr lvl="1">
              <a:lnSpc>
                <a:spcPct val="80000"/>
              </a:lnSpc>
              <a:buNone/>
            </a:pPr>
            <a:r>
              <a:rPr lang="zh-CN" altLang="en-US" sz="2000" b="1">
                <a:latin typeface="隶书" panose="02010509060101010101" pitchFamily="49" charset="-122"/>
              </a:rPr>
              <a:t>     </a:t>
            </a:r>
            <a:r>
              <a:rPr lang="zh-CN" altLang="en-US" sz="2000">
                <a:latin typeface="隶书" panose="02010509060101010101" pitchFamily="49" charset="-122"/>
              </a:rPr>
              <a:t> </a:t>
            </a:r>
            <a:endParaRPr lang="zh-CN" altLang="en-US" sz="2000">
              <a:latin typeface="隶书" panose="02010509060101010101" pitchFamily="49" charset="-122"/>
            </a:endParaRPr>
          </a:p>
          <a:p>
            <a:pPr lvl="1">
              <a:lnSpc>
                <a:spcPct val="80000"/>
              </a:lnSpc>
              <a:buNone/>
            </a:pPr>
            <a:r>
              <a:rPr lang="zh-CN" altLang="en-US" sz="2400">
                <a:latin typeface="隶书" panose="02010509060101010101" pitchFamily="49" charset="-122"/>
              </a:rPr>
              <a:t>      滚柱直径分选装置的结构和工作原理示意图如图3-7 所示。从 振动料斗送来的滚柱按顺序进入落 料管 5。电感测微器6的测杆在电磁 铁（图中未画出）的控制下，先提 升到一固定高度，汽缸推杆 3 将滚 柱推入电感测微器测头正下方（电 磁限位挡板 8 决定滚柱的前后位 置），电磁铁释放，钨钢测头 7 向下 压住滚柱。滚珠直径的微小尺寸变化经电感测微器6的测头带动两线圈内衔铁移动，使两线圈内的电感量发生相对的变化。当衔铁处于两线圈的中间位置时，两线圈的电感量相等，电桥平衡。当测头带动衔铁上下移动时，若上线圈的电感量增加，下线圈的电感量则减少；若上线圈的电感量减少，下线圈的电感量则增加。电感测微器的输出信号经相敏检波电路和电压放大电 路处理后送入计算机，计算出直径的偏差值。测 量完成后，电磁铁再将测杆提升，限位挡板 8 在 其电磁铁的控制下移开，测量好滚柱在推杆 3 的 再次推动下离开测量区域。这时相应的电磁翻板 9 打开，滚柱落入与其直径偏差值相对应的容器 10 中。同时，推杆 3 和限位挡板 8 复位。</a:t>
            </a:r>
            <a:endParaRPr lang="zh-CN" altLang="en-US" sz="2400">
              <a:latin typeface="隶书" panose="02010509060101010101" pitchFamily="49" charset="-122"/>
            </a:endParaRPr>
          </a:p>
          <a:p>
            <a:pPr lvl="1">
              <a:lnSpc>
                <a:spcPct val="80000"/>
              </a:lnSpc>
              <a:buNone/>
            </a:pPr>
            <a:endParaRPr lang="zh-CN" altLang="en-US" sz="2400">
              <a:latin typeface="隶书" panose="02010509060101010101" pitchFamily="49" charset="-122"/>
            </a:endParaRPr>
          </a:p>
          <a:p>
            <a:pPr>
              <a:lnSpc>
                <a:spcPct val="80000"/>
              </a:lnSpc>
            </a:pPr>
            <a:endParaRPr lang="zh-CN" altLang="en-US" sz="2400">
              <a:latin typeface="宋体" panose="02010600030101010101" pitchFamily="2" charset="-122"/>
            </a:endParaRPr>
          </a:p>
          <a:p>
            <a:pPr>
              <a:lnSpc>
                <a:spcPct val="80000"/>
              </a:lnSpc>
            </a:pPr>
            <a:endParaRPr lang="zh-CN" altLang="en-US" sz="2800">
              <a:latin typeface="宋体" panose="0201060003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2166" name="矩形 732165"/>
          <p:cNvSpPr/>
          <p:nvPr/>
        </p:nvSpPr>
        <p:spPr>
          <a:xfrm>
            <a:off x="1817688" y="1190625"/>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32167" name="矩形 732166"/>
          <p:cNvSpPr/>
          <p:nvPr/>
        </p:nvSpPr>
        <p:spPr>
          <a:xfrm>
            <a:off x="1692275" y="3141663"/>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pic>
        <p:nvPicPr>
          <p:cNvPr id="2" name="Picture 14" descr="精品3-14"/>
          <p:cNvPicPr>
            <a:picLocks noRot="1" noChangeAspect="1"/>
          </p:cNvPicPr>
          <p:nvPr/>
        </p:nvPicPr>
        <p:blipFill>
          <a:blip r:embed="rId2">
            <a:lum bright="-6000" contrast="12000"/>
          </a:blip>
          <a:stretch>
            <a:fillRect/>
          </a:stretch>
        </p:blipFill>
        <p:spPr>
          <a:xfrm>
            <a:off x="722630" y="1394460"/>
            <a:ext cx="7871460" cy="4068445"/>
          </a:xfrm>
          <a:prstGeom prst="rect">
            <a:avLst/>
          </a:prstGeom>
          <a:noFill/>
          <a:ln w="9525">
            <a:noFill/>
          </a:ln>
        </p:spPr>
      </p:pic>
      <p:sp>
        <p:nvSpPr>
          <p:cNvPr id="100" name="文本框 99"/>
          <p:cNvSpPr txBox="1"/>
          <p:nvPr/>
        </p:nvSpPr>
        <p:spPr>
          <a:xfrm>
            <a:off x="932815" y="5641975"/>
            <a:ext cx="7278370" cy="132207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r>
              <a:rPr lang="en-US" altLang="zh-CN" sz="1050">
                <a:latin typeface="宋体" panose="02010600030101010101" pitchFamily="2" charset="-122"/>
                <a:ea typeface="宋体" panose="02010600030101010101" pitchFamily="2" charset="-122"/>
                <a:cs typeface="宋体" panose="02010600030101010101" pitchFamily="2" charset="-122"/>
              </a:rPr>
              <a:t> </a:t>
            </a:r>
            <a:r>
              <a:rPr lang="en-US" altLang="zh-CN" sz="900">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rPr>
              <a:t> </a:t>
            </a:r>
            <a:r>
              <a:rPr lang="zh-CN" altLang="en-US" sz="2000">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rPr>
              <a:t>图</a:t>
            </a:r>
            <a:r>
              <a:rPr lang="en-US" altLang="zh-CN" sz="2000">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rPr>
              <a:t>3-7 </a:t>
            </a:r>
            <a:r>
              <a:rPr lang="zh-CN" altLang="en-US" sz="2000">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rPr>
              <a:t>滚柱直径自动分选装置图</a:t>
            </a:r>
            <a:endParaRPr lang="zh-CN" altLang="en-US" sz="2000">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宋体" panose="02010600030101010101" pitchFamily="2" charset="-122"/>
            </a:endParaRPr>
          </a:p>
          <a:p>
            <a:pPr marL="342900" indent="-342900" algn="ctr"/>
            <a:r>
              <a:rPr lang="en-US" altLang="zh-CN" sz="2000">
                <a:latin typeface="Times New Roman" panose="02020603050405020304" pitchFamily="18" charset="0"/>
                <a:cs typeface="Times New Roman" panose="02020603050405020304" pitchFamily="18" charset="0"/>
              </a:rPr>
              <a:t>1</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气缸</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2</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活塞</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3</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推杆</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4</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被测滚柱</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5</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落料管</a:t>
            </a:r>
            <a:r>
              <a:rPr lang="zh-CN" altLang="en-US" sz="2000">
                <a:latin typeface="Times New Roman" panose="02020603050405020304" pitchFamily="18" charset="0"/>
                <a:cs typeface="Times New Roman" panose="02020603050405020304" pitchFamily="18" charset="0"/>
              </a:rPr>
              <a:t>    </a:t>
            </a:r>
            <a:endParaRPr lang="zh-CN" altLang="en-US" sz="2000">
              <a:latin typeface="Times New Roman" panose="02020603050405020304" pitchFamily="18" charset="0"/>
              <a:cs typeface="Times New Roman" panose="02020603050405020304" pitchFamily="18" charset="0"/>
            </a:endParaRPr>
          </a:p>
          <a:p>
            <a:pPr marL="342900" indent="-342900" algn="ctr"/>
            <a:r>
              <a:rPr lang="en-US" altLang="zh-CN" sz="2000">
                <a:latin typeface="Times New Roman" panose="02020603050405020304" pitchFamily="18" charset="0"/>
                <a:cs typeface="Times New Roman" panose="02020603050405020304" pitchFamily="18" charset="0"/>
              </a:rPr>
              <a:t>6</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电感测微器</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7</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钨钢测头</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8</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限位挡板</a:t>
            </a:r>
            <a:r>
              <a:rPr lang="zh-CN" altLang="en-US" sz="2000">
                <a:latin typeface="Times New Roman" panose="02020603050405020304" pitchFamily="18" charset="0"/>
                <a:cs typeface="Times New Roman" panose="02020603050405020304" pitchFamily="18" charset="0"/>
              </a:rPr>
              <a:t>   </a:t>
            </a:r>
            <a:endParaRPr lang="zh-CN" altLang="en-US" sz="2000">
              <a:latin typeface="Times New Roman" panose="02020603050405020304" pitchFamily="18" charset="0"/>
              <a:cs typeface="Times New Roman" panose="02020603050405020304" pitchFamily="18" charset="0"/>
            </a:endParaRPr>
          </a:p>
          <a:p>
            <a:pPr marL="342900" indent="-342900" algn="ctr"/>
            <a:r>
              <a:rPr lang="en-US" altLang="zh-CN" sz="2000">
                <a:latin typeface="Times New Roman" panose="02020603050405020304" pitchFamily="18" charset="0"/>
                <a:cs typeface="Times New Roman" panose="02020603050405020304" pitchFamily="18" charset="0"/>
              </a:rPr>
              <a:t>9</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电磁翻板</a:t>
            </a:r>
            <a:r>
              <a:rPr lang="zh-CN" altLang="en-US" sz="20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cs typeface="Times New Roman" panose="02020603050405020304" pitchFamily="18" charset="0"/>
              </a:rPr>
              <a:t>10</a:t>
            </a:r>
            <a:r>
              <a:rPr lang="en-US" altLang="zh-CN" sz="2000">
                <a:latin typeface="Times New Roman" panose="02020603050405020304" pitchFamily="18" charset="0"/>
                <a:ea typeface="Times New Roman" panose="02020603050405020304" pitchFamily="18" charset="0"/>
                <a:cs typeface="Times New Roman" panose="02020603050405020304" pitchFamily="18" charset="0"/>
              </a:rPr>
              <a:t>—</a:t>
            </a:r>
            <a:r>
              <a:rPr lang="zh-CN" altLang="en-US" sz="2000">
                <a:latin typeface="宋体" panose="02010600030101010101" pitchFamily="2" charset="-122"/>
                <a:ea typeface="宋体" panose="02010600030101010101" pitchFamily="2" charset="-122"/>
                <a:cs typeface="宋体" panose="02010600030101010101" pitchFamily="2" charset="-122"/>
              </a:rPr>
              <a:t>容器（料斗）</a:t>
            </a:r>
            <a:endParaRPr lang="zh-CN" altLang="en-US" sz="20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0050" name="图片 130049" descr="轴承滚子直径分选机3"/>
          <p:cNvPicPr>
            <a:picLocks noChangeAspect="1"/>
          </p:cNvPicPr>
          <p:nvPr/>
        </p:nvPicPr>
        <p:blipFill>
          <a:blip r:embed="rId2"/>
          <a:stretch>
            <a:fillRect/>
          </a:stretch>
        </p:blipFill>
        <p:spPr>
          <a:xfrm>
            <a:off x="4953000" y="1066800"/>
            <a:ext cx="3810000" cy="5245100"/>
          </a:xfrm>
          <a:prstGeom prst="rect">
            <a:avLst/>
          </a:prstGeom>
          <a:noFill/>
          <a:ln w="9525">
            <a:noFill/>
          </a:ln>
        </p:spPr>
      </p:pic>
      <p:sp>
        <p:nvSpPr>
          <p:cNvPr id="130051" name="标题 130050"/>
          <p:cNvSpPr>
            <a:spLocks noGrp="1"/>
          </p:cNvSpPr>
          <p:nvPr>
            <p:ph type="title"/>
          </p:nvPr>
        </p:nvSpPr>
        <p:spPr>
          <a:xfrm>
            <a:off x="381000" y="304800"/>
            <a:ext cx="8153400" cy="762000"/>
          </a:xfrm>
        </p:spPr>
        <p:txBody>
          <a:bodyPr anchor="b"/>
          <a:lstStyle/>
          <a:p>
            <a:r>
              <a:rPr lang="zh-CN" altLang="en-US" sz="3200" b="1">
                <a:latin typeface="Times New Roman" panose="02020603050405020304" pitchFamily="18" charset="0"/>
                <a:ea typeface="黑体" panose="02010609060101010101" pitchFamily="2" charset="-122"/>
              </a:rPr>
              <a:t>电感式滚柱直径分选装置</a:t>
            </a:r>
            <a:r>
              <a:rPr lang="zh-CN" altLang="en-US" sz="3200" b="1">
                <a:latin typeface="黑体" panose="02010609060101010101" pitchFamily="2" charset="-122"/>
                <a:ea typeface="黑体" panose="02010609060101010101" pitchFamily="2" charset="-122"/>
              </a:rPr>
              <a:t>（外形）</a:t>
            </a:r>
            <a:r>
              <a:rPr lang="zh-CN" altLang="en-US" sz="3200" b="1">
                <a:latin typeface="Times New Roman" panose="02020603050405020304" pitchFamily="18" charset="0"/>
                <a:ea typeface="黑体" panose="02010609060101010101" pitchFamily="2" charset="-122"/>
              </a:rPr>
              <a:t> </a:t>
            </a:r>
            <a:endParaRPr lang="zh-CN" altLang="en-US" sz="3200" b="1">
              <a:latin typeface="Times New Roman" panose="02020603050405020304" pitchFamily="18" charset="0"/>
              <a:ea typeface="黑体" panose="02010609060101010101" pitchFamily="2" charset="-122"/>
            </a:endParaRPr>
          </a:p>
        </p:txBody>
      </p:sp>
      <p:sp>
        <p:nvSpPr>
          <p:cNvPr id="130052" name="矩形 130051"/>
          <p:cNvSpPr/>
          <p:nvPr/>
        </p:nvSpPr>
        <p:spPr>
          <a:xfrm>
            <a:off x="3733800" y="1752600"/>
            <a:ext cx="1143000" cy="609600"/>
          </a:xfrm>
          <a:prstGeom prst="rect">
            <a:avLst/>
          </a:prstGeom>
          <a:noFill/>
          <a:ln w="9525">
            <a:noFill/>
          </a:ln>
        </p:spPr>
        <p:txBody>
          <a:bodyPr lIns="92075" tIns="46038" rIns="92075" bIns="46038"/>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buClr>
                <a:schemeClr val="hlink"/>
              </a:buClr>
              <a:buSzPct val="60000"/>
              <a:buFont typeface="Wingdings" panose="05000000000000000000" pitchFamily="2" charset="2"/>
              <a:buNone/>
            </a:pPr>
            <a:r>
              <a:rPr lang="zh-CN" altLang="en-US" sz="3200" b="1">
                <a:latin typeface="Times New Roman" panose="02020603050405020304" pitchFamily="18" charset="0"/>
              </a:rPr>
              <a:t>滑道</a:t>
            </a:r>
            <a:endParaRPr lang="zh-CN" altLang="en-US" sz="3200" b="1">
              <a:latin typeface="Times New Roman" panose="02020603050405020304" pitchFamily="18" charset="0"/>
            </a:endParaRPr>
          </a:p>
        </p:txBody>
      </p:sp>
      <p:sp>
        <p:nvSpPr>
          <p:cNvPr id="130053" name="直接连接符 130052"/>
          <p:cNvSpPr/>
          <p:nvPr/>
        </p:nvSpPr>
        <p:spPr>
          <a:xfrm>
            <a:off x="4648200" y="2133600"/>
            <a:ext cx="2514600" cy="1371600"/>
          </a:xfrm>
          <a:prstGeom prst="line">
            <a:avLst/>
          </a:prstGeom>
          <a:ln w="57150" cap="flat" cmpd="sng">
            <a:solidFill>
              <a:srgbClr val="FF33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130054" name="直接连接符 130053"/>
          <p:cNvSpPr/>
          <p:nvPr/>
        </p:nvSpPr>
        <p:spPr>
          <a:xfrm>
            <a:off x="4724400" y="3505200"/>
            <a:ext cx="1752600" cy="1371600"/>
          </a:xfrm>
          <a:prstGeom prst="line">
            <a:avLst/>
          </a:prstGeom>
          <a:ln w="57150" cap="flat" cmpd="sng">
            <a:solidFill>
              <a:srgbClr val="FF33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130055" name="文本框 130054"/>
          <p:cNvSpPr txBox="1"/>
          <p:nvPr/>
        </p:nvSpPr>
        <p:spPr>
          <a:xfrm>
            <a:off x="2895600" y="3200400"/>
            <a:ext cx="205740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nSpc>
                <a:spcPct val="75000"/>
              </a:lnSpc>
              <a:spcBef>
                <a:spcPct val="50000"/>
              </a:spcBef>
              <a:buClr>
                <a:schemeClr val="bg1"/>
              </a:buClr>
            </a:pPr>
            <a:r>
              <a:rPr lang="zh-CN" altLang="en-US" sz="3200" b="1">
                <a:latin typeface="Times New Roman" panose="02020603050405020304" pitchFamily="18" charset="0"/>
              </a:rPr>
              <a:t>分选仓位</a:t>
            </a:r>
            <a:endParaRPr lang="zh-CN" altLang="en-US" sz="3200" b="1">
              <a:latin typeface="Times New Roman" panose="02020603050405020304" pitchFamily="18" charset="0"/>
            </a:endParaRPr>
          </a:p>
        </p:txBody>
      </p:sp>
      <p:pic>
        <p:nvPicPr>
          <p:cNvPr id="130056" name="图片 130055" descr="滚子外形"/>
          <p:cNvPicPr>
            <a:picLocks noChangeAspect="1"/>
          </p:cNvPicPr>
          <p:nvPr/>
        </p:nvPicPr>
        <p:blipFill>
          <a:blip r:embed="rId3"/>
          <a:stretch>
            <a:fillRect/>
          </a:stretch>
        </p:blipFill>
        <p:spPr>
          <a:xfrm>
            <a:off x="1722120" y="3983355"/>
            <a:ext cx="2389188" cy="1279525"/>
          </a:xfrm>
          <a:prstGeom prst="rect">
            <a:avLst/>
          </a:prstGeom>
          <a:noFill/>
          <a:ln w="9525">
            <a:noFill/>
          </a:ln>
        </p:spPr>
      </p:pic>
      <p:sp>
        <p:nvSpPr>
          <p:cNvPr id="130057" name="文本框 130056"/>
          <p:cNvSpPr txBox="1"/>
          <p:nvPr/>
        </p:nvSpPr>
        <p:spPr>
          <a:xfrm>
            <a:off x="1464310" y="5588635"/>
            <a:ext cx="2743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buClr>
                <a:schemeClr val="bg1"/>
              </a:buClr>
            </a:pPr>
            <a:r>
              <a:rPr lang="zh-CN" altLang="en-US" sz="3200" b="1">
                <a:latin typeface="Times New Roman" panose="02020603050405020304" pitchFamily="18" charset="0"/>
              </a:rPr>
              <a:t>轴承滚子外形</a:t>
            </a:r>
            <a:endParaRPr lang="zh-CN" altLang="en-US" sz="3200" b="1">
              <a:latin typeface="Times New Roman" panose="02020603050405020304" pitchFamily="18" charset="0"/>
            </a:endParaRPr>
          </a:p>
        </p:txBody>
      </p:sp>
      <p:sp>
        <p:nvSpPr>
          <p:cNvPr id="130058" name="文本框 130057"/>
          <p:cNvSpPr txBox="1"/>
          <p:nvPr/>
        </p:nvSpPr>
        <p:spPr>
          <a:xfrm>
            <a:off x="629285" y="1355725"/>
            <a:ext cx="594360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buClr>
                <a:schemeClr val="bg1"/>
              </a:buClr>
            </a:pPr>
            <a:r>
              <a:rPr lang="zh-CN" altLang="en-US" sz="2000" b="1">
                <a:latin typeface="Times New Roman" panose="02020603050405020304" pitchFamily="18" charset="0"/>
              </a:rPr>
              <a:t>（参考中原量仪股份有限公司资料）</a:t>
            </a:r>
            <a:endParaRPr lang="zh-CN" altLang="en-US" sz="2000" b="1">
              <a:latin typeface="Times New Roman" panose="02020603050405020304" pitchFamily="18" charset="0"/>
            </a:endParaRPr>
          </a:p>
        </p:txBody>
      </p:sp>
    </p:spTree>
  </p:cSld>
  <p:clrMapOvr>
    <a:masterClrMapping/>
  </p:clrMapOvr>
  <p:transition advTm="14750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500" fill="hold" grpId="0" nodeType="afterEffect">
                                  <p:stCondLst>
                                    <p:cond delay="1000"/>
                                  </p:stCondLst>
                                  <p:childTnLst>
                                    <p:set>
                                      <p:cBhvr>
                                        <p:cTn id="6" dur="1" fill="hold">
                                          <p:stCondLst>
                                            <p:cond delay="499"/>
                                          </p:stCondLst>
                                        </p:cTn>
                                        <p:tgtEl>
                                          <p:spTgt spid="130052"/>
                                        </p:tgtEl>
                                        <p:attrNameLst>
                                          <p:attrName>style.visibility</p:attrName>
                                        </p:attrNameLst>
                                      </p:cBhvr>
                                      <p:to>
                                        <p:strVal val="visible"/>
                                      </p:to>
                                    </p:set>
                                  </p:childTnLst>
                                </p:cTn>
                              </p:par>
                            </p:childTnLst>
                          </p:cTn>
                        </p:par>
                        <p:par>
                          <p:cTn id="7" fill="hold" nodeType="afterGroup">
                            <p:stCondLst>
                              <p:cond delay="1500"/>
                            </p:stCondLst>
                            <p:childTnLst>
                              <p:par>
                                <p:cTn id="8" presetID="22" presetClass="entr" presetSubtype="1" dur="500" fill="hold" nodeType="afterEffect">
                                  <p:stCondLst>
                                    <p:cond delay="1000"/>
                                  </p:stCondLst>
                                  <p:childTnLst>
                                    <p:set>
                                      <p:cBhvr>
                                        <p:cTn id="9" dur="1" fill="hold">
                                          <p:stCondLst>
                                            <p:cond delay="0"/>
                                          </p:stCondLst>
                                        </p:cTn>
                                        <p:tgtEl>
                                          <p:spTgt spid="130053"/>
                                        </p:tgtEl>
                                        <p:attrNameLst>
                                          <p:attrName>style.visibility</p:attrName>
                                        </p:attrNameLst>
                                      </p:cBhvr>
                                      <p:to>
                                        <p:strVal val="visible"/>
                                      </p:to>
                                    </p:set>
                                    <p:animEffect transition="in" filter="wipe(up)">
                                      <p:cBhvr>
                                        <p:cTn id="10" dur="500"/>
                                        <p:tgtEl>
                                          <p:spTgt spid="130053"/>
                                        </p:tgtEl>
                                      </p:cBhvr>
                                    </p:animEffect>
                                  </p:childTnLst>
                                </p:cTn>
                              </p:par>
                            </p:childTnLst>
                          </p:cTn>
                        </p:par>
                        <p:par>
                          <p:cTn id="11" fill="hold" nodeType="afterGroup">
                            <p:stCondLst>
                              <p:cond delay="3000"/>
                            </p:stCondLst>
                            <p:childTnLst>
                              <p:par>
                                <p:cTn id="12" presetID="1" presetClass="entr" presetSubtype="0" dur="500" fill="hold" grpId="0" nodeType="afterEffect">
                                  <p:stCondLst>
                                    <p:cond delay="1000"/>
                                  </p:stCondLst>
                                  <p:childTnLst>
                                    <p:set>
                                      <p:cBhvr>
                                        <p:cTn id="13" dur="1" fill="hold">
                                          <p:stCondLst>
                                            <p:cond delay="499"/>
                                          </p:stCondLst>
                                        </p:cTn>
                                        <p:tgtEl>
                                          <p:spTgt spid="130055"/>
                                        </p:tgtEl>
                                        <p:attrNameLst>
                                          <p:attrName>style.visibility</p:attrName>
                                        </p:attrNameLst>
                                      </p:cBhvr>
                                      <p:to>
                                        <p:strVal val="visible"/>
                                      </p:to>
                                    </p:set>
                                  </p:childTnLst>
                                </p:cTn>
                              </p:par>
                            </p:childTnLst>
                          </p:cTn>
                        </p:par>
                        <p:par>
                          <p:cTn id="14" fill="hold" nodeType="afterGroup">
                            <p:stCondLst>
                              <p:cond delay="4500"/>
                            </p:stCondLst>
                            <p:childTnLst>
                              <p:par>
                                <p:cTn id="15" presetID="22" presetClass="entr" presetSubtype="1" dur="500" fill="hold" nodeType="afterEffect">
                                  <p:stCondLst>
                                    <p:cond delay="1000"/>
                                  </p:stCondLst>
                                  <p:childTnLst>
                                    <p:set>
                                      <p:cBhvr>
                                        <p:cTn id="16" dur="1" fill="hold">
                                          <p:stCondLst>
                                            <p:cond delay="0"/>
                                          </p:stCondLst>
                                        </p:cTn>
                                        <p:tgtEl>
                                          <p:spTgt spid="130054"/>
                                        </p:tgtEl>
                                        <p:attrNameLst>
                                          <p:attrName>style.visibility</p:attrName>
                                        </p:attrNameLst>
                                      </p:cBhvr>
                                      <p:to>
                                        <p:strVal val="visible"/>
                                      </p:to>
                                    </p:set>
                                    <p:animEffect transition="in" filter="wipe(up)">
                                      <p:cBhvr>
                                        <p:cTn id="17" dur="500"/>
                                        <p:tgtEl>
                                          <p:spTgt spid="130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p:bldP spid="130055"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02" name="标题 665601"/>
          <p:cNvSpPr>
            <a:spLocks noGrp="1"/>
          </p:cNvSpPr>
          <p:nvPr>
            <p:ph type="title"/>
          </p:nvPr>
        </p:nvSpPr>
        <p:spPr>
          <a:xfrm>
            <a:off x="755650" y="549275"/>
            <a:ext cx="7772400" cy="1143000"/>
          </a:xfrm>
        </p:spPr>
        <p:txBody>
          <a:bodyPr anchor="ctr"/>
          <a:lstStyle/>
          <a:p>
            <a:r>
              <a:rPr lang="en-US" altLang="zh-CN"/>
              <a:t>3.2  </a:t>
            </a:r>
            <a:r>
              <a:rPr lang="zh-CN" altLang="en-US"/>
              <a:t>差动变压器式传感器</a:t>
            </a:r>
            <a:br>
              <a:rPr lang="zh-CN" altLang="en-US"/>
            </a:br>
            <a:endParaRPr lang="zh-CN" altLang="en-US"/>
          </a:p>
        </p:txBody>
      </p:sp>
      <p:sp>
        <p:nvSpPr>
          <p:cNvPr id="665603" name="文本占位符 665602"/>
          <p:cNvSpPr>
            <a:spLocks noGrp="1"/>
          </p:cNvSpPr>
          <p:nvPr>
            <p:ph type="body" idx="4294967295"/>
          </p:nvPr>
        </p:nvSpPr>
        <p:spPr>
          <a:xfrm>
            <a:off x="900113" y="1773238"/>
            <a:ext cx="7772400" cy="4114800"/>
          </a:xfrm>
        </p:spPr>
        <p:txBody>
          <a:bodyPr/>
          <a:lstStyle/>
          <a:p>
            <a:pPr lvl="1">
              <a:lnSpc>
                <a:spcPct val="90000"/>
              </a:lnSpc>
              <a:buNone/>
            </a:pPr>
            <a:r>
              <a:rPr lang="en-US" altLang="zh-CN" b="1">
                <a:latin typeface="隶书" panose="02010509060101010101" pitchFamily="49" charset="-122"/>
              </a:rPr>
              <a:t>3.2.1  </a:t>
            </a:r>
            <a:r>
              <a:rPr lang="zh-CN" altLang="en-US" b="1">
                <a:latin typeface="隶书" panose="02010509060101010101" pitchFamily="49" charset="-122"/>
              </a:rPr>
              <a:t>差动变压器式传感器的工作原理</a:t>
            </a:r>
            <a:endParaRPr lang="zh-CN" altLang="en-US" b="1">
              <a:latin typeface="隶书" panose="02010509060101010101" pitchFamily="49" charset="-122"/>
            </a:endParaRPr>
          </a:p>
          <a:p>
            <a:pPr>
              <a:lnSpc>
                <a:spcPct val="90000"/>
              </a:lnSpc>
            </a:pPr>
            <a:r>
              <a:rPr lang="zh-CN" altLang="en-US"/>
              <a:t>        差动变压器是把被测的非电量变化转换成绕组互感量的变化。</a:t>
            </a:r>
            <a:endParaRPr lang="zh-CN" altLang="en-US"/>
          </a:p>
          <a:p>
            <a:pPr>
              <a:lnSpc>
                <a:spcPct val="90000"/>
              </a:lnSpc>
            </a:pPr>
            <a:r>
              <a:rPr lang="zh-CN" altLang="en-US">
                <a:latin typeface="宋体" panose="02010600030101010101" pitchFamily="2" charset="-122"/>
              </a:rPr>
              <a:t>差动变压器结构形式较多，有变隙式、变面积式和螺线管式等，应用最多的是螺线管式差动变压器，它可以测量</a:t>
            </a:r>
            <a:r>
              <a:rPr lang="en-US" altLang="zh-CN">
                <a:latin typeface="宋体" panose="02010600030101010101" pitchFamily="2" charset="-122"/>
              </a:rPr>
              <a:t>1</a:t>
            </a:r>
            <a:r>
              <a:rPr lang="zh-CN" altLang="en-US">
                <a:latin typeface="宋体" panose="02010600030101010101" pitchFamily="2" charset="-122"/>
              </a:rPr>
              <a:t>～</a:t>
            </a:r>
            <a:r>
              <a:rPr lang="en-US" altLang="zh-CN">
                <a:latin typeface="宋体" panose="02010600030101010101" pitchFamily="2" charset="-122"/>
              </a:rPr>
              <a:t>100mm</a:t>
            </a:r>
            <a:r>
              <a:rPr lang="zh-CN" altLang="en-US">
                <a:latin typeface="宋体" panose="02010600030101010101" pitchFamily="2" charset="-122"/>
              </a:rPr>
              <a:t>机械位移，并具有测量精度高、灵敏度高、结构简单、性能可靠等优点。</a:t>
            </a:r>
            <a:endParaRPr lang="zh-CN" altLang="en-US">
              <a:latin typeface="宋体" panose="02010600030101010101" pitchFamily="2" charset="-122"/>
            </a:endParaRPr>
          </a:p>
          <a:p>
            <a:pPr>
              <a:lnSpc>
                <a:spcPct val="90000"/>
              </a:lnSpc>
            </a:pPr>
            <a:endParaRPr lang="zh-CN" altLang="en-US">
              <a:latin typeface="宋体" panose="02010600030101010101" pitchFamily="2" charset="-122"/>
            </a:endParaRPr>
          </a:p>
          <a:p>
            <a:pPr>
              <a:lnSpc>
                <a:spcPct val="90000"/>
              </a:lnSpc>
            </a:pP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6631" name="矩形 666630"/>
          <p:cNvSpPr/>
          <p:nvPr/>
        </p:nvSpPr>
        <p:spPr>
          <a:xfrm>
            <a:off x="0" y="2370138"/>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666630" name="图片 666629" descr="3-9"/>
          <p:cNvPicPr>
            <a:picLocks noChangeAspect="1"/>
          </p:cNvPicPr>
          <p:nvPr/>
        </p:nvPicPr>
        <p:blipFill>
          <a:blip r:embed="rId2"/>
          <a:srcRect l="25449" r="9581"/>
          <a:stretch>
            <a:fillRect/>
          </a:stretch>
        </p:blipFill>
        <p:spPr>
          <a:xfrm>
            <a:off x="2700338" y="2133600"/>
            <a:ext cx="4321175" cy="3313113"/>
          </a:xfrm>
          <a:prstGeom prst="rect">
            <a:avLst/>
          </a:prstGeom>
          <a:noFill/>
          <a:ln w="9525">
            <a:noFill/>
          </a:ln>
        </p:spPr>
      </p:pic>
      <p:sp>
        <p:nvSpPr>
          <p:cNvPr id="666632" name="矩形 666631"/>
          <p:cNvSpPr/>
          <p:nvPr/>
        </p:nvSpPr>
        <p:spPr>
          <a:xfrm>
            <a:off x="1178560" y="5634673"/>
            <a:ext cx="7548880" cy="70675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3-8  </a:t>
            </a:r>
            <a:r>
              <a:rPr lang="zh-CN" altLang="en-US" sz="2000">
                <a:latin typeface="Arial" pitchFamily="34" charset="0"/>
                <a:ea typeface="黑体" panose="02010609060101010101" pitchFamily="2" charset="-122"/>
              </a:rPr>
              <a:t>螺线管式差动变压器结构</a:t>
            </a:r>
            <a:endParaRPr lang="zh-CN" altLang="en-US" sz="2000">
              <a:latin typeface="Times New Roman" panose="02020603050405020304" pitchFamily="18" charset="0"/>
            </a:endParaRPr>
          </a:p>
          <a:p>
            <a:pPr algn="ctr" defTabSz="0" eaLnBrk="0" hangingPunct="0">
              <a:buClrTx/>
              <a:tabLst>
                <a:tab pos="4800600" algn="r"/>
              </a:tabLst>
            </a:pPr>
            <a:r>
              <a:rPr lang="en-US" altLang="zh-CN" sz="2000">
                <a:latin typeface="Times New Roman" panose="02020603050405020304" pitchFamily="18" charset="0"/>
              </a:rPr>
              <a:t>1—</a:t>
            </a:r>
            <a:r>
              <a:rPr lang="zh-CN" altLang="en-US" sz="2000">
                <a:latin typeface="Times New Roman" panose="02020603050405020304" pitchFamily="18" charset="0"/>
              </a:rPr>
              <a:t>铁芯；</a:t>
            </a:r>
            <a:r>
              <a:rPr lang="en-US" altLang="zh-CN" sz="2000">
                <a:latin typeface="Times New Roman" panose="02020603050405020304" pitchFamily="18" charset="0"/>
              </a:rPr>
              <a:t>2—</a:t>
            </a:r>
            <a:r>
              <a:rPr lang="zh-CN" altLang="en-US" sz="2000">
                <a:latin typeface="Times New Roman" panose="02020603050405020304" pitchFamily="18" charset="0"/>
              </a:rPr>
              <a:t>导磁外壳；</a:t>
            </a:r>
            <a:r>
              <a:rPr lang="en-US" altLang="zh-CN" sz="2000">
                <a:latin typeface="Times New Roman" panose="02020603050405020304" pitchFamily="18" charset="0"/>
              </a:rPr>
              <a:t>3—</a:t>
            </a:r>
            <a:r>
              <a:rPr lang="zh-CN" altLang="en-US" sz="2000">
                <a:latin typeface="Times New Roman" panose="02020603050405020304" pitchFamily="18" charset="0"/>
              </a:rPr>
              <a:t>骨架；</a:t>
            </a:r>
            <a:r>
              <a:rPr lang="en-US" altLang="zh-CN" sz="2000">
                <a:latin typeface="Times New Roman" panose="02020603050405020304" pitchFamily="18" charset="0"/>
              </a:rPr>
              <a:t>5—</a:t>
            </a:r>
            <a:r>
              <a:rPr lang="zh-CN" altLang="en-US" sz="2000">
                <a:latin typeface="Times New Roman" panose="02020603050405020304" pitchFamily="18" charset="0"/>
              </a:rPr>
              <a:t>初级绕组；</a:t>
            </a:r>
            <a:r>
              <a:rPr lang="en-US" altLang="zh-CN" sz="2000">
                <a:latin typeface="Times New Roman" panose="02020603050405020304" pitchFamily="18" charset="0"/>
              </a:rPr>
              <a:t>4</a:t>
            </a:r>
            <a:r>
              <a:rPr lang="zh-CN" altLang="en-US" sz="2000">
                <a:latin typeface="Times New Roman" panose="02020603050405020304" pitchFamily="18" charset="0"/>
              </a:rPr>
              <a:t>、</a:t>
            </a:r>
            <a:r>
              <a:rPr lang="en-US" altLang="zh-CN" sz="2000">
                <a:latin typeface="Times New Roman" panose="02020603050405020304" pitchFamily="18" charset="0"/>
              </a:rPr>
              <a:t>6—</a:t>
            </a:r>
            <a:r>
              <a:rPr lang="zh-CN" altLang="en-US" sz="2000">
                <a:solidFill>
                  <a:srgbClr val="000000"/>
                </a:solidFill>
                <a:latin typeface="Times New Roman" panose="02020603050405020304" pitchFamily="18" charset="0"/>
              </a:rPr>
              <a:t>次级绕组</a:t>
            </a:r>
            <a:endParaRPr lang="zh-CN" altLang="en-US" sz="2000">
              <a:latin typeface="Times New Roman" panose="02020603050405020304" pitchFamily="18"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33189" name="图片 733188" descr="0410"/>
          <p:cNvPicPr>
            <a:picLocks noChangeAspect="1"/>
          </p:cNvPicPr>
          <p:nvPr/>
        </p:nvPicPr>
        <p:blipFill>
          <a:blip r:embed="rId2"/>
          <a:stretch>
            <a:fillRect/>
          </a:stretch>
        </p:blipFill>
        <p:spPr>
          <a:xfrm>
            <a:off x="1187450" y="1773238"/>
            <a:ext cx="3744913" cy="2035175"/>
          </a:xfrm>
          <a:prstGeom prst="rect">
            <a:avLst/>
          </a:prstGeom>
          <a:noFill/>
          <a:ln w="9525">
            <a:noFill/>
          </a:ln>
        </p:spPr>
      </p:pic>
      <p:sp>
        <p:nvSpPr>
          <p:cNvPr id="733190" name="矩形 733189"/>
          <p:cNvSpPr/>
          <p:nvPr/>
        </p:nvSpPr>
        <p:spPr>
          <a:xfrm>
            <a:off x="2057400" y="1854200"/>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33191" name="矩形 733190"/>
          <p:cNvSpPr/>
          <p:nvPr/>
        </p:nvSpPr>
        <p:spPr>
          <a:xfrm>
            <a:off x="2057400" y="3241675"/>
            <a:ext cx="1098550" cy="24447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000">
                <a:latin typeface="Times New Roman" panose="02020603050405020304" pitchFamily="18" charset="0"/>
              </a:rPr>
              <a:t>	</a:t>
            </a:r>
            <a:endParaRPr lang="en-US" altLang="zh-CN">
              <a:latin typeface="Times New Roman" panose="02020603050405020304" pitchFamily="18" charset="0"/>
            </a:endParaRPr>
          </a:p>
        </p:txBody>
      </p:sp>
      <p:sp>
        <p:nvSpPr>
          <p:cNvPr id="733192" name="矩形 733191"/>
          <p:cNvSpPr/>
          <p:nvPr/>
        </p:nvSpPr>
        <p:spPr>
          <a:xfrm>
            <a:off x="1042988" y="4507230"/>
            <a:ext cx="7848600" cy="583565"/>
          </a:xfrm>
          <a:prstGeom prst="rect">
            <a:avLst/>
          </a:prstGeom>
          <a:no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a:tabLst>
                <a:tab pos="1300480" algn="ctr"/>
                <a:tab pos="3900805" algn="ctr"/>
                <a:tab pos="4800600" algn="r"/>
              </a:tabLst>
            </a:pPr>
            <a:r>
              <a:rPr lang="en-US" altLang="zh-CN" sz="900">
                <a:latin typeface="Arial" pitchFamily="34" charset="0"/>
                <a:ea typeface="黑体" panose="02010609060101010101" pitchFamily="2" charset="-122"/>
              </a:rPr>
              <a:t>	</a:t>
            </a:r>
            <a:r>
              <a:rPr lang="zh-CN" altLang="en-US" sz="1600">
                <a:latin typeface="Arial" pitchFamily="34" charset="0"/>
                <a:ea typeface="黑体" panose="02010609060101010101" pitchFamily="2" charset="-122"/>
              </a:rPr>
              <a:t>图</a:t>
            </a:r>
            <a:r>
              <a:rPr lang="en-US" altLang="zh-CN" sz="1600">
                <a:latin typeface="Arial" pitchFamily="34" charset="0"/>
                <a:ea typeface="黑体" panose="02010609060101010101" pitchFamily="2" charset="-122"/>
              </a:rPr>
              <a:t>3-9  </a:t>
            </a:r>
            <a:r>
              <a:rPr lang="zh-CN" altLang="en-US" sz="1600">
                <a:latin typeface="Arial" pitchFamily="34" charset="0"/>
                <a:ea typeface="黑体" panose="02010609060101010101" pitchFamily="2" charset="-122"/>
              </a:rPr>
              <a:t>螺线管式差动变压器的等效电路	           图</a:t>
            </a:r>
            <a:r>
              <a:rPr lang="en-US" altLang="zh-CN" sz="1600">
                <a:latin typeface="Arial" pitchFamily="34" charset="0"/>
                <a:ea typeface="黑体" panose="02010609060101010101" pitchFamily="2" charset="-122"/>
              </a:rPr>
              <a:t>3-10 </a:t>
            </a:r>
            <a:r>
              <a:rPr lang="zh-CN" altLang="en-US" sz="1600">
                <a:latin typeface="Arial" pitchFamily="34" charset="0"/>
                <a:ea typeface="黑体" panose="02010609060101010101" pitchFamily="2" charset="-122"/>
              </a:rPr>
              <a:t>差动变压器输出电压特性曲线</a:t>
            </a:r>
            <a:endParaRPr lang="zh-CN" altLang="en-US" sz="1600">
              <a:latin typeface="Times New Roman" panose="02020603050405020304" pitchFamily="18" charset="0"/>
              <a:cs typeface="Arial" pitchFamily="34" charset="0"/>
            </a:endParaRPr>
          </a:p>
          <a:p>
            <a:pPr defTabSz="0" eaLnBrk="0" hangingPunct="0">
              <a:buClrTx/>
              <a:tabLst>
                <a:tab pos="1300480" algn="ctr"/>
                <a:tab pos="3900805" algn="ctr"/>
                <a:tab pos="4800600" algn="r"/>
              </a:tabLst>
            </a:pPr>
            <a:r>
              <a:rPr lang="zh-CN" altLang="en-US" sz="1600">
                <a:latin typeface="Times New Roman" panose="02020603050405020304" pitchFamily="18" charset="0"/>
                <a:cs typeface="Arial" pitchFamily="34" charset="0"/>
              </a:rPr>
              <a:t>		                                                            </a:t>
            </a:r>
            <a:r>
              <a:rPr lang="en-US" altLang="zh-CN" sz="1600">
                <a:latin typeface="Times New Roman" panose="02020603050405020304" pitchFamily="18" charset="0"/>
                <a:cs typeface="Arial" pitchFamily="34" charset="0"/>
              </a:rPr>
              <a:t>1</a:t>
            </a:r>
            <a:r>
              <a:rPr lang="en-US" altLang="zh-CN" sz="1600">
                <a:latin typeface="Times New Roman" panose="02020603050405020304" pitchFamily="18" charset="0"/>
                <a:ea typeface="Arial" pitchFamily="34" charset="0"/>
              </a:rPr>
              <a:t>—</a:t>
            </a:r>
            <a:r>
              <a:rPr lang="zh-CN" altLang="en-US" sz="1600">
                <a:latin typeface="Times New Roman" panose="02020603050405020304" pitchFamily="18" charset="0"/>
                <a:cs typeface="Arial" pitchFamily="34" charset="0"/>
              </a:rPr>
              <a:t>实际特性曲线；</a:t>
            </a:r>
            <a:r>
              <a:rPr lang="en-US" altLang="zh-CN" sz="1600">
                <a:latin typeface="Times New Roman" panose="02020603050405020304" pitchFamily="18" charset="0"/>
                <a:cs typeface="Arial" pitchFamily="34" charset="0"/>
              </a:rPr>
              <a:t>2</a:t>
            </a:r>
            <a:r>
              <a:rPr lang="en-US" altLang="zh-CN" sz="1600">
                <a:latin typeface="Times New Roman" panose="02020603050405020304" pitchFamily="18" charset="0"/>
                <a:ea typeface="Arial" pitchFamily="34" charset="0"/>
              </a:rPr>
              <a:t>—</a:t>
            </a:r>
            <a:r>
              <a:rPr lang="zh-CN" altLang="en-US" sz="1600">
                <a:latin typeface="Times New Roman" panose="02020603050405020304" pitchFamily="18" charset="0"/>
                <a:cs typeface="Arial" pitchFamily="34" charset="0"/>
              </a:rPr>
              <a:t>理论特性曲线</a:t>
            </a:r>
            <a:endParaRPr lang="zh-CN" altLang="en-US" sz="1600">
              <a:latin typeface="Times New Roman" panose="02020603050405020304" pitchFamily="18" charset="0"/>
              <a:ea typeface="Arial" pitchFamily="34" charset="0"/>
            </a:endParaRPr>
          </a:p>
        </p:txBody>
      </p:sp>
      <p:pic>
        <p:nvPicPr>
          <p:cNvPr id="733193" name="图片 733192"/>
          <p:cNvPicPr>
            <a:picLocks noChangeAspect="1"/>
          </p:cNvPicPr>
          <p:nvPr/>
        </p:nvPicPr>
        <p:blipFill>
          <a:blip r:embed="rId3"/>
          <a:stretch>
            <a:fillRect/>
          </a:stretch>
        </p:blipFill>
        <p:spPr>
          <a:xfrm>
            <a:off x="4932363" y="1616075"/>
            <a:ext cx="3960812" cy="2324100"/>
          </a:xfrm>
          <a:prstGeom prst="rect">
            <a:avLst/>
          </a:prstGeom>
          <a:noFill/>
          <a:ln w="9525">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7650" name="标题 667649"/>
          <p:cNvSpPr>
            <a:spLocks noGrp="1"/>
          </p:cNvSpPr>
          <p:nvPr>
            <p:ph type="title"/>
          </p:nvPr>
        </p:nvSpPr>
        <p:spPr/>
        <p:txBody>
          <a:bodyPr anchor="ctr"/>
          <a:lstStyle/>
          <a:p>
            <a:r>
              <a:rPr lang="en-US" altLang="zh-CN"/>
              <a:t> </a:t>
            </a:r>
            <a:endParaRPr lang="en-US" altLang="zh-CN"/>
          </a:p>
        </p:txBody>
      </p:sp>
      <p:sp>
        <p:nvSpPr>
          <p:cNvPr id="667651" name="文本占位符 667650"/>
          <p:cNvSpPr>
            <a:spLocks noGrp="1"/>
          </p:cNvSpPr>
          <p:nvPr>
            <p:ph type="body" idx="4294967295"/>
          </p:nvPr>
        </p:nvSpPr>
        <p:spPr>
          <a:xfrm>
            <a:off x="685800" y="16764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差动变压器传感器中的两个次级绕组反相串联，当初级绕组加以激励电压</a:t>
            </a:r>
            <a:r>
              <a:rPr lang="en-US" altLang="zh-CN" sz="2800" i="1">
                <a:latin typeface="宋体" panose="02010600030101010101" pitchFamily="2" charset="-122"/>
              </a:rPr>
              <a:t>U</a:t>
            </a:r>
            <a:r>
              <a:rPr lang="zh-CN" altLang="en-US" sz="2800">
                <a:latin typeface="宋体" panose="02010600030101010101" pitchFamily="2" charset="-122"/>
              </a:rPr>
              <a:t>时，在两个次级绕组</a:t>
            </a:r>
            <a:r>
              <a:rPr lang="en-US" altLang="zh-CN" sz="2800" i="1">
                <a:latin typeface="宋体" panose="02010600030101010101" pitchFamily="2" charset="-122"/>
              </a:rPr>
              <a:t>W</a:t>
            </a:r>
            <a:r>
              <a:rPr lang="en-US" altLang="zh-CN" sz="2800" baseline="-25000">
                <a:latin typeface="宋体" panose="02010600030101010101" pitchFamily="2" charset="-122"/>
              </a:rPr>
              <a:t>2a</a:t>
            </a:r>
            <a:r>
              <a:rPr lang="zh-CN" altLang="en-US" sz="2800">
                <a:latin typeface="宋体" panose="02010600030101010101" pitchFamily="2" charset="-122"/>
              </a:rPr>
              <a:t>和</a:t>
            </a:r>
            <a:r>
              <a:rPr lang="en-US" altLang="zh-CN" sz="2800" i="1">
                <a:latin typeface="宋体" panose="02010600030101010101" pitchFamily="2" charset="-122"/>
              </a:rPr>
              <a:t>W</a:t>
            </a:r>
            <a:r>
              <a:rPr lang="en-US" altLang="zh-CN" sz="2800" baseline="-25000">
                <a:latin typeface="宋体" panose="02010600030101010101" pitchFamily="2" charset="-122"/>
              </a:rPr>
              <a:t>2b</a:t>
            </a:r>
            <a:r>
              <a:rPr lang="zh-CN" altLang="en-US" sz="2800">
                <a:latin typeface="宋体" panose="02010600030101010101" pitchFamily="2" charset="-122"/>
              </a:rPr>
              <a:t>中便会产生感应电势</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zh-CN" altLang="en-US" sz="2800">
                <a:latin typeface="宋体" panose="02010600030101010101" pitchFamily="2" charset="-122"/>
              </a:rPr>
              <a:t>和</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zh-CN" altLang="en-US" sz="2800">
                <a:latin typeface="宋体" panose="02010600030101010101" pitchFamily="2" charset="-122"/>
              </a:rPr>
              <a:t>。当活动衔铁处于初始平衡位置时，必然会使两互感系数 </a:t>
            </a:r>
            <a:r>
              <a:rPr lang="en-US" altLang="zh-CN" sz="2800" i="1">
                <a:latin typeface="宋体" panose="02010600030101010101" pitchFamily="2" charset="-122"/>
              </a:rPr>
              <a:t>M</a:t>
            </a:r>
            <a:r>
              <a:rPr lang="en-US" altLang="zh-CN" sz="2800" baseline="-25000">
                <a:latin typeface="宋体" panose="02010600030101010101" pitchFamily="2" charset="-122"/>
              </a:rPr>
              <a:t>1</a:t>
            </a:r>
            <a:r>
              <a:rPr lang="en-US" altLang="zh-CN" sz="2800">
                <a:latin typeface="宋体" panose="02010600030101010101" pitchFamily="2" charset="-122"/>
              </a:rPr>
              <a:t>=</a:t>
            </a:r>
            <a:r>
              <a:rPr lang="en-US" altLang="zh-CN" sz="2800" i="1">
                <a:latin typeface="宋体" panose="02010600030101010101" pitchFamily="2" charset="-122"/>
              </a:rPr>
              <a:t>M</a:t>
            </a:r>
            <a:r>
              <a:rPr lang="en-US" altLang="zh-CN" sz="2800" baseline="-25000">
                <a:latin typeface="宋体" panose="02010600030101010101" pitchFamily="2" charset="-122"/>
              </a:rPr>
              <a:t>2</a:t>
            </a:r>
            <a:r>
              <a:rPr lang="zh-CN" altLang="en-US" sz="2800">
                <a:latin typeface="宋体" panose="02010600030101010101" pitchFamily="2" charset="-122"/>
              </a:rPr>
              <a:t>，将有</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en-US" altLang="zh-CN" sz="2800">
                <a:latin typeface="宋体" panose="02010600030101010101" pitchFamily="2" charset="-122"/>
              </a:rPr>
              <a:t>=</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zh-CN" altLang="en-US" sz="2800">
                <a:latin typeface="宋体" panose="02010600030101010101" pitchFamily="2" charset="-122"/>
              </a:rPr>
              <a:t>，因而有</a:t>
            </a:r>
            <a:r>
              <a:rPr lang="en-US" altLang="zh-CN" sz="2800" i="1" err="1">
                <a:latin typeface="宋体" panose="02010600030101010101" pitchFamily="2" charset="-122"/>
              </a:rPr>
              <a:t>U</a:t>
            </a:r>
            <a:r>
              <a:rPr lang="en-US" altLang="zh-CN" sz="2800" err="1">
                <a:latin typeface="宋体" panose="02010600030101010101" pitchFamily="2" charset="-122"/>
              </a:rPr>
              <a:t>o=</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en-US" altLang="zh-CN" sz="2800">
                <a:latin typeface="宋体" panose="02010600030101010101" pitchFamily="2" charset="-122"/>
              </a:rPr>
              <a:t>−</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en-US" altLang="zh-CN" sz="2800">
                <a:latin typeface="宋体" panose="02010600030101010101" pitchFamily="2" charset="-122"/>
              </a:rPr>
              <a:t>=0</a:t>
            </a:r>
            <a:r>
              <a:rPr lang="zh-CN" altLang="en-US" sz="2800">
                <a:latin typeface="宋体" panose="02010600030101010101" pitchFamily="2" charset="-122"/>
              </a:rPr>
              <a:t>，即差动变压器输出电压为零。</a:t>
            </a:r>
            <a:endParaRPr lang="zh-CN" altLang="en-US" sz="2800">
              <a:latin typeface="宋体" panose="02010600030101010101"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8674" name="标题 668673"/>
          <p:cNvSpPr>
            <a:spLocks noGrp="1"/>
          </p:cNvSpPr>
          <p:nvPr>
            <p:ph type="title"/>
          </p:nvPr>
        </p:nvSpPr>
        <p:spPr/>
        <p:txBody>
          <a:bodyPr anchor="ctr"/>
          <a:lstStyle/>
          <a:p>
            <a:r>
              <a:rPr lang="en-US" altLang="zh-CN"/>
              <a:t> </a:t>
            </a:r>
            <a:endParaRPr lang="en-US" altLang="zh-CN"/>
          </a:p>
        </p:txBody>
      </p:sp>
      <p:sp>
        <p:nvSpPr>
          <p:cNvPr id="668675" name="文本占位符 668674"/>
          <p:cNvSpPr>
            <a:spLocks noGrp="1"/>
          </p:cNvSpPr>
          <p:nvPr>
            <p:ph type="body" idx="4294967295"/>
          </p:nvPr>
        </p:nvSpPr>
        <p:spPr>
          <a:xfrm>
            <a:off x="685800" y="1828800"/>
            <a:ext cx="7772400" cy="4114800"/>
          </a:xfrm>
        </p:spPr>
        <p:txBody>
          <a:bodyPr/>
          <a:lstStyle/>
          <a:p>
            <a:r>
              <a:rPr lang="en-US" altLang="zh-CN">
                <a:latin typeface="宋体" panose="02010600030101010101" pitchFamily="2" charset="-122"/>
              </a:rPr>
              <a:t>    </a:t>
            </a:r>
            <a:r>
              <a:rPr lang="zh-CN" altLang="en-US" sz="2800">
                <a:latin typeface="宋体" panose="02010600030101010101" pitchFamily="2" charset="-122"/>
              </a:rPr>
              <a:t>当活动衔铁向上移动时，由于磁阻的影响，</a:t>
            </a:r>
            <a:r>
              <a:rPr lang="en-US" altLang="zh-CN" sz="2800" i="1">
                <a:latin typeface="宋体" panose="02010600030101010101" pitchFamily="2" charset="-122"/>
              </a:rPr>
              <a:t>W</a:t>
            </a:r>
            <a:r>
              <a:rPr lang="en-US" altLang="zh-CN" sz="2800" baseline="-25000">
                <a:latin typeface="宋体" panose="02010600030101010101" pitchFamily="2" charset="-122"/>
              </a:rPr>
              <a:t>2a</a:t>
            </a:r>
            <a:r>
              <a:rPr lang="zh-CN" altLang="en-US" sz="2800">
                <a:latin typeface="宋体" panose="02010600030101010101" pitchFamily="2" charset="-122"/>
              </a:rPr>
              <a:t>中磁通将大于</a:t>
            </a:r>
            <a:r>
              <a:rPr lang="en-US" altLang="zh-CN" sz="2800" i="1">
                <a:latin typeface="宋体" panose="02010600030101010101" pitchFamily="2" charset="-122"/>
              </a:rPr>
              <a:t>W</a:t>
            </a:r>
            <a:r>
              <a:rPr lang="en-US" altLang="zh-CN" sz="2800" baseline="-25000">
                <a:latin typeface="宋体" panose="02010600030101010101" pitchFamily="2" charset="-122"/>
              </a:rPr>
              <a:t>2b</a:t>
            </a:r>
            <a:r>
              <a:rPr lang="zh-CN" altLang="en-US" sz="2800">
                <a:latin typeface="宋体" panose="02010600030101010101" pitchFamily="2" charset="-122"/>
              </a:rPr>
              <a:t>，使</a:t>
            </a:r>
            <a:r>
              <a:rPr lang="en-US" altLang="zh-CN" sz="2800" i="1">
                <a:latin typeface="宋体" panose="02010600030101010101" pitchFamily="2" charset="-122"/>
              </a:rPr>
              <a:t>M</a:t>
            </a:r>
            <a:r>
              <a:rPr lang="en-US" altLang="zh-CN" sz="2800" baseline="-25000">
                <a:latin typeface="宋体" panose="02010600030101010101" pitchFamily="2" charset="-122"/>
              </a:rPr>
              <a:t>1</a:t>
            </a:r>
            <a:r>
              <a:rPr lang="en-US" altLang="zh-CN" sz="2800">
                <a:latin typeface="宋体" panose="02010600030101010101" pitchFamily="2" charset="-122"/>
              </a:rPr>
              <a:t>&gt;</a:t>
            </a:r>
            <a:r>
              <a:rPr lang="en-US" altLang="zh-CN" sz="2800" i="1">
                <a:latin typeface="宋体" panose="02010600030101010101" pitchFamily="2" charset="-122"/>
              </a:rPr>
              <a:t>M</a:t>
            </a:r>
            <a:r>
              <a:rPr lang="en-US" altLang="zh-CN" sz="2800" baseline="-25000">
                <a:latin typeface="宋体" panose="02010600030101010101" pitchFamily="2" charset="-122"/>
              </a:rPr>
              <a:t>2</a:t>
            </a:r>
            <a:r>
              <a:rPr lang="zh-CN" altLang="en-US" sz="2800">
                <a:latin typeface="宋体" panose="02010600030101010101" pitchFamily="2" charset="-122"/>
              </a:rPr>
              <a:t>，因而</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zh-CN" altLang="en-US" sz="2800">
                <a:latin typeface="宋体" panose="02010600030101010101" pitchFamily="2" charset="-122"/>
              </a:rPr>
              <a:t>增加，而</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zh-CN" altLang="en-US" sz="2800">
                <a:latin typeface="宋体" panose="02010600030101010101" pitchFamily="2" charset="-122"/>
              </a:rPr>
              <a:t>减小。反之，</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zh-CN" altLang="en-US" sz="2800">
                <a:latin typeface="宋体" panose="02010600030101010101" pitchFamily="2" charset="-122"/>
              </a:rPr>
              <a:t>增加，</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zh-CN" altLang="en-US" sz="2800">
                <a:latin typeface="宋体" panose="02010600030101010101" pitchFamily="2" charset="-122"/>
              </a:rPr>
              <a:t>减小。因为</a:t>
            </a:r>
            <a:r>
              <a:rPr lang="en-US" altLang="zh-CN" sz="2800" i="1" err="1">
                <a:latin typeface="宋体" panose="02010600030101010101" pitchFamily="2" charset="-122"/>
              </a:rPr>
              <a:t>U</a:t>
            </a:r>
            <a:r>
              <a:rPr lang="en-US" altLang="zh-CN" sz="2800" err="1">
                <a:latin typeface="宋体" panose="02010600030101010101" pitchFamily="2" charset="-122"/>
              </a:rPr>
              <a:t>o=</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en-US" altLang="zh-CN" sz="2800">
                <a:latin typeface="宋体" panose="02010600030101010101" pitchFamily="2" charset="-122"/>
              </a:rPr>
              <a:t>−</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zh-CN" altLang="en-US" sz="2800">
                <a:latin typeface="宋体" panose="02010600030101010101" pitchFamily="2" charset="-122"/>
              </a:rPr>
              <a:t>，所以当</a:t>
            </a:r>
            <a:r>
              <a:rPr lang="en-US" altLang="zh-CN" sz="2800" i="1">
                <a:latin typeface="宋体" panose="02010600030101010101" pitchFamily="2" charset="-122"/>
              </a:rPr>
              <a:t>e</a:t>
            </a:r>
            <a:r>
              <a:rPr lang="en-US" altLang="zh-CN" sz="2800" baseline="-25000">
                <a:latin typeface="宋体" panose="02010600030101010101" pitchFamily="2" charset="-122"/>
              </a:rPr>
              <a:t>2a</a:t>
            </a:r>
            <a:r>
              <a:rPr lang="zh-CN" altLang="en-US" sz="2800">
                <a:latin typeface="宋体" panose="02010600030101010101" pitchFamily="2" charset="-122"/>
              </a:rPr>
              <a:t>、</a:t>
            </a:r>
            <a:r>
              <a:rPr lang="en-US" altLang="zh-CN" sz="2800" i="1">
                <a:latin typeface="宋体" panose="02010600030101010101" pitchFamily="2" charset="-122"/>
              </a:rPr>
              <a:t>e</a:t>
            </a:r>
            <a:r>
              <a:rPr lang="en-US" altLang="zh-CN" sz="2800" baseline="-25000">
                <a:latin typeface="宋体" panose="02010600030101010101" pitchFamily="2" charset="-122"/>
              </a:rPr>
              <a:t>2b</a:t>
            </a:r>
            <a:r>
              <a:rPr lang="en-US" altLang="zh-CN" sz="2800">
                <a:latin typeface="宋体" panose="02010600030101010101" pitchFamily="2" charset="-122"/>
              </a:rPr>
              <a:t> </a:t>
            </a:r>
            <a:r>
              <a:rPr lang="zh-CN" altLang="en-US" sz="2800">
                <a:latin typeface="宋体" panose="02010600030101010101" pitchFamily="2" charset="-122"/>
              </a:rPr>
              <a:t>随着衔铁位移</a:t>
            </a:r>
            <a:r>
              <a:rPr lang="en-US" altLang="zh-CN" sz="2800" i="1">
                <a:latin typeface="宋体" panose="02010600030101010101" pitchFamily="2" charset="-122"/>
              </a:rPr>
              <a:t>x</a:t>
            </a:r>
            <a:r>
              <a:rPr lang="zh-CN" altLang="en-US" sz="2800">
                <a:latin typeface="宋体" panose="02010600030101010101" pitchFamily="2" charset="-122"/>
              </a:rPr>
              <a:t>变化时，</a:t>
            </a:r>
            <a:r>
              <a:rPr lang="en-US" altLang="zh-CN" sz="2800" i="1" err="1">
                <a:latin typeface="宋体" panose="02010600030101010101" pitchFamily="2" charset="-122"/>
              </a:rPr>
              <a:t>U</a:t>
            </a:r>
            <a:r>
              <a:rPr lang="en-US" altLang="zh-CN" sz="2800" err="1">
                <a:latin typeface="宋体" panose="02010600030101010101" pitchFamily="2" charset="-122"/>
              </a:rPr>
              <a:t>o</a:t>
            </a:r>
            <a:r>
              <a:rPr lang="zh-CN" altLang="en-US" sz="2800">
                <a:latin typeface="宋体" panose="02010600030101010101" pitchFamily="2" charset="-122"/>
              </a:rPr>
              <a:t>也必将随</a:t>
            </a:r>
            <a:r>
              <a:rPr lang="en-US" altLang="zh-CN" sz="2800" i="1">
                <a:latin typeface="宋体" panose="02010600030101010101" pitchFamily="2" charset="-122"/>
              </a:rPr>
              <a:t>x</a:t>
            </a:r>
            <a:r>
              <a:rPr lang="zh-CN" altLang="en-US" sz="2800">
                <a:latin typeface="宋体" panose="02010600030101010101" pitchFamily="2" charset="-122"/>
              </a:rPr>
              <a:t>而变化。</a:t>
            </a:r>
            <a:endParaRPr lang="zh-CN" altLang="en-US" sz="2800">
              <a:latin typeface="宋体" panose="02010600030101010101" pitchFamily="2"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454" name="矩形 58453"/>
          <p:cNvSpPr/>
          <p:nvPr/>
        </p:nvSpPr>
        <p:spPr>
          <a:xfrm>
            <a:off x="751840" y="1511935"/>
            <a:ext cx="8016875" cy="193802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2400">
                <a:latin typeface="Comic Sans MS" panose="030f0702030302020204" pitchFamily="66" charset="0"/>
              </a:rPr>
              <a:t>      </a:t>
            </a:r>
            <a:r>
              <a:rPr lang="zh-CN" altLang="en-US" sz="2400" b="1">
                <a:latin typeface="Comic Sans MS" panose="030f0702030302020204" pitchFamily="66" charset="0"/>
              </a:rPr>
              <a:t>由图可以看出， 当衔铁位于中心位置时，差动变压器输出电压并不等于零，我们把差动变压器在零位移时的输出电压称为</a:t>
            </a:r>
            <a:r>
              <a:rPr lang="zh-CN" altLang="en-US" sz="2400" b="1">
                <a:solidFill>
                  <a:schemeClr val="hlink"/>
                </a:solidFill>
                <a:latin typeface="Comic Sans MS" panose="030f0702030302020204" pitchFamily="66" charset="0"/>
              </a:rPr>
              <a:t>零点残余电压</a:t>
            </a:r>
            <a:r>
              <a:rPr lang="zh-CN" altLang="en-US" sz="2400" b="1">
                <a:latin typeface="Comic Sans MS" panose="030f0702030302020204" pitchFamily="66" charset="0"/>
              </a:rPr>
              <a:t>，记作</a:t>
            </a:r>
            <a:r>
              <a:rPr lang="en-US" altLang="zh-CN" sz="2400" b="1" err="1">
                <a:latin typeface="Comic Sans MS" panose="030f0702030302020204" pitchFamily="66" charset="0"/>
              </a:rPr>
              <a:t>ΔUo</a:t>
            </a:r>
            <a:r>
              <a:rPr lang="zh-CN" altLang="en-US" sz="2400" b="1">
                <a:latin typeface="Comic Sans MS" panose="030f0702030302020204" pitchFamily="66" charset="0"/>
              </a:rPr>
              <a:t>，它的存在使传感器的输出特性不经过零点，造成实际特性与理论特性不完全一致</a:t>
            </a:r>
            <a:r>
              <a:rPr lang="zh-CN" altLang="en-US" b="1">
                <a:latin typeface="Comic Sans MS" panose="030f0702030302020204" pitchFamily="66" charset="0"/>
              </a:rPr>
              <a:t>。</a:t>
            </a:r>
            <a:endParaRPr lang="zh-CN" altLang="en-US" b="1">
              <a:latin typeface="Comic Sans MS" panose="030f0702030302020204" pitchFamily="66" charset="0"/>
            </a:endParaRPr>
          </a:p>
        </p:txBody>
      </p:sp>
      <p:sp>
        <p:nvSpPr>
          <p:cNvPr id="60421" name="矩形 60420"/>
          <p:cNvSpPr/>
          <p:nvPr/>
        </p:nvSpPr>
        <p:spPr>
          <a:xfrm>
            <a:off x="751840" y="3518218"/>
            <a:ext cx="7920038" cy="8223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零点残余电压一般在几十毫伏以下，在实际使用时，应设法减小</a:t>
            </a:r>
            <a:r>
              <a:rPr lang="en-US" altLang="zh-CN" sz="2400" b="1" i="1" err="1">
                <a:latin typeface="楷体_GB2312" pitchFamily="49" charset="-122"/>
                <a:ea typeface="楷体_GB2312" pitchFamily="49" charset="-122"/>
              </a:rPr>
              <a:t>Ux</a:t>
            </a:r>
            <a:r>
              <a:rPr lang="zh-CN" altLang="en-US" sz="2400" b="1">
                <a:latin typeface="楷体_GB2312" pitchFamily="49" charset="-122"/>
                <a:ea typeface="楷体_GB2312" pitchFamily="49" charset="-122"/>
              </a:rPr>
              <a:t>，否则将会影响传感器的测量结果。</a:t>
            </a:r>
            <a:endParaRPr lang="zh-CN" altLang="en-US" sz="2400" b="1">
              <a:latin typeface="楷体_GB2312" pitchFamily="49" charset="-122"/>
              <a:ea typeface="楷体_GB2312" pitchFamily="49" charset="-122"/>
            </a:endParaRPr>
          </a:p>
        </p:txBody>
      </p:sp>
      <p:sp>
        <p:nvSpPr>
          <p:cNvPr id="60419" name="文本框 60418"/>
          <p:cNvSpPr txBox="1"/>
          <p:nvPr/>
        </p:nvSpPr>
        <p:spPr>
          <a:xfrm>
            <a:off x="607695" y="4269105"/>
            <a:ext cx="8686800" cy="26479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Bef>
                <a:spcPct val="50000"/>
              </a:spcBef>
              <a:buClr>
                <a:schemeClr val="bg1"/>
              </a:buClr>
            </a:pPr>
            <a:r>
              <a:rPr lang="en-US" altLang="zh-CN" sz="2400" b="1">
                <a:solidFill>
                  <a:schemeClr val="hlink"/>
                </a:solidFill>
                <a:latin typeface="Times New Roman" panose="02020603050405020304" pitchFamily="18" charset="0"/>
              </a:rPr>
              <a:t>       </a:t>
            </a:r>
            <a:r>
              <a:rPr lang="zh-CN" altLang="en-US" sz="2400" b="1">
                <a:solidFill>
                  <a:srgbClr val="FF0000"/>
                </a:solidFill>
                <a:latin typeface="Times New Roman" panose="02020603050405020304" pitchFamily="18" charset="0"/>
              </a:rPr>
              <a:t>零点残余电压产生原因：</a:t>
            </a:r>
            <a:endParaRPr lang="zh-CN" altLang="en-US" sz="2400" b="1">
              <a:solidFill>
                <a:srgbClr val="FF0000"/>
              </a:solidFill>
              <a:latin typeface="Times New Roman" panose="02020603050405020304" pitchFamily="18" charset="0"/>
            </a:endParaRPr>
          </a:p>
          <a:p>
            <a:pPr algn="just">
              <a:lnSpc>
                <a:spcPct val="150000"/>
              </a:lnSpc>
              <a:spcBef>
                <a:spcPct val="50000"/>
              </a:spcBef>
              <a:buClr>
                <a:schemeClr val="bg1"/>
              </a:buClr>
            </a:pPr>
            <a:r>
              <a:rPr lang="zh-CN" altLang="en-US" sz="2400" b="1">
                <a:latin typeface="Times New Roman" panose="02020603050405020304" pitchFamily="18" charset="0"/>
              </a:rPr>
              <a:t>        主要是由传感器的两次级绕组的电气参数和几何尺寸不对称，以及磁性材料的非线性等引起的。</a:t>
            </a:r>
            <a:endParaRPr lang="zh-CN" altLang="en-US" sz="2400" b="1">
              <a:latin typeface="Times New Roman" panose="02020603050405020304" pitchFamily="18" charset="0"/>
            </a:endParaRPr>
          </a:p>
          <a:p>
            <a:pPr algn="just">
              <a:lnSpc>
                <a:spcPct val="150000"/>
              </a:lnSpc>
              <a:spcBef>
                <a:spcPct val="50000"/>
              </a:spcBef>
              <a:buClr>
                <a:schemeClr val="bg1"/>
              </a:buClr>
            </a:pPr>
            <a:endParaRPr lang="zh-CN" altLang="en-US" sz="2400" b="1">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0421"/>
                                        </p:tgtEl>
                                        <p:attrNameLst>
                                          <p:attrName>style.visibility</p:attrName>
                                        </p:attrNameLst>
                                      </p:cBhvr>
                                      <p:to>
                                        <p:strVal val="visible"/>
                                      </p:to>
                                    </p:set>
                                    <p:anim calcmode="lin" valueType="num">
                                      <p:cBhvr additive="base">
                                        <p:cTn id="7" dur="500" fill="hold"/>
                                        <p:tgtEl>
                                          <p:spTgt spid="60421"/>
                                        </p:tgtEl>
                                        <p:attrNameLst>
                                          <p:attrName>ppt_x</p:attrName>
                                        </p:attrNameLst>
                                      </p:cBhvr>
                                      <p:tavLst>
                                        <p:tav tm="0">
                                          <p:val>
                                            <p:strVal val="#ppt_x"/>
                                          </p:val>
                                        </p:tav>
                                        <p:tav tm="100000">
                                          <p:val>
                                            <p:strVal val="#ppt_x"/>
                                          </p:val>
                                        </p:tav>
                                      </p:tavLst>
                                    </p:anim>
                                    <p:anim calcmode="lin" valueType="num">
                                      <p:cBhvr additive="base">
                                        <p:cTn id="8" dur="500" fill="hold"/>
                                        <p:tgtEl>
                                          <p:spTgt spid="604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1"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6738" name="标题 116737"/>
          <p:cNvSpPr>
            <a:spLocks noGrp="1"/>
          </p:cNvSpPr>
          <p:nvPr>
            <p:ph type="title"/>
          </p:nvPr>
        </p:nvSpPr>
        <p:spPr>
          <a:xfrm>
            <a:off x="381000" y="304800"/>
            <a:ext cx="4119563" cy="762000"/>
          </a:xfrm>
        </p:spPr>
        <p:txBody>
          <a:bodyPr anchor="b"/>
          <a:lstStyle/>
          <a:p>
            <a:pPr>
              <a:lnSpc>
                <a:spcPct val="120000"/>
              </a:lnSpc>
            </a:pPr>
            <a:r>
              <a:rPr lang="zh-CN" altLang="en-US" sz="3200" b="1">
                <a:latin typeface="Times New Roman" panose="02020603050405020304" pitchFamily="18" charset="0"/>
                <a:ea typeface="黑体" panose="02010609060101010101" pitchFamily="2" charset="-122"/>
              </a:rPr>
              <a:t>灵敏度与线性度</a:t>
            </a:r>
            <a:endParaRPr lang="zh-CN" altLang="en-US" sz="3200" b="1">
              <a:latin typeface="Times New Roman" panose="02020603050405020304" pitchFamily="18" charset="0"/>
              <a:ea typeface="黑体" panose="02010609060101010101" pitchFamily="2" charset="-122"/>
            </a:endParaRPr>
          </a:p>
        </p:txBody>
      </p:sp>
      <p:sp>
        <p:nvSpPr>
          <p:cNvPr id="116739" name="文本占位符 116738"/>
          <p:cNvSpPr>
            <a:spLocks noGrp="1"/>
          </p:cNvSpPr>
          <p:nvPr>
            <p:ph type="body" idx="4294967295"/>
          </p:nvPr>
        </p:nvSpPr>
        <p:spPr>
          <a:xfrm>
            <a:off x="457200" y="1295400"/>
            <a:ext cx="7924800" cy="3048000"/>
          </a:xfrm>
        </p:spPr>
        <p:txBody>
          <a:bodyPr/>
          <a:lstStyle/>
          <a:p>
            <a:pPr>
              <a:buNone/>
            </a:pPr>
            <a:r>
              <a:rPr lang="en-US" altLang="zh-CN" b="1">
                <a:latin typeface="Times New Roman" panose="02020603050405020304" pitchFamily="18" charset="0"/>
              </a:rPr>
              <a:t>            </a:t>
            </a:r>
            <a:r>
              <a:rPr lang="zh-CN" altLang="en-US" sz="2400" b="1">
                <a:latin typeface="Times New Roman" panose="02020603050405020304" pitchFamily="18" charset="0"/>
              </a:rPr>
              <a:t>差动变压器的灵敏度一般可达</a:t>
            </a:r>
            <a:r>
              <a:rPr lang="en-US" altLang="zh-CN" sz="2400" b="1">
                <a:latin typeface="Times New Roman" panose="02020603050405020304" pitchFamily="18" charset="0"/>
              </a:rPr>
              <a:t>0.5~5V/mm</a:t>
            </a:r>
            <a:r>
              <a:rPr lang="zh-CN" altLang="en-US" sz="2400" b="1">
                <a:latin typeface="Times New Roman" panose="02020603050405020304" pitchFamily="18" charset="0"/>
              </a:rPr>
              <a:t>，行程越小，灵敏度越高。</a:t>
            </a:r>
            <a:endParaRPr lang="zh-CN" altLang="en-US" sz="2400" b="1">
              <a:latin typeface="Times New Roman" panose="02020603050405020304" pitchFamily="18" charset="0"/>
            </a:endParaRPr>
          </a:p>
          <a:p>
            <a:pPr>
              <a:buNone/>
            </a:pPr>
            <a:r>
              <a:rPr lang="zh-CN" altLang="en-US" sz="2400" b="1">
                <a:latin typeface="Times New Roman" panose="02020603050405020304" pitchFamily="18" charset="0"/>
              </a:rPr>
              <a:t>            为了提高灵敏度，励磁电压在</a:t>
            </a:r>
            <a:r>
              <a:rPr lang="en-US" altLang="zh-CN" sz="2400" b="1">
                <a:latin typeface="Times New Roman" panose="02020603050405020304" pitchFamily="18" charset="0"/>
              </a:rPr>
              <a:t>10V</a:t>
            </a:r>
            <a:r>
              <a:rPr lang="zh-CN" altLang="en-US" sz="2400" b="1">
                <a:latin typeface="Times New Roman" panose="02020603050405020304" pitchFamily="18" charset="0"/>
              </a:rPr>
              <a:t>左右为宜。电源频率以</a:t>
            </a:r>
            <a:r>
              <a:rPr lang="en-US" altLang="zh-CN" sz="2400" b="1">
                <a:latin typeface="Times New Roman" panose="02020603050405020304" pitchFamily="18" charset="0"/>
              </a:rPr>
              <a:t>1~10kHz</a:t>
            </a:r>
            <a:r>
              <a:rPr lang="zh-CN" altLang="en-US" sz="2400" b="1">
                <a:latin typeface="Times New Roman" panose="02020603050405020304" pitchFamily="18" charset="0"/>
              </a:rPr>
              <a:t>为好。</a:t>
            </a:r>
            <a:endParaRPr lang="zh-CN" altLang="en-US" sz="2400" b="1">
              <a:latin typeface="Times New Roman" panose="02020603050405020304" pitchFamily="18" charset="0"/>
            </a:endParaRPr>
          </a:p>
          <a:p>
            <a:pPr>
              <a:buNone/>
            </a:pPr>
            <a:r>
              <a:rPr lang="zh-CN" altLang="en-US" sz="2400" b="1">
                <a:latin typeface="Times New Roman" panose="02020603050405020304" pitchFamily="18" charset="0"/>
              </a:rPr>
              <a:t>            差动变压器线性范围约为线圈骨架长度的</a:t>
            </a:r>
            <a:r>
              <a:rPr lang="en-US" altLang="zh-CN" sz="2400" b="1">
                <a:latin typeface="Times New Roman" panose="02020603050405020304" pitchFamily="18" charset="0"/>
              </a:rPr>
              <a:t>1/10</a:t>
            </a:r>
            <a:r>
              <a:rPr lang="zh-CN" altLang="en-US" sz="2400" b="1">
                <a:latin typeface="Times New Roman" panose="02020603050405020304" pitchFamily="18" charset="0"/>
              </a:rPr>
              <a:t>左右</a:t>
            </a:r>
            <a:r>
              <a:rPr lang="zh-CN" altLang="en-US" sz="2400">
                <a:latin typeface="Times New Roman" panose="02020603050405020304" pitchFamily="18" charset="0"/>
              </a:rPr>
              <a:t>。</a:t>
            </a:r>
            <a:r>
              <a:rPr lang="zh-CN" altLang="en-US">
                <a:latin typeface="Times New Roman" panose="02020603050405020304" pitchFamily="18" charset="0"/>
              </a:rPr>
              <a:t>  </a:t>
            </a:r>
            <a:endParaRPr lang="zh-CN" altLang="en-US">
              <a:latin typeface="Times New Roman" panose="02020603050405020304" pitchFamily="18" charset="0"/>
            </a:endParaRPr>
          </a:p>
        </p:txBody>
      </p:sp>
      <p:sp>
        <p:nvSpPr>
          <p:cNvPr id="116740" name="文本框 116739"/>
          <p:cNvSpPr txBox="1"/>
          <p:nvPr/>
        </p:nvSpPr>
        <p:spPr>
          <a:xfrm>
            <a:off x="900113" y="4221163"/>
            <a:ext cx="7086600" cy="11874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buClr>
                <a:schemeClr val="bg1"/>
              </a:buClr>
            </a:pPr>
            <a:r>
              <a:rPr lang="en-US" altLang="zh-CN" sz="2400" b="1">
                <a:solidFill>
                  <a:srgbClr val="990000"/>
                </a:solidFill>
                <a:latin typeface="Times New Roman" panose="02020603050405020304" pitchFamily="18" charset="0"/>
              </a:rPr>
              <a:t>        </a:t>
            </a:r>
            <a:r>
              <a:rPr lang="zh-CN" altLang="en-US" sz="2400" b="1">
                <a:solidFill>
                  <a:srgbClr val="FF0000"/>
                </a:solidFill>
                <a:latin typeface="Times New Roman" panose="02020603050405020304" pitchFamily="18" charset="0"/>
              </a:rPr>
              <a:t>例：欲测量</a:t>
            </a:r>
            <a:r>
              <a:rPr lang="en-US" altLang="zh-CN" sz="2400" b="1">
                <a:solidFill>
                  <a:srgbClr val="FF0000"/>
                </a:solidFill>
                <a:latin typeface="Times New Roman" panose="02020603050405020304" pitchFamily="18" charset="0"/>
                <a:sym typeface="Symbol" panose="05050102010706020507" pitchFamily="18" charset="2"/>
              </a:rPr>
              <a:t>2</a:t>
            </a:r>
            <a:r>
              <a:rPr lang="en-US" altLang="zh-CN" sz="2400" b="1">
                <a:solidFill>
                  <a:srgbClr val="FF0000"/>
                </a:solidFill>
                <a:latin typeface="Times New Roman" panose="02020603050405020304" pitchFamily="18" charset="0"/>
              </a:rPr>
              <a:t>0mm</a:t>
            </a:r>
            <a:r>
              <a:rPr lang="en-US" altLang="zh-CN" sz="2400" b="1">
                <a:solidFill>
                  <a:srgbClr val="FF0000"/>
                </a:solidFill>
                <a:latin typeface="Times New Roman" panose="02020603050405020304" pitchFamily="18" charset="0"/>
                <a:sym typeface="Symbol" panose="05050102010706020507" pitchFamily="18" charset="2"/>
              </a:rPr>
              <a:t>2</a:t>
            </a:r>
            <a:r>
              <a:rPr lang="en-US" altLang="zh-CN" sz="2400" b="1">
                <a:solidFill>
                  <a:srgbClr val="FF0000"/>
                </a:solidFill>
                <a:latin typeface="Times New Roman" panose="02020603050405020304" pitchFamily="18" charset="0"/>
              </a:rPr>
              <a:t>mm</a:t>
            </a:r>
            <a:r>
              <a:rPr lang="zh-CN" altLang="en-US" sz="2400" b="1">
                <a:solidFill>
                  <a:srgbClr val="FF0000"/>
                </a:solidFill>
                <a:latin typeface="Times New Roman" panose="02020603050405020304" pitchFamily="18" charset="0"/>
              </a:rPr>
              <a:t>轴的直径误差，应选择线圈骨架长度为多少的差动变压器（或电感传感器）为宜 ？</a:t>
            </a:r>
            <a:endParaRPr lang="zh-CN" altLang="en-US" sz="2400" b="1">
              <a:solidFill>
                <a:srgbClr val="FF0000"/>
              </a:solidFill>
              <a:latin typeface="Times New Roman" panose="02020603050405020304" pitchFamily="18" charset="0"/>
            </a:endParaRPr>
          </a:p>
        </p:txBody>
      </p:sp>
    </p:spTree>
  </p:cSld>
  <p:clrMapOvr>
    <a:masterClrMapping/>
  </p:clrMapOvr>
  <p:transition spd="med" advTm="147500">
    <p:spli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1000"/>
                                  </p:stCondLst>
                                  <p:childTnLst>
                                    <p:set>
                                      <p:cBhvr>
                                        <p:cTn id="6" dur="1" fill="hold">
                                          <p:stCondLst>
                                            <p:cond delay="0"/>
                                          </p:stCondLst>
                                        </p:cTn>
                                        <p:tgtEl>
                                          <p:spTgt spid="116739">
                                            <p:txEl>
                                              <p:pRg st="0" end="0"/>
                                            </p:txEl>
                                          </p:spTgt>
                                        </p:tgtEl>
                                        <p:attrNameLst>
                                          <p:attrName>style.visibility</p:attrName>
                                        </p:attrNameLst>
                                      </p:cBhvr>
                                      <p:to>
                                        <p:strVal val="visible"/>
                                      </p:to>
                                    </p:set>
                                    <p:animEffect transition="in" filter="blinds(horizontal)">
                                      <p:cBhvr>
                                        <p:cTn id="7" dur="500"/>
                                        <p:tgtEl>
                                          <p:spTgt spid="116739">
                                            <p:txEl>
                                              <p:pRg st="0" end="0"/>
                                            </p:txEl>
                                          </p:spTgt>
                                        </p:tgtEl>
                                      </p:cBhvr>
                                    </p:animEffect>
                                  </p:childTnLst>
                                </p:cTn>
                              </p:par>
                            </p:childTnLst>
                          </p:cTn>
                        </p:par>
                        <p:par>
                          <p:cTn id="8" fill="hold" nodeType="afterGroup">
                            <p:stCondLst>
                              <p:cond delay="1500"/>
                            </p:stCondLst>
                            <p:childTnLst>
                              <p:par>
                                <p:cTn id="9" presetID="3" presetClass="entr" presetSubtype="10" dur="500" fill="hold" grpId="0" nodeType="afterEffect">
                                  <p:stCondLst>
                                    <p:cond delay="1000"/>
                                  </p:stCondLst>
                                  <p:childTnLst>
                                    <p:set>
                                      <p:cBhvr>
                                        <p:cTn id="10" dur="1" fill="hold">
                                          <p:stCondLst>
                                            <p:cond delay="0"/>
                                          </p:stCondLst>
                                        </p:cTn>
                                        <p:tgtEl>
                                          <p:spTgt spid="116739">
                                            <p:txEl>
                                              <p:pRg st="1" end="1"/>
                                            </p:txEl>
                                          </p:spTgt>
                                        </p:tgtEl>
                                        <p:attrNameLst>
                                          <p:attrName>style.visibility</p:attrName>
                                        </p:attrNameLst>
                                      </p:cBhvr>
                                      <p:to>
                                        <p:strVal val="visible"/>
                                      </p:to>
                                    </p:set>
                                    <p:animEffect transition="in" filter="blinds(horizontal)">
                                      <p:cBhvr>
                                        <p:cTn id="11" dur="500"/>
                                        <p:tgtEl>
                                          <p:spTgt spid="116739">
                                            <p:txEl>
                                              <p:pRg st="1" end="1"/>
                                            </p:txEl>
                                          </p:spTgt>
                                        </p:tgtEl>
                                      </p:cBhvr>
                                    </p:animEffect>
                                  </p:childTnLst>
                                </p:cTn>
                              </p:par>
                            </p:childTnLst>
                          </p:cTn>
                        </p:par>
                        <p:par>
                          <p:cTn id="12" fill="hold" nodeType="afterGroup">
                            <p:stCondLst>
                              <p:cond delay="3000"/>
                            </p:stCondLst>
                            <p:childTnLst>
                              <p:par>
                                <p:cTn id="13" presetID="3" presetClass="entr" presetSubtype="10" dur="500" fill="hold" grpId="0" nodeType="afterEffect">
                                  <p:stCondLst>
                                    <p:cond delay="1000"/>
                                  </p:stCondLst>
                                  <p:childTnLst>
                                    <p:set>
                                      <p:cBhvr>
                                        <p:cTn id="14" dur="1" fill="hold">
                                          <p:stCondLst>
                                            <p:cond delay="0"/>
                                          </p:stCondLst>
                                        </p:cTn>
                                        <p:tgtEl>
                                          <p:spTgt spid="116739">
                                            <p:txEl>
                                              <p:pRg st="2" end="2"/>
                                            </p:txEl>
                                          </p:spTgt>
                                        </p:tgtEl>
                                        <p:attrNameLst>
                                          <p:attrName>style.visibility</p:attrName>
                                        </p:attrNameLst>
                                      </p:cBhvr>
                                      <p:to>
                                        <p:strVal val="visible"/>
                                      </p:to>
                                    </p:set>
                                    <p:animEffect transition="in" filter="blinds(horizontal)">
                                      <p:cBhvr>
                                        <p:cTn id="15" dur="500"/>
                                        <p:tgtEl>
                                          <p:spTgt spid="116739">
                                            <p:txEl>
                                              <p:pRg st="2" end="2"/>
                                            </p:txEl>
                                          </p:spTgt>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116740"/>
                                        </p:tgtEl>
                                        <p:attrNameLst>
                                          <p:attrName>style.visibility</p:attrName>
                                        </p:attrNameLst>
                                      </p:cBhvr>
                                      <p:to>
                                        <p:strVal val="visible"/>
                                      </p:to>
                                    </p:set>
                                    <p:animEffect transition="in" filter="blinds(horizontal)">
                                      <p:cBhvr>
                                        <p:cTn id="20" dur="500"/>
                                        <p:tgtEl>
                                          <p:spTgt spid="1167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uiExpand="1" build="p" advAuto="1000"/>
      <p:bldP spid="116740"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9698" name="标题 669697"/>
          <p:cNvSpPr>
            <a:spLocks noGrp="1"/>
          </p:cNvSpPr>
          <p:nvPr>
            <p:ph type="title"/>
          </p:nvPr>
        </p:nvSpPr>
        <p:spPr>
          <a:xfrm>
            <a:off x="827088" y="404813"/>
            <a:ext cx="7772400" cy="1143000"/>
          </a:xfrm>
        </p:spPr>
        <p:txBody>
          <a:bodyPr anchor="ctr"/>
          <a:lstStyle/>
          <a:p>
            <a:r>
              <a:rPr lang="en-US" altLang="zh-CN"/>
              <a:t> </a:t>
            </a:r>
            <a:endParaRPr lang="en-US" altLang="zh-CN"/>
          </a:p>
        </p:txBody>
      </p:sp>
      <p:sp>
        <p:nvSpPr>
          <p:cNvPr id="669699" name="文本占位符 669698"/>
          <p:cNvSpPr>
            <a:spLocks noGrp="1"/>
          </p:cNvSpPr>
          <p:nvPr>
            <p:ph type="body" idx="4294967295"/>
          </p:nvPr>
        </p:nvSpPr>
        <p:spPr>
          <a:xfrm>
            <a:off x="1042988" y="1484313"/>
            <a:ext cx="7772400" cy="4464050"/>
          </a:xfrm>
        </p:spPr>
        <p:txBody>
          <a:bodyPr/>
          <a:lstStyle/>
          <a:p>
            <a:pPr lvl="1">
              <a:buNone/>
            </a:pPr>
            <a:r>
              <a:rPr lang="en-US" altLang="zh-CN" b="1">
                <a:latin typeface="隶书" panose="02010509060101010101" pitchFamily="49" charset="-122"/>
              </a:rPr>
              <a:t>3.2.2  </a:t>
            </a:r>
            <a:r>
              <a:rPr lang="zh-CN" altLang="en-US" b="1">
                <a:latin typeface="隶书" panose="02010509060101010101" pitchFamily="49" charset="-122"/>
              </a:rPr>
              <a:t>差动变压器式传感器的测量电</a:t>
            </a:r>
            <a:endParaRPr lang="zh-CN" altLang="en-US" b="1">
              <a:latin typeface="隶书" panose="02010509060101010101" pitchFamily="49" charset="-122"/>
            </a:endParaRPr>
          </a:p>
          <a:p>
            <a:pPr lvl="1">
              <a:buNone/>
            </a:pPr>
            <a:r>
              <a:rPr lang="zh-CN" altLang="en-US">
                <a:latin typeface="华文行楷" panose="02010800040101010101" pitchFamily="2" charset="-122"/>
              </a:rPr>
              <a:t> </a:t>
            </a:r>
            <a:r>
              <a:rPr lang="en-US" altLang="zh-CN" b="1">
                <a:latin typeface="华文行楷" panose="02010800040101010101" pitchFamily="2" charset="-122"/>
              </a:rPr>
              <a:t>1</a:t>
            </a:r>
            <a:r>
              <a:rPr lang="zh-CN" altLang="en-US" b="1">
                <a:latin typeface="华文行楷" panose="02010800040101010101" pitchFamily="2" charset="-122"/>
              </a:rPr>
              <a:t>．差动整流电路</a:t>
            </a:r>
            <a:endParaRPr lang="zh-CN" altLang="en-US" b="1">
              <a:latin typeface="华文行楷" panose="02010800040101010101" pitchFamily="2" charset="-122"/>
            </a:endParaRPr>
          </a:p>
          <a:p>
            <a:r>
              <a:rPr lang="zh-CN" altLang="en-US"/>
              <a:t>        </a:t>
            </a:r>
            <a:r>
              <a:rPr lang="zh-CN" altLang="en-US" sz="2800"/>
              <a:t>差动整流电路还可以接成全波电压输出和全波电流输出的形式。</a:t>
            </a:r>
            <a:endParaRPr lang="zh-CN" altLang="en-US" sz="2800"/>
          </a:p>
          <a:p>
            <a:r>
              <a:rPr lang="zh-CN" altLang="en-US" sz="2800"/>
              <a:t>        差动整流电路具有结构简单，根据差动输出电压的大小和方向就可以判断出被测量（如位移）的大小和方向，不需要考虑相位调整和零点残余电压的影响，分布电容影响小，便于远距离传输，因而获得广泛的应用。</a:t>
            </a:r>
            <a:endParaRPr lang="zh-CN" altLang="en-US" sz="2800"/>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4210" name="标题 734209"/>
          <p:cNvSpPr>
            <a:spLocks noGrp="1"/>
          </p:cNvSpPr>
          <p:nvPr>
            <p:ph type="title"/>
          </p:nvPr>
        </p:nvSpPr>
        <p:spPr/>
        <p:txBody>
          <a:bodyPr anchor="ctr"/>
          <a:lstStyle/>
          <a:p>
            <a:r>
              <a:rPr lang="en-US" altLang="zh-CN"/>
              <a:t> </a:t>
            </a:r>
            <a:endParaRPr lang="en-US" altLang="zh-CN"/>
          </a:p>
        </p:txBody>
      </p:sp>
      <p:pic>
        <p:nvPicPr>
          <p:cNvPr id="734211" name="图片 734210" descr="0412"/>
          <p:cNvPicPr>
            <a:picLocks noChangeAspect="1"/>
          </p:cNvPicPr>
          <p:nvPr/>
        </p:nvPicPr>
        <p:blipFill>
          <a:blip r:embed="rId2"/>
          <a:stretch>
            <a:fillRect/>
          </a:stretch>
        </p:blipFill>
        <p:spPr>
          <a:xfrm>
            <a:off x="900113" y="1341438"/>
            <a:ext cx="7775575" cy="2309812"/>
          </a:xfrm>
          <a:prstGeom prst="rect">
            <a:avLst/>
          </a:prstGeom>
          <a:noFill/>
          <a:ln w="9525">
            <a:noFill/>
          </a:ln>
        </p:spPr>
      </p:pic>
      <p:sp>
        <p:nvSpPr>
          <p:cNvPr id="734212" name="矩形 734211"/>
          <p:cNvSpPr/>
          <p:nvPr/>
        </p:nvSpPr>
        <p:spPr>
          <a:xfrm>
            <a:off x="2100739" y="3802698"/>
            <a:ext cx="4994910" cy="101473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Times New Roman" panose="02020603050405020304" pitchFamily="18" charset="0"/>
              </a:rPr>
              <a:t>图</a:t>
            </a:r>
            <a:r>
              <a:rPr lang="en-US" altLang="zh-CN" sz="2000">
                <a:latin typeface="Times New Roman" panose="02020603050405020304" pitchFamily="18" charset="0"/>
              </a:rPr>
              <a:t>3-11  </a:t>
            </a:r>
            <a:r>
              <a:rPr lang="zh-CN" altLang="en-US" sz="2000">
                <a:latin typeface="Times New Roman" panose="02020603050405020304" pitchFamily="18" charset="0"/>
              </a:rPr>
              <a:t>差动整流电路</a:t>
            </a:r>
            <a:endParaRPr lang="zh-CN" altLang="en-US" sz="2000">
              <a:latin typeface="Times New Roman" panose="02020603050405020304" pitchFamily="18" charset="0"/>
            </a:endParaRPr>
          </a:p>
          <a:p>
            <a:pPr algn="ctr" defTabSz="0">
              <a:tabLst>
                <a:tab pos="4800600" algn="r"/>
              </a:tabLst>
            </a:pPr>
            <a:r>
              <a:rPr lang="zh-CN" altLang="en-US" sz="2000">
                <a:latin typeface="Times New Roman" panose="02020603050405020304" pitchFamily="18" charset="0"/>
              </a:rPr>
              <a:t>（</a:t>
            </a:r>
            <a:r>
              <a:rPr lang="en-US" altLang="zh-CN" sz="2000">
                <a:latin typeface="Times New Roman" panose="02020603050405020304" pitchFamily="18" charset="0"/>
              </a:rPr>
              <a:t>a</a:t>
            </a:r>
            <a:r>
              <a:rPr lang="zh-CN" altLang="en-US" sz="2000">
                <a:latin typeface="Times New Roman" panose="02020603050405020304" pitchFamily="18" charset="0"/>
              </a:rPr>
              <a:t>）全波电流输出；（</a:t>
            </a:r>
            <a:r>
              <a:rPr lang="en-US" altLang="zh-CN" sz="2000">
                <a:latin typeface="Times New Roman" panose="02020603050405020304" pitchFamily="18" charset="0"/>
              </a:rPr>
              <a:t>b</a:t>
            </a:r>
            <a:r>
              <a:rPr lang="zh-CN" altLang="en-US" sz="2000">
                <a:latin typeface="Times New Roman" panose="02020603050405020304" pitchFamily="18" charset="0"/>
              </a:rPr>
              <a:t>）全波电压输出；</a:t>
            </a:r>
            <a:endParaRPr lang="zh-CN" altLang="en-US" sz="2000">
              <a:latin typeface="Times New Roman" panose="02020603050405020304" pitchFamily="18" charset="0"/>
            </a:endParaRPr>
          </a:p>
          <a:p>
            <a:pPr algn="ctr" defTabSz="0">
              <a:tabLst>
                <a:tab pos="4800600" algn="r"/>
              </a:tabLst>
            </a:pPr>
            <a:r>
              <a:rPr lang="zh-CN" altLang="en-US" sz="2000">
                <a:latin typeface="Times New Roman" panose="02020603050405020304" pitchFamily="18" charset="0"/>
              </a:rPr>
              <a:t>（</a:t>
            </a:r>
            <a:r>
              <a:rPr lang="en-US" altLang="zh-CN" sz="2000">
                <a:latin typeface="Times New Roman" panose="02020603050405020304" pitchFamily="18" charset="0"/>
              </a:rPr>
              <a:t>c</a:t>
            </a:r>
            <a:r>
              <a:rPr lang="zh-CN" altLang="en-US" sz="2000">
                <a:latin typeface="Times New Roman" panose="02020603050405020304" pitchFamily="18" charset="0"/>
              </a:rPr>
              <a:t>）半波电流输出；（</a:t>
            </a:r>
            <a:r>
              <a:rPr lang="en-US" altLang="zh-CN" sz="2000">
                <a:latin typeface="Times New Roman" panose="02020603050405020304" pitchFamily="18" charset="0"/>
              </a:rPr>
              <a:t>d</a:t>
            </a:r>
            <a:r>
              <a:rPr lang="zh-CN" altLang="en-US" sz="2000">
                <a:latin typeface="Times New Roman" panose="02020603050405020304" pitchFamily="18" charset="0"/>
              </a:rPr>
              <a:t>）半波电压输出</a:t>
            </a:r>
            <a:endParaRPr lang="zh-CN" altLang="en-US" sz="2000">
              <a:latin typeface="Times New Roman" panose="02020603050405020304" pitchFamily="18" charset="0"/>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0723" name="文本占位符 670722"/>
          <p:cNvSpPr>
            <a:spLocks noGrp="1"/>
          </p:cNvSpPr>
          <p:nvPr>
            <p:ph type="body" idx="4294967295"/>
          </p:nvPr>
        </p:nvSpPr>
        <p:spPr>
          <a:xfrm>
            <a:off x="900113" y="1628775"/>
            <a:ext cx="7772400" cy="4170363"/>
          </a:xfrm>
        </p:spPr>
        <p:txBody>
          <a:bodyPr/>
          <a:lstStyle/>
          <a:p>
            <a:pPr lvl="2">
              <a:buNone/>
            </a:pPr>
            <a:r>
              <a:rPr lang="en-US" altLang="zh-CN" sz="2800" b="1">
                <a:latin typeface="华文行楷" panose="02010800040101010101" pitchFamily="2" charset="-122"/>
              </a:rPr>
              <a:t>2</a:t>
            </a:r>
            <a:r>
              <a:rPr lang="zh-CN" altLang="en-US" sz="2800" b="1">
                <a:latin typeface="华文行楷" panose="02010800040101010101" pitchFamily="2" charset="-122"/>
              </a:rPr>
              <a:t>．相敏检波电路</a:t>
            </a:r>
            <a:endParaRPr lang="zh-CN" altLang="en-US" sz="2800" b="1">
              <a:latin typeface="华文行楷" panose="02010800040101010101" pitchFamily="2" charset="-122"/>
            </a:endParaRPr>
          </a:p>
          <a:p>
            <a:r>
              <a:rPr lang="zh-CN" altLang="en-US" sz="2800">
                <a:latin typeface="宋体" panose="02010600030101010101" pitchFamily="2" charset="-122"/>
              </a:rPr>
              <a:t>    相敏检波电路要求比较电压与差动变压器二次输出电压频率相同，相位相同或相反。为了保证这一点，通常在电路中接入移相电路。另外，由于比较电压在检波电路中起开关作用，因此其幅值应尽可能大，一般应为信号电压的</a:t>
            </a:r>
            <a:r>
              <a:rPr lang="en-US" altLang="zh-CN" sz="2800">
                <a:latin typeface="宋体" panose="02010600030101010101" pitchFamily="2" charset="-122"/>
              </a:rPr>
              <a:t>3</a:t>
            </a:r>
            <a:r>
              <a:rPr lang="zh-CN" altLang="en-US" sz="2800">
                <a:latin typeface="宋体" panose="02010600030101010101" pitchFamily="2" charset="-122"/>
              </a:rPr>
              <a:t>～</a:t>
            </a:r>
            <a:r>
              <a:rPr lang="en-US" altLang="zh-CN" sz="2800">
                <a:latin typeface="宋体" panose="02010600030101010101" pitchFamily="2" charset="-122"/>
              </a:rPr>
              <a:t>5</a:t>
            </a:r>
            <a:r>
              <a:rPr lang="zh-CN" altLang="en-US" sz="2800">
                <a:latin typeface="宋体" panose="02010600030101010101" pitchFamily="2" charset="-122"/>
              </a:rPr>
              <a:t>倍。</a:t>
            </a:r>
            <a:endParaRPr lang="zh-CN" altLang="en-US" sz="2800">
              <a:latin typeface="宋体" panose="02010600030101010101" pitchFamily="2" charset="-122"/>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5237" name="矩形 735236"/>
          <p:cNvSpPr/>
          <p:nvPr/>
        </p:nvSpPr>
        <p:spPr>
          <a:xfrm>
            <a:off x="0" y="2628900"/>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35236" name="图片 735235" descr="0413"/>
          <p:cNvPicPr>
            <a:picLocks noChangeAspect="1"/>
          </p:cNvPicPr>
          <p:nvPr/>
        </p:nvPicPr>
        <p:blipFill>
          <a:blip r:embed="rId2"/>
          <a:srcRect l="42380"/>
          <a:stretch>
            <a:fillRect/>
          </a:stretch>
        </p:blipFill>
        <p:spPr>
          <a:xfrm>
            <a:off x="2051050" y="1484313"/>
            <a:ext cx="5184775" cy="2705100"/>
          </a:xfrm>
          <a:prstGeom prst="rect">
            <a:avLst/>
          </a:prstGeom>
          <a:noFill/>
          <a:ln w="9525">
            <a:noFill/>
          </a:ln>
        </p:spPr>
      </p:pic>
      <p:sp>
        <p:nvSpPr>
          <p:cNvPr id="735238" name="矩形 735237"/>
          <p:cNvSpPr/>
          <p:nvPr/>
        </p:nvSpPr>
        <p:spPr>
          <a:xfrm rot="-10800000" flipV="1">
            <a:off x="3132138" y="4580573"/>
            <a:ext cx="2670175" cy="398780"/>
          </a:xfrm>
          <a:prstGeom prst="rect">
            <a:avLst/>
          </a:prstGeom>
          <a:no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3-12  </a:t>
            </a:r>
            <a:r>
              <a:rPr lang="zh-CN" altLang="en-US" sz="2000">
                <a:latin typeface="Arial" pitchFamily="34" charset="0"/>
                <a:ea typeface="黑体" panose="02010609060101010101" pitchFamily="2" charset="-122"/>
              </a:rPr>
              <a:t>相敏检波电路</a:t>
            </a:r>
            <a:endParaRPr lang="zh-CN" altLang="en-US" sz="2000">
              <a:latin typeface="Times New Roman" panose="02020603050405020304" pitchFamily="18" charset="0"/>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2770" name="标题 672769"/>
          <p:cNvSpPr>
            <a:spLocks noGrp="1"/>
          </p:cNvSpPr>
          <p:nvPr>
            <p:ph type="title"/>
          </p:nvPr>
        </p:nvSpPr>
        <p:spPr/>
        <p:txBody>
          <a:bodyPr anchor="ctr"/>
          <a:lstStyle/>
          <a:p>
            <a:r>
              <a:rPr lang="en-US" altLang="zh-CN"/>
              <a:t> </a:t>
            </a:r>
            <a:endParaRPr lang="en-US" altLang="zh-CN"/>
          </a:p>
        </p:txBody>
      </p:sp>
      <p:sp>
        <p:nvSpPr>
          <p:cNvPr id="672771" name="文本占位符 672770"/>
          <p:cNvSpPr>
            <a:spLocks noGrp="1"/>
          </p:cNvSpPr>
          <p:nvPr>
            <p:ph type="body" idx="4294967295"/>
          </p:nvPr>
        </p:nvSpPr>
        <p:spPr>
          <a:xfrm>
            <a:off x="827088" y="1773238"/>
            <a:ext cx="7772400" cy="4114800"/>
          </a:xfrm>
        </p:spPr>
        <p:txBody>
          <a:bodyPr/>
          <a:lstStyle/>
          <a:p>
            <a:pPr lvl="1">
              <a:buNone/>
            </a:pPr>
            <a:r>
              <a:rPr lang="en-US" altLang="zh-CN">
                <a:latin typeface="隶书" panose="02010509060101010101" pitchFamily="49" charset="-122"/>
              </a:rPr>
              <a:t> </a:t>
            </a:r>
            <a:r>
              <a:rPr lang="en-US" altLang="zh-CN" b="1">
                <a:latin typeface="隶书" panose="02010509060101010101" pitchFamily="49" charset="-122"/>
              </a:rPr>
              <a:t>3.2.3  </a:t>
            </a:r>
            <a:r>
              <a:rPr lang="zh-CN" altLang="en-US" b="1">
                <a:latin typeface="隶书" panose="02010509060101010101" pitchFamily="49" charset="-122"/>
              </a:rPr>
              <a:t>差动变压器式传感器的应用</a:t>
            </a:r>
            <a:endParaRPr lang="zh-CN" altLang="en-US" b="1">
              <a:latin typeface="隶书" panose="02010509060101010101" pitchFamily="49" charset="-122"/>
            </a:endParaRPr>
          </a:p>
          <a:p>
            <a:endParaRPr lang="zh-CN" altLang="en-US" sz="2800" b="1">
              <a:latin typeface="隶书" panose="02010509060101010101" pitchFamily="49" charset="-122"/>
              <a:ea typeface="隶书" panose="02010509060101010101" pitchFamily="49" charset="-122"/>
            </a:endParaRPr>
          </a:p>
          <a:p>
            <a:r>
              <a:rPr lang="zh-CN" altLang="en-US" sz="2800"/>
              <a:t>        差动变压器式传感器可以直接用于位移测量，也可以测量与位移有关的任何机械量，如振动、加速度、应变、比重、张力和厚度等。</a:t>
            </a:r>
            <a:endParaRPr lang="zh-CN" altLang="en-US" sz="28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3794" name="标题 673793"/>
          <p:cNvSpPr>
            <a:spLocks noGrp="1"/>
          </p:cNvSpPr>
          <p:nvPr>
            <p:ph type="title"/>
          </p:nvPr>
        </p:nvSpPr>
        <p:spPr/>
        <p:txBody>
          <a:bodyPr anchor="ctr"/>
          <a:lstStyle/>
          <a:p>
            <a:r>
              <a:rPr lang="en-US" altLang="zh-CN"/>
              <a:t> </a:t>
            </a:r>
            <a:endParaRPr lang="en-US" altLang="zh-CN"/>
          </a:p>
        </p:txBody>
      </p:sp>
      <p:sp>
        <p:nvSpPr>
          <p:cNvPr id="673795" name="文本占位符 673794"/>
          <p:cNvSpPr>
            <a:spLocks noGrp="1"/>
          </p:cNvSpPr>
          <p:nvPr>
            <p:ph type="body" idx="4294967295"/>
          </p:nvPr>
        </p:nvSpPr>
        <p:spPr>
          <a:xfrm>
            <a:off x="762000" y="1524000"/>
            <a:ext cx="7772400" cy="4114800"/>
          </a:xfrm>
        </p:spPr>
        <p:txBody>
          <a:bodyPr/>
          <a:lstStyle/>
          <a:p>
            <a:pPr>
              <a:lnSpc>
                <a:spcPct val="90000"/>
              </a:lnSpc>
            </a:pPr>
            <a:r>
              <a:rPr lang="en-US" altLang="zh-CN">
                <a:latin typeface="宋体" panose="02010600030101010101" pitchFamily="2" charset="-122"/>
              </a:rPr>
              <a:t>    </a:t>
            </a:r>
            <a:r>
              <a:rPr lang="zh-CN" altLang="en-US" sz="2800">
                <a:latin typeface="宋体" panose="02010600030101010101" pitchFamily="2" charset="-122"/>
              </a:rPr>
              <a:t>差动变压器式加速度传感器的原理。它由悬臂梁和差动变压器构成。测量时，将悬臂梁底座及差动变压器的绕组骨架固定，而将衔铁的</a:t>
            </a:r>
            <a:r>
              <a:rPr lang="en-US" altLang="zh-CN" sz="2800">
                <a:latin typeface="宋体" panose="02010600030101010101" pitchFamily="2" charset="-122"/>
              </a:rPr>
              <a:t>A</a:t>
            </a:r>
            <a:r>
              <a:rPr lang="zh-CN" altLang="en-US" sz="2800">
                <a:latin typeface="宋体" panose="02010600030101010101" pitchFamily="2" charset="-122"/>
              </a:rPr>
              <a:t>端与被测振动体相连，此时传感器作为加速度测量中的惯性元件，它的位移与被测加速度成正比，使加速度测量转变为位移的测量。当被测体带动衔铁以</a:t>
            </a:r>
            <a:r>
              <a:rPr lang="en-US" altLang="zh-CN" sz="2800" err="1">
                <a:latin typeface="宋体" panose="02010600030101010101" pitchFamily="2" charset="-122"/>
              </a:rPr>
              <a:t>Δ</a:t>
            </a:r>
            <a:r>
              <a:rPr lang="en-US" altLang="zh-CN" sz="2800" i="1" err="1">
                <a:latin typeface="宋体" panose="02010600030101010101" pitchFamily="2" charset="-122"/>
              </a:rPr>
              <a:t>x</a:t>
            </a:r>
            <a:r>
              <a:rPr lang="en-US" altLang="zh-CN" sz="2800" err="1">
                <a:latin typeface="宋体" panose="02010600030101010101" pitchFamily="2" charset="-122"/>
              </a:rPr>
              <a:t>(</a:t>
            </a:r>
            <a:r>
              <a:rPr lang="en-US" altLang="zh-CN" sz="2800" i="1" err="1">
                <a:latin typeface="宋体" panose="02010600030101010101" pitchFamily="2" charset="-122"/>
              </a:rPr>
              <a:t>t</a:t>
            </a:r>
            <a:r>
              <a:rPr lang="en-US" altLang="zh-CN" sz="2800">
                <a:latin typeface="宋体" panose="02010600030101010101" pitchFamily="2" charset="-122"/>
              </a:rPr>
              <a:t>)</a:t>
            </a:r>
            <a:r>
              <a:rPr lang="zh-CN" altLang="en-US" sz="2800">
                <a:latin typeface="宋体" panose="02010600030101010101" pitchFamily="2" charset="-122"/>
              </a:rPr>
              <a:t>振动时，导致差动变压器的输出电压也按相同规律变化。</a:t>
            </a:r>
            <a:endParaRPr lang="zh-CN" altLang="en-US" sz="2800">
              <a:latin typeface="宋体" panose="02010600030101010101" pitchFamily="2" charset="-122"/>
            </a:endParaRPr>
          </a:p>
          <a:p>
            <a:pPr>
              <a:lnSpc>
                <a:spcPct val="90000"/>
              </a:lnSpc>
            </a:pPr>
            <a:endParaRPr lang="zh-CN" altLang="en-US">
              <a:latin typeface="宋体" panose="02010600030101010101" pitchFamily="2" charset="-122"/>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6261" name="矩形 736260"/>
          <p:cNvSpPr/>
          <p:nvPr/>
        </p:nvSpPr>
        <p:spPr>
          <a:xfrm>
            <a:off x="0" y="2698750"/>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pic>
        <p:nvPicPr>
          <p:cNvPr id="736260" name="图片 736259" descr="3-14"/>
          <p:cNvPicPr>
            <a:picLocks noChangeAspect="1"/>
          </p:cNvPicPr>
          <p:nvPr/>
        </p:nvPicPr>
        <p:blipFill>
          <a:blip r:embed="rId2"/>
          <a:stretch>
            <a:fillRect/>
          </a:stretch>
        </p:blipFill>
        <p:spPr>
          <a:xfrm>
            <a:off x="3708400" y="1484313"/>
            <a:ext cx="3168650" cy="2235200"/>
          </a:xfrm>
          <a:prstGeom prst="rect">
            <a:avLst/>
          </a:prstGeom>
          <a:noFill/>
          <a:ln w="9525">
            <a:noFill/>
          </a:ln>
        </p:spPr>
      </p:pic>
      <p:sp>
        <p:nvSpPr>
          <p:cNvPr id="736262" name="矩形 736261"/>
          <p:cNvSpPr/>
          <p:nvPr/>
        </p:nvSpPr>
        <p:spPr>
          <a:xfrm>
            <a:off x="2910206" y="4194810"/>
            <a:ext cx="4133215" cy="70675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3-13  </a:t>
            </a:r>
            <a:r>
              <a:rPr lang="zh-CN" altLang="en-US" sz="2000">
                <a:latin typeface="Arial" pitchFamily="34" charset="0"/>
                <a:ea typeface="黑体" panose="02010609060101010101" pitchFamily="2" charset="-122"/>
              </a:rPr>
              <a:t>差动变压器式加速度传感器</a:t>
            </a:r>
            <a:endParaRPr lang="zh-CN" altLang="en-US" sz="2000">
              <a:latin typeface="Times New Roman" panose="02020603050405020304" pitchFamily="18" charset="0"/>
            </a:endParaRPr>
          </a:p>
          <a:p>
            <a:pPr algn="ctr" defTabSz="0" eaLnBrk="0" hangingPunct="0">
              <a:buClrTx/>
              <a:tabLst>
                <a:tab pos="4800600" algn="r"/>
              </a:tabLst>
            </a:pPr>
            <a:r>
              <a:rPr lang="en-US" altLang="zh-CN" sz="2000">
                <a:latin typeface="Times New Roman" panose="02020603050405020304" pitchFamily="18" charset="0"/>
              </a:rPr>
              <a:t>1—</a:t>
            </a:r>
            <a:r>
              <a:rPr lang="zh-CN" altLang="en-US" sz="2000">
                <a:latin typeface="Times New Roman" panose="02020603050405020304" pitchFamily="18" charset="0"/>
              </a:rPr>
              <a:t>差动变压器；</a:t>
            </a:r>
            <a:r>
              <a:rPr lang="en-US" altLang="zh-CN" sz="2000">
                <a:latin typeface="Times New Roman" panose="02020603050405020304" pitchFamily="18" charset="0"/>
              </a:rPr>
              <a:t>2—</a:t>
            </a:r>
            <a:r>
              <a:rPr lang="zh-CN" altLang="en-US" sz="2000">
                <a:latin typeface="Times New Roman" panose="02020603050405020304" pitchFamily="18" charset="0"/>
              </a:rPr>
              <a:t>悬臂梁</a:t>
            </a:r>
            <a:endParaRPr lang="zh-CN" altLang="en-US" sz="2000">
              <a:latin typeface="Times New Roman" panose="02020603050405020304" pitchFamily="18" charset="0"/>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4818" name="标题 674817"/>
          <p:cNvSpPr>
            <a:spLocks noGrp="1"/>
          </p:cNvSpPr>
          <p:nvPr>
            <p:ph type="title"/>
          </p:nvPr>
        </p:nvSpPr>
        <p:spPr>
          <a:xfrm>
            <a:off x="684213" y="333375"/>
            <a:ext cx="7772400" cy="1143000"/>
          </a:xfrm>
        </p:spPr>
        <p:txBody>
          <a:bodyPr anchor="ctr"/>
          <a:lstStyle/>
          <a:p>
            <a:r>
              <a:rPr lang="en-US" altLang="zh-CN"/>
              <a:t>3.3  </a:t>
            </a:r>
            <a:r>
              <a:rPr lang="zh-CN" altLang="en-US"/>
              <a:t>电涡流式传感器</a:t>
            </a:r>
            <a:endParaRPr lang="zh-CN" altLang="en-US"/>
          </a:p>
        </p:txBody>
      </p:sp>
      <p:sp>
        <p:nvSpPr>
          <p:cNvPr id="674819" name="文本占位符 674818"/>
          <p:cNvSpPr>
            <a:spLocks noGrp="1"/>
          </p:cNvSpPr>
          <p:nvPr>
            <p:ph type="body" idx="4294967295"/>
          </p:nvPr>
        </p:nvSpPr>
        <p:spPr>
          <a:xfrm>
            <a:off x="971550" y="1773238"/>
            <a:ext cx="7772400" cy="3417887"/>
          </a:xfrm>
        </p:spPr>
        <p:txBody>
          <a:bodyPr/>
          <a:lstStyle/>
          <a:p>
            <a:pPr lvl="1">
              <a:buNone/>
            </a:pPr>
            <a:r>
              <a:rPr lang="en-US" altLang="zh-CN" b="1">
                <a:latin typeface="隶书" panose="02010509060101010101" pitchFamily="49" charset="-122"/>
              </a:rPr>
              <a:t>3.3.1  </a:t>
            </a:r>
            <a:r>
              <a:rPr lang="zh-CN" altLang="en-US" b="1">
                <a:latin typeface="隶书" panose="02010509060101010101" pitchFamily="49" charset="-122"/>
              </a:rPr>
              <a:t>电涡流式传感器的工作原理</a:t>
            </a:r>
            <a:endParaRPr lang="zh-CN" altLang="en-US" b="1">
              <a:latin typeface="隶书" panose="02010509060101010101" pitchFamily="49" charset="-122"/>
            </a:endParaRPr>
          </a:p>
          <a:p>
            <a:pPr lvl="1">
              <a:buNone/>
            </a:pPr>
            <a:endParaRPr lang="zh-CN" altLang="en-US" b="1">
              <a:latin typeface="隶书" panose="02010509060101010101" pitchFamily="49" charset="-122"/>
            </a:endParaRPr>
          </a:p>
          <a:p>
            <a:r>
              <a:rPr lang="zh-CN" altLang="en-US" sz="2800"/>
              <a:t>块状金属导体置于变化磁场中或在磁场中作切割磁力线运动时，金属导体内将会产生旋涡状的感应电流，该现象称为电涡流效应。</a:t>
            </a:r>
            <a:endParaRPr lang="zh-CN" altLang="en-US" sz="2800"/>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7890" name="标题 677889"/>
          <p:cNvSpPr>
            <a:spLocks noGrp="1"/>
          </p:cNvSpPr>
          <p:nvPr>
            <p:ph type="title"/>
          </p:nvPr>
        </p:nvSpPr>
        <p:spPr/>
        <p:txBody>
          <a:bodyPr anchor="ctr"/>
          <a:lstStyle/>
          <a:p>
            <a:r>
              <a:rPr lang="en-US" altLang="zh-CN"/>
              <a:t> </a:t>
            </a:r>
            <a:endParaRPr lang="en-US" altLang="zh-CN"/>
          </a:p>
        </p:txBody>
      </p:sp>
      <p:sp>
        <p:nvSpPr>
          <p:cNvPr id="677891" name="文本占位符 677890"/>
          <p:cNvSpPr>
            <a:spLocks noGrp="1"/>
          </p:cNvSpPr>
          <p:nvPr>
            <p:ph type="body" idx="4294967295"/>
          </p:nvPr>
        </p:nvSpPr>
        <p:spPr>
          <a:xfrm>
            <a:off x="684213" y="1628775"/>
            <a:ext cx="7772400" cy="3095625"/>
          </a:xfrm>
        </p:spPr>
        <p:txBody>
          <a:bodyPr/>
          <a:lstStyle/>
          <a:p>
            <a:r>
              <a:rPr lang="zh-CN" altLang="en-US" sz="2800">
                <a:latin typeface="宋体" panose="02010600030101010101" pitchFamily="2" charset="-122"/>
              </a:rPr>
              <a:t>将一个通以正弦交变电流</a:t>
            </a:r>
            <a:r>
              <a:rPr lang="en-US" altLang="zh-CN" sz="2800" i="1">
                <a:latin typeface="宋体" panose="02010600030101010101" pitchFamily="2" charset="-122"/>
              </a:rPr>
              <a:t>I</a:t>
            </a:r>
            <a:r>
              <a:rPr lang="en-US" altLang="zh-CN" sz="2800" baseline="-25000">
                <a:latin typeface="宋体" panose="02010600030101010101" pitchFamily="2" charset="-122"/>
              </a:rPr>
              <a:t>1</a:t>
            </a:r>
            <a:r>
              <a:rPr lang="zh-CN" altLang="en-US" sz="2800">
                <a:latin typeface="宋体" panose="02010600030101010101" pitchFamily="2" charset="-122"/>
              </a:rPr>
              <a:t>的扁平线圈置于金属导体附近，则线圈周围空间将产生一个正弦交变磁场</a:t>
            </a:r>
            <a:r>
              <a:rPr lang="en-US" altLang="zh-CN" sz="2800" i="1">
                <a:latin typeface="宋体" panose="02010600030101010101" pitchFamily="2" charset="-122"/>
              </a:rPr>
              <a:t>H</a:t>
            </a:r>
            <a:r>
              <a:rPr lang="en-US" altLang="zh-CN" sz="2800" baseline="-25000">
                <a:latin typeface="宋体" panose="02010600030101010101" pitchFamily="2" charset="-122"/>
              </a:rPr>
              <a:t>1</a:t>
            </a:r>
            <a:r>
              <a:rPr lang="zh-CN" altLang="en-US" sz="2800">
                <a:latin typeface="宋体" panose="02010600030101010101" pitchFamily="2" charset="-122"/>
              </a:rPr>
              <a:t>，使金属导体中感应电涡流</a:t>
            </a:r>
            <a:r>
              <a:rPr lang="en-US" altLang="zh-CN" sz="2800" i="1">
                <a:latin typeface="宋体" panose="02010600030101010101" pitchFamily="2" charset="-122"/>
              </a:rPr>
              <a:t>I</a:t>
            </a:r>
            <a:r>
              <a:rPr lang="en-US" altLang="zh-CN" sz="2800" baseline="-25000">
                <a:latin typeface="宋体" panose="02010600030101010101" pitchFamily="2" charset="-122"/>
              </a:rPr>
              <a:t>2</a:t>
            </a:r>
            <a:r>
              <a:rPr lang="zh-CN" altLang="en-US" sz="2800">
                <a:latin typeface="宋体" panose="02010600030101010101" pitchFamily="2" charset="-122"/>
              </a:rPr>
              <a:t>，</a:t>
            </a:r>
            <a:r>
              <a:rPr lang="en-US" altLang="zh-CN" sz="2800" i="1">
                <a:latin typeface="宋体" panose="02010600030101010101" pitchFamily="2" charset="-122"/>
              </a:rPr>
              <a:t>I</a:t>
            </a:r>
            <a:r>
              <a:rPr lang="en-US" altLang="zh-CN" sz="2800" baseline="-25000">
                <a:latin typeface="宋体" panose="02010600030101010101" pitchFamily="2" charset="-122"/>
              </a:rPr>
              <a:t>2</a:t>
            </a:r>
            <a:r>
              <a:rPr lang="zh-CN" altLang="en-US" sz="2800">
                <a:latin typeface="宋体" panose="02010600030101010101" pitchFamily="2" charset="-122"/>
              </a:rPr>
              <a:t>又产生一个与</a:t>
            </a:r>
            <a:r>
              <a:rPr lang="en-US" altLang="zh-CN" sz="2800" i="1">
                <a:latin typeface="宋体" panose="02010600030101010101" pitchFamily="2" charset="-122"/>
              </a:rPr>
              <a:t>H</a:t>
            </a:r>
            <a:r>
              <a:rPr lang="en-US" altLang="zh-CN" sz="2800" baseline="-25000">
                <a:latin typeface="宋体" panose="02010600030101010101" pitchFamily="2" charset="-122"/>
              </a:rPr>
              <a:t>1</a:t>
            </a:r>
            <a:r>
              <a:rPr lang="zh-CN" altLang="en-US" sz="2800">
                <a:latin typeface="宋体" panose="02010600030101010101" pitchFamily="2" charset="-122"/>
              </a:rPr>
              <a:t>方向相反的交变磁场</a:t>
            </a:r>
            <a:r>
              <a:rPr lang="en-US" altLang="zh-CN" sz="2800" i="1">
                <a:latin typeface="宋体" panose="02010600030101010101" pitchFamily="2" charset="-122"/>
              </a:rPr>
              <a:t>H</a:t>
            </a:r>
            <a:r>
              <a:rPr lang="en-US" altLang="zh-CN" sz="2800" baseline="-25000">
                <a:latin typeface="宋体" panose="02010600030101010101" pitchFamily="2" charset="-122"/>
              </a:rPr>
              <a:t>2</a:t>
            </a:r>
            <a:r>
              <a:rPr lang="zh-CN" altLang="en-US" sz="2800">
                <a:latin typeface="宋体" panose="02010600030101010101" pitchFamily="2" charset="-122"/>
              </a:rPr>
              <a:t>，导致传感器线圈的等效阻抗发生变化。</a:t>
            </a:r>
            <a:endParaRPr lang="zh-CN" altLang="en-US" sz="2800">
              <a:latin typeface="宋体" panose="02010600030101010101" pitchFamily="2" charset="-122"/>
            </a:endParaRPr>
          </a:p>
          <a:p>
            <a:r>
              <a:rPr lang="zh-CN" altLang="en-US" sz="2800">
                <a:latin typeface="宋体" panose="02010600030101010101" pitchFamily="2" charset="-122"/>
              </a:rPr>
              <a:t>它与被测体的电阻率</a:t>
            </a:r>
            <a:r>
              <a:rPr lang="en-US" altLang="zh-CN" sz="2800" i="1">
                <a:latin typeface="宋体" panose="02010600030101010101" pitchFamily="2" charset="-122"/>
                <a:sym typeface="Symbol" panose="05050102010706020507" pitchFamily="18" charset="2"/>
              </a:rPr>
              <a:t></a:t>
            </a:r>
            <a:r>
              <a:rPr lang="zh-CN" altLang="en-US" sz="2800">
                <a:latin typeface="宋体" panose="02010600030101010101" pitchFamily="2" charset="-122"/>
              </a:rPr>
              <a:t>、磁导率</a:t>
            </a:r>
            <a:r>
              <a:rPr lang="en-US" altLang="zh-CN" sz="2800" i="1">
                <a:latin typeface="宋体" panose="02010600030101010101" pitchFamily="2" charset="-122"/>
                <a:sym typeface="Symbol" panose="05050102010706020507" pitchFamily="18" charset="2"/>
              </a:rPr>
              <a:t></a:t>
            </a:r>
            <a:r>
              <a:rPr lang="zh-CN" altLang="en-US" sz="2800">
                <a:latin typeface="宋体" panose="02010600030101010101" pitchFamily="2" charset="-122"/>
              </a:rPr>
              <a:t>以及几何形状有关，还与线圈的几何参数、线圈中激磁电流频率</a:t>
            </a:r>
            <a:r>
              <a:rPr lang="en-US" altLang="zh-CN" sz="2800" i="1">
                <a:latin typeface="宋体" panose="02010600030101010101" pitchFamily="2" charset="-122"/>
              </a:rPr>
              <a:t>f</a:t>
            </a:r>
            <a:r>
              <a:rPr lang="zh-CN" altLang="en-US" sz="2800" i="1">
                <a:latin typeface="宋体" panose="02010600030101010101" pitchFamily="2" charset="-122"/>
              </a:rPr>
              <a:t>、</a:t>
            </a:r>
            <a:r>
              <a:rPr lang="zh-CN" altLang="en-US" sz="2800">
                <a:latin typeface="宋体" panose="02010600030101010101" pitchFamily="2" charset="-122"/>
              </a:rPr>
              <a:t>与线圈与导体间的距离</a:t>
            </a:r>
            <a:r>
              <a:rPr lang="en-US" altLang="zh-CN" sz="2800" i="1">
                <a:latin typeface="宋体" panose="02010600030101010101" pitchFamily="2" charset="-122"/>
              </a:rPr>
              <a:t>x</a:t>
            </a:r>
            <a:r>
              <a:rPr lang="zh-CN" altLang="en-US" sz="2800">
                <a:latin typeface="宋体" panose="02010600030101010101" pitchFamily="2" charset="-122"/>
              </a:rPr>
              <a:t>有关。</a:t>
            </a:r>
            <a:endParaRPr lang="zh-CN" altLang="en-US" sz="2800">
              <a:latin typeface="宋体" panose="02010600030101010101" pitchFamily="2" charset="-122"/>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8914" name="标题 678913"/>
          <p:cNvSpPr>
            <a:spLocks noGrp="1"/>
          </p:cNvSpPr>
          <p:nvPr>
            <p:ph type="title"/>
          </p:nvPr>
        </p:nvSpPr>
        <p:spPr/>
        <p:txBody>
          <a:bodyPr anchor="ctr"/>
          <a:lstStyle/>
          <a:p>
            <a:r>
              <a:rPr lang="en-US" altLang="zh-CN"/>
              <a:t> </a:t>
            </a:r>
            <a:endParaRPr lang="en-US" altLang="zh-CN"/>
          </a:p>
        </p:txBody>
      </p:sp>
      <p:sp>
        <p:nvSpPr>
          <p:cNvPr id="678918" name="矩形 678917"/>
          <p:cNvSpPr/>
          <p:nvPr/>
        </p:nvSpPr>
        <p:spPr>
          <a:xfrm>
            <a:off x="0" y="2460625"/>
            <a:ext cx="9144000" cy="0"/>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latin typeface="Times New Roman" panose="02020603050405020304" pitchFamily="18" charset="0"/>
            </a:endParaRPr>
          </a:p>
        </p:txBody>
      </p:sp>
      <p:sp>
        <p:nvSpPr>
          <p:cNvPr id="678919" name="矩形 678918"/>
          <p:cNvSpPr/>
          <p:nvPr/>
        </p:nvSpPr>
        <p:spPr>
          <a:xfrm>
            <a:off x="2843531" y="5082223"/>
            <a:ext cx="3625215" cy="706755"/>
          </a:xfrm>
          <a:prstGeom prst="rect">
            <a:avLst/>
          </a:prstGeom>
          <a:noFill/>
          <a:ln w="9525">
            <a:noFill/>
          </a:ln>
        </p:spPr>
        <p:txBody>
          <a:bodyPr wrap="non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0">
              <a:tabLst>
                <a:tab pos="4800600" algn="r"/>
              </a:tabLst>
            </a:pPr>
            <a:r>
              <a:rPr lang="zh-CN" altLang="en-US" sz="2000">
                <a:latin typeface="Arial" pitchFamily="34" charset="0"/>
                <a:ea typeface="黑体" panose="02010609060101010101" pitchFamily="2" charset="-122"/>
              </a:rPr>
              <a:t>图</a:t>
            </a:r>
            <a:r>
              <a:rPr lang="en-US" altLang="zh-CN" sz="2000">
                <a:latin typeface="Arial" pitchFamily="34" charset="0"/>
                <a:ea typeface="黑体" panose="02010609060101010101" pitchFamily="2" charset="-122"/>
              </a:rPr>
              <a:t>3-14  </a:t>
            </a:r>
            <a:r>
              <a:rPr lang="zh-CN" altLang="en-US" sz="2000">
                <a:latin typeface="Arial" pitchFamily="34" charset="0"/>
                <a:ea typeface="黑体" panose="02010609060101010101" pitchFamily="2" charset="-122"/>
              </a:rPr>
              <a:t>电涡流式传感器原理图</a:t>
            </a:r>
            <a:endParaRPr lang="zh-CN" altLang="en-US" sz="2000">
              <a:latin typeface="Times New Roman" panose="02020603050405020304" pitchFamily="18" charset="0"/>
              <a:cs typeface="Arial" pitchFamily="34" charset="0"/>
            </a:endParaRPr>
          </a:p>
          <a:p>
            <a:pPr algn="ctr" defTabSz="0" eaLnBrk="0" hangingPunct="0">
              <a:buClrTx/>
              <a:tabLst>
                <a:tab pos="4800600" algn="r"/>
              </a:tabLst>
            </a:pPr>
            <a:r>
              <a:rPr lang="en-US" altLang="zh-CN" sz="2000">
                <a:latin typeface="Times New Roman" panose="02020603050405020304" pitchFamily="18" charset="0"/>
                <a:cs typeface="Arial" pitchFamily="34" charset="0"/>
              </a:rPr>
              <a:t>1</a:t>
            </a:r>
            <a:r>
              <a:rPr lang="en-US" altLang="zh-CN" sz="2000">
                <a:latin typeface="Times New Roman" panose="02020603050405020304" pitchFamily="18" charset="0"/>
                <a:ea typeface="Arial" pitchFamily="34" charset="0"/>
              </a:rPr>
              <a:t>—</a:t>
            </a:r>
            <a:r>
              <a:rPr lang="zh-CN" altLang="en-US" sz="2000">
                <a:latin typeface="Times New Roman" panose="02020603050405020304" pitchFamily="18" charset="0"/>
                <a:cs typeface="Arial" pitchFamily="34" charset="0"/>
              </a:rPr>
              <a:t>金属导体；</a:t>
            </a:r>
            <a:r>
              <a:rPr lang="en-US" altLang="zh-CN" sz="2000">
                <a:latin typeface="Times New Roman" panose="02020603050405020304" pitchFamily="18" charset="0"/>
                <a:cs typeface="Arial" pitchFamily="34" charset="0"/>
              </a:rPr>
              <a:t>2</a:t>
            </a:r>
            <a:r>
              <a:rPr lang="en-US" altLang="zh-CN" sz="2000">
                <a:latin typeface="Times New Roman" panose="02020603050405020304" pitchFamily="18" charset="0"/>
                <a:ea typeface="Arial" pitchFamily="34" charset="0"/>
              </a:rPr>
              <a:t>—</a:t>
            </a:r>
            <a:r>
              <a:rPr lang="zh-CN" altLang="en-US" sz="2000">
                <a:latin typeface="Times New Roman" panose="02020603050405020304" pitchFamily="18" charset="0"/>
                <a:cs typeface="Arial" pitchFamily="34" charset="0"/>
              </a:rPr>
              <a:t>线圈</a:t>
            </a:r>
            <a:endParaRPr lang="zh-CN" altLang="en-US" sz="2000">
              <a:latin typeface="Times New Roman" panose="02020603050405020304" pitchFamily="18" charset="0"/>
              <a:ea typeface="Arial" pitchFamily="34" charset="0"/>
            </a:endParaRPr>
          </a:p>
        </p:txBody>
      </p:sp>
      <p:pic>
        <p:nvPicPr>
          <p:cNvPr id="678920" name="图片 678919" descr="17"/>
          <p:cNvPicPr>
            <a:picLocks noChangeAspect="1"/>
          </p:cNvPicPr>
          <p:nvPr/>
        </p:nvPicPr>
        <p:blipFill>
          <a:blip r:embed="rId2"/>
          <a:stretch>
            <a:fillRect/>
          </a:stretch>
        </p:blipFill>
        <p:spPr>
          <a:xfrm>
            <a:off x="2124075" y="1042353"/>
            <a:ext cx="6096000" cy="3971925"/>
          </a:xfrm>
          <a:prstGeom prst="rect">
            <a:avLst/>
          </a:prstGeom>
          <a:noFill/>
          <a:ln w="9525">
            <a:noFill/>
          </a:ln>
        </p:spPr>
      </p:pic>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9938" name="标题 679937"/>
          <p:cNvSpPr>
            <a:spLocks noGrp="1"/>
          </p:cNvSpPr>
          <p:nvPr>
            <p:ph type="title"/>
          </p:nvPr>
        </p:nvSpPr>
        <p:spPr/>
        <p:txBody>
          <a:bodyPr anchor="ctr"/>
          <a:lstStyle/>
          <a:p>
            <a:r>
              <a:rPr lang="en-US" altLang="zh-CN"/>
              <a:t> </a:t>
            </a:r>
            <a:endParaRPr lang="en-US" altLang="zh-CN"/>
          </a:p>
        </p:txBody>
      </p:sp>
      <p:sp>
        <p:nvSpPr>
          <p:cNvPr id="679939" name="文本占位符 679938"/>
          <p:cNvSpPr>
            <a:spLocks noGrp="1"/>
          </p:cNvSpPr>
          <p:nvPr>
            <p:ph type="body" idx="4294967295"/>
          </p:nvPr>
        </p:nvSpPr>
        <p:spPr>
          <a:xfrm>
            <a:off x="827088" y="2276475"/>
            <a:ext cx="7772400" cy="2689225"/>
          </a:xfrm>
        </p:spPr>
        <p:txBody>
          <a:bodyPr/>
          <a:lstStyle/>
          <a:p>
            <a:r>
              <a:rPr lang="zh-CN" altLang="en-US" sz="2800">
                <a:latin typeface="宋体" panose="02010600030101010101" pitchFamily="2" charset="-122"/>
              </a:rPr>
              <a:t>函数关系式为：  </a:t>
            </a:r>
            <a:r>
              <a:rPr lang="en-US" altLang="zh-CN" sz="2800" i="1">
                <a:latin typeface="宋体" panose="02010600030101010101" pitchFamily="2" charset="-122"/>
              </a:rPr>
              <a:t>Z</a:t>
            </a:r>
            <a:r>
              <a:rPr lang="en-US" altLang="zh-CN" sz="2800">
                <a:latin typeface="宋体" panose="02010600030101010101" pitchFamily="2" charset="-122"/>
              </a:rPr>
              <a:t>=</a:t>
            </a:r>
            <a:r>
              <a:rPr lang="en-US" altLang="zh-CN" sz="2800" i="1">
                <a:latin typeface="宋体" panose="02010600030101010101" pitchFamily="2" charset="-122"/>
              </a:rPr>
              <a:t>F</a:t>
            </a:r>
            <a:r>
              <a:rPr lang="en-US" altLang="zh-CN" sz="2800">
                <a:latin typeface="宋体" panose="02010600030101010101" pitchFamily="2" charset="-122"/>
              </a:rPr>
              <a:t>(</a:t>
            </a:r>
            <a:r>
              <a:rPr lang="en-US" altLang="zh-CN" sz="2800" i="1">
                <a:latin typeface="宋体" panose="02010600030101010101" pitchFamily="2" charset="-122"/>
                <a:sym typeface="Symbol" panose="05050102010706020507" pitchFamily="18" charset="2"/>
              </a:rPr>
              <a:t></a:t>
            </a:r>
            <a:r>
              <a:rPr lang="en-US" altLang="zh-CN" sz="2800">
                <a:latin typeface="宋体" panose="02010600030101010101" pitchFamily="2" charset="-122"/>
              </a:rPr>
              <a:t>, </a:t>
            </a:r>
            <a:r>
              <a:rPr lang="en-US" altLang="zh-CN" sz="2800" i="1">
                <a:latin typeface="宋体" panose="02010600030101010101" pitchFamily="2" charset="-122"/>
                <a:sym typeface="Symbol" panose="05050102010706020507" pitchFamily="18" charset="2"/>
              </a:rPr>
              <a:t></a:t>
            </a:r>
            <a:r>
              <a:rPr lang="en-US" altLang="zh-CN" sz="2800">
                <a:latin typeface="宋体" panose="02010600030101010101" pitchFamily="2" charset="-122"/>
              </a:rPr>
              <a:t>, </a:t>
            </a:r>
            <a:r>
              <a:rPr lang="en-US" altLang="zh-CN" sz="2800" i="1">
                <a:latin typeface="宋体" panose="02010600030101010101" pitchFamily="2" charset="-122"/>
              </a:rPr>
              <a:t>r</a:t>
            </a:r>
            <a:r>
              <a:rPr lang="en-US" altLang="zh-CN" sz="2800">
                <a:latin typeface="宋体" panose="02010600030101010101" pitchFamily="2" charset="-122"/>
              </a:rPr>
              <a:t>, </a:t>
            </a:r>
            <a:r>
              <a:rPr lang="en-US" altLang="zh-CN" sz="2800" i="1">
                <a:latin typeface="宋体" panose="02010600030101010101" pitchFamily="2" charset="-122"/>
              </a:rPr>
              <a:t>f</a:t>
            </a:r>
            <a:r>
              <a:rPr lang="en-US" altLang="zh-CN" sz="2800">
                <a:latin typeface="宋体" panose="02010600030101010101" pitchFamily="2" charset="-122"/>
              </a:rPr>
              <a:t>, </a:t>
            </a:r>
            <a:r>
              <a:rPr lang="en-US" altLang="zh-CN" sz="2800" i="1">
                <a:latin typeface="宋体" panose="02010600030101010101" pitchFamily="2" charset="-122"/>
              </a:rPr>
              <a:t>x</a:t>
            </a:r>
            <a:r>
              <a:rPr lang="en-US" altLang="zh-CN" sz="2800">
                <a:latin typeface="宋体" panose="02010600030101010101" pitchFamily="2" charset="-122"/>
              </a:rPr>
              <a:t>)          </a:t>
            </a:r>
            <a:endParaRPr lang="en-US" altLang="zh-CN" sz="2800">
              <a:latin typeface="宋体" panose="02010600030101010101" pitchFamily="2" charset="-122"/>
            </a:endParaRPr>
          </a:p>
          <a:p>
            <a:r>
              <a:rPr lang="en-US" altLang="zh-CN" sz="2800">
                <a:latin typeface="宋体" panose="02010600030101010101" pitchFamily="2" charset="-122"/>
              </a:rPr>
              <a:t>    </a:t>
            </a:r>
            <a:r>
              <a:rPr lang="zh-CN" altLang="en-US" sz="2800">
                <a:latin typeface="宋体" panose="02010600030101010101" pitchFamily="2" charset="-122"/>
              </a:rPr>
              <a:t>如果保持上式中其他参数不变，而只使其中一个参数发生变化，则传感器线圈的阻抗</a:t>
            </a:r>
            <a:r>
              <a:rPr lang="en-US" altLang="zh-CN" sz="2800" i="1">
                <a:latin typeface="宋体" panose="02010600030101010101" pitchFamily="2" charset="-122"/>
              </a:rPr>
              <a:t>Z</a:t>
            </a:r>
            <a:r>
              <a:rPr lang="zh-CN" altLang="en-US" sz="2800">
                <a:latin typeface="宋体" panose="02010600030101010101" pitchFamily="2" charset="-122"/>
              </a:rPr>
              <a:t>就仅仅是这个参数的单值函数，即可实现对该参数的测量。</a:t>
            </a:r>
            <a:endParaRPr lang="zh-CN" altLang="en-US" sz="2800">
              <a:latin typeface="宋体" panose="02010600030101010101" pitchFamily="2" charset="-122"/>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314" name="矩形 141313"/>
          <p:cNvSpPr/>
          <p:nvPr/>
        </p:nvSpPr>
        <p:spPr>
          <a:xfrm>
            <a:off x="874078" y="1244283"/>
            <a:ext cx="5013960" cy="95313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buClr>
                <a:schemeClr val="bg1"/>
              </a:buClr>
            </a:pPr>
            <a:r>
              <a:rPr lang="en-US" altLang="zh-CN" sz="2800" b="1">
                <a:latin typeface="黑体" panose="02010609060101010101" pitchFamily="2" charset="-122"/>
                <a:ea typeface="黑体" panose="02010609060101010101" pitchFamily="2" charset="-122"/>
              </a:rPr>
              <a:t>    </a:t>
            </a:r>
            <a:r>
              <a:rPr lang="zh-CN" altLang="en-US" sz="2800" b="1">
                <a:latin typeface="黑体" panose="02010609060101010101" pitchFamily="2" charset="-122"/>
                <a:ea typeface="黑体" panose="02010609060101010101" pitchFamily="2" charset="-122"/>
              </a:rPr>
              <a:t>电涡流传感器的工作原理</a:t>
            </a:r>
            <a:endParaRPr lang="zh-CN" altLang="en-US" sz="2800" b="1">
              <a:latin typeface="黑体" panose="02010609060101010101" pitchFamily="2" charset="-122"/>
              <a:ea typeface="黑体" panose="02010609060101010101" pitchFamily="2" charset="-122"/>
            </a:endParaRPr>
          </a:p>
          <a:p>
            <a:pPr>
              <a:buClr>
                <a:schemeClr val="bg1"/>
              </a:buClr>
            </a:pPr>
            <a:r>
              <a:rPr lang="zh-CN" altLang="en-US" sz="2800" b="1">
                <a:latin typeface="黑体" panose="02010609060101010101" pitchFamily="2" charset="-122"/>
                <a:ea typeface="黑体" panose="02010609060101010101" pitchFamily="2" charset="-122"/>
              </a:rPr>
              <a:t>    原线圈的等效阻抗</a:t>
            </a:r>
            <a:r>
              <a:rPr lang="en-US" altLang="zh-CN" sz="2800" b="1">
                <a:latin typeface="黑体" panose="02010609060101010101" pitchFamily="2" charset="-122"/>
                <a:ea typeface="黑体" panose="02010609060101010101" pitchFamily="2" charset="-122"/>
              </a:rPr>
              <a:t>Z</a:t>
            </a:r>
            <a:r>
              <a:rPr lang="zh-CN" altLang="en-US" sz="2800" b="1">
                <a:latin typeface="黑体" panose="02010609060101010101" pitchFamily="2" charset="-122"/>
                <a:ea typeface="黑体" panose="02010609060101010101" pitchFamily="2" charset="-122"/>
              </a:rPr>
              <a:t>变化：</a:t>
            </a:r>
            <a:endParaRPr lang="zh-CN" altLang="en-US" sz="2800" b="1">
              <a:latin typeface="黑体" panose="02010609060101010101" pitchFamily="2" charset="-122"/>
              <a:ea typeface="黑体" panose="02010609060101010101" pitchFamily="2" charset="-122"/>
            </a:endParaRPr>
          </a:p>
        </p:txBody>
      </p:sp>
      <p:graphicFrame>
        <p:nvGraphicFramePr>
          <p:cNvPr id="141315" name="对象 141314"/>
          <p:cNvGraphicFramePr>
            <a:graphicFrameLocks noChangeAspect="1"/>
          </p:cNvGraphicFramePr>
          <p:nvPr/>
        </p:nvGraphicFramePr>
        <p:xfrm>
          <a:off x="2281555" y="2197735"/>
          <a:ext cx="3973195" cy="607060"/>
        </p:xfrm>
        <a:graphic>
          <a:graphicData uri="http://schemas.openxmlformats.org/presentationml/2006/ole">
            <mc:AlternateContent>
              <mc:Choice xmlns:v="urn:schemas-microsoft-com:vml" Requires="v">
                <p:oleObj spid="_x0000_s1047" r:id="rId2" imgW="1091565" imgH="203200" progId="Equation.3">
                  <p:embed/>
                </p:oleObj>
              </mc:Choice>
              <mc:Fallback>
                <p:oleObj r:id="rId2" imgW="1091565" imgH="203200" progId="Equation.3">
                  <p:embed/>
                  <p:pic>
                    <p:nvPicPr>
                      <p:cNvPr id="0" name="OLE substitute image"/>
                      <p:cNvPicPr/>
                      <p:nvPr/>
                    </p:nvPicPr>
                    <p:blipFill>
                      <a:blip r:embed="rId3"/>
                      <a:stretch>
                        <a:fillRect/>
                      </a:stretch>
                    </p:blipFill>
                    <p:spPr>
                      <a:xfrm>
                        <a:off x="2281555" y="2197735"/>
                        <a:ext cx="3973195" cy="607060"/>
                      </a:xfrm>
                      <a:prstGeom prst="rect">
                        <a:avLst/>
                      </a:prstGeom>
                      <a:noFill/>
                      <a:ln w="38100">
                        <a:noFill/>
                        <a:miter/>
                      </a:ln>
                    </p:spPr>
                  </p:pic>
                </p:oleObj>
              </mc:Fallback>
            </mc:AlternateContent>
          </a:graphicData>
        </a:graphic>
      </p:graphicFrame>
      <p:pic>
        <p:nvPicPr>
          <p:cNvPr id="141316" name="图片 141315" descr="c3_3_2_fig1"/>
          <p:cNvPicPr>
            <a:picLocks noChangeAspect="1"/>
          </p:cNvPicPr>
          <p:nvPr/>
        </p:nvPicPr>
        <p:blipFill>
          <a:blip r:embed="rId4"/>
          <a:stretch>
            <a:fillRect/>
          </a:stretch>
        </p:blipFill>
        <p:spPr>
          <a:xfrm>
            <a:off x="609600" y="2895600"/>
            <a:ext cx="4000500" cy="3165475"/>
          </a:xfrm>
          <a:prstGeom prst="rect">
            <a:avLst/>
          </a:prstGeom>
          <a:noFill/>
          <a:ln w="9525">
            <a:noFill/>
          </a:ln>
        </p:spPr>
      </p:pic>
      <p:pic>
        <p:nvPicPr>
          <p:cNvPr id="141317" name="图片 141316" descr="c3_3_2_fig2"/>
          <p:cNvPicPr>
            <a:picLocks noChangeAspect="1"/>
          </p:cNvPicPr>
          <p:nvPr/>
        </p:nvPicPr>
        <p:blipFill>
          <a:blip r:embed="rId5"/>
          <a:stretch>
            <a:fillRect/>
          </a:stretch>
        </p:blipFill>
        <p:spPr>
          <a:xfrm>
            <a:off x="4876800" y="2895600"/>
            <a:ext cx="3886200" cy="3148013"/>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nodeType="clickEffect">
                                  <p:stCondLst>
                                    <p:cond delay="0"/>
                                  </p:stCondLst>
                                  <p:childTnLst>
                                    <p:set>
                                      <p:cBhvr>
                                        <p:cTn id="6" dur="1" fill="hold">
                                          <p:stCondLst>
                                            <p:cond delay="0"/>
                                          </p:stCondLst>
                                        </p:cTn>
                                        <p:tgtEl>
                                          <p:spTgt spid="141315"/>
                                        </p:tgtEl>
                                        <p:attrNameLst>
                                          <p:attrName>style.visibility</p:attrName>
                                        </p:attrNameLst>
                                      </p:cBhvr>
                                      <p:to>
                                        <p:strVal val="visible"/>
                                      </p:to>
                                    </p:set>
                                    <p:anim calcmode="lin" valueType="num">
                                      <p:cBhvr additive="base">
                                        <p:cTn id="7" dur="500" fill="hold"/>
                                        <p:tgtEl>
                                          <p:spTgt spid="141315"/>
                                        </p:tgtEl>
                                        <p:attrNameLst>
                                          <p:attrName>ppt_x</p:attrName>
                                        </p:attrNameLst>
                                      </p:cBhvr>
                                      <p:tavLst>
                                        <p:tav tm="0">
                                          <p:val>
                                            <p:strVal val="1+#ppt_w/2"/>
                                          </p:val>
                                        </p:tav>
                                        <p:tav tm="100000">
                                          <p:val>
                                            <p:strVal val="#ppt_x"/>
                                          </p:val>
                                        </p:tav>
                                      </p:tavLst>
                                    </p:anim>
                                    <p:anim calcmode="lin" valueType="num">
                                      <p:cBhvr additive="base">
                                        <p:cTn id="8" dur="500" fill="hold"/>
                                        <p:tgtEl>
                                          <p:spTgt spid="14131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9" presetClass="entr" presetSubtype="0" dur="500" fill="hold" nodeType="clickEffect">
                                  <p:stCondLst>
                                    <p:cond delay="0"/>
                                  </p:stCondLst>
                                  <p:childTnLst>
                                    <p:set>
                                      <p:cBhvr>
                                        <p:cTn id="12" dur="1" fill="hold">
                                          <p:stCondLst>
                                            <p:cond delay="0"/>
                                          </p:stCondLst>
                                        </p:cTn>
                                        <p:tgtEl>
                                          <p:spTgt spid="141316"/>
                                        </p:tgtEl>
                                        <p:attrNameLst>
                                          <p:attrName>style.visibility</p:attrName>
                                        </p:attrNameLst>
                                      </p:cBhvr>
                                      <p:to>
                                        <p:strVal val="visible"/>
                                      </p:to>
                                    </p:set>
                                    <p:animEffect transition="in" filter="dissolve">
                                      <p:cBhvr>
                                        <p:cTn id="13" dur="500"/>
                                        <p:tgtEl>
                                          <p:spTgt spid="1413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9" presetClass="entr" presetSubtype="0" dur="500" fill="hold" nodeType="clickEffect">
                                  <p:stCondLst>
                                    <p:cond delay="0"/>
                                  </p:stCondLst>
                                  <p:childTnLst>
                                    <p:set>
                                      <p:cBhvr>
                                        <p:cTn id="17" dur="1" fill="hold">
                                          <p:stCondLst>
                                            <p:cond delay="0"/>
                                          </p:stCondLst>
                                        </p:cTn>
                                        <p:tgtEl>
                                          <p:spTgt spid="141317"/>
                                        </p:tgtEl>
                                        <p:attrNameLst>
                                          <p:attrName>style.visibility</p:attrName>
                                        </p:attrNameLst>
                                      </p:cBhvr>
                                      <p:to>
                                        <p:strVal val="visible"/>
                                      </p:to>
                                    </p:set>
                                    <p:animEffect transition="in" filter="dissolve">
                                      <p:cBhvr>
                                        <p:cTn id="18" dur="500"/>
                                        <p:tgtEl>
                                          <p:spTgt spid="1413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0962" name="标题 680961"/>
          <p:cNvSpPr>
            <a:spLocks noGrp="1"/>
          </p:cNvSpPr>
          <p:nvPr>
            <p:ph type="title"/>
          </p:nvPr>
        </p:nvSpPr>
        <p:spPr/>
        <p:txBody>
          <a:bodyPr anchor="ctr"/>
          <a:lstStyle/>
          <a:p>
            <a:r>
              <a:rPr lang="en-US" altLang="zh-CN"/>
              <a:t> </a:t>
            </a:r>
            <a:endParaRPr lang="en-US" altLang="zh-CN"/>
          </a:p>
        </p:txBody>
      </p:sp>
      <p:sp>
        <p:nvSpPr>
          <p:cNvPr id="680963" name="文本占位符 680962"/>
          <p:cNvSpPr>
            <a:spLocks noGrp="1"/>
          </p:cNvSpPr>
          <p:nvPr>
            <p:ph type="body" idx="4294967295"/>
          </p:nvPr>
        </p:nvSpPr>
        <p:spPr>
          <a:xfrm>
            <a:off x="900113" y="1700213"/>
            <a:ext cx="7772400" cy="3097212"/>
          </a:xfrm>
        </p:spPr>
        <p:txBody>
          <a:bodyPr/>
          <a:lstStyle/>
          <a:p>
            <a:pPr lvl="1">
              <a:lnSpc>
                <a:spcPct val="90000"/>
              </a:lnSpc>
              <a:buNone/>
            </a:pPr>
            <a:r>
              <a:rPr lang="en-US" altLang="zh-CN">
                <a:latin typeface="隶书" panose="02010509060101010101" pitchFamily="49" charset="-122"/>
              </a:rPr>
              <a:t> </a:t>
            </a:r>
            <a:r>
              <a:rPr lang="en-US" altLang="zh-CN" b="1">
                <a:latin typeface="隶书" panose="02010509060101010101" pitchFamily="49" charset="-122"/>
              </a:rPr>
              <a:t>3.3.2  </a:t>
            </a:r>
            <a:r>
              <a:rPr lang="zh-CN" altLang="en-US" b="1">
                <a:latin typeface="隶书" panose="02010509060101010101" pitchFamily="49" charset="-122"/>
              </a:rPr>
              <a:t>电涡流式传感器的结构</a:t>
            </a:r>
            <a:endParaRPr lang="zh-CN" altLang="en-US" b="1">
              <a:latin typeface="隶书" panose="02010509060101010101" pitchFamily="49" charset="-122"/>
            </a:endParaRPr>
          </a:p>
          <a:p>
            <a:pPr>
              <a:lnSpc>
                <a:spcPct val="90000"/>
              </a:lnSpc>
            </a:pPr>
            <a:r>
              <a:rPr lang="zh-CN" altLang="en-US" sz="2800">
                <a:latin typeface="宋体" panose="02010600030101010101" pitchFamily="2" charset="-122"/>
              </a:rPr>
              <a:t>    电涡流式传感器的结构主要是一个绕制在框架上的扁平绕组，绕组的导线应选用电阻率小的材料，一般采用高强度漆包铜线，图</a:t>
            </a:r>
            <a:r>
              <a:rPr lang="en-US" altLang="zh-CN" sz="2800">
                <a:latin typeface="宋体" panose="02010600030101010101" pitchFamily="2" charset="-122"/>
              </a:rPr>
              <a:t>3-16</a:t>
            </a:r>
            <a:r>
              <a:rPr lang="zh-CN" altLang="en-US" sz="2800">
                <a:latin typeface="宋体" panose="02010600030101010101" pitchFamily="2" charset="-122"/>
              </a:rPr>
              <a:t>所示为</a:t>
            </a:r>
            <a:r>
              <a:rPr lang="en-US" altLang="zh-CN" sz="2800">
                <a:latin typeface="宋体" panose="02010600030101010101" pitchFamily="2" charset="-122"/>
              </a:rPr>
              <a:t>CZF1</a:t>
            </a:r>
            <a:r>
              <a:rPr lang="zh-CN" altLang="en-US" sz="2800">
                <a:latin typeface="宋体" panose="02010600030101010101" pitchFamily="2" charset="-122"/>
              </a:rPr>
              <a:t>型电涡流式传感器的结构图，电涡流是采用把导线绕制在框架上形成的，框架采用聚四氟乙烯。</a:t>
            </a:r>
            <a:endParaRPr lang="zh-CN" altLang="en-US" sz="2800">
              <a:latin typeface="宋体" panose="02010600030101010101" pitchFamily="2" charset="-122"/>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1986" name="标题 681985"/>
          <p:cNvSpPr>
            <a:spLocks noGrp="1"/>
          </p:cNvSpPr>
          <p:nvPr>
            <p:ph type="title"/>
          </p:nvPr>
        </p:nvSpPr>
        <p:spPr/>
        <p:txBody>
          <a:bodyPr anchor="ctr"/>
          <a:lstStyle/>
          <a:p>
            <a:r>
              <a:rPr lang="en-US" altLang="zh-CN"/>
              <a:t> </a:t>
            </a:r>
            <a:endParaRPr lang="en-US" altLang="zh-CN"/>
          </a:p>
        </p:txBody>
      </p:sp>
      <p:sp>
        <p:nvSpPr>
          <p:cNvPr id="681987" name="文本占位符 681986"/>
          <p:cNvSpPr>
            <a:spLocks noGrp="1"/>
          </p:cNvSpPr>
          <p:nvPr>
            <p:ph type="body" idx="4294967295"/>
          </p:nvPr>
        </p:nvSpPr>
        <p:spPr>
          <a:xfrm>
            <a:off x="685800" y="1524000"/>
            <a:ext cx="7772400" cy="4114800"/>
          </a:xfrm>
        </p:spPr>
        <p:txBody>
          <a:bodyPr/>
          <a:lstStyle/>
          <a:p>
            <a:r>
              <a:rPr lang="en-US" altLang="zh-CN"/>
              <a:t>        </a:t>
            </a:r>
            <a:r>
              <a:rPr lang="zh-CN" altLang="en-US" sz="2800"/>
              <a:t>这种传感器的线圈与被测金属之间是磁性耦合的，并利用这种耦合程度的变化作为测量值，它的尺寸和形状都与测量装置的特性有关。所以作为传感器的线圈装置仅为实际传感器的一半，而另一半是被测体，所以，在电涡流式传感器的设计和使用中，必须同时考虑被测物体的物理性质和几何形状及尺寸。</a:t>
            </a:r>
            <a:endParaRPr lang="zh-CN" altLang="en-US" sz="2800"/>
          </a:p>
          <a:p>
            <a:endParaRPr lang="zh-CN" altLang="en-US" sz="2800"/>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https://d.book118.com/146232024013010051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FF3300"/>
      </a:hlink>
      <a:folHlink>
        <a:srgbClr val="B2B2B2"/>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FFFFFF"/>
        </a:dk1>
        <a:lt1>
          <a:srgbClr val="0000FF"/>
        </a:lt1>
        <a:dk2>
          <a:srgbClr val="FFFF00"/>
        </a:dk2>
        <a:lt2>
          <a:srgbClr val="000000"/>
        </a:lt2>
        <a:accent1>
          <a:srgbClr val="FF9900"/>
        </a:accent1>
        <a:accent2>
          <a:srgbClr val="00FFFF"/>
        </a:accent2>
        <a:accent3>
          <a:srgbClr val="AAAAFF"/>
        </a:accent3>
        <a:accent4>
          <a:srgbClr val="DCDCDC"/>
        </a:accent4>
        <a:accent5>
          <a:srgbClr val="FFCAAA"/>
        </a:accent5>
        <a:accent6>
          <a:srgbClr val="00E5E5"/>
        </a:accent6>
        <a:hlink>
          <a:srgbClr val="FF0000"/>
        </a:hlink>
        <a:folHlink>
          <a:srgbClr val="96969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27272"/>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2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9"/>
        </a:accent5>
        <a:accent6>
          <a:srgbClr val="0000E5"/>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BE5"/>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9E5B7"/>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43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43</vt:i4>
      </vt:variant>
    </vt:vector>
  </HeadingPairs>
  <TitlesOfParts>
    <vt:vector baseType="lpstr" size="55">
      <vt:lpstr>Arial</vt:lpstr>
      <vt:lpstr>Calibri</vt:lpstr>
      <vt:lpstr>Times New Roman</vt:lpstr>
      <vt:lpstr>宋体</vt:lpstr>
      <vt:lpstr>隶书</vt:lpstr>
      <vt:lpstr>华文行楷</vt:lpstr>
      <vt:lpstr>楷体_GB2312</vt:lpstr>
      <vt:lpstr>Symbol</vt:lpstr>
      <vt:lpstr>黑体</vt:lpstr>
      <vt:lpstr>Wingdings</vt:lpstr>
      <vt:lpstr>Comic Sans MS</vt:lpstr>
      <vt:lpstr>Office Theme</vt:lpstr>
      <vt:lpstr>PowerPoint Presentation</vt:lpstr>
      <vt:lpstr>PowerPoint Presentation</vt:lpstr>
      <vt:lpstr>PowerPoint Presentation</vt:lpstr>
      <vt:lpstr> 3.1  自感式传感器</vt:lpstr>
      <vt:lpstr>电感传感器原理演示</vt:lpstr>
      <vt:lpstr>PowerPoint Presentation</vt:lpstr>
      <vt:lpstr> </vt:lpstr>
      <vt:lpstr> </vt:lpstr>
      <vt:lpstr> </vt:lpstr>
      <vt:lpstr> </vt:lpstr>
      <vt:lpstr> </vt:lpstr>
      <vt:lpstr>PowerPoint Presentation</vt:lpstr>
      <vt:lpstr> </vt:lpstr>
      <vt:lpstr>PowerPoint Presentation</vt:lpstr>
      <vt:lpstr> </vt:lpstr>
      <vt:lpstr> </vt:lpstr>
      <vt:lpstr> </vt:lpstr>
      <vt:lpstr> </vt:lpstr>
      <vt:lpstr> </vt:lpstr>
      <vt:lpstr>PowerPoint Presentation</vt:lpstr>
      <vt:lpstr>电感式滚柱直径分选装置（外形） </vt:lpstr>
      <vt:lpstr>3.2  差动变压器式传感器</vt:lpstr>
      <vt:lpstr>PowerPoint Presentation</vt:lpstr>
      <vt:lpstr>PowerPoint Presentation</vt:lpstr>
      <vt:lpstr> </vt:lpstr>
      <vt:lpstr> </vt:lpstr>
      <vt:lpstr>PowerPoint Presentation</vt:lpstr>
      <vt:lpstr>灵敏度与线性度</vt:lpstr>
      <vt:lpstr> </vt:lpstr>
      <vt:lpstr> </vt:lpstr>
      <vt:lpstr>PowerPoint Presentation</vt:lpstr>
      <vt:lpstr>PowerPoint Presentation</vt:lpstr>
      <vt:lpstr> </vt:lpstr>
      <vt:lpstr> </vt:lpstr>
      <vt:lpstr>PowerPoint Presentation</vt:lpstr>
      <vt:lpstr>3.3  电涡流式传感器</vt:lpstr>
      <vt:lpstr> </vt:lpstr>
      <vt:lpstr> </vt:lpstr>
      <vt:lpstr> </vt:lpstr>
      <vt:lpstr>PowerPoint Presentation</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2024-09-16T17:40:52.601</cp:lastPrinted>
  <dcterms:created xsi:type="dcterms:W3CDTF">2024-09-16T09:40:52Z</dcterms:created>
  <dcterms:modified xsi:type="dcterms:W3CDTF">2024-09-16T09:40:54Z</dcterms:modified>
</cp:coreProperties>
</file>