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3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9144000" cy="51435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E221EC-625E-45C6-8A03-3BA18C988D47}" type="datetimeFigureOut">
              <a:rPr lang="zh-CN" altLang="en-US" smtClean="0"/>
              <a:t>2022/1/11</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181F6C-4B8C-4CD6-A211-2033072E3412}" type="slidenum">
              <a:rPr lang="zh-CN" altLang="en-US" smtClean="0"/>
              <a:t>‹#›</a:t>
            </a:fld>
            <a:endParaRPr lang="zh-CN" altLang="en-US"/>
          </a:p>
        </p:txBody>
      </p:sp>
    </p:spTree>
    <p:extLst>
      <p:ext uri="{BB962C8B-B14F-4D97-AF65-F5344CB8AC3E}">
        <p14:creationId xmlns:p14="http://schemas.microsoft.com/office/powerpoint/2010/main" val="3235437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257DA706-F286-4084-B830-D404D298A99C}" type="slidenum">
              <a:rPr lang="zh-CN" altLang="en-US" smtClean="0"/>
              <a:t>2</a:t>
            </a:fld>
            <a:endParaRPr lang="zh-CN" altLang="en-US"/>
          </a:p>
        </p:txBody>
      </p:sp>
    </p:spTree>
    <p:extLst>
      <p:ext uri="{BB962C8B-B14F-4D97-AF65-F5344CB8AC3E}">
        <p14:creationId xmlns:p14="http://schemas.microsoft.com/office/powerpoint/2010/main" val="203016999"/>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257DA706-F286-4084-B830-D404D298A99C}" type="slidenum">
              <a:rPr lang="zh-CN" altLang="en-US" smtClean="0"/>
              <a:t>3</a:t>
            </a:fld>
            <a:endParaRPr lang="zh-CN" altLang="en-US"/>
          </a:p>
        </p:txBody>
      </p:sp>
    </p:spTree>
    <p:extLst>
      <p:ext uri="{BB962C8B-B14F-4D97-AF65-F5344CB8AC3E}">
        <p14:creationId xmlns:p14="http://schemas.microsoft.com/office/powerpoint/2010/main" val="98134544"/>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257DA706-F286-4084-B830-D404D298A99C}" type="slidenum">
              <a:rPr lang="zh-CN" altLang="en-US" smtClean="0"/>
              <a:t>4</a:t>
            </a:fld>
            <a:endParaRPr lang="zh-CN" altLang="en-US"/>
          </a:p>
        </p:txBody>
      </p:sp>
    </p:spTree>
    <p:extLst>
      <p:ext uri="{BB962C8B-B14F-4D97-AF65-F5344CB8AC3E}">
        <p14:creationId xmlns:p14="http://schemas.microsoft.com/office/powerpoint/2010/main" val="1875975323"/>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257DA706-F286-4084-B830-D404D298A99C}" type="slidenum">
              <a:rPr lang="zh-CN" altLang="en-US" smtClean="0"/>
              <a:t>5</a:t>
            </a:fld>
            <a:endParaRPr lang="zh-CN" altLang="en-US"/>
          </a:p>
        </p:txBody>
      </p:sp>
    </p:spTree>
    <p:extLst>
      <p:ext uri="{BB962C8B-B14F-4D97-AF65-F5344CB8AC3E}">
        <p14:creationId xmlns:p14="http://schemas.microsoft.com/office/powerpoint/2010/main" val="18300211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257DA706-F286-4084-B830-D404D298A99C}" type="slidenum">
              <a:rPr lang="zh-CN" altLang="en-US" smtClean="0"/>
              <a:t>6</a:t>
            </a:fld>
            <a:endParaRPr lang="zh-CN" altLang="en-US"/>
          </a:p>
        </p:txBody>
      </p:sp>
    </p:spTree>
    <p:extLst>
      <p:ext uri="{BB962C8B-B14F-4D97-AF65-F5344CB8AC3E}">
        <p14:creationId xmlns:p14="http://schemas.microsoft.com/office/powerpoint/2010/main" val="1197882644"/>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257DA706-F286-4084-B830-D404D298A99C}" type="slidenum">
              <a:rPr lang="zh-CN" altLang="en-US" smtClean="0"/>
              <a:t>7</a:t>
            </a:fld>
            <a:endParaRPr lang="zh-CN" altLang="en-US"/>
          </a:p>
        </p:txBody>
      </p:sp>
    </p:spTree>
    <p:extLst>
      <p:ext uri="{BB962C8B-B14F-4D97-AF65-F5344CB8AC3E}">
        <p14:creationId xmlns:p14="http://schemas.microsoft.com/office/powerpoint/2010/main" val="3332239321"/>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257DA706-F286-4084-B830-D404D298A99C}" type="slidenum">
              <a:rPr lang="zh-CN" altLang="en-US" smtClean="0"/>
              <a:t>8</a:t>
            </a:fld>
            <a:endParaRPr lang="zh-CN" altLang="en-US"/>
          </a:p>
        </p:txBody>
      </p:sp>
    </p:spTree>
    <p:extLst>
      <p:ext uri="{BB962C8B-B14F-4D97-AF65-F5344CB8AC3E}">
        <p14:creationId xmlns:p14="http://schemas.microsoft.com/office/powerpoint/2010/main" val="3056996535"/>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257DA706-F286-4084-B830-D404D298A99C}" type="slidenum">
              <a:rPr lang="zh-CN" altLang="en-US" smtClean="0"/>
              <a:t>10</a:t>
            </a:fld>
            <a:endParaRPr lang="zh-CN" altLang="en-US"/>
          </a:p>
        </p:txBody>
      </p:sp>
    </p:spTree>
    <p:extLst>
      <p:ext uri="{BB962C8B-B14F-4D97-AF65-F5344CB8AC3E}">
        <p14:creationId xmlns:p14="http://schemas.microsoft.com/office/powerpoint/2010/main" val="1238828142"/>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257DA706-F286-4084-B830-D404D298A99C}" type="slidenum">
              <a:rPr lang="zh-CN" altLang="en-US" smtClean="0"/>
              <a:t>12</a:t>
            </a:fld>
            <a:endParaRPr lang="zh-CN" altLang="en-US"/>
          </a:p>
        </p:txBody>
      </p:sp>
    </p:spTree>
    <p:extLst>
      <p:ext uri="{BB962C8B-B14F-4D97-AF65-F5344CB8AC3E}">
        <p14:creationId xmlns:p14="http://schemas.microsoft.com/office/powerpoint/2010/main" val="353630310"/>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6BF57E-5F3A-4290-A7AD-FF1F60484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2CAFD4-296E-4B38-BA25-F9F21DCCFD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946E60-1070-4DBA-BBE5-428DE235D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B3B6AE-5F1E-4AA7-BD88-36D7268019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9BA72F-4A02-4B99-A57C-A2147392FA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1FFD4B-0607-4F6F-9006-1C10731A9E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989FFB-7DAA-4A19-A76D-3111CD4F18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CAF4DD-9722-4508-AE7E-CB73541491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70D6EF-9FC6-42A5-83F0-8174CF9A21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E0E7D8-A49C-49A4-84F9-C55D85813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10B0F4-5738-41B2-96E6-25D401E5A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841772"/>
            <a:ext cx="6858000" cy="1790700"/>
          </a:xfrm>
        </p:spPr>
        <p:txBody>
          <a:bodyPr anchor="b"/>
          <a:lstStyle>
            <a:lvl1pPr algn="ctr">
              <a:defRPr sz="4500"/>
            </a:lvl1pPr>
          </a:lstStyle>
          <a:p>
            <a:r>
              <a:rPr lang="zh-CN" altLang="en-US" noProof="1"/>
              <a:t>单击此处编辑母版标题样式</a:t>
            </a:r>
          </a:p>
        </p:txBody>
      </p:sp>
      <p:sp>
        <p:nvSpPr>
          <p:cNvPr id="3" name="副标题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a:t>单击此处编辑母版副标题样式</a:t>
            </a:r>
          </a:p>
        </p:txBody>
      </p:sp>
    </p:spTree>
    <p:extLst>
      <p:ext uri="{BB962C8B-B14F-4D97-AF65-F5344CB8AC3E}">
        <p14:creationId xmlns:p14="http://schemas.microsoft.com/office/powerpoint/2010/main" val="281467291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带标题的内页5-1">
    <p:spTree>
      <p:nvGrpSpPr>
        <p:cNvPr id="1" name=""/>
        <p:cNvGrpSpPr/>
        <p:nvPr/>
      </p:nvGrpSpPr>
      <p:grpSpPr>
        <a:xfrm>
          <a:off x="0" y="0"/>
          <a:ext cx="0" cy="0"/>
        </a:xfrm>
      </p:grpSpPr>
      <p:sp>
        <p:nvSpPr>
          <p:cNvPr id="6" name="标题 1"/>
          <p:cNvSpPr>
            <a:spLocks noGrp="1"/>
          </p:cNvSpPr>
          <p:nvPr>
            <p:ph type="title" hasCustomPrompt="1"/>
          </p:nvPr>
        </p:nvSpPr>
        <p:spPr>
          <a:xfrm>
            <a:off x="609600" y="175388"/>
            <a:ext cx="8229598" cy="576000"/>
          </a:xfrm>
        </p:spPr>
        <p:txBody>
          <a:bodyPr>
            <a:normAutofit/>
          </a:bodyPr>
          <a:lstStyle>
            <a:lvl1pPr marL="0" marR="0" indent="0" algn="l" defTabSz="914400" rtl="0" eaLnBrk="1" fontAlgn="auto" latinLnBrk="0" hangingPunct="1">
              <a:lnSpc>
                <a:spcPct val="90000"/>
              </a:lnSpc>
              <a:spcBef>
                <a:spcPct val="0"/>
              </a:spcBef>
              <a:spcAft>
                <a:spcPct val="0"/>
              </a:spcAft>
              <a:defRPr sz="2800"/>
            </a:lvl1pPr>
          </a:lstStyle>
          <a:p>
            <a:pPr marL="0" marR="0" lvl="0" indent="0" defTabSz="914400" rtl="0" eaLnBrk="1" fontAlgn="auto" latinLnBrk="0" hangingPunct="1">
              <a:lnSpc>
                <a:spcPct val="90000"/>
              </a:lnSpc>
              <a:spcBef>
                <a:spcPct val="0"/>
              </a:spcBef>
              <a:spcAft>
                <a:spcPct val="0"/>
              </a:spcAft>
              <a:defRPr/>
            </a:pPr>
            <a:r>
              <a:rPr lang="zh-CN" altLang="en-US"/>
              <a:t>带标题的内页</a:t>
            </a:r>
            <a:endParaRPr kumimoji="0" lang="zh-CN" altLang="en-US" sz="2400" b="0" i="0" u="none" strike="noStrike" kern="1200" cap="none" spc="0" normalizeH="0" baseline="0" noProof="0">
              <a:ln>
                <a:noFill/>
              </a:ln>
              <a:effectLst/>
              <a:uLnTx/>
              <a:uFillTx/>
              <a:latin typeface="微软雅黑" pitchFamily="34" charset="-122"/>
              <a:ea typeface="微软雅黑" panose="020b0503020204020204" pitchFamily="34" charset="-122"/>
            </a:endParaRPr>
          </a:p>
        </p:txBody>
      </p:sp>
    </p:spTree>
    <p:extLst>
      <p:ext uri="{BB962C8B-B14F-4D97-AF65-F5344CB8AC3E}">
        <p14:creationId xmlns:p14="http://schemas.microsoft.com/office/powerpoint/2010/main" val="293617924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标题幻灯片">
    <p:spTree>
      <p:nvGrpSpPr>
        <p:cNvPr id="1" name=""/>
        <p:cNvGrpSpPr/>
        <p:nvPr/>
      </p:nvGrpSpPr>
      <p:grpSpPr>
        <a:xfrm>
          <a:off x="0" y="0"/>
          <a:ext cx="0" cy="0"/>
        </a:xfrm>
      </p:grpSpPr>
    </p:spTree>
    <p:extLst>
      <p:ext uri="{BB962C8B-B14F-4D97-AF65-F5344CB8AC3E}">
        <p14:creationId xmlns:p14="http://schemas.microsoft.com/office/powerpoint/2010/main" val="2330715055"/>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530820CF-B880-4189-942D-D702A7CBA730}" type="datetimeFigureOut">
              <a:rPr lang="zh-CN" altLang="en-US" smtClean="0"/>
              <a:t>2022/1/11</a:t>
            </a:fld>
            <a:endParaRPr lang="zh-CN" altLang="en-US"/>
          </a:p>
        </p:txBody>
      </p:sp>
      <p:sp>
        <p:nvSpPr>
          <p:cNvPr id="3" name="页脚占位符 2"/>
          <p:cNvSpPr>
            <a:spLocks noGrp="1"/>
          </p:cNvSpPr>
          <p:nvPr>
            <p:ph type="ftr" sz="quarter" idx="11"/>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4" name="灯片编号占位符 3"/>
          <p:cNvSpPr>
            <a:spLocks noGrp="1"/>
          </p:cNvSpPr>
          <p:nvPr>
            <p:ph type="sldNum" sz="quarter" idx="12"/>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0C913308-F349-4B6D-A68A-DD1791B4A57B}" type="slidenum">
              <a:rPr lang="zh-CN" altLang="en-US" smtClean="0"/>
              <a:t>‹#›</a:t>
            </a:fld>
            <a:endParaRPr lang="zh-CN" altLang="en-US"/>
          </a:p>
        </p:txBody>
      </p:sp>
    </p:spTree>
    <p:extLst>
      <p:ext uri="{BB962C8B-B14F-4D97-AF65-F5344CB8AC3E}">
        <p14:creationId xmlns:p14="http://schemas.microsoft.com/office/powerpoint/2010/main" val="4088544243"/>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530820CF-B880-4189-942D-D702A7CBA730}" type="datetimeFigureOut">
              <a:rPr lang="zh-CN" altLang="en-US" smtClean="0"/>
              <a:t>2022/1/11</a:t>
            </a:fld>
            <a:endParaRPr lang="zh-CN" altLang="en-US"/>
          </a:p>
        </p:txBody>
      </p:sp>
      <p:sp>
        <p:nvSpPr>
          <p:cNvPr id="5" name="页脚占位符 4"/>
          <p:cNvSpPr>
            <a:spLocks noGrp="1"/>
          </p:cNvSpPr>
          <p:nvPr>
            <p:ph type="ftr" sz="quarter" idx="11"/>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6" name="灯片编号占位符 5"/>
          <p:cNvSpPr>
            <a:spLocks noGrp="1"/>
          </p:cNvSpPr>
          <p:nvPr>
            <p:ph type="sldNum" sz="quarter" idx="12"/>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0C913308-F349-4B6D-A68A-DD1791B4A57B}" type="slidenum">
              <a:rPr lang="zh-CN" altLang="en-US" smtClean="0"/>
              <a:t>‹#›</a:t>
            </a:fld>
            <a:endParaRPr lang="zh-CN" altLang="en-US"/>
          </a:p>
        </p:txBody>
      </p:sp>
    </p:spTree>
    <p:extLst>
      <p:ext uri="{BB962C8B-B14F-4D97-AF65-F5344CB8AC3E}">
        <p14:creationId xmlns:p14="http://schemas.microsoft.com/office/powerpoint/2010/main" val="148474110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6"/>
          <a:stretch>
            <a:fillRect/>
          </a:stretch>
        </a:blipFill>
        <a:effectLst/>
      </p:bgPr>
    </p:bg>
    <p:spTree>
      <p:nvGrpSpPr>
        <p:cNvPr id="1" name=""/>
        <p:cNvGrpSpPr/>
        <p:nvPr/>
      </p:nvGrpSpPr>
      <p:grpSpPr>
        <a:xfrm>
          <a:off x="0" y="0"/>
          <a:ext cx="0" cy="0"/>
        </a:xfrm>
      </p:grpSpPr>
      <p:sp>
        <p:nvSpPr>
          <p:cNvPr id="1026" name="标题占位符 1">
            <a:extLst>
              <a:ext uri="{FF2B5EF4-FFF2-40B4-BE49-F238E27FC236}">
                <a16:creationId xmlns:a16="http://schemas.microsoft.com/office/drawing/2014/main" id="{0AC0ADA7-0CC7-4776-98C2-1C69208BC257}"/>
              </a:ext>
            </a:extLst>
          </p:cNvPr>
          <p:cNvSpPr>
            <a:spLocks noGrp="1" noChangeArrowheads="1"/>
          </p:cNvSpPr>
          <p:nvPr>
            <p:ph type="title" idx="4294967295"/>
          </p:nvPr>
        </p:nvSpPr>
        <p:spPr bwMode="auto">
          <a:xfrm>
            <a:off x="628650" y="273844"/>
            <a:ext cx="7886700" cy="994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文本占位符 2">
            <a:extLst>
              <a:ext uri="{FF2B5EF4-FFF2-40B4-BE49-F238E27FC236}">
                <a16:creationId xmlns:a16="http://schemas.microsoft.com/office/drawing/2014/main" id="{475756E6-9901-45F7-87E3-03BEAA6DD131}"/>
              </a:ext>
            </a:extLst>
          </p:cNvPr>
          <p:cNvSpPr>
            <a:spLocks noGrp="1" noChangeArrowheads="1"/>
          </p:cNvSpPr>
          <p:nvPr>
            <p:ph type="body" idx="1"/>
          </p:nvPr>
        </p:nvSpPr>
        <p:spPr bwMode="auto">
          <a:xfrm>
            <a:off x="628650" y="1369219"/>
            <a:ext cx="7886700" cy="3263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1190795929"/>
      </p:ext>
    </p:extLst>
  </p:cSld>
  <p:clrMap bg1="lt1" tx1="dk1" bg2="lt2" tx2="dk2" accent1="accent1" accent2="accent2" accent3="accent3" accent4="accent4" accent5="accent5" accent6="accent6" hlink="hlink" folHlink="folHlink"/>
  <p:sldLayoutIdLst>
    <p:sldLayoutId id="2147483660" r:id="rId1"/>
    <p:sldLayoutId id="2147483828" r:id="rId2"/>
    <p:sldLayoutId id="2147483829" r:id="rId3"/>
    <p:sldLayoutId id="2147483830" r:id="rId4"/>
    <p:sldLayoutId id="2147483831" r:id="rId5"/>
  </p:sldLayoutIdLst>
  <p:transition/>
  <p:timing/>
  <p:txStyles>
    <p:titleStyle>
      <a:lvl1pPr algn="l" rtl="0" eaLnBrk="1" fontAlgn="base" hangingPunct="1">
        <a:lnSpc>
          <a:spcPct val="90000"/>
        </a:lnSpc>
        <a:spcBef>
          <a:spcPct val="0"/>
        </a:spcBef>
        <a:spcAft>
          <a:spcPct val="0"/>
        </a:spcAft>
        <a:defRPr sz="3300" kern="1200">
          <a:solidFill>
            <a:schemeClr val="tx1"/>
          </a:solidFill>
          <a:latin typeface="+mj-lt"/>
          <a:ea typeface="+mj-ea"/>
          <a:cs typeface="+mj-cs"/>
        </a:defRPr>
      </a:lvl1pPr>
      <a:lvl2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2pPr>
      <a:lvl3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3pPr>
      <a:lvl4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4pPr>
      <a:lvl5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5pPr>
      <a:lvl6pPr marL="3429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6pPr>
      <a:lvl7pPr marL="6858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7pPr>
      <a:lvl8pPr marL="10287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8pPr>
      <a:lvl9pPr marL="13716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9pPr>
    </p:titleStyle>
    <p:bodyStyle>
      <a:lvl1pPr marL="171450" indent="-171450" algn="l" rtl="0" eaLnBrk="1" fontAlgn="base" hangingPunct="1">
        <a:lnSpc>
          <a:spcPct val="90000"/>
        </a:lnSpc>
        <a:spcBef>
          <a:spcPts val="750"/>
        </a:spcBef>
        <a:spcAft>
          <a:spcPct val="0"/>
        </a:spcAft>
        <a:buFont typeface="Arial" pitchFamily="34" charset="0"/>
        <a:buChar char="•"/>
        <a:defRPr sz="2100" kern="1200">
          <a:solidFill>
            <a:schemeClr val="tx1"/>
          </a:solidFill>
          <a:latin typeface="+mn-lt"/>
          <a:ea typeface="+mn-ea"/>
          <a:cs typeface="+mn-cs"/>
        </a:defRPr>
      </a:lvl1pPr>
      <a:lvl2pPr marL="514350" indent="-171450" algn="l" rtl="0" eaLnBrk="1" fontAlgn="base" hangingPunct="1">
        <a:lnSpc>
          <a:spcPct val="90000"/>
        </a:lnSpc>
        <a:spcBef>
          <a:spcPts val="375"/>
        </a:spcBef>
        <a:spcAft>
          <a:spcPct val="0"/>
        </a:spcAft>
        <a:buFont typeface="Arial" pitchFamily="34" charset="0"/>
        <a:buChar char="•"/>
        <a:defRPr sz="1800" kern="1200">
          <a:solidFill>
            <a:schemeClr val="tx1"/>
          </a:solidFill>
          <a:latin typeface="+mn-lt"/>
          <a:ea typeface="+mn-ea"/>
          <a:cs typeface="+mn-cs"/>
        </a:defRPr>
      </a:lvl2pPr>
      <a:lvl3pPr marL="857250" indent="-171450" algn="l" rtl="0" eaLnBrk="1" fontAlgn="base" hangingPunct="1">
        <a:lnSpc>
          <a:spcPct val="90000"/>
        </a:lnSpc>
        <a:spcBef>
          <a:spcPts val="375"/>
        </a:spcBef>
        <a:spcAft>
          <a:spcPct val="0"/>
        </a:spcAft>
        <a:buFont typeface="Arial" pitchFamily="34" charset="0"/>
        <a:buChar char="•"/>
        <a:defRPr sz="1500" kern="1200">
          <a:solidFill>
            <a:schemeClr val="tx1"/>
          </a:solidFill>
          <a:latin typeface="+mn-lt"/>
          <a:ea typeface="+mn-ea"/>
          <a:cs typeface="+mn-cs"/>
        </a:defRPr>
      </a:lvl3pPr>
      <a:lvl4pPr marL="12001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4pPr>
      <a:lvl5pPr marL="15430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6.xml"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openxmlformats.org/officeDocument/2006/relationships/image" Target="../media/image5.jpeg" /><Relationship Id="rId4"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01320015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ctrTitle"/>
          </p:nvPr>
        </p:nvSpPr>
        <p:spPr/>
        <p:txBody>
          <a:bodyPr>
            <a:normAutofit/>
          </a:bodyPr>
          <a:lstStyle/>
          <a:p>
            <a:r>
              <a:rPr lang="zh-CN" altLang="en-US">
                <a:latin typeface="楷体" pitchFamily="49" charset="-122"/>
                <a:ea typeface="楷体" pitchFamily="49" charset="-122"/>
              </a:rPr>
              <a:t>希腊罗马文化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Text Box 5"/>
          <p:cNvSpPr txBox="1">
            <a:spLocks noChangeArrowheads="1"/>
          </p:cNvSpPr>
          <p:nvPr/>
        </p:nvSpPr>
        <p:spPr bwMode="auto">
          <a:xfrm>
            <a:off x="838200" y="1168004"/>
            <a:ext cx="7924799" cy="2200315"/>
          </a:xfrm>
          <a:prstGeom prst="rect">
            <a:avLst/>
          </a:prstGeom>
          <a:noFill/>
          <a:ln w="9525">
            <a:noFill/>
            <a:miter lim="800000"/>
          </a:ln>
        </p:spPr>
        <p:txBody>
          <a:bodyPr wrap="square" lIns="67500" tIns="35100" rIns="67500" bIns="3510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342900" indent="-342900">
              <a:lnSpc>
                <a:spcPct val="150000"/>
              </a:lnSpc>
            </a:pPr>
            <a:r>
              <a:rPr lang="en-US" altLang="zh-CN" sz="2400" b="1">
                <a:latin typeface="宋体" pitchFamily="2" charset="-122"/>
                <a:sym typeface="宋体" pitchFamily="2" charset="-122"/>
              </a:rPr>
              <a:t>1</a:t>
            </a:r>
            <a:r>
              <a:rPr lang="zh-CN" altLang="en-US" sz="2400" b="1">
                <a:latin typeface="宋体" pitchFamily="2" charset="-122"/>
                <a:sym typeface="宋体" pitchFamily="2" charset="-122"/>
              </a:rPr>
              <a:t>、了解希腊、罗马文化在文学、雕塑、建筑、哲学和法学等方面的成就。</a:t>
            </a:r>
            <a:endParaRPr lang="en-US" altLang="zh-CN" sz="2400" b="1">
              <a:latin typeface="宋体" pitchFamily="2" charset="-122"/>
              <a:sym typeface="宋体" pitchFamily="2" charset="-122"/>
            </a:endParaRPr>
          </a:p>
          <a:p>
            <a:pPr marL="342900" indent="-342900">
              <a:lnSpc>
                <a:spcPct val="150000"/>
              </a:lnSpc>
            </a:pPr>
            <a:r>
              <a:rPr lang="en-US" altLang="zh-CN" sz="2400" b="1">
                <a:latin typeface="宋体" pitchFamily="2" charset="-122"/>
                <a:sym typeface="宋体" pitchFamily="2" charset="-122"/>
              </a:rPr>
              <a:t>2</a:t>
            </a:r>
            <a:r>
              <a:rPr lang="zh-CN" altLang="en-US" sz="2400" b="1">
                <a:latin typeface="宋体" pitchFamily="2" charset="-122"/>
                <a:sym typeface="宋体" pitchFamily="2" charset="-122"/>
              </a:rPr>
              <a:t>、感受希腊、罗马文化的丰富多彩及其代表人物的精神魅力。</a:t>
            </a:r>
            <a:endParaRPr lang="en-US" altLang="zh-CN" sz="2400" b="1">
              <a:latin typeface="宋体" pitchFamily="2" charset="-122"/>
              <a:sym typeface="宋体" pitchFamily="2" charset="-122"/>
            </a:endParaRPr>
          </a:p>
        </p:txBody>
      </p:sp>
      <p:sp>
        <p:nvSpPr>
          <p:cNvPr id="2" name="标题 1"/>
          <p:cNvSpPr>
            <a:spLocks noGrp="1"/>
          </p:cNvSpPr>
          <p:nvPr>
            <p:ph type="title"/>
          </p:nvPr>
        </p:nvSpPr>
        <p:spPr/>
        <p:txBody>
          <a:bodyPr/>
          <a:lstStyle/>
          <a:p>
            <a:r>
              <a:rPr lang="zh-CN" altLang="en-US" b="1"/>
              <a:t>预习目标</a:t>
            </a:r>
          </a:p>
        </p:txBody>
      </p:sp>
    </p:spTree>
    <p:extLst>
      <p:ext uri="{BB962C8B-B14F-4D97-AF65-F5344CB8AC3E}">
        <p14:creationId xmlns:p14="http://schemas.microsoft.com/office/powerpoint/2010/main" val="20919966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5" presetClass="entr" presetSubtype="0" dur="100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p:cTn id="14" dur="1000" fill="hold"/>
                                        <p:tgtEl>
                                          <p:spTgt spid="5">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5">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b="1"/>
              <a:t>富有创新精神的希腊文化</a:t>
            </a:r>
          </a:p>
        </p:txBody>
      </p:sp>
      <p:sp>
        <p:nvSpPr>
          <p:cNvPr id="3" name="矩形 2"/>
          <p:cNvSpPr/>
          <p:nvPr/>
        </p:nvSpPr>
        <p:spPr>
          <a:xfrm>
            <a:off x="776037" y="1885950"/>
            <a:ext cx="7591926" cy="1141338"/>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nSpc>
                <a:spcPct val="150000"/>
              </a:lnSpc>
            </a:pPr>
            <a:r>
              <a:rPr lang="zh-CN" altLang="en-US" sz="2400">
                <a:latin typeface="微软雅黑" pitchFamily="34" charset="-122"/>
                <a:ea typeface="微软雅黑" panose="020b0503020204020204" pitchFamily="34" charset="-122"/>
              </a:rPr>
              <a:t>       古代希腊人吸收了古代埃及、两河流域文明的众多成就，并加以发展，创造了辉煌灿烂的文化。</a:t>
            </a:r>
            <a:endParaRPr lang="zh-CN" altLang="en-US" sz="2400" b="1">
              <a:solidFill>
                <a:srgbClr val="FF0000"/>
              </a:solidFill>
            </a:endParaRPr>
          </a:p>
        </p:txBody>
      </p:sp>
    </p:spTree>
    <p:extLst>
      <p:ext uri="{BB962C8B-B14F-4D97-AF65-F5344CB8AC3E}">
        <p14:creationId xmlns:p14="http://schemas.microsoft.com/office/powerpoint/2010/main" val="3364535654"/>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rrowheads="1"/>
          </p:cNvSpPr>
          <p:nvPr/>
        </p:nvSpPr>
        <p:spPr bwMode="auto">
          <a:xfrm>
            <a:off x="228601" y="971550"/>
            <a:ext cx="3962400" cy="2585323"/>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nSpc>
                <a:spcPct val="150000"/>
              </a:lnSpc>
            </a:pPr>
            <a:r>
              <a:rPr lang="zh-CN" altLang="en-US" b="1">
                <a:latin typeface="黑体" panose="02010609060101010101" pitchFamily="49" charset="-122"/>
                <a:ea typeface="黑体" panose="02010609060101010101" pitchFamily="49" charset="-122"/>
              </a:rPr>
              <a:t>    </a:t>
            </a:r>
            <a:r>
              <a:rPr lang="zh-CN" altLang="en-US" b="1">
                <a:latin typeface="宋体" pitchFamily="2" charset="-122"/>
              </a:rPr>
              <a:t>希腊神话即口头或文字上一切有关古希腊人的神、英雄、自然和宇宙历史的传说。</a:t>
            </a:r>
            <a:endParaRPr lang="en-US" altLang="zh-CN" b="1">
              <a:latin typeface="宋体" pitchFamily="2" charset="-122"/>
            </a:endParaRPr>
          </a:p>
          <a:p>
            <a:pPr>
              <a:lnSpc>
                <a:spcPct val="150000"/>
              </a:lnSpc>
            </a:pPr>
            <a:r>
              <a:rPr lang="en-US" altLang="zh-CN" b="1">
                <a:latin typeface="宋体" pitchFamily="2" charset="-122"/>
              </a:rPr>
              <a:t>    </a:t>
            </a:r>
            <a:r>
              <a:rPr lang="zh-CN" altLang="en-US" b="1">
                <a:latin typeface="宋体" pitchFamily="2" charset="-122"/>
              </a:rPr>
              <a:t>今日所知的希腊神话或传说大多来源于希腊文学，包括如</a:t>
            </a:r>
            <a:r>
              <a:rPr lang="en-US" altLang="zh-CN" b="1">
                <a:solidFill>
                  <a:srgbClr val="FF0000"/>
                </a:solidFill>
                <a:latin typeface="宋体" pitchFamily="2" charset="-122"/>
              </a:rPr>
              <a:t>《</a:t>
            </a:r>
            <a:r>
              <a:rPr lang="zh-CN" altLang="en-US" b="1">
                <a:solidFill>
                  <a:srgbClr val="FF0000"/>
                </a:solidFill>
                <a:latin typeface="宋体" pitchFamily="2" charset="-122"/>
              </a:rPr>
              <a:t>伊利亚特</a:t>
            </a:r>
            <a:r>
              <a:rPr lang="en-US" altLang="zh-CN" b="1">
                <a:solidFill>
                  <a:srgbClr val="FF0000"/>
                </a:solidFill>
                <a:latin typeface="宋体" pitchFamily="2" charset="-122"/>
              </a:rPr>
              <a:t>》</a:t>
            </a:r>
            <a:r>
              <a:rPr lang="zh-CN" altLang="en-US" b="1">
                <a:latin typeface="宋体" pitchFamily="2" charset="-122"/>
              </a:rPr>
              <a:t>和</a:t>
            </a:r>
            <a:r>
              <a:rPr lang="en-US" altLang="zh-CN" b="1">
                <a:solidFill>
                  <a:srgbClr val="FF0000"/>
                </a:solidFill>
                <a:latin typeface="宋体" pitchFamily="2" charset="-122"/>
              </a:rPr>
              <a:t>《</a:t>
            </a:r>
            <a:r>
              <a:rPr lang="zh-CN" altLang="en-US" b="1">
                <a:solidFill>
                  <a:srgbClr val="FF0000"/>
                </a:solidFill>
                <a:latin typeface="宋体" pitchFamily="2" charset="-122"/>
              </a:rPr>
              <a:t>奥德赛</a:t>
            </a:r>
            <a:r>
              <a:rPr lang="en-US" altLang="zh-CN" b="1">
                <a:solidFill>
                  <a:srgbClr val="FF0000"/>
                </a:solidFill>
                <a:latin typeface="宋体" pitchFamily="2" charset="-122"/>
              </a:rPr>
              <a:t>》</a:t>
            </a:r>
            <a:r>
              <a:rPr lang="zh-CN" altLang="en-US" b="1">
                <a:latin typeface="宋体" pitchFamily="2" charset="-122"/>
              </a:rPr>
              <a:t>组成的</a:t>
            </a:r>
            <a:r>
              <a:rPr lang="en-US" altLang="zh-CN" b="1">
                <a:solidFill>
                  <a:srgbClr val="FF0000"/>
                </a:solidFill>
                <a:latin typeface="宋体" pitchFamily="2" charset="-122"/>
              </a:rPr>
              <a:t>《</a:t>
            </a:r>
            <a:r>
              <a:rPr lang="zh-CN" altLang="en-US" b="1">
                <a:solidFill>
                  <a:srgbClr val="FF0000"/>
                </a:solidFill>
                <a:latin typeface="宋体" pitchFamily="2" charset="-122"/>
              </a:rPr>
              <a:t>荷马史诗</a:t>
            </a:r>
            <a:r>
              <a:rPr lang="en-US" altLang="zh-CN" b="1">
                <a:solidFill>
                  <a:srgbClr val="FF0000"/>
                </a:solidFill>
                <a:latin typeface="宋体" pitchFamily="2" charset="-122"/>
              </a:rPr>
              <a:t>》</a:t>
            </a:r>
            <a:r>
              <a:rPr lang="zh-CN" altLang="en-US" b="1">
                <a:latin typeface="宋体" pitchFamily="2" charset="-122"/>
              </a:rPr>
              <a:t>。</a:t>
            </a:r>
          </a:p>
        </p:txBody>
      </p:sp>
      <p:grpSp>
        <p:nvGrpSpPr>
          <p:cNvPr id="4" name="组合 3">
            <a:extLst>
              <a:ext uri="{FF2B5EF4-FFF2-40B4-BE49-F238E27FC236}">
                <a16:creationId xmlns:a16="http://schemas.microsoft.com/office/drawing/2014/main" id="{E4FDB047-0C36-4E44-AC2B-0A151F6EFADE}"/>
              </a:ext>
            </a:extLst>
          </p:cNvPr>
          <p:cNvGrpSpPr/>
          <p:nvPr/>
        </p:nvGrpSpPr>
        <p:grpSpPr>
          <a:xfrm>
            <a:off x="4575412" y="977521"/>
            <a:ext cx="4291377" cy="3417332"/>
            <a:chOff x="4575412" y="977521"/>
            <a:chExt cx="4291377" cy="3417332"/>
          </a:xfrm>
        </p:grpSpPr>
        <p:pic>
          <p:nvPicPr>
            <p:cNvPr id="1026" name="Picture 2" descr="https://timgsa.baidu.com/timg?image&amp;quality=80&amp;size=b9999_10000&amp;sec=1537944485843&amp;di=93277b9f89e31f765d4d95616d587457&amp;imgtype=0&amp;src=http%3A%2F%2Fimg.lishibuluo.com%2Fcdn%2Fuploads%2Findex%2Fcontent%2F201712%2F05%2F05122017184046041095.jpg">
              <a:extLst>
                <a:ext uri="{FF2B5EF4-FFF2-40B4-BE49-F238E27FC236}">
                  <a16:creationId xmlns:a16="http://schemas.microsoft.com/office/drawing/2014/main" id="{A75BBD66-9722-4A4D-B820-3FDA68D2A17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5412" y="977521"/>
              <a:ext cx="4291377" cy="3048000"/>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a:extLst>
                <a:ext uri="{FF2B5EF4-FFF2-40B4-BE49-F238E27FC236}">
                  <a16:creationId xmlns:a16="http://schemas.microsoft.com/office/drawing/2014/main" id="{1D5F0C39-8BD7-452E-94A0-823956A90E50}"/>
                </a:ext>
              </a:extLst>
            </p:cNvPr>
            <p:cNvSpPr txBox="1"/>
            <p:nvPr/>
          </p:nvSpPr>
          <p:spPr>
            <a:xfrm>
              <a:off x="5562600" y="4025521"/>
              <a:ext cx="2031325" cy="369332"/>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b="1"/>
                <a:t>希腊神话主神宙斯</a:t>
              </a:r>
            </a:p>
          </p:txBody>
        </p:sp>
      </p:grpSp>
    </p:spTree>
    <p:extLst>
      <p:ext uri="{BB962C8B-B14F-4D97-AF65-F5344CB8AC3E}">
        <p14:creationId xmlns:p14="http://schemas.microsoft.com/office/powerpoint/2010/main" val="146278911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10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TextBox 2"/>
          <p:cNvSpPr txBox="1">
            <a:spLocks noChangeArrowheads="1"/>
          </p:cNvSpPr>
          <p:nvPr/>
        </p:nvSpPr>
        <p:spPr bwMode="auto">
          <a:xfrm>
            <a:off x="1757363" y="205085"/>
            <a:ext cx="5372100" cy="461665"/>
          </a:xfrm>
          <a:prstGeom prst="rect">
            <a:avLst/>
          </a:prstGeom>
          <a:solidFill>
            <a:srgbClr val="FFFF00"/>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gn="ctr"/>
            <a:r>
              <a:rPr lang="zh-CN" altLang="en-US" sz="2400" b="1">
                <a:latin typeface="黑体" panose="02010609060101010101" pitchFamily="49" charset="-122"/>
                <a:ea typeface="黑体" panose="02010609060101010101" pitchFamily="49" charset="-122"/>
              </a:rPr>
              <a:t>希腊神话特点是“神人同形同性”</a:t>
            </a:r>
          </a:p>
        </p:txBody>
      </p:sp>
      <p:sp>
        <p:nvSpPr>
          <p:cNvPr id="4" name="矩形 3"/>
          <p:cNvSpPr>
            <a:spLocks noChangeArrowheads="1"/>
          </p:cNvSpPr>
          <p:nvPr/>
        </p:nvSpPr>
        <p:spPr bwMode="auto">
          <a:xfrm>
            <a:off x="381000" y="666750"/>
            <a:ext cx="8153399" cy="830997"/>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a:latin typeface="楷体" pitchFamily="49" charset="-122"/>
                <a:ea typeface="楷体" pitchFamily="49" charset="-122"/>
              </a:rPr>
              <a:t>    </a:t>
            </a:r>
            <a:r>
              <a:rPr lang="zh-CN" altLang="en-US" sz="2400" b="1">
                <a:latin typeface="楷体" pitchFamily="49" charset="-122"/>
                <a:ea typeface="楷体" pitchFamily="49" charset="-122"/>
              </a:rPr>
              <a:t>神人同形同性论是指人们认为其他生命体或者类生物体都具有人类的情感，甚至具有自己的性格特质的一种观点。</a:t>
            </a:r>
          </a:p>
        </p:txBody>
      </p:sp>
      <p:grpSp>
        <p:nvGrpSpPr>
          <p:cNvPr id="7" name="组合 6">
            <a:extLst>
              <a:ext uri="{FF2B5EF4-FFF2-40B4-BE49-F238E27FC236}">
                <a16:creationId xmlns:a16="http://schemas.microsoft.com/office/drawing/2014/main" id="{23950CEC-F13F-4325-AE5A-F3DAE02F3608}"/>
              </a:ext>
            </a:extLst>
          </p:cNvPr>
          <p:cNvGrpSpPr/>
          <p:nvPr/>
        </p:nvGrpSpPr>
        <p:grpSpPr>
          <a:xfrm>
            <a:off x="1143000" y="1526464"/>
            <a:ext cx="6898092" cy="3278912"/>
            <a:chOff x="1143000" y="1526464"/>
            <a:chExt cx="6898092" cy="3278912"/>
          </a:xfrm>
        </p:grpSpPr>
        <p:sp>
          <p:nvSpPr>
            <p:cNvPr id="5" name="矩形 4">
              <a:extLst>
                <a:ext uri="{FF2B5EF4-FFF2-40B4-BE49-F238E27FC236}">
                  <a16:creationId xmlns:a16="http://schemas.microsoft.com/office/drawing/2014/main" id="{F688D0ED-3C1F-4911-B7C1-34E19818E9A3}"/>
                </a:ext>
              </a:extLst>
            </p:cNvPr>
            <p:cNvSpPr/>
            <p:nvPr/>
          </p:nvSpPr>
          <p:spPr>
            <a:xfrm>
              <a:off x="3042457" y="1766828"/>
              <a:ext cx="4998635" cy="2862322"/>
            </a:xfrm>
            <a:prstGeom prst="rect">
              <a:avLst/>
            </a:prstGeom>
            <a:solidFill>
              <a:schemeClr val="bg1"/>
            </a:solidFill>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b="1"/>
                <a:t>        赫拉是宙斯的妻子，主管婚姻和家庭，被尊称为</a:t>
              </a:r>
              <a:r>
                <a:rPr lang="en-US" altLang="zh-CN" b="1"/>
                <a:t>"</a:t>
              </a:r>
              <a:r>
                <a:rPr lang="zh-CN" altLang="en-US" b="1"/>
                <a:t>神后</a:t>
              </a:r>
              <a:r>
                <a:rPr lang="en-US" altLang="zh-CN" b="1"/>
                <a:t>"</a:t>
              </a:r>
              <a:r>
                <a:rPr lang="zh-CN" altLang="en-US" b="1"/>
                <a:t>。她的地位仅次于宙斯并且拥有世界上仅次于她丈夫的崇高权力，因而，赫拉的性格中有着极为突出的骄傲和任性的成分。</a:t>
              </a:r>
            </a:p>
            <a:p>
              <a:r>
                <a:rPr lang="zh-CN" altLang="en-US" b="1"/>
                <a:t>        宙斯经常背着妻子，对凡人或半神的女人滥施爱情。赫拉早已熟知丈夫对自己的不忠。而赫拉也从不掩饰她的愤怒与嫉妒，她密切注视着丈夫的一举一动。她常常破坏宙斯的偷情，宙斯由于对她的嫉妒也常常对此无可奈何，甚至不能保护自己的情人。</a:t>
              </a:r>
            </a:p>
          </p:txBody>
        </p:sp>
        <p:pic>
          <p:nvPicPr>
            <p:cNvPr id="6" name="图片 5">
              <a:extLst>
                <a:ext uri="{FF2B5EF4-FFF2-40B4-BE49-F238E27FC236}">
                  <a16:creationId xmlns:a16="http://schemas.microsoft.com/office/drawing/2014/main" id="{A09035E8-E884-41C8-A077-70CD72897056}"/>
                </a:ext>
              </a:extLst>
            </p:cNvPr>
            <p:cNvPicPr>
              <a:picLocks noChangeAspect="1"/>
            </p:cNvPicPr>
            <p:nvPr/>
          </p:nvPicPr>
          <p:blipFill>
            <a:blip r:embed="rId3"/>
            <a:stretch>
              <a:fillRect/>
            </a:stretch>
          </p:blipFill>
          <p:spPr>
            <a:xfrm>
              <a:off x="1143000" y="1526464"/>
              <a:ext cx="1890358" cy="3278912"/>
            </a:xfrm>
            <a:prstGeom prst="rect">
              <a:avLst/>
            </a:prstGeom>
          </p:spPr>
        </p:pic>
      </p:grpSp>
    </p:spTree>
    <p:extLst>
      <p:ext uri="{BB962C8B-B14F-4D97-AF65-F5344CB8AC3E}">
        <p14:creationId xmlns:p14="http://schemas.microsoft.com/office/powerpoint/2010/main" val="214671602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16" presetClass="entr" presetSubtype="21" dur="50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arn(inVertic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242" name="矩形 2"/>
          <p:cNvSpPr>
            <a:spLocks noChangeArrowheads="1"/>
          </p:cNvSpPr>
          <p:nvPr/>
        </p:nvSpPr>
        <p:spPr bwMode="auto">
          <a:xfrm>
            <a:off x="228600" y="842192"/>
            <a:ext cx="8458200" cy="3329758"/>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nSpc>
                <a:spcPct val="150000"/>
              </a:lnSpc>
            </a:pPr>
            <a:r>
              <a:rPr lang="zh-CN" altLang="en-US" sz="2400" b="1">
                <a:latin typeface="楷体" pitchFamily="49" charset="-122"/>
                <a:ea typeface="楷体" pitchFamily="49" charset="-122"/>
              </a:rPr>
              <a:t>    荷马史诗包括</a:t>
            </a:r>
            <a:r>
              <a:rPr lang="en-US" altLang="zh-CN" sz="2400" b="1">
                <a:latin typeface="楷体" pitchFamily="49" charset="-122"/>
                <a:ea typeface="楷体" pitchFamily="49" charset="-122"/>
              </a:rPr>
              <a:t>《</a:t>
            </a:r>
            <a:r>
              <a:rPr lang="zh-CN" altLang="en-US" sz="2400" b="1">
                <a:latin typeface="楷体" pitchFamily="49" charset="-122"/>
                <a:ea typeface="楷体" pitchFamily="49" charset="-122"/>
              </a:rPr>
              <a:t>伊利亚特</a:t>
            </a:r>
            <a:r>
              <a:rPr lang="en-US" altLang="zh-CN" sz="2400" b="1">
                <a:latin typeface="楷体" pitchFamily="49" charset="-122"/>
                <a:ea typeface="楷体" pitchFamily="49" charset="-122"/>
              </a:rPr>
              <a:t>》</a:t>
            </a:r>
            <a:r>
              <a:rPr lang="zh-CN" altLang="en-US" sz="2400" b="1">
                <a:latin typeface="楷体" pitchFamily="49" charset="-122"/>
                <a:ea typeface="楷体" pitchFamily="49" charset="-122"/>
              </a:rPr>
              <a:t>和</a:t>
            </a:r>
            <a:r>
              <a:rPr lang="en-US" altLang="zh-CN" sz="2400" b="1">
                <a:latin typeface="楷体" pitchFamily="49" charset="-122"/>
                <a:ea typeface="楷体" pitchFamily="49" charset="-122"/>
              </a:rPr>
              <a:t>《</a:t>
            </a:r>
            <a:r>
              <a:rPr lang="zh-CN" altLang="en-US" sz="2400" b="1">
                <a:latin typeface="楷体" pitchFamily="49" charset="-122"/>
                <a:ea typeface="楷体" pitchFamily="49" charset="-122"/>
              </a:rPr>
              <a:t>奥德赛</a:t>
            </a:r>
            <a:r>
              <a:rPr lang="en-US" altLang="zh-CN" sz="2400" b="1">
                <a:latin typeface="楷体" pitchFamily="49" charset="-122"/>
                <a:ea typeface="楷体" pitchFamily="49" charset="-122"/>
              </a:rPr>
              <a:t>》</a:t>
            </a:r>
            <a:r>
              <a:rPr lang="zh-CN" altLang="en-US" sz="2400" b="1">
                <a:latin typeface="楷体" pitchFamily="49" charset="-122"/>
                <a:ea typeface="楷体" pitchFamily="49" charset="-122"/>
              </a:rPr>
              <a:t>两部分。由这两部史诗组成的荷马史诗，语言简练，情节生动，形象鲜明，结构严密，是古代世界一部著名的杰作。</a:t>
            </a:r>
            <a:endParaRPr lang="en-US" altLang="zh-CN" sz="2400" b="1">
              <a:latin typeface="楷体" pitchFamily="49" charset="-122"/>
              <a:ea typeface="楷体" pitchFamily="49" charset="-122"/>
            </a:endParaRPr>
          </a:p>
          <a:p>
            <a:pPr>
              <a:lnSpc>
                <a:spcPct val="150000"/>
              </a:lnSpc>
            </a:pPr>
            <a:r>
              <a:rPr lang="en-US" altLang="zh-CN" sz="2400" b="1">
                <a:latin typeface="楷体" pitchFamily="49" charset="-122"/>
                <a:ea typeface="楷体" pitchFamily="49" charset="-122"/>
              </a:rPr>
              <a:t>    《</a:t>
            </a:r>
            <a:r>
              <a:rPr lang="zh-CN" altLang="en-US" sz="2400" b="1">
                <a:latin typeface="楷体" pitchFamily="49" charset="-122"/>
                <a:ea typeface="楷体" pitchFamily="49" charset="-122"/>
              </a:rPr>
              <a:t>伊利亚特</a:t>
            </a:r>
            <a:r>
              <a:rPr lang="en-US" altLang="zh-CN" sz="2400" b="1">
                <a:latin typeface="楷体" pitchFamily="49" charset="-122"/>
                <a:ea typeface="楷体" pitchFamily="49" charset="-122"/>
              </a:rPr>
              <a:t>》</a:t>
            </a:r>
            <a:r>
              <a:rPr lang="zh-CN" altLang="en-US" sz="2400" b="1">
                <a:latin typeface="楷体" pitchFamily="49" charset="-122"/>
                <a:ea typeface="楷体" pitchFamily="49" charset="-122"/>
              </a:rPr>
              <a:t>和</a:t>
            </a:r>
            <a:r>
              <a:rPr lang="en-US" altLang="zh-CN" sz="2400" b="1">
                <a:latin typeface="楷体" pitchFamily="49" charset="-122"/>
                <a:ea typeface="楷体" pitchFamily="49" charset="-122"/>
              </a:rPr>
              <a:t>《</a:t>
            </a:r>
            <a:r>
              <a:rPr lang="zh-CN" altLang="en-US" sz="2400" b="1">
                <a:latin typeface="楷体" pitchFamily="49" charset="-122"/>
                <a:ea typeface="楷体" pitchFamily="49" charset="-122"/>
              </a:rPr>
              <a:t>奥德赛</a:t>
            </a:r>
            <a:r>
              <a:rPr lang="en-US" altLang="zh-CN" sz="2400" b="1">
                <a:latin typeface="楷体" pitchFamily="49" charset="-122"/>
                <a:ea typeface="楷体" pitchFamily="49" charset="-122"/>
              </a:rPr>
              <a:t>》</a:t>
            </a:r>
            <a:r>
              <a:rPr lang="zh-CN" altLang="en-US" sz="2400" b="1">
                <a:latin typeface="楷体" pitchFamily="49" charset="-122"/>
                <a:ea typeface="楷体" pitchFamily="49" charset="-122"/>
              </a:rPr>
              <a:t>处理的主题分别是在特洛伊战争中，阿基琉斯与阿伽门农间的争端，以及特洛伊沦陷后，奥德修斯返回伊萨卡岛上的王国，与妻子珀涅罗珀团聚的故事。</a:t>
            </a:r>
          </a:p>
        </p:txBody>
      </p:sp>
      <p:sp>
        <p:nvSpPr>
          <p:cNvPr id="10243" name="矩形 3"/>
          <p:cNvSpPr>
            <a:spLocks noChangeArrowheads="1"/>
          </p:cNvSpPr>
          <p:nvPr/>
        </p:nvSpPr>
        <p:spPr bwMode="auto">
          <a:xfrm>
            <a:off x="3767316" y="209550"/>
            <a:ext cx="1261884" cy="415498"/>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100">
                <a:solidFill>
                  <a:srgbClr val="FF0000"/>
                </a:solidFill>
                <a:latin typeface="微软雅黑" pitchFamily="34" charset="-122"/>
                <a:ea typeface="微软雅黑" panose="020b0503020204020204" pitchFamily="34" charset="-122"/>
              </a:rPr>
              <a:t>荷马史诗</a:t>
            </a:r>
          </a:p>
        </p:txBody>
      </p:sp>
    </p:spTree>
    <p:extLst>
      <p:ext uri="{BB962C8B-B14F-4D97-AF65-F5344CB8AC3E}">
        <p14:creationId xmlns:p14="http://schemas.microsoft.com/office/powerpoint/2010/main" val="1746571752"/>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1266" name="Picture 2" descr="C:\Users\Administrator\Desktop\W020150122449027349648.jpg"/>
          <p:cNvPicPr>
            <a:picLocks noChangeAspect="1" noChangeArrowheads="1"/>
          </p:cNvPicPr>
          <p:nvPr/>
        </p:nvPicPr>
        <p:blipFill>
          <a:blip r:embed="rId3"/>
          <a:srcRect b="9659"/>
          <a:stretch>
            <a:fillRect/>
          </a:stretch>
        </p:blipFill>
        <p:spPr bwMode="auto">
          <a:xfrm>
            <a:off x="2438400" y="742950"/>
            <a:ext cx="4079846" cy="2963837"/>
          </a:xfrm>
          <a:prstGeom prst="rect">
            <a:avLst/>
          </a:prstGeom>
          <a:noFill/>
          <a:ln w="9525">
            <a:noFill/>
            <a:miter lim="800000"/>
          </a:ln>
        </p:spPr>
      </p:pic>
      <p:sp>
        <p:nvSpPr>
          <p:cNvPr id="11267" name="矩形 2"/>
          <p:cNvSpPr>
            <a:spLocks noChangeArrowheads="1"/>
          </p:cNvSpPr>
          <p:nvPr/>
        </p:nvSpPr>
        <p:spPr bwMode="auto">
          <a:xfrm>
            <a:off x="1910954" y="3729249"/>
            <a:ext cx="5134739" cy="461665"/>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宋体" pitchFamily="2" charset="-122"/>
              </a:rPr>
              <a:t>特洛伊木马（电影</a:t>
            </a:r>
            <a:r>
              <a:rPr lang="en-US" altLang="zh-CN" sz="2400" b="1">
                <a:latin typeface="宋体" pitchFamily="2" charset="-122"/>
              </a:rPr>
              <a:t>《</a:t>
            </a:r>
            <a:r>
              <a:rPr lang="zh-CN" altLang="en-US" sz="2400" b="1">
                <a:latin typeface="宋体" pitchFamily="2" charset="-122"/>
              </a:rPr>
              <a:t>特洛伊</a:t>
            </a:r>
            <a:r>
              <a:rPr lang="en-US" altLang="zh-CN" sz="2400" b="1">
                <a:latin typeface="宋体" pitchFamily="2" charset="-122"/>
              </a:rPr>
              <a:t>》</a:t>
            </a:r>
            <a:r>
              <a:rPr lang="zh-CN" altLang="en-US" sz="2400" b="1">
                <a:latin typeface="宋体" pitchFamily="2" charset="-122"/>
              </a:rPr>
              <a:t>剧照）</a:t>
            </a:r>
          </a:p>
        </p:txBody>
      </p:sp>
    </p:spTree>
    <p:extLst>
      <p:ext uri="{BB962C8B-B14F-4D97-AF65-F5344CB8AC3E}">
        <p14:creationId xmlns:p14="http://schemas.microsoft.com/office/powerpoint/2010/main" val="3026188178"/>
      </p:ext>
    </p:extLst>
  </p:cSld>
  <p:clrMapOvr>
    <a:masterClrMapping/>
  </p:clrMapOvr>
  <p:transition spd="slow">
    <p:randomBar dir="vert"/>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Text Box 3"/>
          <p:cNvSpPr txBox="1">
            <a:spLocks noChangeArrowheads="1"/>
          </p:cNvSpPr>
          <p:nvPr/>
        </p:nvSpPr>
        <p:spPr bwMode="auto">
          <a:xfrm>
            <a:off x="1219200" y="3743325"/>
            <a:ext cx="6481763" cy="707886"/>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000" b="1">
                <a:latin typeface="黑体" panose="02010609060101010101" pitchFamily="49" charset="-122"/>
                <a:ea typeface="黑体" panose="02010609060101010101" pitchFamily="49" charset="-122"/>
              </a:rPr>
              <a:t>    现代西方所使用的“哲学”一词，源自古希腊语，它的原意是“热爱智慧”。</a:t>
            </a:r>
          </a:p>
        </p:txBody>
      </p:sp>
      <p:grpSp>
        <p:nvGrpSpPr>
          <p:cNvPr id="20484" name="组合 1"/>
          <p:cNvGrpSpPr/>
          <p:nvPr/>
        </p:nvGrpSpPr>
        <p:grpSpPr>
          <a:xfrm>
            <a:off x="1514475" y="501254"/>
            <a:ext cx="6115050" cy="3096815"/>
            <a:chOff x="457200" y="366712"/>
            <a:chExt cx="8153400" cy="4129088"/>
          </a:xfrm>
        </p:grpSpPr>
        <p:pic>
          <p:nvPicPr>
            <p:cNvPr id="20485" name="Picture 4" descr="wenj20060703-01-l"/>
            <p:cNvPicPr>
              <a:picLocks noChangeAspect="1" noChangeArrowheads="1"/>
            </p:cNvPicPr>
            <p:nvPr/>
          </p:nvPicPr>
          <p:blipFill>
            <a:blip r:embed="rId3"/>
            <a:stretch>
              <a:fillRect/>
            </a:stretch>
          </p:blipFill>
          <p:spPr bwMode="auto">
            <a:xfrm>
              <a:off x="457200" y="1752600"/>
              <a:ext cx="8153400" cy="2743200"/>
            </a:xfrm>
            <a:prstGeom prst="rect">
              <a:avLst/>
            </a:prstGeom>
            <a:noFill/>
            <a:ln w="9525">
              <a:noFill/>
              <a:miter lim="800000"/>
            </a:ln>
          </p:spPr>
        </p:pic>
        <p:pic>
          <p:nvPicPr>
            <p:cNvPr id="20486" name="Picture 5" descr="r7b40E"/>
            <p:cNvPicPr>
              <a:picLocks noChangeAspect="1" noChangeArrowheads="1"/>
            </p:cNvPicPr>
            <p:nvPr/>
          </p:nvPicPr>
          <p:blipFill>
            <a:blip r:embed="rId4"/>
            <a:stretch>
              <a:fillRect/>
            </a:stretch>
          </p:blipFill>
          <p:spPr bwMode="auto">
            <a:xfrm>
              <a:off x="6953250" y="366712"/>
              <a:ext cx="1657350" cy="1385888"/>
            </a:xfrm>
            <a:prstGeom prst="rect">
              <a:avLst/>
            </a:prstGeom>
            <a:noFill/>
            <a:ln w="9525">
              <a:noFill/>
              <a:miter lim="800000"/>
            </a:ln>
          </p:spPr>
        </p:pic>
      </p:grpSp>
      <p:sp>
        <p:nvSpPr>
          <p:cNvPr id="2" name="标题 1"/>
          <p:cNvSpPr>
            <a:spLocks noGrp="1"/>
          </p:cNvSpPr>
          <p:nvPr>
            <p:ph type="title" idx="4294967295"/>
          </p:nvPr>
        </p:nvSpPr>
        <p:spPr>
          <a:xfrm>
            <a:off x="0" y="280988"/>
            <a:ext cx="1447800" cy="576262"/>
          </a:xfrm>
        </p:spPr>
        <p:txBody>
          <a:bodyPr>
            <a:normAutofit/>
          </a:bodyPr>
          <a:lstStyle/>
          <a:p>
            <a:r>
              <a:rPr lang="zh-CN" altLang="en-US" sz="2200" b="1"/>
              <a:t>哲学</a:t>
            </a:r>
          </a:p>
        </p:txBody>
      </p:sp>
    </p:spTree>
    <p:extLst>
      <p:ext uri="{BB962C8B-B14F-4D97-AF65-F5344CB8AC3E}">
        <p14:creationId xmlns:p14="http://schemas.microsoft.com/office/powerpoint/2010/main" val="60822924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id="{1FAEEC2A-96BE-42A5-9C8F-23CC35553320}"/>
              </a:ext>
            </a:extLst>
          </p:cNvPr>
          <p:cNvSpPr/>
          <p:nvPr/>
        </p:nvSpPr>
        <p:spPr>
          <a:xfrm>
            <a:off x="304800" y="133350"/>
            <a:ext cx="8001000" cy="1705403"/>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indent="457200">
              <a:lnSpc>
                <a:spcPct val="150000"/>
              </a:lnSpc>
            </a:pPr>
            <a:r>
              <a:rPr lang="zh-CN" altLang="en-US">
                <a:latin typeface="微软雅黑" pitchFamily="34" charset="-122"/>
                <a:ea typeface="微软雅黑" panose="020b0503020204020204" pitchFamily="34" charset="-122"/>
              </a:rPr>
              <a:t>德谟克利特提出万物皆由微小的“原子”组成。</a:t>
            </a:r>
            <a:endParaRPr lang="en-US" altLang="zh-CN">
              <a:latin typeface="微软雅黑" pitchFamily="34" charset="-122"/>
              <a:ea typeface="微软雅黑" panose="020b0503020204020204" pitchFamily="34" charset="-122"/>
            </a:endParaRPr>
          </a:p>
          <a:p>
            <a:pPr indent="457200">
              <a:lnSpc>
                <a:spcPct val="150000"/>
              </a:lnSpc>
            </a:pPr>
            <a:r>
              <a:rPr lang="zh-CN" altLang="en-US">
                <a:latin typeface="微软雅黑" pitchFamily="34" charset="-122"/>
                <a:ea typeface="微软雅黑" panose="020b0503020204020204" pitchFamily="34" charset="-122"/>
              </a:rPr>
              <a:t>苏格拉底的思考则转向认识人类本身，提出“人应该认识你自己”。</a:t>
            </a:r>
            <a:endParaRPr lang="en-US" altLang="zh-CN">
              <a:latin typeface="微软雅黑" pitchFamily="34" charset="-122"/>
              <a:ea typeface="微软雅黑" panose="020b0503020204020204" pitchFamily="34" charset="-122"/>
            </a:endParaRPr>
          </a:p>
          <a:p>
            <a:pPr indent="457200">
              <a:lnSpc>
                <a:spcPct val="150000"/>
              </a:lnSpc>
            </a:pPr>
            <a:r>
              <a:rPr lang="zh-CN" altLang="en-US">
                <a:latin typeface="微软雅黑" pitchFamily="34" charset="-122"/>
                <a:ea typeface="微软雅黑" panose="020b0503020204020204" pitchFamily="34" charset="-122"/>
              </a:rPr>
              <a:t>柏拉图的学生亚里士多德是一位百科全书式的学者，他是逻辑学的创始人和动物学的奠基者。</a:t>
            </a:r>
          </a:p>
        </p:txBody>
      </p:sp>
      <p:grpSp>
        <p:nvGrpSpPr>
          <p:cNvPr id="4" name="组合 3">
            <a:extLst>
              <a:ext uri="{FF2B5EF4-FFF2-40B4-BE49-F238E27FC236}">
                <a16:creationId xmlns:a16="http://schemas.microsoft.com/office/drawing/2014/main" id="{EC50043E-6AB1-40A7-BA8E-68D135A1886E}"/>
              </a:ext>
            </a:extLst>
          </p:cNvPr>
          <p:cNvGrpSpPr/>
          <p:nvPr/>
        </p:nvGrpSpPr>
        <p:grpSpPr>
          <a:xfrm>
            <a:off x="2381250" y="1937910"/>
            <a:ext cx="4381500" cy="2733675"/>
            <a:chOff x="2381250" y="1937910"/>
            <a:chExt cx="4381500" cy="2733675"/>
          </a:xfrm>
        </p:grpSpPr>
        <p:pic>
          <p:nvPicPr>
            <p:cNvPr id="2050" name="Picture 2" descr="https://timgsa.baidu.com/timg?image&amp;quality=80&amp;size=b9999_10000&amp;sec=1537945074716&amp;di=c80bef7840d75e006026abc7f2bf5c19&amp;imgtype=0&amp;src=http%3A%2F%2Fhkpic.crntt.com%2Fupload%2F201205%2F23%2F102118691.jpg">
              <a:extLst>
                <a:ext uri="{FF2B5EF4-FFF2-40B4-BE49-F238E27FC236}">
                  <a16:creationId xmlns:a16="http://schemas.microsoft.com/office/drawing/2014/main" id="{65F6AC1C-68A7-4D6E-A39E-170FE55736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250" y="1937910"/>
              <a:ext cx="4381500" cy="2733675"/>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a:extLst>
                <a:ext uri="{FF2B5EF4-FFF2-40B4-BE49-F238E27FC236}">
                  <a16:creationId xmlns:a16="http://schemas.microsoft.com/office/drawing/2014/main" id="{BDAC8999-C2E3-4F20-890B-30AB27C5E4DF}"/>
                </a:ext>
              </a:extLst>
            </p:cNvPr>
            <p:cNvSpPr txBox="1"/>
            <p:nvPr/>
          </p:nvSpPr>
          <p:spPr>
            <a:xfrm>
              <a:off x="2415369" y="1939332"/>
              <a:ext cx="1569660" cy="369332"/>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b="1">
                  <a:solidFill>
                    <a:schemeClr val="bg1"/>
                  </a:solidFill>
                </a:rPr>
                <a:t>苏格拉底之死</a:t>
              </a:r>
            </a:p>
          </p:txBody>
        </p:sp>
      </p:grpSp>
    </p:spTree>
    <p:extLst>
      <p:ext uri="{BB962C8B-B14F-4D97-AF65-F5344CB8AC3E}">
        <p14:creationId xmlns:p14="http://schemas.microsoft.com/office/powerpoint/2010/main" val="374951911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6" presetClass="entr" presetSubtype="21" dur="50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矩形 5"/>
          <p:cNvSpPr>
            <a:spLocks noChangeArrowheads="1"/>
          </p:cNvSpPr>
          <p:nvPr/>
        </p:nvSpPr>
        <p:spPr bwMode="auto">
          <a:xfrm>
            <a:off x="457200" y="798910"/>
            <a:ext cx="8305799" cy="3970318"/>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nSpc>
                <a:spcPct val="150000"/>
              </a:lnSpc>
            </a:pPr>
            <a:r>
              <a:rPr lang="zh-CN" altLang="en-US" sz="2400" b="1">
                <a:latin typeface="楷体" pitchFamily="49" charset="-122"/>
                <a:ea typeface="楷体" pitchFamily="49" charset="-122"/>
              </a:rPr>
              <a:t>    苏格拉底（</a:t>
            </a:r>
            <a:r>
              <a:rPr lang="en-US" altLang="zh-CN" sz="2400" b="1">
                <a:latin typeface="楷体" pitchFamily="49" charset="-122"/>
                <a:ea typeface="楷体" pitchFamily="49" charset="-122"/>
              </a:rPr>
              <a:t>Socrates</a:t>
            </a:r>
            <a:r>
              <a:rPr lang="zh-CN" altLang="en-US" sz="2400" b="1">
                <a:latin typeface="楷体" pitchFamily="49" charset="-122"/>
                <a:ea typeface="楷体" pitchFamily="49" charset="-122"/>
              </a:rPr>
              <a:t>，前</a:t>
            </a:r>
            <a:r>
              <a:rPr lang="en-US" altLang="zh-CN" sz="2400" b="1">
                <a:latin typeface="楷体" pitchFamily="49" charset="-122"/>
                <a:ea typeface="楷体" pitchFamily="49" charset="-122"/>
              </a:rPr>
              <a:t>469—</a:t>
            </a:r>
            <a:r>
              <a:rPr lang="zh-CN" altLang="en-US" sz="2400" b="1">
                <a:latin typeface="楷体" pitchFamily="49" charset="-122"/>
                <a:ea typeface="楷体" pitchFamily="49" charset="-122"/>
              </a:rPr>
              <a:t>前</a:t>
            </a:r>
            <a:r>
              <a:rPr lang="en-US" altLang="zh-CN" sz="2400" b="1">
                <a:latin typeface="楷体" pitchFamily="49" charset="-122"/>
                <a:ea typeface="楷体" pitchFamily="49" charset="-122"/>
              </a:rPr>
              <a:t>399</a:t>
            </a:r>
            <a:r>
              <a:rPr lang="zh-CN" altLang="en-US" sz="2400" b="1">
                <a:latin typeface="楷体" pitchFamily="49" charset="-122"/>
                <a:ea typeface="楷体" pitchFamily="49" charset="-122"/>
              </a:rPr>
              <a:t>），古希腊人。</a:t>
            </a:r>
          </a:p>
          <a:p>
            <a:pPr>
              <a:lnSpc>
                <a:spcPct val="150000"/>
              </a:lnSpc>
            </a:pPr>
            <a:r>
              <a:rPr lang="zh-CN" altLang="en-US" sz="2400" b="1">
                <a:latin typeface="楷体" pitchFamily="49" charset="-122"/>
                <a:ea typeface="楷体" pitchFamily="49" charset="-122"/>
              </a:rPr>
              <a:t>    一个青年问苏格拉底：“怎样才能获得知识？”</a:t>
            </a:r>
          </a:p>
          <a:p>
            <a:pPr>
              <a:lnSpc>
                <a:spcPct val="150000"/>
              </a:lnSpc>
            </a:pPr>
            <a:r>
              <a:rPr lang="zh-CN" altLang="en-US" sz="2400" b="1">
                <a:latin typeface="楷体" pitchFamily="49" charset="-122"/>
                <a:ea typeface="楷体" pitchFamily="49" charset="-122"/>
              </a:rPr>
              <a:t>    苏格拉底将这个青年带到海里，海水淹没了年轻人，他奋力挣扎才将头探出水面。苏格拉底问道：“你在水里最大的愿望是什么？”</a:t>
            </a:r>
          </a:p>
          <a:p>
            <a:pPr>
              <a:lnSpc>
                <a:spcPct val="150000"/>
              </a:lnSpc>
            </a:pPr>
            <a:r>
              <a:rPr lang="zh-CN" altLang="en-US" sz="2400" b="1">
                <a:latin typeface="楷体" pitchFamily="49" charset="-122"/>
                <a:ea typeface="楷体" pitchFamily="49" charset="-122"/>
              </a:rPr>
              <a:t>    “空气，当然是呼吸新鲜空气！”</a:t>
            </a:r>
          </a:p>
          <a:p>
            <a:pPr>
              <a:lnSpc>
                <a:spcPct val="150000"/>
              </a:lnSpc>
            </a:pPr>
            <a:r>
              <a:rPr lang="zh-CN" altLang="en-US" sz="2400" b="1">
                <a:latin typeface="楷体" pitchFamily="49" charset="-122"/>
                <a:ea typeface="楷体" pitchFamily="49" charset="-122"/>
              </a:rPr>
              <a:t>    “对！学习就得使上这股子劲儿。”</a:t>
            </a:r>
          </a:p>
        </p:txBody>
      </p:sp>
      <p:sp>
        <p:nvSpPr>
          <p:cNvPr id="27651" name="矩形 7197"/>
          <p:cNvSpPr>
            <a:spLocks noChangeArrowheads="1"/>
          </p:cNvSpPr>
          <p:nvPr/>
        </p:nvSpPr>
        <p:spPr bwMode="auto">
          <a:xfrm>
            <a:off x="3545886" y="249492"/>
            <a:ext cx="2031325" cy="461665"/>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solidFill>
                  <a:srgbClr val="FF0000"/>
                </a:solidFill>
                <a:latin typeface="微软雅黑" pitchFamily="34" charset="-122"/>
                <a:ea typeface="微软雅黑" panose="020b0503020204020204" pitchFamily="34" charset="-122"/>
                <a:sym typeface="宋体" pitchFamily="2" charset="-122"/>
              </a:rPr>
              <a:t>智慧家的故事</a:t>
            </a:r>
            <a:endParaRPr lang="zh-CN" altLang="zh-CN" sz="2400" b="1">
              <a:solidFill>
                <a:srgbClr val="FF0000"/>
              </a:solidFill>
              <a:latin typeface="微软雅黑" pitchFamily="34" charset="-122"/>
              <a:ea typeface="微软雅黑" panose="020b0503020204020204" pitchFamily="34" charset="-122"/>
              <a:sym typeface="宋体" pitchFamily="2" charset="-122"/>
            </a:endParaRPr>
          </a:p>
        </p:txBody>
      </p:sp>
    </p:spTree>
    <p:extLst>
      <p:ext uri="{BB962C8B-B14F-4D97-AF65-F5344CB8AC3E}">
        <p14:creationId xmlns:p14="http://schemas.microsoft.com/office/powerpoint/2010/main" val="67412087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strips(downLeft)">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id="{2BBA1A8B-81D7-4EE2-83C9-4AC1B76E1FE9}"/>
              </a:ext>
            </a:extLst>
          </p:cNvPr>
          <p:cNvSpPr/>
          <p:nvPr/>
        </p:nvSpPr>
        <p:spPr>
          <a:xfrm>
            <a:off x="685800" y="1733550"/>
            <a:ext cx="4267200" cy="128990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indent="457200">
              <a:lnSpc>
                <a:spcPct val="150000"/>
              </a:lnSpc>
            </a:pPr>
            <a:r>
              <a:rPr lang="zh-CN" altLang="en-US">
                <a:latin typeface="微软雅黑" pitchFamily="34" charset="-122"/>
                <a:ea typeface="微软雅黑" panose="020b0503020204020204" pitchFamily="34" charset="-122"/>
              </a:rPr>
              <a:t>希腊人借鉴腓尼基字母创造了希腊字母，罗马人改造了希腊字母，创造了今天广泛使用的拉丁字母。</a:t>
            </a:r>
          </a:p>
        </p:txBody>
      </p:sp>
      <p:sp>
        <p:nvSpPr>
          <p:cNvPr id="3" name="矩形 2">
            <a:extLst>
              <a:ext uri="{FF2B5EF4-FFF2-40B4-BE49-F238E27FC236}">
                <a16:creationId xmlns:a16="http://schemas.microsoft.com/office/drawing/2014/main" id="{4ECED2E3-435F-46CF-A7E9-09487BD4A91B}"/>
              </a:ext>
            </a:extLst>
          </p:cNvPr>
          <p:cNvSpPr>
            <a:spLocks noChangeArrowheads="1"/>
          </p:cNvSpPr>
          <p:nvPr/>
        </p:nvSpPr>
        <p:spPr bwMode="auto">
          <a:xfrm>
            <a:off x="342477" y="195486"/>
            <a:ext cx="1261884" cy="415498"/>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buFont typeface="Arial"/>
              <a:buNone/>
            </a:pPr>
            <a:r>
              <a:rPr lang="zh-CN" altLang="en-US" sz="2100" b="1">
                <a:latin typeface="微软雅黑" pitchFamily="34" charset="-122"/>
                <a:ea typeface="微软雅黑" panose="020b0503020204020204" pitchFamily="34" charset="-122"/>
              </a:rPr>
              <a:t>希腊字母</a:t>
            </a:r>
          </a:p>
        </p:txBody>
      </p:sp>
      <p:grpSp>
        <p:nvGrpSpPr>
          <p:cNvPr id="4" name="组合 3">
            <a:extLst>
              <a:ext uri="{FF2B5EF4-FFF2-40B4-BE49-F238E27FC236}">
                <a16:creationId xmlns:a16="http://schemas.microsoft.com/office/drawing/2014/main" id="{8EB981E3-20C0-4F4C-9E75-0CECFF46FFA1}"/>
              </a:ext>
            </a:extLst>
          </p:cNvPr>
          <p:cNvGrpSpPr/>
          <p:nvPr/>
        </p:nvGrpSpPr>
        <p:grpSpPr>
          <a:xfrm>
            <a:off x="5181600" y="1123950"/>
            <a:ext cx="2828925" cy="3250810"/>
            <a:chOff x="5715000" y="947431"/>
            <a:chExt cx="2828925" cy="3250810"/>
          </a:xfrm>
        </p:grpSpPr>
        <p:pic>
          <p:nvPicPr>
            <p:cNvPr id="5" name="Picture 2" descr="https://timgsa.baidu.com/timg?image&amp;quality=80&amp;size=b9999_10000&amp;sec=1537937178461&amp;di=662e3b5ab3ba5ef2c67c433b57683246&amp;imgtype=0&amp;src=http%3A%2F%2Fpicflow.koolearn.com%2Fupload%2Fpapers%2Fc07%2F20120722%2F2012072220372330683190.png">
              <a:extLst>
                <a:ext uri="{FF2B5EF4-FFF2-40B4-BE49-F238E27FC236}">
                  <a16:creationId xmlns:a16="http://schemas.microsoft.com/office/drawing/2014/main" id="{453D668D-DE46-4933-86F8-08AF28DDE4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15000" y="947431"/>
              <a:ext cx="2828925" cy="2876550"/>
            </a:xfrm>
            <a:prstGeom prst="rect">
              <a:avLst/>
            </a:prstGeom>
            <a:noFill/>
            <a:extLst>
              <a:ext uri="{909E8E84-426E-40DD-AFC4-6F175D3DCCD1}">
                <a14:hiddenFill xmlns:a14="http://schemas.microsoft.com/office/drawing/2010/main">
                  <a:solidFill>
                    <a:srgbClr val="FFFFFF"/>
                  </a:solidFill>
                </a14:hiddenFill>
              </a:ext>
            </a:extLst>
          </p:spPr>
        </p:pic>
        <p:sp>
          <p:nvSpPr>
            <p:cNvPr id="6" name="文本框 5">
              <a:extLst>
                <a:ext uri="{FF2B5EF4-FFF2-40B4-BE49-F238E27FC236}">
                  <a16:creationId xmlns:a16="http://schemas.microsoft.com/office/drawing/2014/main" id="{9F5FF53A-9008-488F-ACA6-FB4AA7B8CAD3}"/>
                </a:ext>
              </a:extLst>
            </p:cNvPr>
            <p:cNvSpPr txBox="1"/>
            <p:nvPr/>
          </p:nvSpPr>
          <p:spPr>
            <a:xfrm>
              <a:off x="6572258" y="3828909"/>
              <a:ext cx="1114408" cy="369332"/>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b="1"/>
                <a:t>字母演进</a:t>
              </a:r>
            </a:p>
          </p:txBody>
        </p:sp>
      </p:grpSp>
    </p:spTree>
    <p:extLst>
      <p:ext uri="{BB962C8B-B14F-4D97-AF65-F5344CB8AC3E}">
        <p14:creationId xmlns:p14="http://schemas.microsoft.com/office/powerpoint/2010/main" val="413189261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6" presetClass="entr" presetSubtype="16" dur="200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339" name="矩形 5"/>
          <p:cNvSpPr>
            <a:spLocks noChangeArrowheads="1"/>
          </p:cNvSpPr>
          <p:nvPr/>
        </p:nvSpPr>
        <p:spPr bwMode="auto">
          <a:xfrm>
            <a:off x="228600" y="1504950"/>
            <a:ext cx="8153399" cy="2487925"/>
          </a:xfrm>
          <a:prstGeom prst="rect">
            <a:avLst/>
          </a:prstGeom>
          <a:noFill/>
          <a:ln w="9525">
            <a:noFill/>
            <a:miter lim="800000"/>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nSpc>
                <a:spcPct val="150000"/>
              </a:lnSpc>
            </a:pPr>
            <a:r>
              <a:rPr lang="zh-CN" altLang="en-US" sz="2700" b="1">
                <a:solidFill>
                  <a:srgbClr val="000000"/>
                </a:solidFill>
                <a:latin typeface="楷体" pitchFamily="49" charset="-122"/>
                <a:ea typeface="楷体" pitchFamily="49" charset="-122"/>
              </a:rPr>
              <a:t>    有一句古谚说：如果一个人到了罗马而不去看看万神殿，那么，他来的时候是头蠢驴，去的时候还是头蠢驴。</a:t>
            </a:r>
            <a:endParaRPr lang="en-US" altLang="zh-CN" sz="2700" b="1">
              <a:solidFill>
                <a:srgbClr val="000000"/>
              </a:solidFill>
              <a:latin typeface="楷体" pitchFamily="49" charset="-122"/>
              <a:ea typeface="楷体" pitchFamily="49" charset="-122"/>
            </a:endParaRPr>
          </a:p>
          <a:p>
            <a:pPr algn="r">
              <a:lnSpc>
                <a:spcPct val="150000"/>
              </a:lnSpc>
            </a:pPr>
            <a:r>
              <a:rPr lang="en-US" altLang="zh-CN" sz="2700" b="1">
                <a:latin typeface="楷体" pitchFamily="49" charset="-122"/>
                <a:ea typeface="楷体" pitchFamily="49" charset="-122"/>
              </a:rPr>
              <a:t>——</a:t>
            </a:r>
            <a:r>
              <a:rPr lang="zh-CN" altLang="en-US" sz="2700" b="1">
                <a:latin typeface="楷体" pitchFamily="49" charset="-122"/>
                <a:ea typeface="楷体" pitchFamily="49" charset="-122"/>
              </a:rPr>
              <a:t>反映的是古罗马建筑艺术的辉煌成就。</a:t>
            </a:r>
          </a:p>
        </p:txBody>
      </p:sp>
      <p:sp>
        <p:nvSpPr>
          <p:cNvPr id="2" name="标题 1"/>
          <p:cNvSpPr>
            <a:spLocks noGrp="1"/>
          </p:cNvSpPr>
          <p:nvPr>
            <p:ph type="title"/>
          </p:nvPr>
        </p:nvSpPr>
        <p:spPr/>
        <p:txBody>
          <a:bodyPr>
            <a:normAutofit/>
          </a:bodyPr>
          <a:lstStyle/>
          <a:p>
            <a:r>
              <a:rPr lang="zh-CN" altLang="en-US" b="1"/>
              <a:t>讲求实用的罗马文化</a:t>
            </a:r>
          </a:p>
        </p:txBody>
      </p:sp>
    </p:spTree>
    <p:extLst>
      <p:ext uri="{BB962C8B-B14F-4D97-AF65-F5344CB8AC3E}">
        <p14:creationId xmlns:p14="http://schemas.microsoft.com/office/powerpoint/2010/main" val="3641371129"/>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https://d.book118.com/147013200152006052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13</Slides>
  <Notes>9</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微软雅黑</vt:lpstr>
      <vt:lpstr>楷体</vt:lpstr>
      <vt:lpstr>宋体</vt:lpstr>
      <vt:lpstr>黑体</vt:lpstr>
      <vt:lpstr>Office Theme</vt:lpstr>
      <vt:lpstr>希腊罗马文化</vt:lpstr>
      <vt:lpstr>预习目标</vt:lpstr>
      <vt:lpstr>富有创新精神的希腊文化</vt:lpstr>
      <vt:lpstr>PowerPoint Presentation</vt:lpstr>
      <vt:lpstr>PowerPoint Presentation</vt:lpstr>
      <vt:lpstr>PowerPoint Presentation</vt:lpstr>
      <vt:lpstr>PowerPoint Presentation</vt:lpstr>
      <vt:lpstr>哲学</vt:lpstr>
      <vt:lpstr>PowerPoint Presentation</vt:lpstr>
      <vt:lpstr>PowerPoint Presentation</vt:lpstr>
      <vt:lpstr>PowerPoint Presentation</vt:lpstr>
      <vt:lpstr>讲求实用的罗马文化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2024-09-26T11:58:37.063</cp:lastPrinted>
  <dcterms:created xsi:type="dcterms:W3CDTF">2024-09-26T03:58:37Z</dcterms:created>
  <dcterms:modified xsi:type="dcterms:W3CDTF">2024-09-26T03:58:38Z</dcterms:modified>
</cp:coreProperties>
</file>