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7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28A8E-D405-454B-B3A6-A738A65D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C2BC-B67C-43D2-B741-0C05D8FFD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4D8F-4423-4B86-A61C-E989141D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8457E-E899-414E-BDB3-4CAD803A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2647F-0743-40F1-A612-A9859C57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07D95-FE49-483C-B5EC-971415A5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5798F-90BE-4A45-A85B-9E092384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ADAA7-53D0-41C1-A342-F6421FFA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B4C73-1060-4211-B1EC-0953F34ED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3600-390B-4729-9C5F-9DADF0764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1A7FC-7BAE-4223-9E86-FDA94FE2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jpeg" /><Relationship Id="rId4" Type="http://schemas.openxmlformats.org/officeDocument/2006/relationships/image" Target="../media/image5.png" /><Relationship Id="rId5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jpeg" /><Relationship Id="rId4" Type="http://schemas.openxmlformats.org/officeDocument/2006/relationships/image" Target="../media/image5.png" /><Relationship Id="rId5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6.jpeg" /><Relationship Id="rId4" Type="http://schemas.openxmlformats.org/officeDocument/2006/relationships/image" Target="../media/image5.png" /><Relationship Id="rId5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7.jpeg" /><Relationship Id="rId4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20501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030"/>
            <a:ext cx="1219200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009650" y="2095500"/>
            <a:ext cx="10172700" cy="266700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846070" y="2510790"/>
            <a:ext cx="29260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sym typeface="+mn-ea"/>
              </a:rPr>
              <a:t>古代诗歌五首</a:t>
            </a:r>
            <a:endParaRPr lang="zh-CN" altLang="en-US" sz="28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sym typeface="+mn-ea"/>
            </a:endParaRPr>
          </a:p>
        </p:txBody>
      </p:sp>
      <p:cxnSp>
        <p:nvCxnSpPr>
          <p:cNvPr id="15" name="直接连接符 14"/>
          <p:cNvCxnSpPr>
            <a:endCxn id="14" idx="1"/>
          </p:cNvCxnSpPr>
          <p:nvPr/>
        </p:nvCxnSpPr>
        <p:spPr>
          <a:xfrm>
            <a:off x="1295400" y="2771775"/>
            <a:ext cx="1550670" cy="0"/>
          </a:xfrm>
          <a:prstGeom prst="line">
            <a:avLst/>
          </a:prstGeom>
          <a:ln>
            <a:solidFill>
              <a:srgbClr val="757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6000750" y="2771775"/>
            <a:ext cx="3714750" cy="0"/>
          </a:xfrm>
          <a:prstGeom prst="line">
            <a:avLst/>
          </a:prstGeom>
          <a:ln>
            <a:solidFill>
              <a:srgbClr val="75757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图片 8" descr="51miz-E183619-DF6DC93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9535" y="2095500"/>
            <a:ext cx="4742815" cy="2667000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2112962" y="3054573"/>
            <a:ext cx="439229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smtClean="0">
                <a:solidFill>
                  <a:srgbClr val="666666"/>
                </a:solidFill>
                <a:latin typeface="汉仪大宋简" pitchFamily="49" charset="-122"/>
                <a:ea typeface="汉仪大宋简" pitchFamily="49" charset="-122"/>
                <a:sym typeface="+mn-ea"/>
              </a:rPr>
              <a:t>登幽州台歌</a:t>
            </a:r>
            <a:endParaRPr lang="zh-CN" altLang="en-US" sz="5400" smtClean="0">
              <a:solidFill>
                <a:srgbClr val="666666"/>
              </a:solidFill>
              <a:latin typeface="汉仪大宋简" pitchFamily="49" charset="-122"/>
              <a:ea typeface="汉仪大宋简" pitchFamily="49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766310" y="4098925"/>
            <a:ext cx="21831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</a:rPr>
              <a:t>——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</a:rPr>
              <a:t>作者：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陈子昂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9" name="图片 8" descr="51miz-E183619-DF6DC93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245" y="1315085"/>
            <a:ext cx="7824470" cy="439991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新课导入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969135" y="2430780"/>
            <a:ext cx="5873115" cy="2168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  中国是诗的国度，在历史的悠悠长河中，诗人们张目人间，寄情山水，人情物理，体察入微，或执着，或洒脱，或沉郁，或飘逸，风情万种，千古流芳。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  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今天，我们一起学习古代诗歌五首，随着诗人的生花妙笔，走进他们的内心世界。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9" name="图片 8" descr="51miz-E183619-DF6DC93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245" y="1315085"/>
            <a:ext cx="7824470" cy="439991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教学目标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875155" y="2430145"/>
            <a:ext cx="6880860" cy="2168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1.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有感情地朗读并背诵诗歌，感受诗歌的节奏和韵律。（重点）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2.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理解诗歌内容，品味诗歌的语言，体味诗歌的内涵。 （难点）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3.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感悟诗人寄寓在诗歌中的情感。（重点）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4.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培养热爱祖国古代文化的思想感情，提高文化品味和审美情趣。（素养）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文体知识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894205" y="2345690"/>
            <a:ext cx="926211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  古诗是中国古代诗歌的泛称。在时间上指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1840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年鸦片战争以前中国的诗歌作品。从格律上看，古诗可分为古体诗和近体诗。以唐朝为界限，以前的诗歌均为古体诗。但唐朝之后的诗歌不一定都算近体诗，具体在于格律、声韵之分。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  古体诗又称古风，是依照古诗的作法写的，形式比较自由，不受格律的束缚。从诗句的字数来看，一般有四言、五言、七言和杂言体。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  近体诗又称今体诗、格律诗，是讲究平仄、对仗和押韵的诗体，包括绝句和律诗。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  <p:pic>
        <p:nvPicPr>
          <p:cNvPr id="11" name="图片 10" descr="51miz-E1039984-5DC5CA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9800" y="3834765"/>
            <a:ext cx="1885950" cy="188595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作者介绍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6" name="陈子昂.jpg" descr="id:2147511262;FounderCES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079230" y="2305050"/>
            <a:ext cx="2033905" cy="2534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0" descr="51miz-E1039984-5DC5CA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800" y="3834765"/>
            <a:ext cx="1885950" cy="18859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2041525" y="2417445"/>
            <a:ext cx="6756400" cy="24174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0" hangingPunct="0">
              <a:lnSpc>
                <a:spcPct val="21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陈子昂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(661—702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年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),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字伯玉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梓州射洪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(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今属四川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)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人。唐代文学家。初唐诗文革新人物之一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对唐诗发展颇有影响。在诗歌上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他推举汉魏风骨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强调兴寄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反对柔靡之风。他的作品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《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感遇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》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等指斥时弊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书写情怀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,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风格高昂清峻。有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《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陈伯玉集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》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作者介绍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6" name="陈子昂.jpg" descr="id:2147511262;FounderCES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079230" y="2305050"/>
            <a:ext cx="2033905" cy="2534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0" descr="51miz-E1039984-5DC5CA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800" y="3834765"/>
            <a:ext cx="1885950" cy="18859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2042160" y="2590165"/>
            <a:ext cx="7037070" cy="2249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0" hangingPunct="0">
              <a:lnSpc>
                <a:spcPct val="13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陈子昂二十四岁进士及第，在政治上拥护武则天。他在二十九岁时曾向武则天上书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《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答制问事八条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》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，主张轻刑罚、用贤才、纳谏士、赏功勇、减徭役，提出了许多符合百姓愿望的主张。但武则天当时忙于称帝改制，有自己的一套施政方针，因此不但没有重视陈子昂这个文学小臣的意见，反而嫌他上疏议政太过多事，罢了他的职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背景资料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6" name="陈子昂.jpg" descr="id:2147511262;FounderCES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079230" y="2305050"/>
            <a:ext cx="2033905" cy="2534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图片 10" descr="51miz-E1039984-5DC5CA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800" y="3834765"/>
            <a:ext cx="1885950" cy="18859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760220" y="2513330"/>
            <a:ext cx="7319010" cy="2249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0" hangingPunct="0">
              <a:lnSpc>
                <a:spcPct val="130000"/>
              </a:lnSpc>
            </a:pP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  696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年，契丹族的李尽忠、孙万荣等攻陷营州。武则天委派武攸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(yōu)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宜率军征讨，陈子昂在武攸宜幕府担任参谋，随军出征。武为人轻率，少谋略。次年兵败，情况紧急，陈子昂请求遣万人作前驱以击敌，武不允。稍后，陈子昂又向武则天进言，武不听，反把他降为军曹。诗人接连受到挫折，眼看报国宏愿成为泡影，因此登上蓟北楼（遗址在今北京），慷慨悲吟，写下了此诗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朗读诗歌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585" y="1958975"/>
            <a:ext cx="3975100" cy="3112135"/>
          </a:xfrm>
          <a:prstGeom prst="rect">
            <a:avLst/>
          </a:prstGeom>
          <a:effectLst/>
        </p:spPr>
      </p:pic>
      <p:sp>
        <p:nvSpPr>
          <p:cNvPr id="14" name="文本框 13"/>
          <p:cNvSpPr txBox="1"/>
          <p:nvPr/>
        </p:nvSpPr>
        <p:spPr>
          <a:xfrm>
            <a:off x="7004050" y="2446655"/>
            <a:ext cx="3691255" cy="2381885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登幽州台歌</a:t>
            </a:r>
            <a:endParaRPr lang="zh-CN" altLang="en-US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陈子昂</a:t>
            </a:r>
            <a:endParaRPr lang="zh-CN" altLang="en-US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前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古人，</a:t>
            </a:r>
            <a:endParaRPr lang="zh-CN" altLang="en-US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后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来者。</a:t>
            </a:r>
            <a:endParaRPr lang="en-US" altLang="zh-CN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念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天地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之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悠悠，</a:t>
            </a:r>
            <a:endParaRPr lang="zh-CN" altLang="en-US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  <a:p>
            <a:pPr algn="ctr">
              <a:lnSpc>
                <a:spcPct val="190000"/>
              </a:lnSpc>
            </a:pP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独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怆然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而</a:t>
            </a:r>
            <a:r>
              <a:rPr lang="en-US" altLang="zh-CN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 sz="20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涕下！</a:t>
            </a:r>
            <a:endParaRPr lang="en-US" altLang="zh-CN" sz="20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精读细研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2"/>
          <p:cNvSpPr txBox="1">
            <a:spLocks noChangeArrowheads="1"/>
          </p:cNvSpPr>
          <p:nvPr/>
        </p:nvSpPr>
        <p:spPr bwMode="auto">
          <a:xfrm>
            <a:off x="2072324" y="2165192"/>
            <a:ext cx="1833880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zh-CN" altLang="en-US" sz="2000" spc="600">
                <a:latin typeface="汉仪北魏写经W" panose="00020600040101010101" charset="-122"/>
                <a:ea typeface="汉仪北魏写经W" panose="00020600040101010101" charset="-122"/>
              </a:rPr>
              <a:t>登</a:t>
            </a:r>
            <a:r>
              <a:rPr lang="zh-CN" altLang="en-US" sz="2000" u="sng" spc="600">
                <a:solidFill>
                  <a:srgbClr val="FF0000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幽州台</a:t>
            </a:r>
            <a:r>
              <a:rPr lang="zh-CN" altLang="en-US" sz="2000" spc="600">
                <a:solidFill>
                  <a:srgbClr val="FF0000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歌</a:t>
            </a:r>
            <a:endParaRPr lang="zh-CN" altLang="en-US" sz="2000" spc="600">
              <a:solidFill>
                <a:srgbClr val="FF0000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072640" y="3272790"/>
            <a:ext cx="9227820" cy="101473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buFontTx/>
              <a:buNone/>
              <a:defRPr/>
            </a:pPr>
            <a:r>
              <a:rPr lang="zh-CN" altLang="en-US" sz="2000">
                <a:solidFill>
                  <a:schemeClr val="bg1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</a:rPr>
              <a:t>幽州台：燕国时期燕昭王所建的黄金台。修建黄金台用于招纳贤才，因燕昭王将黄金置于其上而得名。其师郭隗为例，成为当时燕昭王用黄金台招纳而来的第一位贤才。幽州台又名“蓟北楼”，也有称“燕台”。</a:t>
            </a:r>
            <a:endParaRPr lang="zh-CN" altLang="en-US" sz="2000">
              <a:solidFill>
                <a:schemeClr val="bg1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072324" y="2718912"/>
            <a:ext cx="4708525" cy="3987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buFontTx/>
              <a:buNone/>
              <a:defRPr/>
            </a:pPr>
            <a:r>
              <a:rPr lang="zh-CN" altLang="en-US" sz="2000">
                <a:solidFill>
                  <a:schemeClr val="bg1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幽州：古十二州之一，现今北京大兴。</a:t>
            </a:r>
            <a:endParaRPr lang="zh-CN" altLang="en-US" sz="2000">
              <a:solidFill>
                <a:schemeClr val="bg1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072324" y="4442302"/>
            <a:ext cx="4564063" cy="3987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  <a:buFontTx/>
              <a:buNone/>
              <a:defRPr/>
            </a:pPr>
            <a:r>
              <a:rPr lang="zh-CN" altLang="en-US" sz="2000">
                <a:solidFill>
                  <a:schemeClr val="bg1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</a:rPr>
              <a:t>“歌”：古代的一种诗歌体裁。</a:t>
            </a:r>
            <a:endParaRPr lang="zh-CN" altLang="en-US" sz="2000">
              <a:solidFill>
                <a:schemeClr val="bg1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</p:txBody>
      </p:sp>
      <p:sp>
        <p:nvSpPr>
          <p:cNvPr id="17" name="TextBox 14"/>
          <p:cNvSpPr txBox="1"/>
          <p:nvPr/>
        </p:nvSpPr>
        <p:spPr>
          <a:xfrm>
            <a:off x="2072324" y="4996022"/>
            <a:ext cx="6429375" cy="39878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342900" indent="-342900" eaLnBrk="0" hangingPunct="0">
              <a:lnSpc>
                <a:spcPct val="100000"/>
              </a:lnSpc>
              <a:buFont typeface="Arial" pitchFamily="34" charset="0"/>
              <a:buChar char="•"/>
              <a:defRPr/>
            </a:pPr>
            <a:r>
              <a:rPr lang="zh-CN" altLang="en-US" sz="2000">
                <a:latin typeface="汉仪北魏写经W" panose="00020600040101010101" charset="-122"/>
                <a:ea typeface="汉仪北魏写经W" panose="00020600040101010101" charset="-122"/>
              </a:rPr>
              <a:t>题目点明了此诗是诗人在登临幽州台时所作。</a:t>
            </a:r>
            <a:endParaRPr lang="zh-CN" altLang="en-US" sz="2000"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18" name="矩形 1"/>
          <p:cNvSpPr>
            <a:spLocks noChangeArrowheads="1"/>
          </p:cNvSpPr>
          <p:nvPr/>
        </p:nvSpPr>
        <p:spPr bwMode="auto">
          <a:xfrm>
            <a:off x="2072324" y="1611472"/>
            <a:ext cx="6459537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zh-CN" altLang="en-US" sz="2000">
                <a:solidFill>
                  <a:srgbClr val="000000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反复朗读诗歌，用自己的话说说诗句的意思。</a:t>
            </a:r>
            <a:endParaRPr lang="zh-CN" altLang="en-US" sz="2000">
              <a:solidFill>
                <a:srgbClr val="000000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精读细研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943350" y="1315085"/>
            <a:ext cx="4306570" cy="2194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登幽州台歌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陈子昂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前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古人，后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来者。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念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天地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之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悠悠，独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怆然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而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涕下！</a:t>
            </a:r>
            <a:endParaRPr lang="zh-CN" altLang="en-US"/>
          </a:p>
        </p:txBody>
      </p:sp>
      <p:sp>
        <p:nvSpPr>
          <p:cNvPr id="29" name="文本框 9"/>
          <p:cNvSpPr txBox="1">
            <a:spLocks noChangeArrowheads="1"/>
          </p:cNvSpPr>
          <p:nvPr/>
        </p:nvSpPr>
        <p:spPr bwMode="auto">
          <a:xfrm>
            <a:off x="1983740" y="4577715"/>
            <a:ext cx="3962400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来者：后世那些重视人才的贤明君主。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14" name="文本框 8"/>
          <p:cNvSpPr txBox="1">
            <a:spLocks noChangeArrowheads="1"/>
          </p:cNvSpPr>
          <p:nvPr/>
        </p:nvSpPr>
        <p:spPr bwMode="auto">
          <a:xfrm>
            <a:off x="1983740" y="3810635"/>
            <a:ext cx="2176145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前：过去。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19" name="文本框 9"/>
          <p:cNvSpPr txBox="1">
            <a:spLocks noChangeArrowheads="1"/>
          </p:cNvSpPr>
          <p:nvPr/>
        </p:nvSpPr>
        <p:spPr bwMode="auto">
          <a:xfrm>
            <a:off x="1983740" y="4194175"/>
            <a:ext cx="2245995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后：未来。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20" name="文本框 8"/>
          <p:cNvSpPr txBox="1">
            <a:spLocks noChangeArrowheads="1"/>
          </p:cNvSpPr>
          <p:nvPr/>
        </p:nvSpPr>
        <p:spPr bwMode="auto">
          <a:xfrm>
            <a:off x="1983740" y="4961255"/>
            <a:ext cx="3992880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古人：古代那些能够礼贤下士的圣君。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24" name="文本框 8"/>
          <p:cNvSpPr txBox="1">
            <a:spLocks noChangeArrowheads="1"/>
          </p:cNvSpPr>
          <p:nvPr/>
        </p:nvSpPr>
        <p:spPr bwMode="auto">
          <a:xfrm>
            <a:off x="6749415" y="3711575"/>
            <a:ext cx="2012315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念：想到。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25" name="文本框 8"/>
          <p:cNvSpPr txBox="1">
            <a:spLocks noChangeArrowheads="1"/>
          </p:cNvSpPr>
          <p:nvPr/>
        </p:nvSpPr>
        <p:spPr bwMode="auto">
          <a:xfrm>
            <a:off x="6749415" y="4059555"/>
            <a:ext cx="3432810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悠悠：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形容时间的久远和空间的广大。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26" name="文本框 8"/>
          <p:cNvSpPr txBox="1">
            <a:spLocks noChangeArrowheads="1"/>
          </p:cNvSpPr>
          <p:nvPr/>
        </p:nvSpPr>
        <p:spPr bwMode="auto">
          <a:xfrm>
            <a:off x="6749415" y="4407535"/>
            <a:ext cx="2122170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怆然：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悲伤的样子。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27" name="文本框 8"/>
          <p:cNvSpPr txBox="1">
            <a:spLocks noChangeArrowheads="1"/>
          </p:cNvSpPr>
          <p:nvPr/>
        </p:nvSpPr>
        <p:spPr bwMode="auto">
          <a:xfrm>
            <a:off x="6749415" y="4755515"/>
            <a:ext cx="1692275" cy="30670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</a:rPr>
              <a:t>涕：眼泪。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6749415" y="5103495"/>
            <a:ext cx="471805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buFont typeface="Arial" pitchFamily="34" charset="0"/>
              <a:buChar char="•"/>
              <a:defRPr/>
            </a:pP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“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独”字是全诗的诗眼，诗人登幽州台，孑然一身，怀才不遇的苦闷涌上心头，不禁悲从中来。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14" grpId="0"/>
      <p:bldP spid="19" grpId="0"/>
      <p:bldP spid="20" grpId="0"/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51miz-E1036011-4042D1D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865" y="284480"/>
            <a:ext cx="12317730" cy="6706870"/>
          </a:xfrm>
          <a:prstGeom prst="rect">
            <a:avLst/>
          </a:prstGeom>
        </p:spPr>
      </p:pic>
      <p:sp>
        <p:nvSpPr>
          <p:cNvPr id="10" name="矩形 9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bg2">
              <a:lumMod val="50000"/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1450" y="219075"/>
            <a:ext cx="11849100" cy="64198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92175" y="1315085"/>
            <a:ext cx="10670540" cy="439928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半闭框 11"/>
          <p:cNvSpPr/>
          <p:nvPr/>
        </p:nvSpPr>
        <p:spPr>
          <a:xfrm>
            <a:off x="171450" y="21907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半闭框 12"/>
          <p:cNvSpPr/>
          <p:nvPr/>
        </p:nvSpPr>
        <p:spPr>
          <a:xfrm rot="10800000">
            <a:off x="11300460" y="5918835"/>
            <a:ext cx="720000" cy="720000"/>
          </a:xfrm>
          <a:prstGeom prst="halfFrame">
            <a:avLst>
              <a:gd name="adj1" fmla="val 0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85850" y="2570480"/>
            <a:ext cx="675005" cy="171704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</a:rPr>
              <a:t>精读细研</a:t>
            </a:r>
            <a:endParaRPr lang="zh-CN" altLang="en-US" sz="3200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1419860" y="1590675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/>
        </p:nvCxnSpPr>
        <p:spPr>
          <a:xfrm>
            <a:off x="1419860" y="4287520"/>
            <a:ext cx="6985" cy="97980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943350" y="1315085"/>
            <a:ext cx="4306570" cy="2194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登幽州台歌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陈子昂</a:t>
            </a:r>
            <a:endParaRPr lang="zh-CN" altLang="en-US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前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古人，后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不见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来者。</a:t>
            </a:r>
            <a:endParaRPr lang="en-US" altLang="zh-CN">
              <a:solidFill>
                <a:srgbClr val="757575"/>
              </a:solidFill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  <a:p>
            <a:pPr algn="ctr">
              <a:lnSpc>
                <a:spcPct val="190000"/>
              </a:lnSpc>
            </a:pP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念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天地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之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悠悠，独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怆然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而</a:t>
            </a:r>
            <a:r>
              <a:rPr lang="en-US" altLang="zh-CN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/</a:t>
            </a:r>
            <a:r>
              <a:rPr lang="zh-CN" altLang="en-US">
                <a:solidFill>
                  <a:srgbClr val="757575"/>
                </a:solidFill>
                <a:latin typeface="汉仪北魏写经W" panose="00020600040101010101" charset="-122"/>
                <a:ea typeface="汉仪北魏写经W" panose="00020600040101010101" charset="-122"/>
                <a:cs typeface="汉仪北魏写经W" panose="00020600040101010101" charset="-122"/>
                <a:sym typeface="+mn-ea"/>
              </a:rPr>
              <a:t>涕下！</a:t>
            </a:r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2732405" y="3888740"/>
            <a:ext cx="7381875" cy="398780"/>
          </a:xfrm>
          <a:prstGeom prst="rect">
            <a:avLst/>
          </a:prstGeom>
          <a:solidFill>
            <a:schemeClr val="bg2">
              <a:lumMod val="50000"/>
              <a:alpha val="78000"/>
            </a:schemeClr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FontTx/>
              <a:buNone/>
              <a:defRPr/>
            </a:pPr>
            <a:r>
              <a:rPr lang="zh-CN" altLang="en-US" sz="2000" noProof="1" smtClean="0">
                <a:solidFill>
                  <a:schemeClr val="bg1"/>
                </a:solidFill>
                <a:latin typeface="汉仪北魏写经W" panose="00020600040101010101" charset="-122"/>
                <a:ea typeface="汉仪北魏写经W" panose="00020600040101010101" charset="-122"/>
                <a:cs typeface="楷体" panose="02010609060101010101" pitchFamily="49" charset="-122"/>
              </a:rPr>
              <a:t>译文：往前不见古代招贤的圣君，向后不见后世求才的明君。</a:t>
            </a:r>
            <a:endParaRPr lang="zh-CN" altLang="en-US" sz="2000" noProof="1" smtClean="0">
              <a:solidFill>
                <a:schemeClr val="bg1"/>
              </a:solidFill>
              <a:latin typeface="汉仪北魏写经W" panose="00020600040101010101" charset="-122"/>
              <a:ea typeface="汉仪北魏写经W" panose="00020600040101010101" charset="-122"/>
              <a:cs typeface="楷体" panose="02010609060101010101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732405" y="4609465"/>
            <a:ext cx="7567930" cy="398780"/>
          </a:xfrm>
          <a:prstGeom prst="rect">
            <a:avLst/>
          </a:prstGeom>
          <a:solidFill>
            <a:schemeClr val="bg2">
              <a:lumMod val="50000"/>
              <a:alpha val="78000"/>
            </a:schemeClr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FontTx/>
              <a:buNone/>
              <a:defRPr/>
            </a:pPr>
            <a:r>
              <a:rPr lang="zh-CN" altLang="en-US" sz="2000" noProof="1" smtClean="0">
                <a:solidFill>
                  <a:schemeClr val="bg1"/>
                </a:solidFill>
                <a:latin typeface="汉仪北魏写经W" panose="00020600040101010101" charset="-122"/>
                <a:ea typeface="汉仪北魏写经W" panose="00020600040101010101" charset="-122"/>
                <a:cs typeface="楷体" panose="02010609060101010101" pitchFamily="49" charset="-122"/>
              </a:rPr>
              <a:t>译文：只有那苍茫天地悠悠无限，止不住满怀悲伤，热泪纷纷。</a:t>
            </a:r>
            <a:endParaRPr lang="zh-CN" altLang="en-US" sz="2000" noProof="1" smtClean="0">
              <a:solidFill>
                <a:schemeClr val="bg1"/>
              </a:solidFill>
              <a:latin typeface="汉仪北魏写经W" panose="00020600040101010101" charset="-122"/>
              <a:ea typeface="汉仪北魏写经W" panose="00020600040101010101" charset="-122"/>
              <a:cs typeface="楷体" panose="02010609060101010101" pitchFamily="49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https://d.book118.com/147022050105006043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汉仪北魏写经W</vt:lpstr>
      <vt:lpstr>汉仪大宋简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2024-09-17T08:43:09.571</cp:lastPrinted>
  <dcterms:created xsi:type="dcterms:W3CDTF">2024-09-17T00:43:09Z</dcterms:created>
  <dcterms:modified xsi:type="dcterms:W3CDTF">2024-09-17T00:43:11Z</dcterms:modified>
</cp:coreProperties>
</file>