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44172EF-3C95-4DAE-BD49-377C9A346E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33C643-C81E-4BEB-8F5C-8244697A07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1B7F5F4-F06A-4BEC-9E79-50160FC676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13021EA-C792-4457-85F8-6A62FBAEE1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D2C80EC-CD6F-4E5B-8C38-787D5B186D8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EC96CE0-63DB-4849-9342-FF87F54FC3F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A758103-DA48-4777-851E-89BA9442D9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A8DF7A-DD69-423F-8861-F05B69CACD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506C935-5AF9-4AF8-BB3F-928343F983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6D08B8-5F3D-4795-99D8-4274ACD877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4FD208-7E55-4E98-84A3-1FCF372954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7023040033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01821" y="1505581"/>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AF57">
                    <a:alpha val="100000"/>
                  </a:srgbClr>
                </a:solidFill>
                <a:latin typeface="Microsoft Yahei"/>
                <a:ea typeface="Microsoft Yahei"/>
                <a:cs typeface="Microsoft Yahei"/>
              </a:rPr>
              <a:t>有机合成公开课课件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有机合成简介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有机合成基础知识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有机合成策略与技巧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有机合成实验操作与安全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有机合成实例解析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有机合成前沿进展与展望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01</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有机合成简介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4692" r="2469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1303" r="31303"/>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有机合成的定义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有机合成通常涉及碳-碳键、碳-氢键、碳-氧键等化学键的断裂和形成，以构建具有特定结构和功能的有机分子。</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有机合成是有机化学的一个重要分支，它涉及到通过化学反应将简单、易得的原料转化为复杂、有用的有机化合物。</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有机合成的重要性</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有机合成在化学工业、制药、农业、材料科学等领域具有广泛应用，是制备高分子材料、药物、香料、染料等物质的重要手段。</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通过有机合成，人们可以设计和制备具有特定性能和用途的化合物，为科学技术和人类生活的发展提供支持。</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539110" y="1500306"/>
            <a:ext cx="4453160" cy="4453160"/>
          </a:xfrm>
          <a:prstGeom prst="rect">
            <a:avLst/>
          </a:prstGeom>
        </p:spPr>
      </p:pic>
      <p:sp>
        <p:nvSpPr>
          <p:cNvPr id="3" name="TextBox 3"/>
          <p:cNvSpPr txBox="1"/>
          <p:nvPr/>
        </p:nvSpPr>
        <p:spPr>
          <a:xfrm>
            <a:off x="6827317" y="1652939"/>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有机合成的起源可以追溯到19世纪初期，当时人们开始研究如何通过化学反应将简单的化合物转化为复杂的有机物质。</a:t>
            </a:r>
          </a:p>
        </p:txBody>
      </p:sp>
      <p:sp>
        <p:nvSpPr>
          <p:cNvPr id="4" name="AutoShape 4"/>
          <p:cNvSpPr/>
          <p:nvPr/>
        </p:nvSpPr>
        <p:spPr>
          <a:xfrm>
            <a:off x="5303897" y="1500306"/>
            <a:ext cx="1289643" cy="4453160"/>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827317" y="3205107"/>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20世纪以来，随着有机合成方法的不断发展和完善，人们已经能够合成越来越多的复杂有机分子，推动了科学技术和人类生活的进步。</a:t>
            </a:r>
          </a:p>
        </p:txBody>
      </p:sp>
      <p:sp>
        <p:nvSpPr>
          <p:cNvPr id="6" name="TextBox 6"/>
          <p:cNvSpPr txBox="1"/>
          <p:nvPr/>
        </p:nvSpPr>
        <p:spPr>
          <a:xfrm>
            <a:off x="6827317" y="4795486"/>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当前，随着绿色化学和可持续发展的理念逐渐深入人心，有机合成的研究重点正逐渐转向如何实现高效、环保、可持续的合成方法。</a:t>
            </a:r>
          </a:p>
        </p:txBody>
      </p:sp>
      <p:sp>
        <p:nvSpPr>
          <p:cNvPr id="7" name="Freeform 7"/>
          <p:cNvSpPr/>
          <p:nvPr/>
        </p:nvSpPr>
        <p:spPr>
          <a:xfrm>
            <a:off x="5682324" y="1976969"/>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751818" y="3549091"/>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738407" y="5059127"/>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有机合成的历史与发展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02</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有机合成基础知识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碳氢键的活化</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在有机合成中，碳氢键的活化是一个关键步骤。通过使用金属催化剂或酸性试剂，可以将碳氢键转化为活性中间体，以便进行后续的官能团转化。</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官能团转化</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官能团转化是有机合成中的重要步骤，包括醇、醛、酮、羧酸等官能团的转化。这些转化通常涉及氧化、还原、水解、酯化等反应，以生成所需的目标分子。</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6309" r="1630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碳氢键的活化与官能团转化</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6007" b="600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氧化反应是有机合成中常用的反应类型之一，用于将碳碳双键或碳碳三键转化为更稳定的结构。常用的氧化剂包括过氧化物、硝酸、高锰酸钾等。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还原反应是有机合成中另一种重要的反应类型，用于将碳碳双键或碳碳三键还原为单键。常用的还原剂包括氢化铝锂、硼氢化钠等。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有机合成中的氧化还原反应</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还原反应</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氧化反应</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2000" r="22000"/>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金属有机化合物是有机合成中一类重要的试剂，具有独特的反应性质和选择性。常见的金属有机化合物包括格氏试剂、有机锂试剂、有机铝试剂等。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金属有机化合物</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金属有机化合物在有机合成中广泛应用于碳碳键的构建、官能团的转化以及复杂分子的合成。它们能够与各种亲电试剂或亲核试剂进行反应，从而实现所需的合成目标。</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应用</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金属有机化合物在有机合成中的应用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保护基团</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在有机合成中，有些官能团在反应过程中不稳定或容易发生副反应，因此需要对其进行保护。常见的保护基团包括甲酯、乙酯、甲硅基等，它们能够将易反应的官能团暂时封闭起来，以实现所需的合成步骤。</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去保护基团</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当需要将保护基团去除以获得目标分子时，需要使用去保护基团的方法。常见的去保护基团包括水解、酸性水解、还原等，它们能够将保护基团有效地去除，同时保持目标分子的结构和稳定性。</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有机合成中的保护基团和去保护基团</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03</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有机合成策略与技巧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167" r="7167"/>
          <a:stretch>
            <a:fillRect/>
          </a:stretch>
        </p:blipFill>
        <p:spPr>
          <a:xfrm>
            <a:off x="3369379" y="1610750"/>
            <a:ext cx="2457450" cy="2457450"/>
          </a:xfrm>
          <a:prstGeom prst="rect">
            <a:avLst/>
          </a:prstGeom>
        </p:spPr>
      </p:pic>
      <p:pic>
        <p:nvPicPr>
          <p:cNvPr id="3" name="Picture 3"/>
          <p:cNvPicPr>
            <a:picLocks noChangeAspect="1"/>
          </p:cNvPicPr>
          <p:nvPr/>
        </p:nvPicPr>
        <p:blipFill>
          <a:blip r:embed="rId3"/>
          <a:srcRect l="15458" r="15458"/>
          <a:stretch>
            <a:fillRect/>
          </a:stretch>
        </p:blipFill>
        <p:spPr>
          <a:xfrm>
            <a:off x="6391291" y="1610750"/>
            <a:ext cx="2457450" cy="2457450"/>
          </a:xfrm>
          <a:prstGeom prst="rect">
            <a:avLst/>
          </a:prstGeom>
        </p:spPr>
      </p:pic>
      <p:sp>
        <p:nvSpPr>
          <p:cNvPr id="4" name="AutoShape 4"/>
          <p:cNvSpPr/>
          <p:nvPr/>
        </p:nvSpPr>
        <p:spPr>
          <a:xfrm>
            <a:off x="3558348" y="1839199"/>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Freeform 5"/>
          <p:cNvSpPr/>
          <p:nvPr/>
        </p:nvSpPr>
        <p:spPr>
          <a:xfrm>
            <a:off x="3738188" y="2024673"/>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002045" y="1839199"/>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7" name="Freeform 7"/>
          <p:cNvSpPr/>
          <p:nvPr/>
        </p:nvSpPr>
        <p:spPr>
          <a:xfrm>
            <a:off x="8181885" y="2024673"/>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269241" y="3681618"/>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9" name="Freeform 9"/>
          <p:cNvSpPr/>
          <p:nvPr/>
        </p:nvSpPr>
        <p:spPr>
          <a:xfrm>
            <a:off x="4449081" y="3867091"/>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291153" y="3681618"/>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1" name="Freeform 11"/>
          <p:cNvSpPr/>
          <p:nvPr/>
        </p:nvSpPr>
        <p:spPr>
          <a:xfrm>
            <a:off x="7470993" y="3867091"/>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63829" y="1610750"/>
            <a:ext cx="2553871" cy="1315135"/>
            <a:chOff x="763829" y="1610750"/>
            <a:chExt cx="2553871" cy="1315135"/>
          </a:xfrm>
        </p:grpSpPr>
        <p:sp>
          <p:nvSpPr>
            <p:cNvPr id="13" name="AutoShape 13"/>
            <p:cNvSpPr/>
            <p:nvPr/>
          </p:nvSpPr>
          <p:spPr>
            <a:xfrm>
              <a:off x="763829" y="1610750"/>
              <a:ext cx="2553871" cy="131513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逆合成分析法是一种通过将目标分子进行逆向拆解，寻找合适的合成原料和反应条件的方法。</a:t>
              </a:r>
              <a:endParaRPr lang="en-US" sz="1100"/>
            </a:p>
          </p:txBody>
        </p:sp>
      </p:grpSp>
      <p:grpSp>
        <p:nvGrpSpPr>
          <p:cNvPr id="14" name="Group 14"/>
          <p:cNvGrpSpPr/>
          <p:nvPr/>
        </p:nvGrpSpPr>
        <p:grpSpPr>
          <a:xfrm>
            <a:off x="8888726" y="1610750"/>
            <a:ext cx="2569478" cy="1377562"/>
            <a:chOff x="8888726" y="1610750"/>
            <a:chExt cx="2569478" cy="1377562"/>
          </a:xfrm>
        </p:grpSpPr>
        <p:sp>
          <p:nvSpPr>
            <p:cNvPr id="15" name="AutoShape 15"/>
            <p:cNvSpPr/>
            <p:nvPr/>
          </p:nvSpPr>
          <p:spPr>
            <a:xfrm>
              <a:off x="8888726" y="1610750"/>
              <a:ext cx="2569478" cy="13775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逆合成分析法需要熟练掌握各类有机反应的机理和条件，能够根据目标分子的结构特点选择合适的反应路径。</a:t>
              </a:r>
              <a:endParaRPr lang="en-US" sz="1100"/>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逆合成分析法</a:t>
              </a:r>
            </a:p>
          </p:txBody>
        </p:sp>
      </p:grpSp>
      <p:sp>
        <p:nvSpPr>
          <p:cNvPr id="38" name="AutoShape 38"/>
          <p:cNvSpPr/>
          <p:nvPr/>
        </p:nvSpPr>
        <p:spPr>
          <a:xfrm>
            <a:off x="1957021" y="4386298"/>
            <a:ext cx="2552700" cy="117126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350">
                <a:solidFill>
                  <a:schemeClr val="dk1">
                    <a:alpha val="100000"/>
                  </a:schemeClr>
                </a:solidFill>
                <a:latin typeface="Microsoft Yahei"/>
                <a:ea typeface="Microsoft Yahei"/>
                <a:cs typeface="Microsoft Yahei"/>
              </a:rPr>
              <a:t>逆合成分析法的关键是选择合适的切断点，将目标分子拆分成更易合成的片段，同时考虑反应的可行性、选择性以及经济性。</a:t>
            </a:r>
            <a:endParaRPr lang="en-US" sz="1100"/>
          </a:p>
        </p:txBody>
      </p:sp>
      <p:sp>
        <p:nvSpPr>
          <p:cNvPr id="39" name="AutoShape 39"/>
          <p:cNvSpPr/>
          <p:nvPr/>
        </p:nvSpPr>
        <p:spPr>
          <a:xfrm>
            <a:off x="7830517" y="4406623"/>
            <a:ext cx="2552700" cy="141997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逆合成分析法在有机合成中具有广泛应用，是实现复杂有机分子合成的关键步骤之一。</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10800000">
            <a:off x="5310197" y="3360"/>
            <a:ext cx="6881803" cy="1578837"/>
          </a:xfrm>
          <a:prstGeom prst="rtTriangl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865044"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合成子是指有机合成中具有一定结构的片段，可以通过多种反应转化为目标分子。</a:t>
            </a:r>
          </a:p>
        </p:txBody>
      </p:sp>
      <p:sp>
        <p:nvSpPr>
          <p:cNvPr id="4" name="TextBox 4"/>
          <p:cNvSpPr txBox="1"/>
          <p:nvPr/>
        </p:nvSpPr>
        <p:spPr>
          <a:xfrm>
            <a:off x="829105"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导向基团的选择对于策略的成功至关重要，需要仔细考虑其性质、稳定性以及在反应中的行为。</a:t>
            </a:r>
          </a:p>
        </p:txBody>
      </p:sp>
      <p:sp>
        <p:nvSpPr>
          <p:cNvPr id="5" name="AutoShape 5"/>
          <p:cNvSpPr/>
          <p:nvPr/>
        </p:nvSpPr>
        <p:spPr>
          <a:xfrm>
            <a:off x="726223"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0284"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6654250"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导向基团策略是指利用导向基团将合成子引导至目标分子中的特定位置，从而实现复杂分子的构建。</a:t>
            </a:r>
          </a:p>
        </p:txBody>
      </p:sp>
      <p:sp>
        <p:nvSpPr>
          <p:cNvPr id="8" name="AutoShape 8"/>
          <p:cNvSpPr/>
          <p:nvPr/>
        </p:nvSpPr>
        <p:spPr>
          <a:xfrm>
            <a:off x="6515429"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633797"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合成子与导向基团策略在复杂有机分子合成中具有重要应用，能够提高反应的选择性和效率。</a:t>
            </a:r>
          </a:p>
        </p:txBody>
      </p:sp>
      <p:sp>
        <p:nvSpPr>
          <p:cNvPr id="10" name="AutoShape 10"/>
          <p:cNvSpPr/>
          <p:nvPr/>
        </p:nvSpPr>
        <p:spPr>
          <a:xfrm>
            <a:off x="6494977"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9323" r="9323"/>
          <a:stretch>
            <a:fillRect/>
          </a:stretch>
        </p:blipFill>
        <p:spPr>
          <a:xfrm>
            <a:off x="454963" y="3801273"/>
            <a:ext cx="3547872" cy="2267712"/>
          </a:xfrm>
          <a:prstGeom prst="rect">
            <a:avLst/>
          </a:prstGeom>
        </p:spPr>
      </p:pic>
      <p:pic>
        <p:nvPicPr>
          <p:cNvPr id="12" name="Picture 12"/>
          <p:cNvPicPr>
            <a:picLocks noChangeAspect="1"/>
          </p:cNvPicPr>
          <p:nvPr/>
        </p:nvPicPr>
        <p:blipFill>
          <a:blip r:embed="rId3"/>
          <a:srcRect l="9779" r="9779"/>
          <a:stretch>
            <a:fillRect/>
          </a:stretch>
        </p:blipFill>
        <p:spPr>
          <a:xfrm>
            <a:off x="4281896" y="3801273"/>
            <a:ext cx="3547872" cy="2267712"/>
          </a:xfrm>
          <a:prstGeom prst="rect">
            <a:avLst/>
          </a:prstGeom>
        </p:spPr>
      </p:pic>
      <p:pic>
        <p:nvPicPr>
          <p:cNvPr id="13" name="Picture 13"/>
          <p:cNvPicPr>
            <a:picLocks noChangeAspect="1"/>
          </p:cNvPicPr>
          <p:nvPr/>
        </p:nvPicPr>
        <p:blipFill>
          <a:blip r:embed="rId4"/>
          <a:srcRect t="2225" b="2225"/>
          <a:stretch>
            <a:fillRect/>
          </a:stretch>
        </p:blipFill>
        <p:spPr>
          <a:xfrm>
            <a:off x="8108829" y="3801273"/>
            <a:ext cx="3547872" cy="2267712"/>
          </a:xfrm>
          <a:prstGeom prst="rect">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合成子与导向基团策略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https://d.book118.com/147023040033006051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2024-09-24T03:16:43.783</cp:lastPrinted>
  <dcterms:created xsi:type="dcterms:W3CDTF">2024-09-23T19:16:43Z</dcterms:created>
  <dcterms:modified xsi:type="dcterms:W3CDTF">2024-09-23T19:16:45Z</dcterms:modified>
</cp:coreProperties>
</file>