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IUMTN+MS-UIGothic"/>
      <p:regular r:id="rId15"/>
    </p:embeddedFont>
    <p:embeddedFont>
      <p:font typeface="IAIPTH+OABKOA+MicrosoftYaHei"/>
      <p:regular r:id="rId16"/>
    </p:embeddedFont>
    <p:embeddedFont>
      <p:font typeface="IWWTCG+BBLQJD+ArialMT"/>
      <p:regular r:id="rId17"/>
    </p:embeddedFont>
    <p:embeddedFont>
      <p:font typeface="FBPVBA+RSUAWF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58AC0-4C96-40DD-AA8F-76E21CF3D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C9E46-BF74-44C2-84F3-A596D745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78928-3A74-440A-A5C6-7E03FD3F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49B3C-D676-4BC1-A471-EA83BFB5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CB817-B096-4733-BB57-33CB00C98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DDA8C-4DCE-4D35-9263-0468169F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2005B-EEA0-4902-8F74-4F26F516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28DAC-289C-47A4-BAFE-73318B11C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5D992-8139-4A8E-B3DF-91ABB85C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79E0-E603-4023-9839-84F47602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6843C-F609-4CD7-94F6-2B757B0B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6101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LIUMTN+MS-UIGothic"/>
                <a:cs typeface="LIUMTN+MS-UIGothic"/>
              </a:rPr>
              <a:t>不同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职业</a:t>
            </a:r>
            <a:r>
              <a:rPr sz="4950">
                <a:solidFill>
                  <a:srgbClr val="4E1B04"/>
                </a:solidFill>
                <a:latin typeface="LIUMTN+MS-UIGothic"/>
                <a:cs typeface="LIUMTN+MS-UIGothic"/>
              </a:rPr>
              <a:t>与体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4950">
                <a:solidFill>
                  <a:srgbClr val="4E1B04"/>
                </a:solidFill>
                <a:latin typeface="LIUMTN+MS-UIGothic"/>
                <a:cs typeface="LIUMTN+MS-UIGothic"/>
              </a:rPr>
              <a:t>的月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LIUMTN+MS-UIGothic"/>
                <a:cs typeface="LIUMTN+MS-UIGothic"/>
              </a:rPr>
              <a:t>子餐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4E1B04"/>
                </a:solidFill>
                <a:latin typeface="LIUMTN+MS-UIGothic"/>
                <a:cs typeface="LIUMTN+MS-UIGothic"/>
              </a:rPr>
              <a:t>理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LIUMTN+MS-UIGothic"/>
                <a:cs typeface="LIUMTN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OF</a:t>
            </a:r>
            <a:r>
              <a:rPr sz="125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AIPTH+OABKOA+MicrosoftYaHei"/>
                <a:cs typeface="IAIPTH+OABKOA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3465385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WWTCG+BBLQJD+ArialMT"/>
                <a:cs typeface="IWWTCG+BBLQJD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LIUMTN+MS-UIGothic"/>
                <a:cs typeface="LIUMTN+MS-UIGothic"/>
              </a:rPr>
              <a:t>不同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4E1B04"/>
                </a:solidFill>
                <a:latin typeface="LIUMTN+MS-UIGothic"/>
                <a:cs typeface="LIUMTN+MS-UIGothic"/>
              </a:rPr>
              <a:t>与体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E1B04"/>
                </a:solidFill>
                <a:latin typeface="LIUMTN+MS-UIGothic"/>
                <a:cs typeface="LIUMTN+MS-UIGothic"/>
              </a:rPr>
              <a:t>的月子餐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E1B04"/>
                </a:solidFill>
                <a:latin typeface="LIUMTN+MS-UIGothic"/>
                <a:cs typeface="LIUMTN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BPVBA+RSUAWF+MicrosoftYaHei-Bold"/>
                <a:cs typeface="FBPVBA+RSUAW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职业</a:t>
            </a: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与体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质对</a:t>
            </a: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月子</a:t>
            </a:r>
          </a:p>
          <a:p>
            <a:pPr marL="57150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餐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理的影响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职业对</a:t>
            </a: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月子餐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理的影响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2000" spc="25">
                <a:solidFill>
                  <a:srgbClr val="FFFDFD"/>
                </a:solidFill>
                <a:latin typeface="LIUMTN+MS-UIGothic"/>
                <a:cs typeface="LIUMTN+MS-UIGothic"/>
              </a:rPr>
              <a:t>期久坐的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职业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2000" spc="25">
                <a:solidFill>
                  <a:srgbClr val="FFFDFD"/>
                </a:solidFill>
                <a:latin typeface="LIUMTN+MS-UIGothic"/>
                <a:cs typeface="LIUMTN+MS-UIGothic"/>
              </a:rPr>
              <a:t>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劳动</a:t>
            </a:r>
            <a:r>
              <a:rPr sz="2000" spc="25">
                <a:solidFill>
                  <a:srgbClr val="FFFDFD"/>
                </a:solidFill>
                <a:latin typeface="LIUMTN+MS-UIGothic"/>
                <a:cs typeface="LIUMTN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职业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期久坐的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公室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职员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程序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等，月子餐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注重提供富含膳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的食物，以促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进肠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道蠕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防便秘。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于从事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，如教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医生等，月子餐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注重提供富含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素和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的食物，以促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和身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体的正常运作。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IUMTN+MS-UIGothic"/>
                <a:cs typeface="LIUMTN+MS-UIGothic"/>
              </a:rPr>
              <a:t>体力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劳动</a:t>
            </a:r>
            <a:r>
              <a:rPr sz="2000" spc="25">
                <a:solidFill>
                  <a:srgbClr val="FFFDFD"/>
                </a:solidFill>
                <a:latin typeface="LIUMTN+MS-UIGothic"/>
                <a:cs typeface="LIUMTN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职业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于从事体力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，如建筑工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人、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民等，月子餐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注重提供高蛋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白、高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量的食物，以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充能量和体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IUMTN+MS-UIGothic"/>
                <a:cs typeface="LIUMTN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体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质对</a:t>
            </a: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月子餐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理的影响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4E1B04"/>
                </a:solidFill>
                <a:latin typeface="LIUMTN+MS-UIGothic"/>
                <a:cs typeface="LIUMTN+MS-UIGothic"/>
              </a:rPr>
              <a:t>性体</a:t>
            </a:r>
            <a:r>
              <a:rPr sz="2300">
                <a:solidFill>
                  <a:srgbClr val="4E1B04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性体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，月子餐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重提供清凉解暑的食物，如西瓜、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黄瓜、苦瓜等，以清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降火、生津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止渴。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LIUMTN+MS-UIGothic"/>
                <a:cs typeface="LIUMTN+MS-UIGothic"/>
              </a:rPr>
              <a:t>寒性体</a:t>
            </a:r>
            <a:r>
              <a:rPr sz="2300">
                <a:solidFill>
                  <a:srgbClr val="4E1B04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于寒性体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，月子餐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注重提供温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性的食物，如姜、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葱、蒜等，以温中散寒、促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血</a:t>
            </a:r>
          </a:p>
          <a:p>
            <a:pPr marL="2095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LIUMTN+MS-UIGothic"/>
                <a:cs typeface="LIUMTN+MS-UIGothic"/>
              </a:rPr>
              <a:t>虚弱体</a:t>
            </a:r>
            <a:r>
              <a:rPr sz="2300">
                <a:solidFill>
                  <a:srgbClr val="4E1B04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于虚弱体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，月子餐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3893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重提供易消化、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养丰富的食物，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鸡汤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鱼汤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等，以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充身体所需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的各种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养素。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BPVBA+RSUAWF+MicrosoftYaHei-Bold"/>
                <a:cs typeface="FBPVBA+RSUAW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月子餐的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营</a:t>
            </a: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养需求</a:t>
            </a:r>
          </a:p>
          <a:p>
            <a:pPr marL="14287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与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月子餐的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养需求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能量需求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蛋白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月子期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间产妇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需要足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的能量来恢复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身体，同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时满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足哺乳的需求。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是身体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胞修复和生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的重要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重要。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242069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锌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等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物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600">
                <a:solidFill>
                  <a:srgbClr val="FFFFFF"/>
                </a:solidFill>
                <a:latin typeface="LIUMTN+MS-UIGothic"/>
                <a:cs typeface="LIUMTN+MS-UIGothic"/>
              </a:rPr>
              <a:t>生素需求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质对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于骨骼健康、血液健康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和免疫系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等都有重要作用。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生素是身体正常代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和生理功能所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必需的，特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C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A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E</a:t>
            </a:r>
            <a:r>
              <a:rPr sz="1500">
                <a:solidFill>
                  <a:srgbClr val="FFFFFF"/>
                </a:solidFill>
                <a:latin typeface="LIUMTN+MS-UIGothic"/>
                <a:cs typeface="LIUMTN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月子餐食材的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IPTH+OABKOA+MicrosoftYaHei"/>
                <a:cs typeface="IAIPTH+OABKO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高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量蛋白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来源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8305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新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鲜</a:t>
            </a: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蔬菜和水果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全谷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食物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坚</a:t>
            </a:r>
            <a:r>
              <a:rPr sz="1550" spc="25">
                <a:solidFill>
                  <a:srgbClr val="4E1B04"/>
                </a:solidFill>
                <a:latin typeface="LIUMTN+MS-UIGothic"/>
                <a:cs typeface="LIUMTN+MS-UIGothic"/>
              </a:rPr>
              <a:t>果和种子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82369" y="5274162"/>
            <a:ext cx="191273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鱼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、禽、蛋、豆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富含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生素和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提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供膳食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提供能量和膳食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，有助于</a:t>
            </a:r>
          </a:p>
          <a:p>
            <a:pPr marL="6000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饱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腹感。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富含健康的脂肪和蛋白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，同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IUMTN+MS-UIGothic"/>
                <a:cs typeface="LIUMTN+MS-UIGothic"/>
              </a:rPr>
              <a:t>也是良好的能量来源。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月子餐的烹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饪</a:t>
            </a:r>
            <a:r>
              <a:rPr sz="3000">
                <a:solidFill>
                  <a:srgbClr val="4E1B04"/>
                </a:solidFill>
                <a:latin typeface="LIUMTN+MS-UIGothic"/>
                <a:cs typeface="LIUMTN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55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LIUMTN+MS-UIGothic"/>
                <a:cs typeface="LIUMTN+MS-UIGothic"/>
              </a:rPr>
              <a:t>蒸、煮、炖、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焖</a:t>
            </a:r>
            <a:r>
              <a:rPr sz="1600">
                <a:solidFill>
                  <a:srgbClr val="4E1B04"/>
                </a:solidFill>
                <a:latin typeface="LIUMTN+MS-UIGothic"/>
                <a:cs typeface="LIUMTN+MS-UIGothic"/>
              </a:rPr>
              <a:t>等低油烹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饪</a:t>
            </a:r>
            <a:r>
              <a:rPr sz="1600">
                <a:solidFill>
                  <a:srgbClr val="4E1B04"/>
                </a:solidFill>
                <a:latin typeface="LIUMTN+MS-UIGothic"/>
                <a:cs typeface="LIUMTN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PVBA+RSUAWF+MicrosoftYaHei-Bold"/>
                <a:cs typeface="FBPVBA+RSUAWF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PVBA+RSUAWF+MicrosoftYaHei-Bold"/>
                <a:cs typeface="FBPVBA+RSUAWF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PVBA+RSUAWF+MicrosoftYaHei-Bold"/>
                <a:cs typeface="FBPVBA+RSUAWF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有助于保持食材的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养成分，同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减少脂肪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LIUMTN+MS-UIGothic"/>
                <a:cs typeface="LIUMTN+MS-UIGothic"/>
              </a:rPr>
              <a:t>少放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4E1B04"/>
                </a:solidFill>
                <a:latin typeface="LIUMTN+MS-UIGothic"/>
                <a:cs typeface="LIUMTN+MS-UIGothic"/>
              </a:rPr>
              <a:t>味料和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度的味道刺激，保持食材的原味。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LIUMTN+MS-UIGothic"/>
                <a:cs typeface="LIUMTN+MS-UIGothic"/>
              </a:rPr>
              <a:t>适量使用料酒或米酒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有助于去腥味，同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提供一些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IUMTN+MS-UIGothic"/>
                <a:cs typeface="LIUMTN+MS-UIGothic"/>
              </a:rPr>
              <a:t>养成分。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BPVBA+RSUAWF+MicrosoftYaHei-Bold"/>
                <a:cs typeface="FBPVBA+RSUAW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月子餐的搭配与制</a:t>
            </a:r>
          </a:p>
          <a:p>
            <a:pPr marL="20002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LIUMTN+MS-UIGothic"/>
                <a:cs typeface="LIUMTN+MS-UIGothic"/>
              </a:rPr>
              <a:t>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https://d.book118.com/147036101165006043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LIUMTN+MS-UIGothic</vt:lpstr>
      <vt:lpstr>SimSun</vt:lpstr>
      <vt:lpstr>IAIPTH+OABKOA+MicrosoftYaHei</vt:lpstr>
      <vt:lpstr>IWWTCG+BBLQJD+ArialMT</vt:lpstr>
      <vt:lpstr>Times New Roman</vt:lpstr>
      <vt:lpstr>FBPVBA+RSUAWF+MicrosoftYaHei-Bold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2024-09-18T00:51:10.355</cp:lastPrinted>
  <dcterms:created xsi:type="dcterms:W3CDTF">2024-09-17T16:51:10Z</dcterms:created>
  <dcterms:modified xsi:type="dcterms:W3CDTF">2024-09-17T16:51:11Z</dcterms:modified>
</cp:coreProperties>
</file>