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89B7FC-5FFD-4FFE-9198-6FEE939B8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823719-E02E-4E3E-9FA5-FF59F39E8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5CEBBE-8603-4715-9E2F-0EB35C923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A5EC0C-65D8-40DD-A859-0134BE383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7D8403-1887-48C9-B635-1985F43BD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FC0D1B-1A2B-48B7-8A43-245790BEC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9E0701-062F-47D0-AD96-5A6FC35CA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883080-7D4C-4E4F-B60A-84B84BF8B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B59194-DDE4-46DA-B905-80BEA4B09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B1B8C4-8B71-4AA3-8EBF-21654BF76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B2634B-F3F6-4949-96CC-D66881087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emf" /><Relationship Id="rId3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053066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心脏术后病人的护理\n## 1.心脏手术概述及术后护理的重要性\n### 1.1心脏手术的种类及常见手术方式\n### 1.2心脏术后护理对病人康复的影响\n### 1.3心脏术后护理的目标和意义\n## 2.心脏术后病人的基本护理需求\n### 2.1术后生命体征的监测与护理\n### 2.2术后创口的护理与预防感染\n### 2.3术后饮食与营养支持\n## 3.心脏术后病人的药物治疗与护理\n### 3.1术后常用药物及作用\n### 3.2药物治疗的护理配合与监测\n### 3.3药物副作用的观察与处理\n## 4.心脏术后病人的并发症预防与护理\n### 4.1术后出血与血肿的预防与护理\n### 4.2术后肺部并发症的预防与护理\n### 4.3术后心脏并发症的预防与护理\n## 5.心脏术后病人的康复锻炼与心理护理\n### 5.1术后康复锻炼的目的与方法\n### 5.2康复锻炼的护理指导与监测\n### 5.3术后心理护理与支持\n## 6.心脏术后病人的健康教育与健康促进\n### 6.1术后健康教育的具体内容与方法\n### 6.2术后健康促进的策略与措施\n### 6.3术后病人生活质量的评价与改善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心脏术后病人的护理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心脏手术概述及术后护理的重要性</a:t>
            </a:r>
            <a:endParaRPr/>
          </a:p>
        </p:txBody>
      </p:sp>
      <p:sp>
        <p:nvSpPr>
          <p:cNvPr id="10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58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心脏手术种类繁多，包括冠状动脉搭桥术、心脏瓣膜手术、心脏起搏器植入术等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冠状动脉搭桥术：用于缓解冠状动脉狭窄或闭塞引起的缺血性心脏病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心脏瓣膜手术：用于修复或更换病变的心脏瓣膜，包括二尖瓣、主动脉瓣等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心脏起搏器植入术：用于治疗心律失常，通过植入电极调节心脏跳动</a:t>
                </a:r>
                <a:endParaRPr/>
              </a:p>
            </p:txBody>
          </p:sp>
        </p:grpSp>
        <p:grpSp>
          <p:nvGrpSpPr>
            <p:cNvPr id="161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常见手术方式有开胸手术、胸腔镜手术和机器人辅助手术等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开胸手术：传统的心脏手术方式，需要切开胸骨，创伤较大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胸腔镜手术：通过几个小切口进行手术，创伤较小，恢复较快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机器人辅助手术：利用机器人技术进行手术，创伤小，操作精确</a:t>
                </a:r>
                <a:endParaRPr/>
              </a:p>
            </p:txBody>
          </p:sp>
        </p:grpSp>
      </p:grpSp>
      <p:sp>
        <p:nvSpPr>
          <p:cNvPr id="1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心脏手术的种类及常见手术方式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6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术后护理对病人的康复至关重要，可以降低并发症发生率，提高生活质量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降低感染风险：严格执行无菌操作，保持创口清洁干燥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防止出血和血肿：密切观察引流液和创口情况，及时发现并处理问题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促进肺部康复：进行有效的肺部护理，如拍背、吸痰等</a:t>
                </a:r>
                <a:endParaRPr/>
              </a:p>
            </p:txBody>
          </p:sp>
        </p:grpSp>
        <p:grpSp>
          <p:nvGrpSpPr>
            <p:cNvPr id="17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术后护理还可以提高病人对疾病的认知，增强自我管理能力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健康教育：向病人传授疾病知识，提高对疾病的认识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康复锻炼：指导病人进行适当的锻炼，提高心功能和肺功能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心理护理：关注病人的心理状态，提供心理支持和疏导</a:t>
                </a:r>
                <a:endParaRPr/>
              </a:p>
            </p:txBody>
          </p:sp>
        </p:grpSp>
      </p:grpSp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心脏术后护理对病人康复的影响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5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76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77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0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8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术后护理的目标是确保病人安全度过康复期，提高生活质量</a:t>
                </a:r>
                <a:endParaRPr/>
              </a:p>
            </p:txBody>
          </p:sp>
          <p:sp>
            <p:nvSpPr>
              <p:cNvPr id="18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预防并发症：及时发现并处理潜在并发症，降低死亡率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促进康复：提供有效的康复指导，帮助病人恢复心功能和肺功能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提高生活质量：关注病人的心理和生活需求，提高生活满意度</a:t>
                </a:r>
                <a:endParaRPr/>
              </a:p>
            </p:txBody>
          </p:sp>
        </p:grpSp>
        <p:grpSp>
          <p:nvGrpSpPr>
            <p:cNvPr id="183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术后护理的意义在于减轻病人的痛苦，提高治疗效果，降低医疗费用</a:t>
                </a:r>
                <a:endParaRPr/>
              </a:p>
            </p:txBody>
          </p:sp>
          <p:sp>
            <p:nvSpPr>
              <p:cNvPr id="18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减轻痛苦：提供舒适的护理环境，降低病人的不适感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提高治疗效果：通过有效的护理措施，提高手术成功率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降低医疗费用：预防并发症，缩短住院时间，降低医疗费用</a:t>
                </a:r>
                <a:endParaRPr/>
              </a:p>
            </p:txBody>
          </p:sp>
          <p:sp>
            <p:nvSpPr>
              <p:cNvPr id="186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心脏术后护理的目标和意义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心脏术后病人的基本护理需求</a:t>
            </a:r>
            <a:endParaRPr/>
          </a:p>
        </p:txBody>
      </p:sp>
      <p:sp>
        <p:nvSpPr>
          <p:cNvPr id="19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5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96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97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0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0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术后需要密切监测病人的生命体征，包括心率、血压、呼吸和体温等</a:t>
                </a:r>
                <a:endParaRPr/>
              </a:p>
            </p:txBody>
          </p:sp>
          <p:sp>
            <p:nvSpPr>
              <p:cNvPr id="20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心率：监测心率的变化，及时发现心律失常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血压：监测血压的变化，维持正常的血压水平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呼吸：监测呼吸频率和深度，保持呼吸道通畅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体温：监测体温的变化，防止发热和低体温</a:t>
                </a:r>
                <a:endParaRPr/>
              </a:p>
            </p:txBody>
          </p:sp>
        </p:grpSp>
        <p:grpSp>
          <p:nvGrpSpPr>
            <p:cNvPr id="203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0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根据病人的生命体征调整护理措施，保证病人安全</a:t>
                </a:r>
                <a:endParaRPr/>
              </a:p>
            </p:txBody>
          </p:sp>
          <p:sp>
            <p:nvSpPr>
              <p:cNvPr id="20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心率异常：及时处理，如药物调整或电击复律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血压异常：调整药物和输液速度，维持血压稳定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呼吸异常：协助排痰，必要时进行吸氧或呼吸机辅助呼吸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体温异常：采取相应的保暖或降温措施，如物理降温或药物降温</a:t>
                </a:r>
                <a:endParaRPr/>
              </a:p>
            </p:txBody>
          </p:sp>
          <p:sp>
            <p:nvSpPr>
              <p:cNvPr id="206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术后生命体征的监测与护理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术后创口需要保持清洁干燥，防止感染</a:t>
                </a:r>
                <a:endParaRPr/>
              </a:p>
            </p:txBody>
          </p:sp>
          <p:sp>
            <p:nvSpPr>
              <p:cNvPr id="2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清洁创口：定期更换敷料，保持创口清洁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干燥创口：避免创口浸湿，减少感染风险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防止感染：严格执行无菌操作，合理使用抗生素</a:t>
                </a:r>
                <a:endParaRPr/>
              </a:p>
            </p:txBody>
          </p:sp>
          <p:sp>
            <p:nvSpPr>
              <p:cNvPr id="2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观察创口情况，及时发现并处理问题</a:t>
                </a:r>
                <a:endParaRPr/>
              </a:p>
            </p:txBody>
          </p:sp>
          <p:sp>
            <p:nvSpPr>
              <p:cNvPr id="2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创口出血：观察创口有无出血，及时处理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创口感染：观察创口红肿、渗液等情况，及时处理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创口愈合不良：观察创口愈合情况，调整护理措施</a:t>
                </a:r>
                <a:endParaRPr/>
              </a:p>
            </p:txBody>
          </p:sp>
          <p:sp>
            <p:nvSpPr>
              <p:cNvPr id="2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术后创口的护理与预防感染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术后病人需要合理的饮食和营养支持，以促进康复</a:t>
                </a:r>
                <a:endParaRPr/>
              </a:p>
            </p:txBody>
          </p:sp>
          <p:sp>
            <p:nvSpPr>
              <p:cNvPr id="2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低脂饮食：避免高脂肪、高胆固醇食物，减轻心脏负担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高蛋白饮食：增加优质蛋白质摄入，促进伤口愈合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低碳水化合物饮食：限制碳水化合物摄入，控制血糖水平</a:t>
                </a:r>
                <a:endParaRPr/>
              </a:p>
            </p:txBody>
          </p:sp>
          <p:sp>
            <p:nvSpPr>
              <p:cNvPr id="2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根据病人的病情和饮食习惯制定个性化的饮食计划</a:t>
                </a:r>
                <a:endParaRPr/>
              </a:p>
            </p:txBody>
          </p:sp>
          <p:sp>
            <p:nvSpPr>
              <p:cNvPr id="2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膳食调整：根据病人的病情调整膳食结构，如心功能不全者应限制盐分摄入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饮食指导：提供科学的饮食指导，如少量多餐、避免过饱等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营养补充：对于营养不良的病人，可适当补充营养素，如维生素和矿物质</a:t>
                </a:r>
                <a:endParaRPr/>
              </a:p>
            </p:txBody>
          </p:sp>
          <p:sp>
            <p:nvSpPr>
              <p:cNvPr id="2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术后饮食与营养支持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心脏术后病人的药物治疗与护理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术后常用药物及作用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术后病人需要服用一些药物以维持心脏功能和预防并发症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抗血小板药物：如阿司匹林，预防血栓形成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抗凝药物：如华法林，预防血栓栓塞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利尿剂：如呋塞米，减轻心脏负担，降低水肿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降压药物：如ACEI、ARB、钙通道拮抗剂等，控制血压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抗心律失常药物：如β受体拮抗剂、胺碘酮等，预防心律失常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药物治疗需要在医生的指导下进行，不可随意增减药物</a:t>
            </a:r>
            <a:endParaRPr/>
          </a:p>
        </p:txBody>
      </p:sp>
      <p:cxnSp>
        <p:nvCxnSpPr>
          <p:cNvPr id="14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护理人员需要配合医生进行药物的治疗和监测</a:t>
                </a:r>
                <a:endParaRPr/>
              </a:p>
            </p:txBody>
          </p:sp>
          <p:sp>
            <p:nvSpPr>
              <p:cNvPr id="2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药物分发：按时分发药物，确保病人按时服药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药物服用：指导病人正确服用药物，避免误服或漏服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药物效果观察：观察药物效果，如症状缓解、血压稳定等</a:t>
                </a:r>
                <a:endParaRPr/>
              </a:p>
            </p:txBody>
          </p:sp>
          <p:sp>
            <p:nvSpPr>
              <p:cNvPr id="2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监测药物副作用，及时调整药物治疗方案</a:t>
                </a:r>
                <a:endParaRPr/>
              </a:p>
            </p:txBody>
          </p:sp>
          <p:sp>
            <p:nvSpPr>
              <p:cNvPr id="2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副作用观察：注意观察病人的症状和体征，如出血、皮疹等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副作用处理：及时处理副作用，如调整药物剂量或更换药物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药物治疗调整：根据病人的病情和药物效果调整药物治疗方案</a:t>
                </a:r>
                <a:endParaRPr/>
              </a:p>
            </p:txBody>
          </p:sp>
          <p:sp>
            <p:nvSpPr>
              <p:cNvPr id="2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药物治疗的护理配合与监测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药物副作用的观察与处理是术后护理的重要内容</a:t>
                </a:r>
                <a:endParaRPr/>
              </a:p>
            </p:txBody>
          </p:sp>
          <p:sp>
            <p:nvSpPr>
              <p:cNvPr id="3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出血：观察病人的出血症状，如皮肤瘀斑、鼻衄等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胃肠道反应：观察病人的胃肠道症状，如恶心、呕吐等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肾功能损害：观察病人的肾功能指标，如血肌酐、尿量等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肝功能损害：观察病人的肝功能指标，如转氨酶、胆红素等</a:t>
                </a:r>
                <a:endParaRPr/>
              </a:p>
            </p:txBody>
          </p:sp>
          <p:sp>
            <p:nvSpPr>
              <p:cNvPr id="4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发现药物副作用时，应及时处理并调整药物治疗方案</a:t>
                </a:r>
                <a:endParaRPr/>
              </a:p>
            </p:txBody>
          </p:sp>
          <p:sp>
            <p:nvSpPr>
              <p:cNvPr id="4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出血处理：如轻度出血可观察，严重出血需立即处理，如输血、止血等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胃肠道反应处理：可使用止吐药物，如甲氧氯普胺等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肾功能损害处理：可调整药物剂量或更换药物，如避免使用肾毒性药物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肝功能损害处理：可调整药物剂量或更换药物，如避免使用肝毒性药物</a:t>
                </a:r>
                <a:endParaRPr/>
              </a:p>
            </p:txBody>
          </p:sp>
          <p:sp>
            <p:nvSpPr>
              <p:cNvPr id="4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药物副作用的观察与处理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https://d.book118.com/147053066153006043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心脏术后病人的护理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2024-09-17T21:37:12.777</cp:lastPrinted>
  <dcterms:created xsi:type="dcterms:W3CDTF">2024-09-17T13:37:12Z</dcterms:created>
  <dcterms:modified xsi:type="dcterms:W3CDTF">2024-09-17T13:37:14Z</dcterms:modified>
</cp:coreProperties>
</file>