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10" Type="http://schemas.openxmlformats.org/officeDocument/2006/relationships/image" Target="../media/image2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7.xml" /><Relationship Id="rId11" Type="http://schemas.openxmlformats.org/officeDocument/2006/relationships/image" Target="../media/image5.jpe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png" /><Relationship Id="rId3" Type="http://schemas.openxmlformats.org/officeDocument/2006/relationships/tags" Target="../tags/tag21.xml" /><Relationship Id="rId4" Type="http://schemas.openxmlformats.org/officeDocument/2006/relationships/image" Target="../media/image4.png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10" Type="http://schemas.openxmlformats.org/officeDocument/2006/relationships/tags" Target="../tags/tag37.xml" /><Relationship Id="rId11" Type="http://schemas.openxmlformats.org/officeDocument/2006/relationships/image" Target="../media/image2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tags" Target="../tags/tag49.xml" /><Relationship Id="rId13" Type="http://schemas.openxmlformats.org/officeDocument/2006/relationships/image" Target="../media/image2.png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image" Target="../media/image2.png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image" Target="../media/image2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image" Target="../media/image2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image" Target="../media/image2.pn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10" Type="http://schemas.openxmlformats.org/officeDocument/2006/relationships/tags" Target="../tags/tag91.xml" /><Relationship Id="rId11" Type="http://schemas.openxmlformats.org/officeDocument/2006/relationships/image" Target="../media/image2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image" Target="../media/image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tags" Target="../tags/tag119.xml" /><Relationship Id="rId11" Type="http://schemas.openxmlformats.org/officeDocument/2006/relationships/image" Target="../media/image2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image" Target="../media/image2.pn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image" Target="../media/image2.pn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image" Target="../media/image2.png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image" Target="../media/image2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image" Target="../media/image2.png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3320E-BE5E-4D16-91BE-185D27790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63A2B-2D04-4EFB-B812-48E20AA3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ECCDC-2D6C-4C3C-8948-8AA18E693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5C5EA-6B0A-46F7-9280-0B3AE517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584EBE-7923-431B-93D0-A69B1D6C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E440C-02DD-4C78-8AEF-7B2AB5532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BFE16-1AAB-43A3-B2B4-6F0B9D59D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A885D-5B5A-4EA1-97C1-65B364BA1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57AAB-F5F9-484F-9960-42FDCAA7A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68678-2C21-42F9-AF73-55E24C2B4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F7156-B7B9-4110-8E6A-C32D2315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7239"/>
          </a:xfrm>
          <a:prstGeom prst="rect">
            <a:avLst/>
          </a:prstGeom>
        </p:spPr>
      </p:pic>
      <p:sp>
        <p:nvSpPr>
          <p:cNvPr id="7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512256" y="1112011"/>
            <a:ext cx="1308074" cy="5175250"/>
          </a:xfrm>
        </p:spPr>
        <p:txBody>
          <a:bodyPr vert="eaVert" lIns="90000" tIns="46800" rIns="90000" bIns="46800" anchor="ctr" anchorCtr="0">
            <a:normAutofit/>
          </a:bodyPr>
          <a:lstStyle>
            <a:lvl1pPr algn="dist">
              <a:defRPr sz="54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9904759" y="2959861"/>
            <a:ext cx="610841" cy="3327399"/>
          </a:xfrm>
        </p:spPr>
        <p:txBody>
          <a:bodyPr vert="eaVert" lIns="90000" tIns="46800" rIns="90000" bIns="46800" anchor="b" anchorCtr="0">
            <a:normAutofit/>
          </a:bodyPr>
          <a:lstStyle>
            <a:lvl1pPr marL="342900" indent="-342900" algn="r">
              <a:buFont typeface="Arial" pitchFamily="34" charset="0"/>
              <a:buChar char="•"/>
              <a:defRPr sz="20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15" name="组合 14"/>
          <p:cNvGrpSpPr/>
          <p:nvPr userDrawn="1">
            <p:custDataLst>
              <p:tags r:id="rId8"/>
            </p:custDataLst>
          </p:nvPr>
        </p:nvGrpSpPr>
        <p:grpSpPr>
          <a:xfrm>
            <a:off x="11119425" y="36411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8" name="Freeform 5"/>
            <p:cNvSpPr/>
            <p:nvPr>
              <p:custDataLst>
                <p:tags r:id="rId9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0" name="Freeform 6"/>
            <p:cNvSpPr/>
            <p:nvPr>
              <p:custDataLst>
                <p:tags r:id="rId10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1" name="Freeform 7"/>
            <p:cNvSpPr/>
            <p:nvPr>
              <p:custDataLst>
                <p:tags r:id="rId11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>
            <p:custDataLst>
              <p:tags r:id="rId1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0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2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0800" tIns="39600" rIns="75600" bIns="396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0800" tIns="0" rIns="8280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5363324" y="1356853"/>
            <a:ext cx="1697221" cy="3217058"/>
            <a:chOff x="5363324" y="1356853"/>
            <a:chExt cx="1697221" cy="3217058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5363324" y="1356853"/>
              <a:ext cx="1673852" cy="3217058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6614211" y="3210819"/>
              <a:ext cx="446334" cy="855536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831850" y="4062846"/>
            <a:ext cx="10515600" cy="1424420"/>
          </a:xfrm>
        </p:spPr>
        <p:txBody>
          <a:bodyPr anchor="b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7"/>
            </p:custDataLst>
          </p:nvPr>
        </p:nvSpPr>
        <p:spPr>
          <a:xfrm>
            <a:off x="831850" y="5531839"/>
            <a:ext cx="10515600" cy="661144"/>
          </a:xfrm>
        </p:spPr>
        <p:txBody>
          <a:bodyPr>
            <a:normAutofit/>
          </a:bodyPr>
          <a:lstStyle>
            <a:lvl1pPr marL="0" indent="0" algn="ctr"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 userDrawn="1">
            <p:custDataLst>
              <p:tags r:id="rId1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5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rgbClr val="E6DD96"/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1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7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8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9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7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8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9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3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" name="组合 17"/>
          <p:cNvGrpSpPr/>
          <p:nvPr userDrawn="1">
            <p:custDataLst>
              <p:tags r:id="rId1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9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0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21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6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7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292800" y="141035"/>
            <a:ext cx="11791369" cy="6412765"/>
            <a:chOff x="292800" y="141035"/>
            <a:chExt cx="11791369" cy="6412765"/>
          </a:xfrm>
        </p:grpSpPr>
        <p:sp>
          <p:nvSpPr>
            <p:cNvPr id="14" name="矩形 13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endParaRPr>
            </a:p>
          </p:txBody>
        </p:sp>
        <p:grpSp>
          <p:nvGrpSpPr>
            <p:cNvPr id="15" name="组合 14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310600" y="141035"/>
              <a:ext cx="773569" cy="391049"/>
              <a:chOff x="831851" y="1143000"/>
              <a:chExt cx="2768600" cy="1262063"/>
            </a:xfrm>
            <a:solidFill>
              <a:schemeClr val="accent1"/>
            </a:solidFill>
          </p:grpSpPr>
          <p:sp>
            <p:nvSpPr>
              <p:cNvPr id="16" name="Freeform 5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936626" y="1143000"/>
                <a:ext cx="2663825" cy="1262063"/>
              </a:xfrm>
              <a:custGeom>
                <a:gdLst>
                  <a:gd name="T0" fmla="*/ 99 w 179"/>
                  <a:gd name="T1" fmla="*/ 37 h 83"/>
                  <a:gd name="T2" fmla="*/ 124 w 179"/>
                  <a:gd name="T3" fmla="*/ 39 h 83"/>
                  <a:gd name="T4" fmla="*/ 133 w 179"/>
                  <a:gd name="T5" fmla="*/ 51 h 83"/>
                  <a:gd name="T6" fmla="*/ 121 w 179"/>
                  <a:gd name="T7" fmla="*/ 57 h 83"/>
                  <a:gd name="T8" fmla="*/ 80 w 179"/>
                  <a:gd name="T9" fmla="*/ 76 h 83"/>
                  <a:gd name="T10" fmla="*/ 122 w 179"/>
                  <a:gd name="T11" fmla="*/ 68 h 83"/>
                  <a:gd name="T12" fmla="*/ 142 w 179"/>
                  <a:gd name="T13" fmla="*/ 59 h 83"/>
                  <a:gd name="T14" fmla="*/ 154 w 179"/>
                  <a:gd name="T15" fmla="*/ 72 h 83"/>
                  <a:gd name="T16" fmla="*/ 142 w 179"/>
                  <a:gd name="T17" fmla="*/ 70 h 83"/>
                  <a:gd name="T18" fmla="*/ 158 w 179"/>
                  <a:gd name="T19" fmla="*/ 82 h 83"/>
                  <a:gd name="T20" fmla="*/ 168 w 179"/>
                  <a:gd name="T21" fmla="*/ 61 h 83"/>
                  <a:gd name="T22" fmla="*/ 157 w 179"/>
                  <a:gd name="T23" fmla="*/ 46 h 83"/>
                  <a:gd name="T24" fmla="*/ 145 w 179"/>
                  <a:gd name="T25" fmla="*/ 49 h 83"/>
                  <a:gd name="T26" fmla="*/ 134 w 179"/>
                  <a:gd name="T27" fmla="*/ 41 h 83"/>
                  <a:gd name="T28" fmla="*/ 145 w 179"/>
                  <a:gd name="T29" fmla="*/ 34 h 83"/>
                  <a:gd name="T30" fmla="*/ 136 w 179"/>
                  <a:gd name="T31" fmla="*/ 41 h 83"/>
                  <a:gd name="T32" fmla="*/ 153 w 179"/>
                  <a:gd name="T33" fmla="*/ 44 h 83"/>
                  <a:gd name="T34" fmla="*/ 146 w 179"/>
                  <a:gd name="T35" fmla="*/ 29 h 83"/>
                  <a:gd name="T36" fmla="*/ 130 w 179"/>
                  <a:gd name="T37" fmla="*/ 16 h 83"/>
                  <a:gd name="T38" fmla="*/ 102 w 179"/>
                  <a:gd name="T39" fmla="*/ 11 h 83"/>
                  <a:gd name="T40" fmla="*/ 86 w 179"/>
                  <a:gd name="T41" fmla="*/ 17 h 83"/>
                  <a:gd name="T42" fmla="*/ 94 w 179"/>
                  <a:gd name="T43" fmla="*/ 30 h 83"/>
                  <a:gd name="T44" fmla="*/ 95 w 179"/>
                  <a:gd name="T45" fmla="*/ 18 h 83"/>
                  <a:gd name="T46" fmla="*/ 101 w 179"/>
                  <a:gd name="T47" fmla="*/ 28 h 83"/>
                  <a:gd name="T48" fmla="*/ 92 w 179"/>
                  <a:gd name="T49" fmla="*/ 32 h 83"/>
                  <a:gd name="T50" fmla="*/ 84 w 179"/>
                  <a:gd name="T51" fmla="*/ 22 h 83"/>
                  <a:gd name="T52" fmla="*/ 72 w 179"/>
                  <a:gd name="T53" fmla="*/ 19 h 83"/>
                  <a:gd name="T54" fmla="*/ 58 w 179"/>
                  <a:gd name="T55" fmla="*/ 32 h 83"/>
                  <a:gd name="T56" fmla="*/ 51 w 179"/>
                  <a:gd name="T57" fmla="*/ 47 h 83"/>
                  <a:gd name="T58" fmla="*/ 65 w 179"/>
                  <a:gd name="T59" fmla="*/ 45 h 83"/>
                  <a:gd name="T60" fmla="*/ 58 w 179"/>
                  <a:gd name="T61" fmla="*/ 39 h 83"/>
                  <a:gd name="T62" fmla="*/ 56 w 179"/>
                  <a:gd name="T63" fmla="*/ 44 h 83"/>
                  <a:gd name="T64" fmla="*/ 57 w 179"/>
                  <a:gd name="T65" fmla="*/ 37 h 83"/>
                  <a:gd name="T66" fmla="*/ 68 w 179"/>
                  <a:gd name="T67" fmla="*/ 43 h 83"/>
                  <a:gd name="T68" fmla="*/ 59 w 179"/>
                  <a:gd name="T69" fmla="*/ 52 h 83"/>
                  <a:gd name="T70" fmla="*/ 42 w 179"/>
                  <a:gd name="T71" fmla="*/ 44 h 83"/>
                  <a:gd name="T72" fmla="*/ 18 w 179"/>
                  <a:gd name="T73" fmla="*/ 48 h 83"/>
                  <a:gd name="T74" fmla="*/ 0 w 179"/>
                  <a:gd name="T75" fmla="*/ 58 h 83"/>
                  <a:gd name="T76" fmla="*/ 31 w 179"/>
                  <a:gd name="T77" fmla="*/ 48 h 83"/>
                  <a:gd name="T78" fmla="*/ 51 w 179"/>
                  <a:gd name="T79" fmla="*/ 56 h 83"/>
                  <a:gd name="T80" fmla="*/ 83 w 179"/>
                  <a:gd name="T81" fmla="*/ 58 h 83"/>
                  <a:gd name="T82" fmla="*/ 83 w 179"/>
                  <a:gd name="T83" fmla="*/ 39 h 83"/>
                  <a:gd name="T84" fmla="*/ 99 w 179"/>
                  <a:gd name="T85" fmla="*/ 37 h 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79" h="83">
                    <a:moveTo>
                      <a:pt x="99" y="37"/>
                    </a:moveTo>
                    <a:cubicBezTo>
                      <a:pt x="104" y="25"/>
                      <a:pt x="122" y="29"/>
                      <a:pt x="124" y="39"/>
                    </a:cubicBezTo>
                    <a:cubicBezTo>
                      <a:pt x="131" y="40"/>
                      <a:pt x="133" y="47"/>
                      <a:pt x="133" y="51"/>
                    </a:cubicBezTo>
                    <a:cubicBezTo>
                      <a:pt x="132" y="56"/>
                      <a:pt x="126" y="60"/>
                      <a:pt x="121" y="57"/>
                    </a:cubicBezTo>
                    <a:cubicBezTo>
                      <a:pt x="113" y="73"/>
                      <a:pt x="100" y="76"/>
                      <a:pt x="80" y="76"/>
                    </a:cubicBezTo>
                    <a:cubicBezTo>
                      <a:pt x="104" y="81"/>
                      <a:pt x="113" y="77"/>
                      <a:pt x="122" y="68"/>
                    </a:cubicBezTo>
                    <a:cubicBezTo>
                      <a:pt x="128" y="62"/>
                      <a:pt x="137" y="59"/>
                      <a:pt x="142" y="59"/>
                    </a:cubicBezTo>
                    <a:cubicBezTo>
                      <a:pt x="152" y="60"/>
                      <a:pt x="160" y="65"/>
                      <a:pt x="154" y="72"/>
                    </a:cubicBezTo>
                    <a:cubicBezTo>
                      <a:pt x="158" y="61"/>
                      <a:pt x="143" y="62"/>
                      <a:pt x="142" y="70"/>
                    </a:cubicBezTo>
                    <a:cubicBezTo>
                      <a:pt x="141" y="78"/>
                      <a:pt x="149" y="83"/>
                      <a:pt x="158" y="82"/>
                    </a:cubicBezTo>
                    <a:cubicBezTo>
                      <a:pt x="170" y="81"/>
                      <a:pt x="171" y="66"/>
                      <a:pt x="168" y="61"/>
                    </a:cubicBezTo>
                    <a:cubicBezTo>
                      <a:pt x="179" y="52"/>
                      <a:pt x="163" y="41"/>
                      <a:pt x="157" y="46"/>
                    </a:cubicBezTo>
                    <a:cubicBezTo>
                      <a:pt x="153" y="50"/>
                      <a:pt x="148" y="50"/>
                      <a:pt x="145" y="49"/>
                    </a:cubicBezTo>
                    <a:cubicBezTo>
                      <a:pt x="140" y="49"/>
                      <a:pt x="134" y="46"/>
                      <a:pt x="134" y="41"/>
                    </a:cubicBezTo>
                    <a:cubicBezTo>
                      <a:pt x="134" y="31"/>
                      <a:pt x="143" y="31"/>
                      <a:pt x="145" y="34"/>
                    </a:cubicBezTo>
                    <a:cubicBezTo>
                      <a:pt x="141" y="33"/>
                      <a:pt x="136" y="35"/>
                      <a:pt x="136" y="41"/>
                    </a:cubicBezTo>
                    <a:cubicBezTo>
                      <a:pt x="136" y="47"/>
                      <a:pt x="150" y="50"/>
                      <a:pt x="153" y="44"/>
                    </a:cubicBezTo>
                    <a:cubicBezTo>
                      <a:pt x="156" y="39"/>
                      <a:pt x="156" y="31"/>
                      <a:pt x="146" y="29"/>
                    </a:cubicBezTo>
                    <a:cubicBezTo>
                      <a:pt x="150" y="22"/>
                      <a:pt x="140" y="12"/>
                      <a:pt x="130" y="16"/>
                    </a:cubicBezTo>
                    <a:cubicBezTo>
                      <a:pt x="127" y="6"/>
                      <a:pt x="111" y="0"/>
                      <a:pt x="102" y="11"/>
                    </a:cubicBezTo>
                    <a:cubicBezTo>
                      <a:pt x="96" y="7"/>
                      <a:pt x="89" y="8"/>
                      <a:pt x="86" y="17"/>
                    </a:cubicBezTo>
                    <a:cubicBezTo>
                      <a:pt x="84" y="25"/>
                      <a:pt x="88" y="30"/>
                      <a:pt x="94" y="30"/>
                    </a:cubicBezTo>
                    <a:cubicBezTo>
                      <a:pt x="99" y="30"/>
                      <a:pt x="104" y="22"/>
                      <a:pt x="95" y="18"/>
                    </a:cubicBezTo>
                    <a:cubicBezTo>
                      <a:pt x="101" y="18"/>
                      <a:pt x="104" y="23"/>
                      <a:pt x="101" y="28"/>
                    </a:cubicBezTo>
                    <a:cubicBezTo>
                      <a:pt x="100" y="30"/>
                      <a:pt x="97" y="33"/>
                      <a:pt x="92" y="32"/>
                    </a:cubicBezTo>
                    <a:cubicBezTo>
                      <a:pt x="86" y="31"/>
                      <a:pt x="84" y="27"/>
                      <a:pt x="84" y="22"/>
                    </a:cubicBezTo>
                    <a:cubicBezTo>
                      <a:pt x="83" y="12"/>
                      <a:pt x="73" y="15"/>
                      <a:pt x="72" y="19"/>
                    </a:cubicBezTo>
                    <a:cubicBezTo>
                      <a:pt x="63" y="15"/>
                      <a:pt x="54" y="21"/>
                      <a:pt x="58" y="32"/>
                    </a:cubicBezTo>
                    <a:cubicBezTo>
                      <a:pt x="48" y="31"/>
                      <a:pt x="44" y="43"/>
                      <a:pt x="51" y="47"/>
                    </a:cubicBezTo>
                    <a:cubicBezTo>
                      <a:pt x="58" y="52"/>
                      <a:pt x="64" y="49"/>
                      <a:pt x="65" y="45"/>
                    </a:cubicBezTo>
                    <a:cubicBezTo>
                      <a:pt x="66" y="39"/>
                      <a:pt x="62" y="37"/>
                      <a:pt x="58" y="39"/>
                    </a:cubicBezTo>
                    <a:cubicBezTo>
                      <a:pt x="56" y="40"/>
                      <a:pt x="55" y="42"/>
                      <a:pt x="56" y="44"/>
                    </a:cubicBezTo>
                    <a:cubicBezTo>
                      <a:pt x="53" y="44"/>
                      <a:pt x="53" y="40"/>
                      <a:pt x="57" y="37"/>
                    </a:cubicBezTo>
                    <a:cubicBezTo>
                      <a:pt x="60" y="34"/>
                      <a:pt x="68" y="38"/>
                      <a:pt x="68" y="43"/>
                    </a:cubicBezTo>
                    <a:cubicBezTo>
                      <a:pt x="68" y="48"/>
                      <a:pt x="65" y="52"/>
                      <a:pt x="59" y="52"/>
                    </a:cubicBezTo>
                    <a:cubicBezTo>
                      <a:pt x="49" y="52"/>
                      <a:pt x="48" y="46"/>
                      <a:pt x="42" y="44"/>
                    </a:cubicBezTo>
                    <a:cubicBezTo>
                      <a:pt x="34" y="41"/>
                      <a:pt x="24" y="41"/>
                      <a:pt x="18" y="48"/>
                    </a:cubicBezTo>
                    <a:cubicBezTo>
                      <a:pt x="13" y="53"/>
                      <a:pt x="7" y="56"/>
                      <a:pt x="0" y="58"/>
                    </a:cubicBezTo>
                    <a:cubicBezTo>
                      <a:pt x="12" y="60"/>
                      <a:pt x="20" y="49"/>
                      <a:pt x="31" y="48"/>
                    </a:cubicBezTo>
                    <a:cubicBezTo>
                      <a:pt x="38" y="47"/>
                      <a:pt x="44" y="50"/>
                      <a:pt x="51" y="56"/>
                    </a:cubicBezTo>
                    <a:cubicBezTo>
                      <a:pt x="59" y="62"/>
                      <a:pt x="71" y="66"/>
                      <a:pt x="83" y="58"/>
                    </a:cubicBezTo>
                    <a:cubicBezTo>
                      <a:pt x="74" y="53"/>
                      <a:pt x="79" y="44"/>
                      <a:pt x="83" y="39"/>
                    </a:cubicBezTo>
                    <a:cubicBezTo>
                      <a:pt x="86" y="36"/>
                      <a:pt x="93" y="33"/>
                      <a:pt x="99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7" name="Freeform 6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831851" y="1538288"/>
                <a:ext cx="2054225" cy="746125"/>
              </a:xfrm>
              <a:custGeom>
                <a:gdLst>
                  <a:gd name="T0" fmla="*/ 127 w 138"/>
                  <a:gd name="T1" fmla="*/ 27 h 49"/>
                  <a:gd name="T2" fmla="*/ 136 w 138"/>
                  <a:gd name="T3" fmla="*/ 26 h 49"/>
                  <a:gd name="T4" fmla="*/ 129 w 138"/>
                  <a:gd name="T5" fmla="*/ 15 h 49"/>
                  <a:gd name="T6" fmla="*/ 106 w 138"/>
                  <a:gd name="T7" fmla="*/ 13 h 49"/>
                  <a:gd name="T8" fmla="*/ 88 w 138"/>
                  <a:gd name="T9" fmla="*/ 23 h 49"/>
                  <a:gd name="T10" fmla="*/ 100 w 138"/>
                  <a:gd name="T11" fmla="*/ 30 h 49"/>
                  <a:gd name="T12" fmla="*/ 98 w 138"/>
                  <a:gd name="T13" fmla="*/ 23 h 49"/>
                  <a:gd name="T14" fmla="*/ 94 w 138"/>
                  <a:gd name="T15" fmla="*/ 27 h 49"/>
                  <a:gd name="T16" fmla="*/ 97 w 138"/>
                  <a:gd name="T17" fmla="*/ 20 h 49"/>
                  <a:gd name="T18" fmla="*/ 103 w 138"/>
                  <a:gd name="T19" fmla="*/ 30 h 49"/>
                  <a:gd name="T20" fmla="*/ 91 w 138"/>
                  <a:gd name="T21" fmla="*/ 34 h 49"/>
                  <a:gd name="T22" fmla="*/ 75 w 138"/>
                  <a:gd name="T23" fmla="*/ 39 h 49"/>
                  <a:gd name="T24" fmla="*/ 53 w 138"/>
                  <a:gd name="T25" fmla="*/ 29 h 49"/>
                  <a:gd name="T26" fmla="*/ 30 w 138"/>
                  <a:gd name="T27" fmla="*/ 26 h 49"/>
                  <a:gd name="T28" fmla="*/ 0 w 138"/>
                  <a:gd name="T29" fmla="*/ 33 h 49"/>
                  <a:gd name="T30" fmla="*/ 23 w 138"/>
                  <a:gd name="T31" fmla="*/ 36 h 49"/>
                  <a:gd name="T32" fmla="*/ 42 w 138"/>
                  <a:gd name="T33" fmla="*/ 31 h 49"/>
                  <a:gd name="T34" fmla="*/ 68 w 138"/>
                  <a:gd name="T35" fmla="*/ 45 h 49"/>
                  <a:gd name="T36" fmla="*/ 102 w 138"/>
                  <a:gd name="T37" fmla="*/ 47 h 49"/>
                  <a:gd name="T38" fmla="*/ 127 w 138"/>
                  <a:gd name="T39" fmla="*/ 27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49">
                    <a:moveTo>
                      <a:pt x="127" y="27"/>
                    </a:moveTo>
                    <a:cubicBezTo>
                      <a:pt x="131" y="31"/>
                      <a:pt x="135" y="30"/>
                      <a:pt x="136" y="26"/>
                    </a:cubicBezTo>
                    <a:cubicBezTo>
                      <a:pt x="138" y="22"/>
                      <a:pt x="136" y="16"/>
                      <a:pt x="129" y="15"/>
                    </a:cubicBezTo>
                    <a:cubicBezTo>
                      <a:pt x="129" y="8"/>
                      <a:pt x="114" y="0"/>
                      <a:pt x="106" y="13"/>
                    </a:cubicBezTo>
                    <a:cubicBezTo>
                      <a:pt x="98" y="10"/>
                      <a:pt x="90" y="14"/>
                      <a:pt x="88" y="23"/>
                    </a:cubicBezTo>
                    <a:cubicBezTo>
                      <a:pt x="86" y="30"/>
                      <a:pt x="97" y="35"/>
                      <a:pt x="100" y="30"/>
                    </a:cubicBezTo>
                    <a:cubicBezTo>
                      <a:pt x="102" y="28"/>
                      <a:pt x="102" y="23"/>
                      <a:pt x="98" y="23"/>
                    </a:cubicBezTo>
                    <a:cubicBezTo>
                      <a:pt x="96" y="22"/>
                      <a:pt x="93" y="24"/>
                      <a:pt x="94" y="27"/>
                    </a:cubicBezTo>
                    <a:cubicBezTo>
                      <a:pt x="92" y="26"/>
                      <a:pt x="94" y="20"/>
                      <a:pt x="97" y="20"/>
                    </a:cubicBezTo>
                    <a:cubicBezTo>
                      <a:pt x="102" y="19"/>
                      <a:pt x="105" y="26"/>
                      <a:pt x="103" y="30"/>
                    </a:cubicBezTo>
                    <a:cubicBezTo>
                      <a:pt x="101" y="35"/>
                      <a:pt x="97" y="36"/>
                      <a:pt x="91" y="34"/>
                    </a:cubicBezTo>
                    <a:cubicBezTo>
                      <a:pt x="86" y="37"/>
                      <a:pt x="82" y="39"/>
                      <a:pt x="75" y="39"/>
                    </a:cubicBezTo>
                    <a:cubicBezTo>
                      <a:pt x="64" y="38"/>
                      <a:pt x="60" y="35"/>
                      <a:pt x="53" y="29"/>
                    </a:cubicBezTo>
                    <a:cubicBezTo>
                      <a:pt x="44" y="22"/>
                      <a:pt x="35" y="23"/>
                      <a:pt x="30" y="26"/>
                    </a:cubicBezTo>
                    <a:cubicBezTo>
                      <a:pt x="23" y="31"/>
                      <a:pt x="15" y="37"/>
                      <a:pt x="0" y="33"/>
                    </a:cubicBezTo>
                    <a:cubicBezTo>
                      <a:pt x="8" y="37"/>
                      <a:pt x="16" y="39"/>
                      <a:pt x="23" y="36"/>
                    </a:cubicBezTo>
                    <a:cubicBezTo>
                      <a:pt x="31" y="32"/>
                      <a:pt x="36" y="30"/>
                      <a:pt x="42" y="31"/>
                    </a:cubicBezTo>
                    <a:cubicBezTo>
                      <a:pt x="48" y="32"/>
                      <a:pt x="55" y="41"/>
                      <a:pt x="68" y="45"/>
                    </a:cubicBezTo>
                    <a:cubicBezTo>
                      <a:pt x="79" y="48"/>
                      <a:pt x="90" y="49"/>
                      <a:pt x="102" y="47"/>
                    </a:cubicBezTo>
                    <a:cubicBezTo>
                      <a:pt x="111" y="45"/>
                      <a:pt x="121" y="41"/>
                      <a:pt x="127" y="2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9" name="Freeform 7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1158876" y="1508125"/>
                <a:ext cx="373063" cy="365125"/>
              </a:xfrm>
              <a:custGeom>
                <a:gdLst>
                  <a:gd name="T0" fmla="*/ 20 w 25"/>
                  <a:gd name="T1" fmla="*/ 11 h 24"/>
                  <a:gd name="T2" fmla="*/ 18 w 25"/>
                  <a:gd name="T3" fmla="*/ 3 h 24"/>
                  <a:gd name="T4" fmla="*/ 25 w 25"/>
                  <a:gd name="T5" fmla="*/ 9 h 24"/>
                  <a:gd name="T6" fmla="*/ 19 w 25"/>
                  <a:gd name="T7" fmla="*/ 16 h 24"/>
                  <a:gd name="T8" fmla="*/ 0 w 25"/>
                  <a:gd name="T9" fmla="*/ 24 h 24"/>
                  <a:gd name="T10" fmla="*/ 9 w 25"/>
                  <a:gd name="T11" fmla="*/ 14 h 24"/>
                  <a:gd name="T12" fmla="*/ 15 w 25"/>
                  <a:gd name="T13" fmla="*/ 9 h 24"/>
                  <a:gd name="T14" fmla="*/ 11 w 25"/>
                  <a:gd name="T15" fmla="*/ 4 h 24"/>
                  <a:gd name="T16" fmla="*/ 8 w 25"/>
                  <a:gd name="T17" fmla="*/ 8 h 24"/>
                  <a:gd name="T18" fmla="*/ 10 w 25"/>
                  <a:gd name="T19" fmla="*/ 6 h 24"/>
                  <a:gd name="T20" fmla="*/ 13 w 25"/>
                  <a:gd name="T21" fmla="*/ 10 h 24"/>
                  <a:gd name="T22" fmla="*/ 6 w 25"/>
                  <a:gd name="T23" fmla="*/ 11 h 24"/>
                  <a:gd name="T24" fmla="*/ 4 w 25"/>
                  <a:gd name="T25" fmla="*/ 5 h 24"/>
                  <a:gd name="T26" fmla="*/ 12 w 25"/>
                  <a:gd name="T27" fmla="*/ 1 h 24"/>
                  <a:gd name="T28" fmla="*/ 20 w 25"/>
                  <a:gd name="T29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5" h="24">
                    <a:moveTo>
                      <a:pt x="20" y="11"/>
                    </a:moveTo>
                    <a:cubicBezTo>
                      <a:pt x="23" y="8"/>
                      <a:pt x="20" y="5"/>
                      <a:pt x="18" y="3"/>
                    </a:cubicBezTo>
                    <a:cubicBezTo>
                      <a:pt x="22" y="1"/>
                      <a:pt x="25" y="6"/>
                      <a:pt x="25" y="9"/>
                    </a:cubicBezTo>
                    <a:cubicBezTo>
                      <a:pt x="24" y="13"/>
                      <a:pt x="23" y="16"/>
                      <a:pt x="19" y="16"/>
                    </a:cubicBezTo>
                    <a:cubicBezTo>
                      <a:pt x="15" y="16"/>
                      <a:pt x="5" y="17"/>
                      <a:pt x="0" y="24"/>
                    </a:cubicBezTo>
                    <a:cubicBezTo>
                      <a:pt x="1" y="19"/>
                      <a:pt x="6" y="14"/>
                      <a:pt x="9" y="14"/>
                    </a:cubicBezTo>
                    <a:cubicBezTo>
                      <a:pt x="13" y="13"/>
                      <a:pt x="15" y="12"/>
                      <a:pt x="15" y="9"/>
                    </a:cubicBezTo>
                    <a:cubicBezTo>
                      <a:pt x="15" y="7"/>
                      <a:pt x="13" y="4"/>
                      <a:pt x="11" y="4"/>
                    </a:cubicBezTo>
                    <a:cubicBezTo>
                      <a:pt x="9" y="4"/>
                      <a:pt x="8" y="6"/>
                      <a:pt x="8" y="8"/>
                    </a:cubicBezTo>
                    <a:cubicBezTo>
                      <a:pt x="9" y="7"/>
                      <a:pt x="9" y="6"/>
                      <a:pt x="10" y="6"/>
                    </a:cubicBezTo>
                    <a:cubicBezTo>
                      <a:pt x="13" y="6"/>
                      <a:pt x="14" y="8"/>
                      <a:pt x="13" y="10"/>
                    </a:cubicBezTo>
                    <a:cubicBezTo>
                      <a:pt x="12" y="13"/>
                      <a:pt x="8" y="13"/>
                      <a:pt x="6" y="11"/>
                    </a:cubicBezTo>
                    <a:cubicBezTo>
                      <a:pt x="4" y="10"/>
                      <a:pt x="3" y="8"/>
                      <a:pt x="4" y="5"/>
                    </a:cubicBezTo>
                    <a:cubicBezTo>
                      <a:pt x="5" y="2"/>
                      <a:pt x="8" y="0"/>
                      <a:pt x="12" y="1"/>
                    </a:cubicBezTo>
                    <a:cubicBezTo>
                      <a:pt x="17" y="2"/>
                      <a:pt x="21" y="7"/>
                      <a:pt x="20" y="1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7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8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292800" y="141035"/>
            <a:ext cx="11791369" cy="6412765"/>
            <a:chOff x="292800" y="141035"/>
            <a:chExt cx="11791369" cy="6412765"/>
          </a:xfrm>
        </p:grpSpPr>
        <p:sp>
          <p:nvSpPr>
            <p:cNvPr id="15" name="矩形 14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tx2">
                <a:alpha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endParaRPr>
            </a:p>
          </p:txBody>
        </p:sp>
        <p:grpSp>
          <p:nvGrpSpPr>
            <p:cNvPr id="16" name="组合 15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310600" y="141035"/>
              <a:ext cx="773569" cy="391049"/>
              <a:chOff x="831851" y="1143000"/>
              <a:chExt cx="2768600" cy="1262063"/>
            </a:xfrm>
            <a:solidFill>
              <a:schemeClr val="accent1"/>
            </a:solidFill>
          </p:grpSpPr>
          <p:sp>
            <p:nvSpPr>
              <p:cNvPr id="17" name="Freeform 5"/>
              <p:cNvSpPr/>
              <p:nvPr>
                <p:custDataLst>
                  <p:tags r:id="rId4"/>
                </p:custDataLst>
              </p:nvPr>
            </p:nvSpPr>
            <p:spPr bwMode="auto">
              <a:xfrm>
                <a:off x="936626" y="1143000"/>
                <a:ext cx="2663825" cy="1262063"/>
              </a:xfrm>
              <a:custGeom>
                <a:gdLst>
                  <a:gd name="T0" fmla="*/ 99 w 179"/>
                  <a:gd name="T1" fmla="*/ 37 h 83"/>
                  <a:gd name="T2" fmla="*/ 124 w 179"/>
                  <a:gd name="T3" fmla="*/ 39 h 83"/>
                  <a:gd name="T4" fmla="*/ 133 w 179"/>
                  <a:gd name="T5" fmla="*/ 51 h 83"/>
                  <a:gd name="T6" fmla="*/ 121 w 179"/>
                  <a:gd name="T7" fmla="*/ 57 h 83"/>
                  <a:gd name="T8" fmla="*/ 80 w 179"/>
                  <a:gd name="T9" fmla="*/ 76 h 83"/>
                  <a:gd name="T10" fmla="*/ 122 w 179"/>
                  <a:gd name="T11" fmla="*/ 68 h 83"/>
                  <a:gd name="T12" fmla="*/ 142 w 179"/>
                  <a:gd name="T13" fmla="*/ 59 h 83"/>
                  <a:gd name="T14" fmla="*/ 154 w 179"/>
                  <a:gd name="T15" fmla="*/ 72 h 83"/>
                  <a:gd name="T16" fmla="*/ 142 w 179"/>
                  <a:gd name="T17" fmla="*/ 70 h 83"/>
                  <a:gd name="T18" fmla="*/ 158 w 179"/>
                  <a:gd name="T19" fmla="*/ 82 h 83"/>
                  <a:gd name="T20" fmla="*/ 168 w 179"/>
                  <a:gd name="T21" fmla="*/ 61 h 83"/>
                  <a:gd name="T22" fmla="*/ 157 w 179"/>
                  <a:gd name="T23" fmla="*/ 46 h 83"/>
                  <a:gd name="T24" fmla="*/ 145 w 179"/>
                  <a:gd name="T25" fmla="*/ 49 h 83"/>
                  <a:gd name="T26" fmla="*/ 134 w 179"/>
                  <a:gd name="T27" fmla="*/ 41 h 83"/>
                  <a:gd name="T28" fmla="*/ 145 w 179"/>
                  <a:gd name="T29" fmla="*/ 34 h 83"/>
                  <a:gd name="T30" fmla="*/ 136 w 179"/>
                  <a:gd name="T31" fmla="*/ 41 h 83"/>
                  <a:gd name="T32" fmla="*/ 153 w 179"/>
                  <a:gd name="T33" fmla="*/ 44 h 83"/>
                  <a:gd name="T34" fmla="*/ 146 w 179"/>
                  <a:gd name="T35" fmla="*/ 29 h 83"/>
                  <a:gd name="T36" fmla="*/ 130 w 179"/>
                  <a:gd name="T37" fmla="*/ 16 h 83"/>
                  <a:gd name="T38" fmla="*/ 102 w 179"/>
                  <a:gd name="T39" fmla="*/ 11 h 83"/>
                  <a:gd name="T40" fmla="*/ 86 w 179"/>
                  <a:gd name="T41" fmla="*/ 17 h 83"/>
                  <a:gd name="T42" fmla="*/ 94 w 179"/>
                  <a:gd name="T43" fmla="*/ 30 h 83"/>
                  <a:gd name="T44" fmla="*/ 95 w 179"/>
                  <a:gd name="T45" fmla="*/ 18 h 83"/>
                  <a:gd name="T46" fmla="*/ 101 w 179"/>
                  <a:gd name="T47" fmla="*/ 28 h 83"/>
                  <a:gd name="T48" fmla="*/ 92 w 179"/>
                  <a:gd name="T49" fmla="*/ 32 h 83"/>
                  <a:gd name="T50" fmla="*/ 84 w 179"/>
                  <a:gd name="T51" fmla="*/ 22 h 83"/>
                  <a:gd name="T52" fmla="*/ 72 w 179"/>
                  <a:gd name="T53" fmla="*/ 19 h 83"/>
                  <a:gd name="T54" fmla="*/ 58 w 179"/>
                  <a:gd name="T55" fmla="*/ 32 h 83"/>
                  <a:gd name="T56" fmla="*/ 51 w 179"/>
                  <a:gd name="T57" fmla="*/ 47 h 83"/>
                  <a:gd name="T58" fmla="*/ 65 w 179"/>
                  <a:gd name="T59" fmla="*/ 45 h 83"/>
                  <a:gd name="T60" fmla="*/ 58 w 179"/>
                  <a:gd name="T61" fmla="*/ 39 h 83"/>
                  <a:gd name="T62" fmla="*/ 56 w 179"/>
                  <a:gd name="T63" fmla="*/ 44 h 83"/>
                  <a:gd name="T64" fmla="*/ 57 w 179"/>
                  <a:gd name="T65" fmla="*/ 37 h 83"/>
                  <a:gd name="T66" fmla="*/ 68 w 179"/>
                  <a:gd name="T67" fmla="*/ 43 h 83"/>
                  <a:gd name="T68" fmla="*/ 59 w 179"/>
                  <a:gd name="T69" fmla="*/ 52 h 83"/>
                  <a:gd name="T70" fmla="*/ 42 w 179"/>
                  <a:gd name="T71" fmla="*/ 44 h 83"/>
                  <a:gd name="T72" fmla="*/ 18 w 179"/>
                  <a:gd name="T73" fmla="*/ 48 h 83"/>
                  <a:gd name="T74" fmla="*/ 0 w 179"/>
                  <a:gd name="T75" fmla="*/ 58 h 83"/>
                  <a:gd name="T76" fmla="*/ 31 w 179"/>
                  <a:gd name="T77" fmla="*/ 48 h 83"/>
                  <a:gd name="T78" fmla="*/ 51 w 179"/>
                  <a:gd name="T79" fmla="*/ 56 h 83"/>
                  <a:gd name="T80" fmla="*/ 83 w 179"/>
                  <a:gd name="T81" fmla="*/ 58 h 83"/>
                  <a:gd name="T82" fmla="*/ 83 w 179"/>
                  <a:gd name="T83" fmla="*/ 39 h 83"/>
                  <a:gd name="T84" fmla="*/ 99 w 179"/>
                  <a:gd name="T85" fmla="*/ 37 h 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79" h="83">
                    <a:moveTo>
                      <a:pt x="99" y="37"/>
                    </a:moveTo>
                    <a:cubicBezTo>
                      <a:pt x="104" y="25"/>
                      <a:pt x="122" y="29"/>
                      <a:pt x="124" y="39"/>
                    </a:cubicBezTo>
                    <a:cubicBezTo>
                      <a:pt x="131" y="40"/>
                      <a:pt x="133" y="47"/>
                      <a:pt x="133" y="51"/>
                    </a:cubicBezTo>
                    <a:cubicBezTo>
                      <a:pt x="132" y="56"/>
                      <a:pt x="126" y="60"/>
                      <a:pt x="121" y="57"/>
                    </a:cubicBezTo>
                    <a:cubicBezTo>
                      <a:pt x="113" y="73"/>
                      <a:pt x="100" y="76"/>
                      <a:pt x="80" y="76"/>
                    </a:cubicBezTo>
                    <a:cubicBezTo>
                      <a:pt x="104" y="81"/>
                      <a:pt x="113" y="77"/>
                      <a:pt x="122" y="68"/>
                    </a:cubicBezTo>
                    <a:cubicBezTo>
                      <a:pt x="128" y="62"/>
                      <a:pt x="137" y="59"/>
                      <a:pt x="142" y="59"/>
                    </a:cubicBezTo>
                    <a:cubicBezTo>
                      <a:pt x="152" y="60"/>
                      <a:pt x="160" y="65"/>
                      <a:pt x="154" y="72"/>
                    </a:cubicBezTo>
                    <a:cubicBezTo>
                      <a:pt x="158" y="61"/>
                      <a:pt x="143" y="62"/>
                      <a:pt x="142" y="70"/>
                    </a:cubicBezTo>
                    <a:cubicBezTo>
                      <a:pt x="141" y="78"/>
                      <a:pt x="149" y="83"/>
                      <a:pt x="158" y="82"/>
                    </a:cubicBezTo>
                    <a:cubicBezTo>
                      <a:pt x="170" y="81"/>
                      <a:pt x="171" y="66"/>
                      <a:pt x="168" y="61"/>
                    </a:cubicBezTo>
                    <a:cubicBezTo>
                      <a:pt x="179" y="52"/>
                      <a:pt x="163" y="41"/>
                      <a:pt x="157" y="46"/>
                    </a:cubicBezTo>
                    <a:cubicBezTo>
                      <a:pt x="153" y="50"/>
                      <a:pt x="148" y="50"/>
                      <a:pt x="145" y="49"/>
                    </a:cubicBezTo>
                    <a:cubicBezTo>
                      <a:pt x="140" y="49"/>
                      <a:pt x="134" y="46"/>
                      <a:pt x="134" y="41"/>
                    </a:cubicBezTo>
                    <a:cubicBezTo>
                      <a:pt x="134" y="31"/>
                      <a:pt x="143" y="31"/>
                      <a:pt x="145" y="34"/>
                    </a:cubicBezTo>
                    <a:cubicBezTo>
                      <a:pt x="141" y="33"/>
                      <a:pt x="136" y="35"/>
                      <a:pt x="136" y="41"/>
                    </a:cubicBezTo>
                    <a:cubicBezTo>
                      <a:pt x="136" y="47"/>
                      <a:pt x="150" y="50"/>
                      <a:pt x="153" y="44"/>
                    </a:cubicBezTo>
                    <a:cubicBezTo>
                      <a:pt x="156" y="39"/>
                      <a:pt x="156" y="31"/>
                      <a:pt x="146" y="29"/>
                    </a:cubicBezTo>
                    <a:cubicBezTo>
                      <a:pt x="150" y="22"/>
                      <a:pt x="140" y="12"/>
                      <a:pt x="130" y="16"/>
                    </a:cubicBezTo>
                    <a:cubicBezTo>
                      <a:pt x="127" y="6"/>
                      <a:pt x="111" y="0"/>
                      <a:pt x="102" y="11"/>
                    </a:cubicBezTo>
                    <a:cubicBezTo>
                      <a:pt x="96" y="7"/>
                      <a:pt x="89" y="8"/>
                      <a:pt x="86" y="17"/>
                    </a:cubicBezTo>
                    <a:cubicBezTo>
                      <a:pt x="84" y="25"/>
                      <a:pt x="88" y="30"/>
                      <a:pt x="94" y="30"/>
                    </a:cubicBezTo>
                    <a:cubicBezTo>
                      <a:pt x="99" y="30"/>
                      <a:pt x="104" y="22"/>
                      <a:pt x="95" y="18"/>
                    </a:cubicBezTo>
                    <a:cubicBezTo>
                      <a:pt x="101" y="18"/>
                      <a:pt x="104" y="23"/>
                      <a:pt x="101" y="28"/>
                    </a:cubicBezTo>
                    <a:cubicBezTo>
                      <a:pt x="100" y="30"/>
                      <a:pt x="97" y="33"/>
                      <a:pt x="92" y="32"/>
                    </a:cubicBezTo>
                    <a:cubicBezTo>
                      <a:pt x="86" y="31"/>
                      <a:pt x="84" y="27"/>
                      <a:pt x="84" y="22"/>
                    </a:cubicBezTo>
                    <a:cubicBezTo>
                      <a:pt x="83" y="12"/>
                      <a:pt x="73" y="15"/>
                      <a:pt x="72" y="19"/>
                    </a:cubicBezTo>
                    <a:cubicBezTo>
                      <a:pt x="63" y="15"/>
                      <a:pt x="54" y="21"/>
                      <a:pt x="58" y="32"/>
                    </a:cubicBezTo>
                    <a:cubicBezTo>
                      <a:pt x="48" y="31"/>
                      <a:pt x="44" y="43"/>
                      <a:pt x="51" y="47"/>
                    </a:cubicBezTo>
                    <a:cubicBezTo>
                      <a:pt x="58" y="52"/>
                      <a:pt x="64" y="49"/>
                      <a:pt x="65" y="45"/>
                    </a:cubicBezTo>
                    <a:cubicBezTo>
                      <a:pt x="66" y="39"/>
                      <a:pt x="62" y="37"/>
                      <a:pt x="58" y="39"/>
                    </a:cubicBezTo>
                    <a:cubicBezTo>
                      <a:pt x="56" y="40"/>
                      <a:pt x="55" y="42"/>
                      <a:pt x="56" y="44"/>
                    </a:cubicBezTo>
                    <a:cubicBezTo>
                      <a:pt x="53" y="44"/>
                      <a:pt x="53" y="40"/>
                      <a:pt x="57" y="37"/>
                    </a:cubicBezTo>
                    <a:cubicBezTo>
                      <a:pt x="60" y="34"/>
                      <a:pt x="68" y="38"/>
                      <a:pt x="68" y="43"/>
                    </a:cubicBezTo>
                    <a:cubicBezTo>
                      <a:pt x="68" y="48"/>
                      <a:pt x="65" y="52"/>
                      <a:pt x="59" y="52"/>
                    </a:cubicBezTo>
                    <a:cubicBezTo>
                      <a:pt x="49" y="52"/>
                      <a:pt x="48" y="46"/>
                      <a:pt x="42" y="44"/>
                    </a:cubicBezTo>
                    <a:cubicBezTo>
                      <a:pt x="34" y="41"/>
                      <a:pt x="24" y="41"/>
                      <a:pt x="18" y="48"/>
                    </a:cubicBezTo>
                    <a:cubicBezTo>
                      <a:pt x="13" y="53"/>
                      <a:pt x="7" y="56"/>
                      <a:pt x="0" y="58"/>
                    </a:cubicBezTo>
                    <a:cubicBezTo>
                      <a:pt x="12" y="60"/>
                      <a:pt x="20" y="49"/>
                      <a:pt x="31" y="48"/>
                    </a:cubicBezTo>
                    <a:cubicBezTo>
                      <a:pt x="38" y="47"/>
                      <a:pt x="44" y="50"/>
                      <a:pt x="51" y="56"/>
                    </a:cubicBezTo>
                    <a:cubicBezTo>
                      <a:pt x="59" y="62"/>
                      <a:pt x="71" y="66"/>
                      <a:pt x="83" y="58"/>
                    </a:cubicBezTo>
                    <a:cubicBezTo>
                      <a:pt x="74" y="53"/>
                      <a:pt x="79" y="44"/>
                      <a:pt x="83" y="39"/>
                    </a:cubicBezTo>
                    <a:cubicBezTo>
                      <a:pt x="86" y="36"/>
                      <a:pt x="93" y="33"/>
                      <a:pt x="99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8" name="Freeform 6"/>
              <p:cNvSpPr/>
              <p:nvPr>
                <p:custDataLst>
                  <p:tags r:id="rId5"/>
                </p:custDataLst>
              </p:nvPr>
            </p:nvSpPr>
            <p:spPr bwMode="auto">
              <a:xfrm>
                <a:off x="831851" y="1538288"/>
                <a:ext cx="2054225" cy="746125"/>
              </a:xfrm>
              <a:custGeom>
                <a:gdLst>
                  <a:gd name="T0" fmla="*/ 127 w 138"/>
                  <a:gd name="T1" fmla="*/ 27 h 49"/>
                  <a:gd name="T2" fmla="*/ 136 w 138"/>
                  <a:gd name="T3" fmla="*/ 26 h 49"/>
                  <a:gd name="T4" fmla="*/ 129 w 138"/>
                  <a:gd name="T5" fmla="*/ 15 h 49"/>
                  <a:gd name="T6" fmla="*/ 106 w 138"/>
                  <a:gd name="T7" fmla="*/ 13 h 49"/>
                  <a:gd name="T8" fmla="*/ 88 w 138"/>
                  <a:gd name="T9" fmla="*/ 23 h 49"/>
                  <a:gd name="T10" fmla="*/ 100 w 138"/>
                  <a:gd name="T11" fmla="*/ 30 h 49"/>
                  <a:gd name="T12" fmla="*/ 98 w 138"/>
                  <a:gd name="T13" fmla="*/ 23 h 49"/>
                  <a:gd name="T14" fmla="*/ 94 w 138"/>
                  <a:gd name="T15" fmla="*/ 27 h 49"/>
                  <a:gd name="T16" fmla="*/ 97 w 138"/>
                  <a:gd name="T17" fmla="*/ 20 h 49"/>
                  <a:gd name="T18" fmla="*/ 103 w 138"/>
                  <a:gd name="T19" fmla="*/ 30 h 49"/>
                  <a:gd name="T20" fmla="*/ 91 w 138"/>
                  <a:gd name="T21" fmla="*/ 34 h 49"/>
                  <a:gd name="T22" fmla="*/ 75 w 138"/>
                  <a:gd name="T23" fmla="*/ 39 h 49"/>
                  <a:gd name="T24" fmla="*/ 53 w 138"/>
                  <a:gd name="T25" fmla="*/ 29 h 49"/>
                  <a:gd name="T26" fmla="*/ 30 w 138"/>
                  <a:gd name="T27" fmla="*/ 26 h 49"/>
                  <a:gd name="T28" fmla="*/ 0 w 138"/>
                  <a:gd name="T29" fmla="*/ 33 h 49"/>
                  <a:gd name="T30" fmla="*/ 23 w 138"/>
                  <a:gd name="T31" fmla="*/ 36 h 49"/>
                  <a:gd name="T32" fmla="*/ 42 w 138"/>
                  <a:gd name="T33" fmla="*/ 31 h 49"/>
                  <a:gd name="T34" fmla="*/ 68 w 138"/>
                  <a:gd name="T35" fmla="*/ 45 h 49"/>
                  <a:gd name="T36" fmla="*/ 102 w 138"/>
                  <a:gd name="T37" fmla="*/ 47 h 49"/>
                  <a:gd name="T38" fmla="*/ 127 w 138"/>
                  <a:gd name="T39" fmla="*/ 27 h 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49">
                    <a:moveTo>
                      <a:pt x="127" y="27"/>
                    </a:moveTo>
                    <a:cubicBezTo>
                      <a:pt x="131" y="31"/>
                      <a:pt x="135" y="30"/>
                      <a:pt x="136" y="26"/>
                    </a:cubicBezTo>
                    <a:cubicBezTo>
                      <a:pt x="138" y="22"/>
                      <a:pt x="136" y="16"/>
                      <a:pt x="129" y="15"/>
                    </a:cubicBezTo>
                    <a:cubicBezTo>
                      <a:pt x="129" y="8"/>
                      <a:pt x="114" y="0"/>
                      <a:pt x="106" y="13"/>
                    </a:cubicBezTo>
                    <a:cubicBezTo>
                      <a:pt x="98" y="10"/>
                      <a:pt x="90" y="14"/>
                      <a:pt x="88" y="23"/>
                    </a:cubicBezTo>
                    <a:cubicBezTo>
                      <a:pt x="86" y="30"/>
                      <a:pt x="97" y="35"/>
                      <a:pt x="100" y="30"/>
                    </a:cubicBezTo>
                    <a:cubicBezTo>
                      <a:pt x="102" y="28"/>
                      <a:pt x="102" y="23"/>
                      <a:pt x="98" y="23"/>
                    </a:cubicBezTo>
                    <a:cubicBezTo>
                      <a:pt x="96" y="22"/>
                      <a:pt x="93" y="24"/>
                      <a:pt x="94" y="27"/>
                    </a:cubicBezTo>
                    <a:cubicBezTo>
                      <a:pt x="92" y="26"/>
                      <a:pt x="94" y="20"/>
                      <a:pt x="97" y="20"/>
                    </a:cubicBezTo>
                    <a:cubicBezTo>
                      <a:pt x="102" y="19"/>
                      <a:pt x="105" y="26"/>
                      <a:pt x="103" y="30"/>
                    </a:cubicBezTo>
                    <a:cubicBezTo>
                      <a:pt x="101" y="35"/>
                      <a:pt x="97" y="36"/>
                      <a:pt x="91" y="34"/>
                    </a:cubicBezTo>
                    <a:cubicBezTo>
                      <a:pt x="86" y="37"/>
                      <a:pt x="82" y="39"/>
                      <a:pt x="75" y="39"/>
                    </a:cubicBezTo>
                    <a:cubicBezTo>
                      <a:pt x="64" y="38"/>
                      <a:pt x="60" y="35"/>
                      <a:pt x="53" y="29"/>
                    </a:cubicBezTo>
                    <a:cubicBezTo>
                      <a:pt x="44" y="22"/>
                      <a:pt x="35" y="23"/>
                      <a:pt x="30" y="26"/>
                    </a:cubicBezTo>
                    <a:cubicBezTo>
                      <a:pt x="23" y="31"/>
                      <a:pt x="15" y="37"/>
                      <a:pt x="0" y="33"/>
                    </a:cubicBezTo>
                    <a:cubicBezTo>
                      <a:pt x="8" y="37"/>
                      <a:pt x="16" y="39"/>
                      <a:pt x="23" y="36"/>
                    </a:cubicBezTo>
                    <a:cubicBezTo>
                      <a:pt x="31" y="32"/>
                      <a:pt x="36" y="30"/>
                      <a:pt x="42" y="31"/>
                    </a:cubicBezTo>
                    <a:cubicBezTo>
                      <a:pt x="48" y="32"/>
                      <a:pt x="55" y="41"/>
                      <a:pt x="68" y="45"/>
                    </a:cubicBezTo>
                    <a:cubicBezTo>
                      <a:pt x="79" y="48"/>
                      <a:pt x="90" y="49"/>
                      <a:pt x="102" y="47"/>
                    </a:cubicBezTo>
                    <a:cubicBezTo>
                      <a:pt x="111" y="45"/>
                      <a:pt x="121" y="41"/>
                      <a:pt x="127" y="2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  <p:sp>
            <p:nvSpPr>
              <p:cNvPr id="19" name="Freeform 7"/>
              <p:cNvSpPr/>
              <p:nvPr>
                <p:custDataLst>
                  <p:tags r:id="rId6"/>
                </p:custDataLst>
              </p:nvPr>
            </p:nvSpPr>
            <p:spPr bwMode="auto">
              <a:xfrm>
                <a:off x="1158876" y="1508125"/>
                <a:ext cx="373063" cy="365125"/>
              </a:xfrm>
              <a:custGeom>
                <a:gdLst>
                  <a:gd name="T0" fmla="*/ 20 w 25"/>
                  <a:gd name="T1" fmla="*/ 11 h 24"/>
                  <a:gd name="T2" fmla="*/ 18 w 25"/>
                  <a:gd name="T3" fmla="*/ 3 h 24"/>
                  <a:gd name="T4" fmla="*/ 25 w 25"/>
                  <a:gd name="T5" fmla="*/ 9 h 24"/>
                  <a:gd name="T6" fmla="*/ 19 w 25"/>
                  <a:gd name="T7" fmla="*/ 16 h 24"/>
                  <a:gd name="T8" fmla="*/ 0 w 25"/>
                  <a:gd name="T9" fmla="*/ 24 h 24"/>
                  <a:gd name="T10" fmla="*/ 9 w 25"/>
                  <a:gd name="T11" fmla="*/ 14 h 24"/>
                  <a:gd name="T12" fmla="*/ 15 w 25"/>
                  <a:gd name="T13" fmla="*/ 9 h 24"/>
                  <a:gd name="T14" fmla="*/ 11 w 25"/>
                  <a:gd name="T15" fmla="*/ 4 h 24"/>
                  <a:gd name="T16" fmla="*/ 8 w 25"/>
                  <a:gd name="T17" fmla="*/ 8 h 24"/>
                  <a:gd name="T18" fmla="*/ 10 w 25"/>
                  <a:gd name="T19" fmla="*/ 6 h 24"/>
                  <a:gd name="T20" fmla="*/ 13 w 25"/>
                  <a:gd name="T21" fmla="*/ 10 h 24"/>
                  <a:gd name="T22" fmla="*/ 6 w 25"/>
                  <a:gd name="T23" fmla="*/ 11 h 24"/>
                  <a:gd name="T24" fmla="*/ 4 w 25"/>
                  <a:gd name="T25" fmla="*/ 5 h 24"/>
                  <a:gd name="T26" fmla="*/ 12 w 25"/>
                  <a:gd name="T27" fmla="*/ 1 h 24"/>
                  <a:gd name="T28" fmla="*/ 20 w 25"/>
                  <a:gd name="T29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25" h="24">
                    <a:moveTo>
                      <a:pt x="20" y="11"/>
                    </a:moveTo>
                    <a:cubicBezTo>
                      <a:pt x="23" y="8"/>
                      <a:pt x="20" y="5"/>
                      <a:pt x="18" y="3"/>
                    </a:cubicBezTo>
                    <a:cubicBezTo>
                      <a:pt x="22" y="1"/>
                      <a:pt x="25" y="6"/>
                      <a:pt x="25" y="9"/>
                    </a:cubicBezTo>
                    <a:cubicBezTo>
                      <a:pt x="24" y="13"/>
                      <a:pt x="23" y="16"/>
                      <a:pt x="19" y="16"/>
                    </a:cubicBezTo>
                    <a:cubicBezTo>
                      <a:pt x="15" y="16"/>
                      <a:pt x="5" y="17"/>
                      <a:pt x="0" y="24"/>
                    </a:cubicBezTo>
                    <a:cubicBezTo>
                      <a:pt x="1" y="19"/>
                      <a:pt x="6" y="14"/>
                      <a:pt x="9" y="14"/>
                    </a:cubicBezTo>
                    <a:cubicBezTo>
                      <a:pt x="13" y="13"/>
                      <a:pt x="15" y="12"/>
                      <a:pt x="15" y="9"/>
                    </a:cubicBezTo>
                    <a:cubicBezTo>
                      <a:pt x="15" y="7"/>
                      <a:pt x="13" y="4"/>
                      <a:pt x="11" y="4"/>
                    </a:cubicBezTo>
                    <a:cubicBezTo>
                      <a:pt x="9" y="4"/>
                      <a:pt x="8" y="6"/>
                      <a:pt x="8" y="8"/>
                    </a:cubicBezTo>
                    <a:cubicBezTo>
                      <a:pt x="9" y="7"/>
                      <a:pt x="9" y="6"/>
                      <a:pt x="10" y="6"/>
                    </a:cubicBezTo>
                    <a:cubicBezTo>
                      <a:pt x="13" y="6"/>
                      <a:pt x="14" y="8"/>
                      <a:pt x="13" y="10"/>
                    </a:cubicBezTo>
                    <a:cubicBezTo>
                      <a:pt x="12" y="13"/>
                      <a:pt x="8" y="13"/>
                      <a:pt x="6" y="11"/>
                    </a:cubicBezTo>
                    <a:cubicBezTo>
                      <a:pt x="4" y="10"/>
                      <a:pt x="3" y="8"/>
                      <a:pt x="4" y="5"/>
                    </a:cubicBezTo>
                    <a:cubicBezTo>
                      <a:pt x="5" y="2"/>
                      <a:pt x="8" y="0"/>
                      <a:pt x="12" y="1"/>
                    </a:cubicBezTo>
                    <a:cubicBezTo>
                      <a:pt x="17" y="2"/>
                      <a:pt x="21" y="7"/>
                      <a:pt x="20" y="1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 baseline="0">
                  <a:solidFill>
                    <a:schemeClr val="tx1">
                      <a:lumMod val="85000"/>
                      <a:lumOff val="15000"/>
                    </a:schemeClr>
                  </a:solidFill>
                  <a:latin typeface="Arial" pitchFamily="34" charset="0"/>
                </a:endParaRPr>
              </a:p>
            </p:txBody>
          </p:sp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380"/>
            <a:ext cx="12192000" cy="6857239"/>
          </a:xfrm>
          <a:prstGeom prst="rect">
            <a:avLst/>
          </a:prstGeom>
        </p:spPr>
      </p:pic>
      <p:grpSp>
        <p:nvGrpSpPr>
          <p:cNvPr id="8" name="组合 7"/>
          <p:cNvGrpSpPr/>
          <p:nvPr>
            <p:custDataLst>
              <p:tags r:id="rId3"/>
            </p:custDataLst>
          </p:nvPr>
        </p:nvGrpSpPr>
        <p:grpSpPr>
          <a:xfrm flipH="1">
            <a:off x="8108373" y="2732826"/>
            <a:ext cx="940138" cy="475251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4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5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6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096000" y="2565400"/>
            <a:ext cx="5441133" cy="1746828"/>
          </a:xfrm>
        </p:spPr>
        <p:txBody>
          <a:bodyPr anchor="b" anchorCtr="0">
            <a:normAutofit/>
          </a:bodyPr>
          <a:lstStyle>
            <a:lvl1pPr algn="r">
              <a:defRPr sz="7200"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尚巍手书W" panose="00020600040101010101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6101533" y="4454902"/>
            <a:ext cx="5435600" cy="1636713"/>
          </a:xfrm>
        </p:spPr>
        <p:txBody>
          <a:bodyPr/>
          <a:lstStyle>
            <a:lvl1pPr marL="0" indent="0" algn="r">
              <a:buNone/>
              <a:defRPr u="none" strike="noStrike" kern="1200" cap="none" spc="-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charset="-122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2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3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4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tx2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</a:endParaRPr>
          </a:p>
        </p:txBody>
      </p:sp>
      <p:grpSp>
        <p:nvGrpSpPr>
          <p:cNvPr id="12" name="组合 11"/>
          <p:cNvGrpSpPr/>
          <p:nvPr userDrawn="1">
            <p:custDataLst>
              <p:tags r:id="rId2"/>
            </p:custDataLst>
          </p:nvPr>
        </p:nvGrpSpPr>
        <p:grpSpPr>
          <a:xfrm>
            <a:off x="11310620" y="140970"/>
            <a:ext cx="773430" cy="391160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3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4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-12700" y="0"/>
            <a:ext cx="4823460" cy="6866255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13" name="组合 12"/>
          <p:cNvGrpSpPr/>
          <p:nvPr userDrawn="1">
            <p:custDataLst>
              <p:tags r:id="rId8"/>
            </p:custDataLst>
          </p:nvPr>
        </p:nvGrpSpPr>
        <p:grpSpPr>
          <a:xfrm>
            <a:off x="196415" y="140740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4" name="Freeform 5"/>
            <p:cNvSpPr/>
            <p:nvPr>
              <p:custDataLst>
                <p:tags r:id="rId9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6"/>
            <p:cNvSpPr/>
            <p:nvPr>
              <p:custDataLst>
                <p:tags r:id="rId10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7"/>
            <p:cNvSpPr/>
            <p:nvPr>
              <p:custDataLst>
                <p:tags r:id="rId11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14" name="组合 13"/>
          <p:cNvGrpSpPr/>
          <p:nvPr userDrawn="1">
            <p:custDataLst>
              <p:tags r:id="rId8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5" name="Freeform 5"/>
            <p:cNvSpPr/>
            <p:nvPr>
              <p:custDataLst>
                <p:tags r:id="rId9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6"/>
            <p:cNvSpPr/>
            <p:nvPr>
              <p:custDataLst>
                <p:tags r:id="rId10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7" name="Freeform 7"/>
            <p:cNvSpPr/>
            <p:nvPr>
              <p:custDataLst>
                <p:tags r:id="rId11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grpSp>
        <p:nvGrpSpPr>
          <p:cNvPr id="13" name="组合 12"/>
          <p:cNvGrpSpPr/>
          <p:nvPr userDrawn="1">
            <p:custDataLst>
              <p:tags r:id="rId8"/>
            </p:custDataLst>
          </p:nvPr>
        </p:nvGrpSpPr>
        <p:grpSpPr>
          <a:xfrm>
            <a:off x="11310600" y="141035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14" name="Freeform 5"/>
            <p:cNvSpPr/>
            <p:nvPr>
              <p:custDataLst>
                <p:tags r:id="rId9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5" name="Freeform 6"/>
            <p:cNvSpPr/>
            <p:nvPr>
              <p:custDataLst>
                <p:tags r:id="rId10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  <p:sp>
          <p:nvSpPr>
            <p:cNvPr id="16" name="Freeform 7"/>
            <p:cNvSpPr/>
            <p:nvPr>
              <p:custDataLst>
                <p:tags r:id="rId11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>
              <a:alpha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lIns="90000" tIns="46800" rIns="90000" bIns="0"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 lIns="90000" tIns="0" rIns="90000" bIns="46800"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6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0800" tIns="39600" rIns="75600" bIns="396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0800" tIns="0" rIns="8280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2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tags" Target="../tags/tag1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image" Target="../media/image10.png" /><Relationship Id="rId7" Type="http://schemas.openxmlformats.org/officeDocument/2006/relationships/image" Target="../media/image2.png" /><Relationship Id="rId8" Type="http://schemas.openxmlformats.org/officeDocument/2006/relationships/tags" Target="../tags/tag1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2.png" /><Relationship Id="rId7" Type="http://schemas.openxmlformats.org/officeDocument/2006/relationships/tags" Target="../tags/tag1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image" Target="../media/image2.png" /><Relationship Id="rId7" Type="http://schemas.openxmlformats.org/officeDocument/2006/relationships/tags" Target="../tags/tag1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image" Target="../media/image2.png" /><Relationship Id="rId7" Type="http://schemas.openxmlformats.org/officeDocument/2006/relationships/tags" Target="../tags/tag19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image" Target="../media/image8.png" /><Relationship Id="rId7" Type="http://schemas.openxmlformats.org/officeDocument/2006/relationships/image" Target="../media/image2.png" /><Relationship Id="rId8" Type="http://schemas.openxmlformats.org/officeDocument/2006/relationships/tags" Target="../tags/tag2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image" Target="../media/image2.png" /><Relationship Id="rId7" Type="http://schemas.openxmlformats.org/officeDocument/2006/relationships/tags" Target="../tags/tag2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.png" /><Relationship Id="rId7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.png" /><Relationship Id="rId7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.png" /><Relationship Id="rId7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image" Target="../media/image2.png" /><Relationship Id="rId7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image" Target="../media/image2.png" /><Relationship Id="rId7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image" Target="../media/image2.png" /><Relationship Id="rId7" Type="http://schemas.openxmlformats.org/officeDocument/2006/relationships/tags" Target="../tags/tag2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image" Target="../media/image2.png" /><Relationship Id="rId7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image" Target="../media/image2.png" /><Relationship Id="rId7" Type="http://schemas.openxmlformats.org/officeDocument/2006/relationships/tags" Target="../tags/tag24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20660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pic>
        <p:nvPicPr>
          <p:cNvPr id="3" name="图片 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2485" y="4227195"/>
            <a:ext cx="481330" cy="748030"/>
          </a:xfrm>
          <a:prstGeom prst="rect">
            <a:avLst/>
          </a:prstGeom>
        </p:spPr>
      </p:pic>
      <p:pic>
        <p:nvPicPr>
          <p:cNvPr id="4" name="图片 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0805" y="890270"/>
            <a:ext cx="3078480" cy="445008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510540" y="299720"/>
            <a:ext cx="362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庄子其人</a:t>
            </a:r>
            <a:endParaRPr lang="zh-CN" altLang="en-US" sz="2800"/>
          </a:p>
        </p:txBody>
      </p:sp>
      <p:sp>
        <p:nvSpPr>
          <p:cNvPr id="4" name="文本框 3" title=""/>
          <p:cNvSpPr txBox="1"/>
          <p:nvPr/>
        </p:nvSpPr>
        <p:spPr>
          <a:xfrm>
            <a:off x="894715" y="1243965"/>
            <a:ext cx="6395085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     </a:t>
            </a:r>
            <a:r>
              <a:rPr lang="zh-CN" altLang="en-US" sz="2800"/>
              <a:t>名周，约生于公元前369年，死于公元前286年，战国时宋国人，著名的思想家、哲学家，道家学派的代表人物，与老子并称为“老庄”。庄子的主要思想是清静无为。在政治上，他主张无为而治。由于现实的束缚和苦闷，他还倡导精神超脱，主张彻底摒除世俗名利地位之心，入于精神自由的“逍遥”之境。</a:t>
            </a:r>
            <a:endParaRPr lang="zh-CN" altLang="en-US" sz="2800"/>
          </a:p>
        </p:txBody>
      </p:sp>
      <p:sp>
        <p:nvSpPr>
          <p:cNvPr id="5" name="横卷形 4" title=""/>
          <p:cNvSpPr/>
          <p:nvPr/>
        </p:nvSpPr>
        <p:spPr>
          <a:xfrm>
            <a:off x="1866265" y="4981575"/>
            <a:ext cx="7223760" cy="11861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/>
              <a:t>批判现实社会，向往自由</a:t>
            </a:r>
            <a:endParaRPr lang="zh-CN" altLang="en-US" sz="2800"/>
          </a:p>
        </p:txBody>
      </p:sp>
      <p:pic>
        <p:nvPicPr>
          <p:cNvPr id="6" name="图片 5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34605" y="1376680"/>
            <a:ext cx="2143125" cy="3095625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503555" y="306070"/>
            <a:ext cx="362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庄子的风格</a:t>
            </a:r>
            <a:endParaRPr lang="zh-CN" altLang="en-US" sz="2800"/>
          </a:p>
        </p:txBody>
      </p:sp>
      <p:sp>
        <p:nvSpPr>
          <p:cNvPr id="4" name="文本框 3" title=""/>
          <p:cNvSpPr txBox="1"/>
          <p:nvPr/>
        </p:nvSpPr>
        <p:spPr>
          <a:xfrm>
            <a:off x="894715" y="1243965"/>
            <a:ext cx="10476230" cy="43999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 </a:t>
            </a:r>
            <a:r>
              <a:rPr lang="en-US" altLang="zh-CN" sz="2800">
                <a:solidFill>
                  <a:srgbClr val="FF0000"/>
                </a:solidFill>
              </a:rPr>
              <a:t>  </a:t>
            </a:r>
            <a:r>
              <a:rPr sz="2800">
                <a:solidFill>
                  <a:srgbClr val="FF0000"/>
                </a:solidFill>
              </a:rPr>
              <a:t>浪漫主义</a:t>
            </a:r>
            <a:r>
              <a:rPr sz="2800"/>
              <a:t>是其散文的艺术特色，这与先秦各家不同，而独与屈原的楚辞近似，诙诡怪诞，汪洋恣肆。</a:t>
            </a:r>
            <a:endParaRPr sz="2800"/>
          </a:p>
          <a:p>
            <a:r>
              <a:rPr sz="2800"/>
              <a:t>   首先，是</a:t>
            </a:r>
            <a:r>
              <a:rPr sz="2800">
                <a:solidFill>
                  <a:srgbClr val="FF0000"/>
                </a:solidFill>
              </a:rPr>
              <a:t>大量使用寓言</a:t>
            </a:r>
            <a:r>
              <a:rPr sz="2800"/>
              <a:t>。庄子及其后学通过虚构的人物和故事讲自己的哲学观点。</a:t>
            </a:r>
            <a:endParaRPr sz="2800"/>
          </a:p>
          <a:p>
            <a:r>
              <a:rPr sz="2800"/>
              <a:t>   其次，庄子寓言想象丰富，有惊人的夸张和奇妙的构思。</a:t>
            </a:r>
            <a:endParaRPr sz="2800"/>
          </a:p>
          <a:p>
            <a:r>
              <a:rPr sz="2800"/>
              <a:t>   第三、庄子有很高的语言驾御能力，散文词汇丰富，谴词造句变化多端，描情状物多姿多彩，语言自然流畅又尖锐泼辣，用韵声调铿锵，富有诗意，对后代影响较大。总之，庄子的文章</a:t>
            </a:r>
            <a:r>
              <a:rPr sz="2800">
                <a:solidFill>
                  <a:srgbClr val="FF0000"/>
                </a:solidFill>
              </a:rPr>
              <a:t>长于说理，想象丰富、妙趣横生</a:t>
            </a:r>
            <a:r>
              <a:rPr sz="2800"/>
              <a:t>，且哲学意味很浓，是“文学的哲学”，“哲学的文学”。</a:t>
            </a:r>
            <a:endParaRPr sz="28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510540" y="299720"/>
            <a:ext cx="362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作品简介</a:t>
            </a:r>
            <a:endParaRPr lang="zh-CN" altLang="en-US" sz="2800"/>
          </a:p>
        </p:txBody>
      </p:sp>
      <p:sp>
        <p:nvSpPr>
          <p:cNvPr id="4" name="文本框 3" title=""/>
          <p:cNvSpPr txBox="1"/>
          <p:nvPr/>
        </p:nvSpPr>
        <p:spPr>
          <a:xfrm>
            <a:off x="894715" y="1243965"/>
            <a:ext cx="10476230" cy="43999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    </a:t>
            </a:r>
            <a:r>
              <a:rPr sz="2800"/>
              <a:t>现存33篇:《内篇》7篇、《外篇》15篇、《杂篇》11篇，其中《内篇》一般认定是庄子自撰，外篇、杂篇出于庄子门人及后学之手。</a:t>
            </a:r>
            <a:endParaRPr sz="2800"/>
          </a:p>
          <a:p>
            <a:r>
              <a:rPr sz="2800"/>
              <a:t>    《庄子》善于虚构，大多是寓言作品，“寓真于诞，寓实于玄”。想象奇妙，构思巧妙，意境开阔,描绘生动，善于用寓言和比喻，文笔汪洋恣肆，具有浪漫主义的艺术风格,对后世文学有较大的影响。《庄子》被人称为“文学的哲学，哲学的文学”。与《老子》《周易》合称“三玄”。</a:t>
            </a:r>
            <a:endParaRPr sz="2800"/>
          </a:p>
          <a:p>
            <a:r>
              <a:rPr sz="2800"/>
              <a:t>    据传，庄子曾隐居南华山，故唐玄宗天宝初，诏封庄周为南华真人，称其著书《庄子》为《南华真经》。</a:t>
            </a:r>
            <a:endParaRPr sz="28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510540" y="299720"/>
            <a:ext cx="362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创作背景</a:t>
            </a:r>
            <a:endParaRPr lang="zh-CN" altLang="en-US" sz="2800"/>
          </a:p>
        </p:txBody>
      </p:sp>
      <p:sp>
        <p:nvSpPr>
          <p:cNvPr id="4" name="文本框 3" title=""/>
          <p:cNvSpPr txBox="1"/>
          <p:nvPr/>
        </p:nvSpPr>
        <p:spPr>
          <a:xfrm>
            <a:off x="894715" y="1243965"/>
            <a:ext cx="10476230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    </a:t>
            </a:r>
            <a:r>
              <a:rPr sz="2800"/>
              <a:t> 庄子生活在社会大动荡的时代，不得不承认客观事物的复杂性，也感到社会潮流的不可逆转。他主张无所作为，以保全自身，并对死生、寿夭进行了相对的解释，这种思想对后世有很大的消极影响，但庄子对当时的现实也作了较为深刻的批判。</a:t>
            </a:r>
            <a:endParaRPr sz="2800"/>
          </a:p>
          <a:p>
            <a:r>
              <a:rPr sz="2800"/>
              <a:t>   这篇课文是《庄子·养生主》里的一则寓言。“养生主”指养生的主要、关键。庄子认为，人类社会充满着错综复杂的矛盾，要避开矛盾，寻求解脱，就必须像庖丁解牛那样，找出规律，游刃有余，不受损伤，以求保身、全生、养亲、尽年，反映了没落阶级消极遁世的思想情绪。</a:t>
            </a:r>
            <a:endParaRPr sz="28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510540" y="299720"/>
            <a:ext cx="36252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解题</a:t>
            </a:r>
            <a:endParaRPr lang="zh-CN" altLang="en-US" sz="2800"/>
          </a:p>
        </p:txBody>
      </p:sp>
      <p:pic>
        <p:nvPicPr>
          <p:cNvPr id="3" name="图片 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645" y="924560"/>
            <a:ext cx="3078480" cy="4450080"/>
          </a:xfrm>
          <a:prstGeom prst="rect">
            <a:avLst/>
          </a:prstGeom>
        </p:spPr>
      </p:pic>
      <p:sp>
        <p:nvSpPr>
          <p:cNvPr id="5" name="文本框 4" title=""/>
          <p:cNvSpPr txBox="1"/>
          <p:nvPr/>
        </p:nvSpPr>
        <p:spPr>
          <a:xfrm>
            <a:off x="4844415" y="1260475"/>
            <a:ext cx="14992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厨师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4896485" y="2205355"/>
            <a:ext cx="243268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厨师的名字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右大括号 6" title=""/>
          <p:cNvSpPr/>
          <p:nvPr/>
        </p:nvSpPr>
        <p:spPr>
          <a:xfrm>
            <a:off x="7474585" y="1240155"/>
            <a:ext cx="314325" cy="14859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 title=""/>
          <p:cNvSpPr txBox="1"/>
          <p:nvPr/>
        </p:nvSpPr>
        <p:spPr>
          <a:xfrm>
            <a:off x="8253730" y="1220470"/>
            <a:ext cx="3747770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一个叫“丁”的“厨师”。</a:t>
            </a:r>
            <a:endParaRPr lang="zh-CN" altLang="en-US" sz="3200">
              <a:solidFill>
                <a:srgbClr val="FF0000"/>
              </a:solidFill>
            </a:endParaRPr>
          </a:p>
          <a:p>
            <a:r>
              <a:rPr lang="zh-CN" altLang="en-US" sz="3200">
                <a:solidFill>
                  <a:srgbClr val="FF0000"/>
                </a:solidFill>
              </a:rPr>
              <a:t>如：“师襄”“盗跖”……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4437380" y="3498215"/>
            <a:ext cx="58674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解牛：指剖开，分割牛的肢体。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波形 13" title=""/>
          <p:cNvSpPr/>
          <p:nvPr/>
        </p:nvSpPr>
        <p:spPr>
          <a:xfrm>
            <a:off x="3441065" y="4298315"/>
            <a:ext cx="8382000" cy="2419350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/>
              <a:t>一个叫丁的厨师分解牛的肢体。比喻经过反复实践，掌握了事物的客观规律，做事得心应手，运用自如。</a:t>
            </a:r>
            <a:endParaRPr lang="zh-CN" altLang="en-US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1465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字音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/>
        </p:nvSpPr>
        <p:spPr>
          <a:xfrm>
            <a:off x="762635" y="1471930"/>
            <a:ext cx="1072642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 踦yǐ(支撑，接触)  </a:t>
            </a:r>
            <a:r>
              <a:rPr lang="en-US" altLang="zh-CN" sz="3200"/>
              <a:t>              </a:t>
            </a:r>
            <a:r>
              <a:rPr lang="zh-CN" altLang="en-US" sz="3200"/>
              <a:t> 騞hu</a:t>
            </a:r>
            <a:r>
              <a:rPr lang="zh-CN" altLang="en-US" sz="3200">
                <a:latin typeface="微软雅黑" panose="020b0503020204020204" charset="-122"/>
                <a:ea typeface="微软雅黑"/>
              </a:rPr>
              <a:t>ō</a:t>
            </a:r>
            <a:r>
              <a:rPr lang="zh-CN" altLang="en-US" sz="3200"/>
              <a:t>(象声词) </a:t>
            </a:r>
            <a:endParaRPr lang="zh-CN" altLang="en-US" sz="3200"/>
          </a:p>
          <a:p>
            <a:r>
              <a:rPr lang="zh-CN" altLang="en-US" sz="3200"/>
              <a:t> 砉xū（象声词）    </a:t>
            </a:r>
            <a:r>
              <a:rPr lang="en-US" altLang="zh-CN" sz="3200"/>
              <a:t>             </a:t>
            </a:r>
            <a:r>
              <a:rPr lang="zh-CN" altLang="en-US" sz="3200"/>
              <a:t> 謋huò(象声词)</a:t>
            </a:r>
            <a:endParaRPr lang="zh-CN" altLang="en-US" sz="3200"/>
          </a:p>
          <a:p>
            <a:r>
              <a:rPr lang="zh-CN" altLang="en-US" sz="3200"/>
              <a:t> 郤xì(同“隙”空隙) </a:t>
            </a:r>
            <a:r>
              <a:rPr lang="en-US" altLang="zh-CN" sz="3200"/>
              <a:t>            </a:t>
            </a:r>
            <a:r>
              <a:rPr lang="zh-CN" altLang="en-US" sz="3200"/>
              <a:t>軱gū(大骨)  </a:t>
            </a:r>
            <a:endParaRPr lang="zh-CN" altLang="en-US" sz="3200"/>
          </a:p>
          <a:p>
            <a:r>
              <a:rPr lang="zh-CN" altLang="en-US" sz="3200"/>
              <a:t> 硎xíng(磨刀石)     </a:t>
            </a:r>
            <a:r>
              <a:rPr lang="en-US" altLang="zh-CN" sz="3200"/>
              <a:t>               </a:t>
            </a:r>
            <a:r>
              <a:rPr lang="zh-CN" altLang="en-US" sz="3200"/>
              <a:t>窾kuǎn(空隙)     </a:t>
            </a:r>
            <a:endParaRPr lang="zh-CN" altLang="en-US" sz="3200"/>
          </a:p>
          <a:p>
            <a:r>
              <a:rPr lang="zh-CN" altLang="en-US" sz="3200"/>
              <a:t> 怵chù(害怕，恐惧)  </a:t>
            </a:r>
            <a:r>
              <a:rPr lang="en-US" altLang="zh-CN" sz="3200"/>
              <a:t>            </a:t>
            </a:r>
            <a:r>
              <a:rPr lang="zh-CN" altLang="en-US" sz="3200"/>
              <a:t>间jiàn（间隙）</a:t>
            </a:r>
            <a:endParaRPr lang="zh-CN" altLang="en-US" sz="3200"/>
          </a:p>
          <a:p>
            <a:r>
              <a:rPr lang="zh-CN" altLang="en-US" sz="3200"/>
              <a:t> 向xiǎng 同“响”   </a:t>
            </a:r>
            <a:r>
              <a:rPr lang="en-US" altLang="zh-CN" sz="3200"/>
              <a:t>             </a:t>
            </a:r>
            <a:r>
              <a:rPr lang="zh-CN" altLang="en-US" sz="3200"/>
              <a:t>盖hé 同“盍”怎么</a:t>
            </a:r>
            <a:endParaRPr lang="zh-CN" altLang="en-US" sz="3200"/>
          </a:p>
          <a:p>
            <a:r>
              <a:rPr lang="zh-CN" altLang="en-US" sz="3200"/>
              <a:t> 善shàn 同“缮” 修治，这里指 擦拭</a:t>
            </a:r>
            <a:endParaRPr lang="zh-CN" altLang="en-US" sz="32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1465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初读课文</a:t>
            </a:r>
            <a:endParaRPr lang="zh-CN" altLang="en-US" sz="3200"/>
          </a:p>
        </p:txBody>
      </p:sp>
      <p:sp>
        <p:nvSpPr>
          <p:cNvPr id="4" name="文本框 3" title=""/>
          <p:cNvSpPr txBox="1"/>
          <p:nvPr/>
        </p:nvSpPr>
        <p:spPr>
          <a:xfrm>
            <a:off x="713105" y="995045"/>
            <a:ext cx="11088370" cy="56311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庖páo丁解牛</a:t>
            </a:r>
            <a:endParaRPr lang="zh-CN" altLang="en-US" sz="2400"/>
          </a:p>
          <a:p>
            <a:r>
              <a:rPr lang="zh-CN" altLang="en-US" sz="2400"/>
              <a:t>        庖丁为文惠君解牛，手之所触，肩之所倚，足之所履lǚ，膝之所踦yǐ，砉xū然向xiǎng然，奏刀騞huō然，莫不中zhòng音。合于《桑林》之舞，乃中zhòng《经首》之会。</a:t>
            </a:r>
            <a:endParaRPr lang="zh-CN" altLang="en-US" sz="2400"/>
          </a:p>
          <a:p>
            <a:r>
              <a:rPr lang="zh-CN" altLang="en-US" sz="2400"/>
              <a:t>　　文惠君曰：“嘻，善哉！技盖hé至此乎？”</a:t>
            </a:r>
            <a:endParaRPr lang="zh-CN" altLang="en-US" sz="2400"/>
          </a:p>
          <a:p>
            <a:r>
              <a:rPr lang="zh-CN" altLang="en-US" sz="2400"/>
              <a:t>　　庖丁释刀对曰：“臣之所好hào者/道也，进乎技矣。始臣之解牛之时，所见无非牛者；三年之后，未尝见全牛也。方今之时，臣以神遇而不以目视，官知止而神欲行。依乎天理，批大郤xì，导大窾kuǎn，因其固然，技经肯綮qìng之未尝，而况大軱gū乎！良庖岁更刀，割也；族庖月更刀，折zhé也。今臣之刀十九年矣，所解数千牛矣，而刀刃rèn若新发于硎xíng 。彼节者有间jiàn，而刀刃者无厚；以无厚入有间，恢恢乎其于游刃必有余地矣！是以十九年而刀刃若新发于硎xíng 。虽然，每至于族，吾见其难为wéi，怵chù然为戒，视为止，行为迟，动刀甚微。謋huò然已解，如土委地。提刀而立，为wèi之四顾，为之踌躇chóu chú满志，善刀而藏cáng之。”</a:t>
            </a:r>
            <a:endParaRPr lang="zh-CN" altLang="en-US" sz="2400"/>
          </a:p>
          <a:p>
            <a:r>
              <a:rPr lang="zh-CN" altLang="en-US" sz="2400"/>
              <a:t>　　文惠君曰：“善哉！吾闻庖丁之言，得养生焉。”</a:t>
            </a:r>
            <a:endParaRPr lang="zh-CN" altLang="en-US" sz="2400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1465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疏通文意</a:t>
            </a:r>
            <a:endParaRPr lang="zh-CN" altLang="en-US" sz="3200"/>
          </a:p>
        </p:txBody>
      </p:sp>
      <p:sp>
        <p:nvSpPr>
          <p:cNvPr id="4" name="文本框 3" title=""/>
          <p:cNvSpPr txBox="1"/>
          <p:nvPr/>
        </p:nvSpPr>
        <p:spPr>
          <a:xfrm>
            <a:off x="754380" y="1247140"/>
            <a:ext cx="11088370" cy="3685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        庖丁为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①</a:t>
            </a:r>
            <a:r>
              <a:rPr lang="zh-CN" altLang="en-US" sz="3200"/>
              <a:t>文惠君解牛，手之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②</a:t>
            </a:r>
            <a:r>
              <a:rPr lang="zh-CN" altLang="en-US" sz="3200"/>
              <a:t>所触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③</a:t>
            </a:r>
            <a:r>
              <a:rPr lang="zh-CN" altLang="en-US" sz="3200"/>
              <a:t>，肩之所倚，足之所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履lǚ，膝之所踦yǐ，砉xū然向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④</a:t>
            </a:r>
            <a:r>
              <a:rPr lang="zh-CN" altLang="en-US" sz="3200"/>
              <a:t>xiǎng然，奏刀騞huō然，莫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⑤</a:t>
            </a:r>
            <a:endParaRPr lang="zh-CN" altLang="en-US" sz="3200" baseline="30000">
              <a:solidFill>
                <a:srgbClr val="FF0000"/>
              </a:solidFill>
              <a:sym typeface="+mn-ea"/>
            </a:endParaRPr>
          </a:p>
          <a:p>
            <a:endParaRPr lang="zh-CN" altLang="en-US" sz="3200" baseline="30000">
              <a:solidFill>
                <a:srgbClr val="FF0000"/>
              </a:solidFill>
              <a:sym typeface="+mn-ea"/>
            </a:endParaRPr>
          </a:p>
          <a:p>
            <a:endParaRPr lang="zh-CN" altLang="en-US" sz="3200" baseline="30000">
              <a:solidFill>
                <a:srgbClr val="FF0000"/>
              </a:solidFill>
              <a:sym typeface="+mn-ea"/>
            </a:endParaRPr>
          </a:p>
          <a:p>
            <a:r>
              <a:rPr lang="zh-CN" altLang="en-US" sz="3200"/>
              <a:t>不中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⑥</a:t>
            </a:r>
            <a:r>
              <a:rPr lang="zh-CN" altLang="en-US" sz="3200"/>
              <a:t>zhòng音。合于《桑林》之舞，乃中zhòng《经首》之会</a:t>
            </a:r>
            <a:r>
              <a:rPr lang="zh-CN" altLang="en-US" sz="3200" baseline="30000">
                <a:solidFill>
                  <a:srgbClr val="FF0000"/>
                </a:solidFill>
                <a:sym typeface="+mn-ea"/>
              </a:rPr>
              <a:t>⑦</a:t>
            </a:r>
            <a:r>
              <a:rPr lang="zh-CN" altLang="en-US" sz="3200"/>
              <a:t>。</a:t>
            </a:r>
            <a:endParaRPr lang="zh-CN" altLang="en-US" sz="3200"/>
          </a:p>
          <a:p>
            <a:r>
              <a:rPr lang="zh-CN" altLang="en-US" sz="3200"/>
              <a:t>　　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/>
        </p:nvSpPr>
        <p:spPr>
          <a:xfrm>
            <a:off x="2820670" y="742950"/>
            <a:ext cx="2479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①介词，替，给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5495925" y="354965"/>
            <a:ext cx="3725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②相当于主谓之间取消句子独立性，不译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5589270" y="1668145"/>
            <a:ext cx="372554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③接触的地方</a:t>
            </a:r>
            <a:endParaRPr lang="zh-CN" altLang="en-US" sz="2400">
              <a:solidFill>
                <a:srgbClr val="FF0000"/>
              </a:solidFill>
            </a:endParaRPr>
          </a:p>
          <a:p>
            <a:r>
              <a:rPr lang="zh-CN" altLang="en-US" sz="2400">
                <a:solidFill>
                  <a:srgbClr val="FF0000"/>
                </a:solidFill>
              </a:rPr>
              <a:t>所+动——名词性短语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5709920" y="277685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④通“响”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10013950" y="273367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⑤没有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1309370" y="303022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⑥合乎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1974850" y="39674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⑦节拍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5" name="横卷形 14" title=""/>
          <p:cNvSpPr/>
          <p:nvPr/>
        </p:nvSpPr>
        <p:spPr>
          <a:xfrm>
            <a:off x="885190" y="4777740"/>
            <a:ext cx="11087735" cy="17170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翻译：丁厨师给梁惠王宰牛。他手接触到的地方，肩膀倚靠到的地方，脚踩到的地方，膝盖顶到的地方，哗哗作响，进刀时发出豁豁的声音，没有不合乎音律的。合乎《桑林》舞乐的节拍，又合乎《经首》乐曲的节奏。</a:t>
            </a:r>
            <a:endParaRPr lang="zh-CN" altLang="en-US" sz="2400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1465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疏通文意</a:t>
            </a:r>
            <a:endParaRPr lang="zh-CN" altLang="en-US" sz="3200"/>
          </a:p>
        </p:txBody>
      </p:sp>
      <p:sp>
        <p:nvSpPr>
          <p:cNvPr id="4" name="文本框 3" title=""/>
          <p:cNvSpPr txBox="1"/>
          <p:nvPr/>
        </p:nvSpPr>
        <p:spPr>
          <a:xfrm>
            <a:off x="754380" y="1247140"/>
            <a:ext cx="11088370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       文惠君曰：“善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①</a:t>
            </a:r>
            <a:r>
              <a:rPr lang="zh-CN" altLang="en-US" sz="2800"/>
              <a:t>哉！技盖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②</a:t>
            </a:r>
            <a:r>
              <a:rPr lang="zh-CN" altLang="en-US" sz="2800"/>
              <a:t>至此乎？”庖丁释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③</a:t>
            </a:r>
            <a:r>
              <a:rPr lang="zh-CN" altLang="en-US" sz="2800"/>
              <a:t>刀对曰：“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臣之所好者道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④</a:t>
            </a:r>
            <a:r>
              <a:rPr lang="zh-CN" altLang="en-US" sz="2800"/>
              <a:t>也，进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⑤</a:t>
            </a:r>
            <a:r>
              <a:rPr lang="zh-CN" altLang="en-US" sz="2800"/>
              <a:t>乎技矣。 始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⑥</a:t>
            </a:r>
            <a:r>
              <a:rPr lang="zh-CN" altLang="en-US" sz="2800"/>
              <a:t>臣之解牛之时，所见无非全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牛者。三年之后，未尝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⑦</a:t>
            </a:r>
            <a:r>
              <a:rPr lang="zh-CN" altLang="en-US" sz="2800"/>
              <a:t>见全牛也。方今之时，臣以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⑧</a:t>
            </a:r>
            <a:r>
              <a:rPr lang="zh-CN" altLang="en-US" sz="2800"/>
              <a:t>神遇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⑨</a:t>
            </a:r>
            <a:r>
              <a:rPr lang="zh-CN" altLang="en-US" sz="2800"/>
              <a:t>而不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以目视，官知止而神欲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⑩</a:t>
            </a:r>
            <a:r>
              <a:rPr lang="zh-CN" altLang="en-US" sz="2800"/>
              <a:t>行。依乎天理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⑪</a:t>
            </a:r>
            <a:r>
              <a:rPr lang="zh-CN" altLang="en-US" sz="2800"/>
              <a:t>，批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⑫</a:t>
            </a:r>
            <a:r>
              <a:rPr lang="zh-CN" altLang="en-US" sz="2800"/>
              <a:t>大郤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⑬</a:t>
            </a:r>
            <a:r>
              <a:rPr lang="zh-CN" altLang="en-US" sz="2800"/>
              <a:t>，导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⑭</a:t>
            </a:r>
            <a:r>
              <a:rPr lang="zh-CN" altLang="en-US" sz="2800"/>
              <a:t>大窾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⑮</a:t>
            </a:r>
            <a:r>
              <a:rPr lang="zh-CN" altLang="en-US" sz="2800"/>
              <a:t>，因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⑯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其固然，技经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⑰</a:t>
            </a:r>
            <a:r>
              <a:rPr lang="zh-CN" altLang="en-US" sz="2800"/>
              <a:t>肯綮之未尝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⑱</a:t>
            </a:r>
            <a:r>
              <a:rPr lang="zh-CN" altLang="en-US" sz="2800"/>
              <a:t>，而况大軱乎！良庖岁更刀，割也；族庖月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更刀，折也。今臣之刀十九年矣，所解数千牛矣，而刀刃若新发于硎。</a:t>
            </a:r>
            <a:endParaRPr lang="zh-CN" altLang="en-US" sz="2800"/>
          </a:p>
        </p:txBody>
      </p:sp>
      <p:sp>
        <p:nvSpPr>
          <p:cNvPr id="3" name="文本框 2" title=""/>
          <p:cNvSpPr txBox="1"/>
          <p:nvPr/>
        </p:nvSpPr>
        <p:spPr>
          <a:xfrm>
            <a:off x="3487420" y="786765"/>
            <a:ext cx="2479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①很好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5495925" y="354965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②通“盍”，怎样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8642350" y="786765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③放下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1974850" y="169291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④自然规律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4467225" y="17386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⑤超过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6093460" y="17386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⑥起初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3915410" y="259905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⑦不曾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8138795" y="246126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⑧凭借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9623425" y="259905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⑨接触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5788660" y="34594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⑪</a:t>
            </a:r>
            <a:r>
              <a:rPr lang="zh-CN" altLang="en-US" sz="2400">
                <a:solidFill>
                  <a:srgbClr val="FF0000"/>
                </a:solidFill>
              </a:rPr>
              <a:t>不曾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3317875" y="34277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⑩精神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7445375" y="34594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⑫</a:t>
            </a:r>
            <a:r>
              <a:rPr lang="zh-CN" altLang="en-US" sz="2400">
                <a:solidFill>
                  <a:srgbClr val="FF0000"/>
                </a:solidFill>
              </a:rPr>
              <a:t>击入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8500110" y="34594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⑬</a:t>
            </a:r>
            <a:r>
              <a:rPr lang="zh-CN" altLang="en-US" sz="2400">
                <a:solidFill>
                  <a:srgbClr val="FF0000"/>
                </a:solidFill>
              </a:rPr>
              <a:t>空隙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10013950" y="34594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⑭</a:t>
            </a:r>
            <a:r>
              <a:rPr lang="zh-CN" altLang="en-US" sz="2400">
                <a:solidFill>
                  <a:srgbClr val="FF0000"/>
                </a:solidFill>
              </a:rPr>
              <a:t>顺着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9623425" y="431990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⑮</a:t>
            </a:r>
            <a:r>
              <a:rPr lang="zh-CN" altLang="en-US" sz="2400">
                <a:solidFill>
                  <a:srgbClr val="FF0000"/>
                </a:solidFill>
              </a:rPr>
              <a:t>空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10721975" y="415734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⑯</a:t>
            </a:r>
            <a:r>
              <a:rPr lang="zh-CN" altLang="en-US" sz="2400">
                <a:solidFill>
                  <a:srgbClr val="FF0000"/>
                </a:solidFill>
              </a:rPr>
              <a:t>依照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5" name="文本框 24" title=""/>
          <p:cNvSpPr txBox="1"/>
          <p:nvPr/>
        </p:nvSpPr>
        <p:spPr>
          <a:xfrm>
            <a:off x="2186940" y="5116830"/>
            <a:ext cx="21780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⑰</a:t>
            </a:r>
            <a:r>
              <a:rPr lang="zh-CN" altLang="en-US" sz="2400">
                <a:solidFill>
                  <a:srgbClr val="FF0000"/>
                </a:solidFill>
              </a:rPr>
              <a:t>脉络相连的地方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6" name="文本框 25" title=""/>
          <p:cNvSpPr txBox="1"/>
          <p:nvPr/>
        </p:nvSpPr>
        <p:spPr>
          <a:xfrm>
            <a:off x="4311015" y="427228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⑱</a:t>
            </a:r>
            <a:r>
              <a:rPr lang="zh-CN" altLang="en-US" sz="2400">
                <a:solidFill>
                  <a:srgbClr val="FF0000"/>
                </a:solidFill>
              </a:rPr>
              <a:t>未曾尝试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1465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疏通文意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/>
        </p:nvSpPr>
        <p:spPr>
          <a:xfrm>
            <a:off x="568960" y="1506220"/>
            <a:ext cx="1058291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ym typeface="+mn-ea"/>
              </a:rPr>
              <a:t>良庖岁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①</a:t>
            </a:r>
            <a:r>
              <a:rPr lang="zh-CN" altLang="en-US" sz="2800">
                <a:sym typeface="+mn-ea"/>
              </a:rPr>
              <a:t>更刀，割也；族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②</a:t>
            </a:r>
            <a:r>
              <a:rPr lang="zh-CN" altLang="en-US" sz="2800">
                <a:sym typeface="+mn-ea"/>
              </a:rPr>
              <a:t>庖月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③</a:t>
            </a:r>
            <a:r>
              <a:rPr lang="zh-CN" altLang="en-US" sz="2800">
                <a:sym typeface="+mn-ea"/>
              </a:rPr>
              <a:t>更刀，折也。今臣之刀十九年矣，所解数千牛矣，而刀刃若新发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④</a:t>
            </a:r>
            <a:r>
              <a:rPr lang="zh-CN" altLang="en-US" sz="2800">
                <a:sym typeface="+mn-ea"/>
              </a:rPr>
              <a:t>于硎。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⑤</a:t>
            </a:r>
            <a:endParaRPr lang="zh-CN" altLang="en-US" sz="2800" baseline="30000"/>
          </a:p>
        </p:txBody>
      </p:sp>
      <p:sp>
        <p:nvSpPr>
          <p:cNvPr id="4" name="文本框 3" title=""/>
          <p:cNvSpPr txBox="1"/>
          <p:nvPr/>
        </p:nvSpPr>
        <p:spPr>
          <a:xfrm>
            <a:off x="1844675" y="955040"/>
            <a:ext cx="17830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>
                <a:solidFill>
                  <a:srgbClr val="FF0000"/>
                </a:solidFill>
                <a:sym typeface="+mn-ea"/>
              </a:rPr>
              <a:t>①名作状，每年</a:t>
            </a:r>
            <a:endParaRPr lang="zh-CN" altLang="en-US">
              <a:solidFill>
                <a:srgbClr val="FF0000"/>
              </a:solidFill>
              <a:sym typeface="+mn-ea"/>
            </a:endParaRPr>
          </a:p>
        </p:txBody>
      </p:sp>
      <p:sp>
        <p:nvSpPr>
          <p:cNvPr id="15" name="横卷形 14" title=""/>
          <p:cNvSpPr/>
          <p:nvPr/>
        </p:nvSpPr>
        <p:spPr>
          <a:xfrm>
            <a:off x="414655" y="2345690"/>
            <a:ext cx="11490325" cy="470789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翻译：：梁惠王说：“嘻，好啊！（你解牛的）技术怎么竟会高超到这种程度啊？”厨师放下刀回答说：“我所爱好的，是（事物的）规律，（已经）超过（一般的）技术了。开始我宰牛的时候，眼里所看到的没有不是牛的；三年以后，未曾见到整头的牛了。现在，我凭精神和牛接触，而不用眼睛去看，视觉停止了而精神在活动。依照于天然结构，击入牛体筋骨缝隙，顺着（骨节间的）空处进刀，依照牛体本来的构造，筋脉经络相连的地方和筋骨结合的地方，尚且不曾拿刀碰到过，更何况大骨呢！技术好的厨师每年更换一把刀，割断筋肉；一般的厨师每月（就得）更换一把刀，砍断骨头。如今，我的刀（用了）十九年，所宰的牛有几千头了，但刀刃的锋利就像刚从磨刀石上磨出来的一样。</a:t>
            </a:r>
            <a:endParaRPr lang="zh-CN" altLang="en-US" sz="2400"/>
          </a:p>
        </p:txBody>
      </p:sp>
      <p:sp>
        <p:nvSpPr>
          <p:cNvPr id="5" name="文本框 4" title=""/>
          <p:cNvSpPr txBox="1"/>
          <p:nvPr/>
        </p:nvSpPr>
        <p:spPr>
          <a:xfrm>
            <a:off x="3997325" y="862965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②一般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5561965" y="862965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③名作状，每月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4517390" y="251079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④磨出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6273165" y="245935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⑤磨刀石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3497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疏通文意</a:t>
            </a:r>
            <a:endParaRPr lang="zh-CN" altLang="en-US" sz="3200"/>
          </a:p>
        </p:txBody>
      </p:sp>
      <p:sp>
        <p:nvSpPr>
          <p:cNvPr id="4" name="文本框 3" title=""/>
          <p:cNvSpPr txBox="1"/>
          <p:nvPr/>
        </p:nvSpPr>
        <p:spPr>
          <a:xfrm>
            <a:off x="754380" y="1247140"/>
            <a:ext cx="11088370" cy="3538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/>
              <a:t>          彼节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①</a:t>
            </a:r>
            <a:r>
              <a:rPr lang="zh-CN" altLang="en-US" sz="2800"/>
              <a:t>者有间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②</a:t>
            </a:r>
            <a:r>
              <a:rPr lang="zh-CN" altLang="en-US" sz="2800"/>
              <a:t>，而刀刃者无厚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③</a:t>
            </a:r>
            <a:r>
              <a:rPr lang="zh-CN" altLang="en-US" sz="2800"/>
              <a:t>。以无厚入有间，恢恢乎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④</a:t>
            </a:r>
            <a:r>
              <a:rPr lang="zh-CN" altLang="en-US" sz="2800"/>
              <a:t>其于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游刃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⑤</a:t>
            </a:r>
            <a:r>
              <a:rPr lang="zh-CN" altLang="en-US" sz="2800"/>
              <a:t>必有余地矣，是以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⑥</a:t>
            </a:r>
            <a:r>
              <a:rPr lang="zh-CN" altLang="en-US" sz="2800"/>
              <a:t>十九年而刀刃若新发于硎。虽然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⑦</a:t>
            </a:r>
            <a:r>
              <a:rPr lang="zh-CN" altLang="en-US" sz="2800"/>
              <a:t>，每至于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族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⑧</a:t>
            </a:r>
            <a:r>
              <a:rPr lang="zh-CN" altLang="en-US" sz="2800"/>
              <a:t>，吾见其难为，怵然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⑨</a:t>
            </a:r>
            <a:r>
              <a:rPr lang="zh-CN" altLang="en-US" sz="2800"/>
              <a:t>为戒，视为止，行为迟，动刀甚微。謋然已</a:t>
            </a:r>
            <a:endParaRPr lang="zh-CN" altLang="en-US" sz="2800"/>
          </a:p>
          <a:p>
            <a:endParaRPr lang="zh-CN" altLang="en-US" sz="2800"/>
          </a:p>
          <a:p>
            <a:r>
              <a:rPr lang="zh-CN" altLang="en-US" sz="2800"/>
              <a:t>解，如土委</a:t>
            </a:r>
            <a:r>
              <a:rPr lang="zh-CN" altLang="en-US" sz="2800" baseline="30000">
                <a:solidFill>
                  <a:srgbClr val="FF0000"/>
                </a:solidFill>
                <a:sym typeface="+mn-ea"/>
              </a:rPr>
              <a:t>⑩</a:t>
            </a:r>
            <a:r>
              <a:rPr lang="zh-CN" altLang="en-US" sz="2800"/>
              <a:t>地。提刀而立，为之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⑪</a:t>
            </a:r>
            <a:r>
              <a:rPr lang="zh-CN" altLang="en-US" sz="2800"/>
              <a:t>四顾，为之踌躇满志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⑫</a:t>
            </a:r>
            <a:r>
              <a:rPr lang="zh-CN" altLang="en-US" sz="2800"/>
              <a:t>，善</a:t>
            </a:r>
            <a:r>
              <a:rPr lang="zh-CN" altLang="en-US" sz="2800" baseline="30000">
                <a:solidFill>
                  <a:srgbClr val="FF0000"/>
                </a:solidFill>
                <a:latin typeface="微软雅黑" panose="020b0503020204020204" charset="-122"/>
                <a:ea typeface="微软雅黑"/>
                <a:sym typeface="+mn-ea"/>
              </a:rPr>
              <a:t>⑬</a:t>
            </a:r>
            <a:r>
              <a:rPr lang="zh-CN" altLang="en-US" sz="2800"/>
              <a:t>刀而藏之。</a:t>
            </a:r>
            <a:endParaRPr lang="zh-CN" altLang="en-US" sz="2800"/>
          </a:p>
        </p:txBody>
      </p:sp>
      <p:sp>
        <p:nvSpPr>
          <p:cNvPr id="3" name="文本框 2" title=""/>
          <p:cNvSpPr txBox="1"/>
          <p:nvPr/>
        </p:nvSpPr>
        <p:spPr>
          <a:xfrm>
            <a:off x="2186940" y="786765"/>
            <a:ext cx="24790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①牛骨节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622040" y="811530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②间隙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5319395" y="815340"/>
            <a:ext cx="37255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③厚度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8500110" y="472440"/>
            <a:ext cx="28257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④很宽绰的样子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2" name="文本框 11" title=""/>
          <p:cNvSpPr txBox="1"/>
          <p:nvPr/>
        </p:nvSpPr>
        <p:spPr>
          <a:xfrm>
            <a:off x="754380" y="17386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⑤刀刃的运转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3" name="文本框 12" title=""/>
          <p:cNvSpPr txBox="1"/>
          <p:nvPr/>
        </p:nvSpPr>
        <p:spPr>
          <a:xfrm>
            <a:off x="3789680" y="167068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⑥因此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9078595" y="17386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⑦虽然这样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6" name="文本框 15" title=""/>
          <p:cNvSpPr txBox="1"/>
          <p:nvPr/>
        </p:nvSpPr>
        <p:spPr>
          <a:xfrm>
            <a:off x="754380" y="2601595"/>
            <a:ext cx="39852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⑧筋骨交错的地方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3694430" y="252603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⑨戒惧的样子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5319395" y="4369435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⑪</a:t>
            </a:r>
            <a:r>
              <a:rPr lang="zh-CN" altLang="en-US" sz="2400">
                <a:solidFill>
                  <a:srgbClr val="FF0000"/>
                </a:solidFill>
              </a:rPr>
              <a:t>为此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19" name="文本框 18" title=""/>
          <p:cNvSpPr txBox="1"/>
          <p:nvPr/>
        </p:nvSpPr>
        <p:spPr>
          <a:xfrm>
            <a:off x="1611630" y="423672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</a:rPr>
              <a:t>⑩散落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0" name="文本框 19" title=""/>
          <p:cNvSpPr txBox="1"/>
          <p:nvPr/>
        </p:nvSpPr>
        <p:spPr>
          <a:xfrm>
            <a:off x="7497445" y="4573270"/>
            <a:ext cx="21780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⑫</a:t>
            </a:r>
            <a:r>
              <a:rPr lang="zh-CN" altLang="en-US" sz="2400">
                <a:solidFill>
                  <a:srgbClr val="FF0000"/>
                </a:solidFill>
              </a:rPr>
              <a:t>悠然自得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21" name="文本框 20" title=""/>
          <p:cNvSpPr txBox="1"/>
          <p:nvPr/>
        </p:nvSpPr>
        <p:spPr>
          <a:xfrm>
            <a:off x="9675495" y="4369435"/>
            <a:ext cx="26276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⑬</a:t>
            </a:r>
            <a:r>
              <a:rPr lang="zh-CN" altLang="en-US" sz="2400">
                <a:solidFill>
                  <a:srgbClr val="FF0000"/>
                </a:solidFill>
              </a:rPr>
              <a:t>通“缮”，擦拭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15" name="横卷形 14" title=""/>
          <p:cNvSpPr/>
          <p:nvPr/>
        </p:nvSpPr>
        <p:spPr>
          <a:xfrm>
            <a:off x="774700" y="1255395"/>
            <a:ext cx="10236835" cy="434721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翻译：：牛的骨节之间有空隙，而刀刃非常薄;用非常薄的刀进入有空隙的骨节切割，就会感到宽绰而有余地了。</a:t>
            </a:r>
            <a:endParaRPr lang="zh-CN" altLang="en-US" sz="2400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3497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探究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/>
        </p:nvSpPr>
        <p:spPr>
          <a:xfrm>
            <a:off x="1035050" y="1002030"/>
            <a:ext cx="8430260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1：庄子写庖丁解牛的情景有什么特点？</a:t>
            </a:r>
            <a:endParaRPr lang="zh-CN" altLang="en-US" sz="3200"/>
          </a:p>
          <a:p>
            <a:r>
              <a:rPr lang="zh-CN" altLang="en-US" sz="3200"/>
              <a:t>     这样写有什么作用？</a:t>
            </a:r>
            <a:endParaRPr lang="zh-CN" altLang="en-US" sz="3200"/>
          </a:p>
        </p:txBody>
      </p:sp>
      <p:sp>
        <p:nvSpPr>
          <p:cNvPr id="4" name="横卷形 3" title=""/>
          <p:cNvSpPr/>
          <p:nvPr/>
        </p:nvSpPr>
        <p:spPr>
          <a:xfrm>
            <a:off x="839470" y="2665095"/>
            <a:ext cx="10583545" cy="25349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/>
              <a:t>   从绘形和摹声两个方面运用大胆的夸张和生动的比喻，把解牛场面作了诗意化处理。</a:t>
            </a:r>
            <a:endParaRPr lang="zh-CN" altLang="en-US" sz="3200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 title=""/>
          <p:cNvGrpSpPr/>
          <p:nvPr userDrawn="1">
            <p:custDataLst>
              <p:tags r:id="rId2"/>
            </p:custDataLst>
          </p:nvPr>
        </p:nvGrpSpPr>
        <p:grpSpPr>
          <a:xfrm>
            <a:off x="11227257" y="243228"/>
            <a:ext cx="773569" cy="391049"/>
            <a:chOff x="831851" y="1143000"/>
            <a:chExt cx="2768600" cy="1262063"/>
          </a:xfrm>
          <a:solidFill>
            <a:schemeClr val="accent1"/>
          </a:solidFill>
        </p:grpSpPr>
        <p:sp>
          <p:nvSpPr>
            <p:cNvPr id="9" name="Freeform 5"/>
            <p:cNvSpPr/>
            <p:nvPr>
              <p:custDataLst>
                <p:tags r:id="rId3"/>
              </p:custDataLst>
            </p:nvPr>
          </p:nvSpPr>
          <p:spPr bwMode="auto">
            <a:xfrm>
              <a:off x="936626" y="1143000"/>
              <a:ext cx="2663825" cy="1262063"/>
            </a:xfrm>
            <a:custGeom>
              <a:gdLst>
                <a:gd name="T0" fmla="*/ 99 w 179"/>
                <a:gd name="T1" fmla="*/ 37 h 83"/>
                <a:gd name="T2" fmla="*/ 124 w 179"/>
                <a:gd name="T3" fmla="*/ 39 h 83"/>
                <a:gd name="T4" fmla="*/ 133 w 179"/>
                <a:gd name="T5" fmla="*/ 51 h 83"/>
                <a:gd name="T6" fmla="*/ 121 w 179"/>
                <a:gd name="T7" fmla="*/ 57 h 83"/>
                <a:gd name="T8" fmla="*/ 80 w 179"/>
                <a:gd name="T9" fmla="*/ 76 h 83"/>
                <a:gd name="T10" fmla="*/ 122 w 179"/>
                <a:gd name="T11" fmla="*/ 68 h 83"/>
                <a:gd name="T12" fmla="*/ 142 w 179"/>
                <a:gd name="T13" fmla="*/ 59 h 83"/>
                <a:gd name="T14" fmla="*/ 154 w 179"/>
                <a:gd name="T15" fmla="*/ 72 h 83"/>
                <a:gd name="T16" fmla="*/ 142 w 179"/>
                <a:gd name="T17" fmla="*/ 70 h 83"/>
                <a:gd name="T18" fmla="*/ 158 w 179"/>
                <a:gd name="T19" fmla="*/ 82 h 83"/>
                <a:gd name="T20" fmla="*/ 168 w 179"/>
                <a:gd name="T21" fmla="*/ 61 h 83"/>
                <a:gd name="T22" fmla="*/ 157 w 179"/>
                <a:gd name="T23" fmla="*/ 46 h 83"/>
                <a:gd name="T24" fmla="*/ 145 w 179"/>
                <a:gd name="T25" fmla="*/ 49 h 83"/>
                <a:gd name="T26" fmla="*/ 134 w 179"/>
                <a:gd name="T27" fmla="*/ 41 h 83"/>
                <a:gd name="T28" fmla="*/ 145 w 179"/>
                <a:gd name="T29" fmla="*/ 34 h 83"/>
                <a:gd name="T30" fmla="*/ 136 w 179"/>
                <a:gd name="T31" fmla="*/ 41 h 83"/>
                <a:gd name="T32" fmla="*/ 153 w 179"/>
                <a:gd name="T33" fmla="*/ 44 h 83"/>
                <a:gd name="T34" fmla="*/ 146 w 179"/>
                <a:gd name="T35" fmla="*/ 29 h 83"/>
                <a:gd name="T36" fmla="*/ 130 w 179"/>
                <a:gd name="T37" fmla="*/ 16 h 83"/>
                <a:gd name="T38" fmla="*/ 102 w 179"/>
                <a:gd name="T39" fmla="*/ 11 h 83"/>
                <a:gd name="T40" fmla="*/ 86 w 179"/>
                <a:gd name="T41" fmla="*/ 17 h 83"/>
                <a:gd name="T42" fmla="*/ 94 w 179"/>
                <a:gd name="T43" fmla="*/ 30 h 83"/>
                <a:gd name="T44" fmla="*/ 95 w 179"/>
                <a:gd name="T45" fmla="*/ 18 h 83"/>
                <a:gd name="T46" fmla="*/ 101 w 179"/>
                <a:gd name="T47" fmla="*/ 28 h 83"/>
                <a:gd name="T48" fmla="*/ 92 w 179"/>
                <a:gd name="T49" fmla="*/ 32 h 83"/>
                <a:gd name="T50" fmla="*/ 84 w 179"/>
                <a:gd name="T51" fmla="*/ 22 h 83"/>
                <a:gd name="T52" fmla="*/ 72 w 179"/>
                <a:gd name="T53" fmla="*/ 19 h 83"/>
                <a:gd name="T54" fmla="*/ 58 w 179"/>
                <a:gd name="T55" fmla="*/ 32 h 83"/>
                <a:gd name="T56" fmla="*/ 51 w 179"/>
                <a:gd name="T57" fmla="*/ 47 h 83"/>
                <a:gd name="T58" fmla="*/ 65 w 179"/>
                <a:gd name="T59" fmla="*/ 45 h 83"/>
                <a:gd name="T60" fmla="*/ 58 w 179"/>
                <a:gd name="T61" fmla="*/ 39 h 83"/>
                <a:gd name="T62" fmla="*/ 56 w 179"/>
                <a:gd name="T63" fmla="*/ 44 h 83"/>
                <a:gd name="T64" fmla="*/ 57 w 179"/>
                <a:gd name="T65" fmla="*/ 37 h 83"/>
                <a:gd name="T66" fmla="*/ 68 w 179"/>
                <a:gd name="T67" fmla="*/ 43 h 83"/>
                <a:gd name="T68" fmla="*/ 59 w 179"/>
                <a:gd name="T69" fmla="*/ 52 h 83"/>
                <a:gd name="T70" fmla="*/ 42 w 179"/>
                <a:gd name="T71" fmla="*/ 44 h 83"/>
                <a:gd name="T72" fmla="*/ 18 w 179"/>
                <a:gd name="T73" fmla="*/ 48 h 83"/>
                <a:gd name="T74" fmla="*/ 0 w 179"/>
                <a:gd name="T75" fmla="*/ 58 h 83"/>
                <a:gd name="T76" fmla="*/ 31 w 179"/>
                <a:gd name="T77" fmla="*/ 48 h 83"/>
                <a:gd name="T78" fmla="*/ 51 w 179"/>
                <a:gd name="T79" fmla="*/ 56 h 83"/>
                <a:gd name="T80" fmla="*/ 83 w 179"/>
                <a:gd name="T81" fmla="*/ 58 h 83"/>
                <a:gd name="T82" fmla="*/ 83 w 179"/>
                <a:gd name="T83" fmla="*/ 39 h 83"/>
                <a:gd name="T84" fmla="*/ 99 w 179"/>
                <a:gd name="T85" fmla="*/ 37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79" h="83">
                  <a:moveTo>
                    <a:pt x="99" y="37"/>
                  </a:moveTo>
                  <a:cubicBezTo>
                    <a:pt x="104" y="25"/>
                    <a:pt x="122" y="29"/>
                    <a:pt x="124" y="39"/>
                  </a:cubicBezTo>
                  <a:cubicBezTo>
                    <a:pt x="131" y="40"/>
                    <a:pt x="133" y="47"/>
                    <a:pt x="133" y="51"/>
                  </a:cubicBezTo>
                  <a:cubicBezTo>
                    <a:pt x="132" y="56"/>
                    <a:pt x="126" y="60"/>
                    <a:pt x="121" y="57"/>
                  </a:cubicBezTo>
                  <a:cubicBezTo>
                    <a:pt x="113" y="73"/>
                    <a:pt x="100" y="76"/>
                    <a:pt x="80" y="76"/>
                  </a:cubicBezTo>
                  <a:cubicBezTo>
                    <a:pt x="104" y="81"/>
                    <a:pt x="113" y="77"/>
                    <a:pt x="122" y="68"/>
                  </a:cubicBezTo>
                  <a:cubicBezTo>
                    <a:pt x="128" y="62"/>
                    <a:pt x="137" y="59"/>
                    <a:pt x="142" y="59"/>
                  </a:cubicBezTo>
                  <a:cubicBezTo>
                    <a:pt x="152" y="60"/>
                    <a:pt x="160" y="65"/>
                    <a:pt x="154" y="72"/>
                  </a:cubicBezTo>
                  <a:cubicBezTo>
                    <a:pt x="158" y="61"/>
                    <a:pt x="143" y="62"/>
                    <a:pt x="142" y="70"/>
                  </a:cubicBezTo>
                  <a:cubicBezTo>
                    <a:pt x="141" y="78"/>
                    <a:pt x="149" y="83"/>
                    <a:pt x="158" y="82"/>
                  </a:cubicBezTo>
                  <a:cubicBezTo>
                    <a:pt x="170" y="81"/>
                    <a:pt x="171" y="66"/>
                    <a:pt x="168" y="61"/>
                  </a:cubicBezTo>
                  <a:cubicBezTo>
                    <a:pt x="179" y="52"/>
                    <a:pt x="163" y="41"/>
                    <a:pt x="157" y="46"/>
                  </a:cubicBezTo>
                  <a:cubicBezTo>
                    <a:pt x="153" y="50"/>
                    <a:pt x="148" y="50"/>
                    <a:pt x="145" y="49"/>
                  </a:cubicBezTo>
                  <a:cubicBezTo>
                    <a:pt x="140" y="49"/>
                    <a:pt x="134" y="46"/>
                    <a:pt x="134" y="41"/>
                  </a:cubicBezTo>
                  <a:cubicBezTo>
                    <a:pt x="134" y="31"/>
                    <a:pt x="143" y="31"/>
                    <a:pt x="145" y="34"/>
                  </a:cubicBezTo>
                  <a:cubicBezTo>
                    <a:pt x="141" y="33"/>
                    <a:pt x="136" y="35"/>
                    <a:pt x="136" y="41"/>
                  </a:cubicBezTo>
                  <a:cubicBezTo>
                    <a:pt x="136" y="47"/>
                    <a:pt x="150" y="50"/>
                    <a:pt x="153" y="44"/>
                  </a:cubicBezTo>
                  <a:cubicBezTo>
                    <a:pt x="156" y="39"/>
                    <a:pt x="156" y="31"/>
                    <a:pt x="146" y="29"/>
                  </a:cubicBezTo>
                  <a:cubicBezTo>
                    <a:pt x="150" y="22"/>
                    <a:pt x="140" y="12"/>
                    <a:pt x="130" y="16"/>
                  </a:cubicBezTo>
                  <a:cubicBezTo>
                    <a:pt x="127" y="6"/>
                    <a:pt x="111" y="0"/>
                    <a:pt x="102" y="11"/>
                  </a:cubicBezTo>
                  <a:cubicBezTo>
                    <a:pt x="96" y="7"/>
                    <a:pt x="89" y="8"/>
                    <a:pt x="86" y="17"/>
                  </a:cubicBezTo>
                  <a:cubicBezTo>
                    <a:pt x="84" y="25"/>
                    <a:pt x="88" y="30"/>
                    <a:pt x="94" y="30"/>
                  </a:cubicBezTo>
                  <a:cubicBezTo>
                    <a:pt x="99" y="30"/>
                    <a:pt x="104" y="22"/>
                    <a:pt x="95" y="18"/>
                  </a:cubicBezTo>
                  <a:cubicBezTo>
                    <a:pt x="101" y="18"/>
                    <a:pt x="104" y="23"/>
                    <a:pt x="101" y="28"/>
                  </a:cubicBezTo>
                  <a:cubicBezTo>
                    <a:pt x="100" y="30"/>
                    <a:pt x="97" y="33"/>
                    <a:pt x="92" y="32"/>
                  </a:cubicBezTo>
                  <a:cubicBezTo>
                    <a:pt x="86" y="31"/>
                    <a:pt x="84" y="27"/>
                    <a:pt x="84" y="22"/>
                  </a:cubicBezTo>
                  <a:cubicBezTo>
                    <a:pt x="83" y="12"/>
                    <a:pt x="73" y="15"/>
                    <a:pt x="72" y="19"/>
                  </a:cubicBezTo>
                  <a:cubicBezTo>
                    <a:pt x="63" y="15"/>
                    <a:pt x="54" y="21"/>
                    <a:pt x="58" y="32"/>
                  </a:cubicBezTo>
                  <a:cubicBezTo>
                    <a:pt x="48" y="31"/>
                    <a:pt x="44" y="43"/>
                    <a:pt x="51" y="47"/>
                  </a:cubicBezTo>
                  <a:cubicBezTo>
                    <a:pt x="58" y="52"/>
                    <a:pt x="64" y="49"/>
                    <a:pt x="65" y="45"/>
                  </a:cubicBezTo>
                  <a:cubicBezTo>
                    <a:pt x="66" y="39"/>
                    <a:pt x="62" y="37"/>
                    <a:pt x="58" y="39"/>
                  </a:cubicBezTo>
                  <a:cubicBezTo>
                    <a:pt x="56" y="40"/>
                    <a:pt x="55" y="42"/>
                    <a:pt x="56" y="44"/>
                  </a:cubicBezTo>
                  <a:cubicBezTo>
                    <a:pt x="53" y="44"/>
                    <a:pt x="53" y="40"/>
                    <a:pt x="57" y="37"/>
                  </a:cubicBezTo>
                  <a:cubicBezTo>
                    <a:pt x="60" y="34"/>
                    <a:pt x="68" y="38"/>
                    <a:pt x="68" y="43"/>
                  </a:cubicBezTo>
                  <a:cubicBezTo>
                    <a:pt x="68" y="48"/>
                    <a:pt x="65" y="52"/>
                    <a:pt x="59" y="52"/>
                  </a:cubicBezTo>
                  <a:cubicBezTo>
                    <a:pt x="49" y="52"/>
                    <a:pt x="48" y="46"/>
                    <a:pt x="42" y="44"/>
                  </a:cubicBezTo>
                  <a:cubicBezTo>
                    <a:pt x="34" y="41"/>
                    <a:pt x="24" y="41"/>
                    <a:pt x="18" y="48"/>
                  </a:cubicBezTo>
                  <a:cubicBezTo>
                    <a:pt x="13" y="53"/>
                    <a:pt x="7" y="56"/>
                    <a:pt x="0" y="58"/>
                  </a:cubicBezTo>
                  <a:cubicBezTo>
                    <a:pt x="12" y="60"/>
                    <a:pt x="20" y="49"/>
                    <a:pt x="31" y="48"/>
                  </a:cubicBezTo>
                  <a:cubicBezTo>
                    <a:pt x="38" y="47"/>
                    <a:pt x="44" y="50"/>
                    <a:pt x="51" y="56"/>
                  </a:cubicBezTo>
                  <a:cubicBezTo>
                    <a:pt x="59" y="62"/>
                    <a:pt x="71" y="66"/>
                    <a:pt x="83" y="58"/>
                  </a:cubicBezTo>
                  <a:cubicBezTo>
                    <a:pt x="74" y="53"/>
                    <a:pt x="79" y="44"/>
                    <a:pt x="83" y="39"/>
                  </a:cubicBezTo>
                  <a:cubicBezTo>
                    <a:pt x="86" y="36"/>
                    <a:pt x="93" y="33"/>
                    <a:pt x="99" y="3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0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831851" y="1538288"/>
              <a:ext cx="2054225" cy="746125"/>
            </a:xfrm>
            <a:custGeom>
              <a:gdLst>
                <a:gd name="T0" fmla="*/ 127 w 138"/>
                <a:gd name="T1" fmla="*/ 27 h 49"/>
                <a:gd name="T2" fmla="*/ 136 w 138"/>
                <a:gd name="T3" fmla="*/ 26 h 49"/>
                <a:gd name="T4" fmla="*/ 129 w 138"/>
                <a:gd name="T5" fmla="*/ 15 h 49"/>
                <a:gd name="T6" fmla="*/ 106 w 138"/>
                <a:gd name="T7" fmla="*/ 13 h 49"/>
                <a:gd name="T8" fmla="*/ 88 w 138"/>
                <a:gd name="T9" fmla="*/ 23 h 49"/>
                <a:gd name="T10" fmla="*/ 100 w 138"/>
                <a:gd name="T11" fmla="*/ 30 h 49"/>
                <a:gd name="T12" fmla="*/ 98 w 138"/>
                <a:gd name="T13" fmla="*/ 23 h 49"/>
                <a:gd name="T14" fmla="*/ 94 w 138"/>
                <a:gd name="T15" fmla="*/ 27 h 49"/>
                <a:gd name="T16" fmla="*/ 97 w 138"/>
                <a:gd name="T17" fmla="*/ 20 h 49"/>
                <a:gd name="T18" fmla="*/ 103 w 138"/>
                <a:gd name="T19" fmla="*/ 30 h 49"/>
                <a:gd name="T20" fmla="*/ 91 w 138"/>
                <a:gd name="T21" fmla="*/ 34 h 49"/>
                <a:gd name="T22" fmla="*/ 75 w 138"/>
                <a:gd name="T23" fmla="*/ 39 h 49"/>
                <a:gd name="T24" fmla="*/ 53 w 138"/>
                <a:gd name="T25" fmla="*/ 29 h 49"/>
                <a:gd name="T26" fmla="*/ 30 w 138"/>
                <a:gd name="T27" fmla="*/ 26 h 49"/>
                <a:gd name="T28" fmla="*/ 0 w 138"/>
                <a:gd name="T29" fmla="*/ 33 h 49"/>
                <a:gd name="T30" fmla="*/ 23 w 138"/>
                <a:gd name="T31" fmla="*/ 36 h 49"/>
                <a:gd name="T32" fmla="*/ 42 w 138"/>
                <a:gd name="T33" fmla="*/ 31 h 49"/>
                <a:gd name="T34" fmla="*/ 68 w 138"/>
                <a:gd name="T35" fmla="*/ 45 h 49"/>
                <a:gd name="T36" fmla="*/ 102 w 138"/>
                <a:gd name="T37" fmla="*/ 47 h 49"/>
                <a:gd name="T38" fmla="*/ 127 w 138"/>
                <a:gd name="T39" fmla="*/ 27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127" y="27"/>
                  </a:moveTo>
                  <a:cubicBezTo>
                    <a:pt x="131" y="31"/>
                    <a:pt x="135" y="30"/>
                    <a:pt x="136" y="26"/>
                  </a:cubicBezTo>
                  <a:cubicBezTo>
                    <a:pt x="138" y="22"/>
                    <a:pt x="136" y="16"/>
                    <a:pt x="129" y="15"/>
                  </a:cubicBezTo>
                  <a:cubicBezTo>
                    <a:pt x="129" y="8"/>
                    <a:pt x="114" y="0"/>
                    <a:pt x="106" y="13"/>
                  </a:cubicBezTo>
                  <a:cubicBezTo>
                    <a:pt x="98" y="10"/>
                    <a:pt x="90" y="14"/>
                    <a:pt x="88" y="23"/>
                  </a:cubicBezTo>
                  <a:cubicBezTo>
                    <a:pt x="86" y="30"/>
                    <a:pt x="97" y="35"/>
                    <a:pt x="100" y="30"/>
                  </a:cubicBezTo>
                  <a:cubicBezTo>
                    <a:pt x="102" y="28"/>
                    <a:pt x="102" y="23"/>
                    <a:pt x="98" y="23"/>
                  </a:cubicBezTo>
                  <a:cubicBezTo>
                    <a:pt x="96" y="22"/>
                    <a:pt x="93" y="24"/>
                    <a:pt x="94" y="27"/>
                  </a:cubicBezTo>
                  <a:cubicBezTo>
                    <a:pt x="92" y="26"/>
                    <a:pt x="94" y="20"/>
                    <a:pt x="97" y="20"/>
                  </a:cubicBezTo>
                  <a:cubicBezTo>
                    <a:pt x="102" y="19"/>
                    <a:pt x="105" y="26"/>
                    <a:pt x="103" y="30"/>
                  </a:cubicBezTo>
                  <a:cubicBezTo>
                    <a:pt x="101" y="35"/>
                    <a:pt x="97" y="36"/>
                    <a:pt x="91" y="34"/>
                  </a:cubicBezTo>
                  <a:cubicBezTo>
                    <a:pt x="86" y="37"/>
                    <a:pt x="82" y="39"/>
                    <a:pt x="75" y="39"/>
                  </a:cubicBezTo>
                  <a:cubicBezTo>
                    <a:pt x="64" y="38"/>
                    <a:pt x="60" y="35"/>
                    <a:pt x="53" y="29"/>
                  </a:cubicBezTo>
                  <a:cubicBezTo>
                    <a:pt x="44" y="22"/>
                    <a:pt x="35" y="23"/>
                    <a:pt x="30" y="26"/>
                  </a:cubicBezTo>
                  <a:cubicBezTo>
                    <a:pt x="23" y="31"/>
                    <a:pt x="15" y="37"/>
                    <a:pt x="0" y="33"/>
                  </a:cubicBezTo>
                  <a:cubicBezTo>
                    <a:pt x="8" y="37"/>
                    <a:pt x="16" y="39"/>
                    <a:pt x="23" y="36"/>
                  </a:cubicBezTo>
                  <a:cubicBezTo>
                    <a:pt x="31" y="32"/>
                    <a:pt x="36" y="30"/>
                    <a:pt x="42" y="31"/>
                  </a:cubicBezTo>
                  <a:cubicBezTo>
                    <a:pt x="48" y="32"/>
                    <a:pt x="55" y="41"/>
                    <a:pt x="68" y="45"/>
                  </a:cubicBezTo>
                  <a:cubicBezTo>
                    <a:pt x="79" y="48"/>
                    <a:pt x="90" y="49"/>
                    <a:pt x="102" y="47"/>
                  </a:cubicBezTo>
                  <a:cubicBezTo>
                    <a:pt x="111" y="45"/>
                    <a:pt x="121" y="41"/>
                    <a:pt x="127" y="2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  <p:sp>
          <p:nvSpPr>
            <p:cNvPr id="11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1158876" y="1508125"/>
              <a:ext cx="373063" cy="365125"/>
            </a:xfrm>
            <a:custGeom>
              <a:gdLst>
                <a:gd name="T0" fmla="*/ 20 w 25"/>
                <a:gd name="T1" fmla="*/ 11 h 24"/>
                <a:gd name="T2" fmla="*/ 18 w 25"/>
                <a:gd name="T3" fmla="*/ 3 h 24"/>
                <a:gd name="T4" fmla="*/ 25 w 25"/>
                <a:gd name="T5" fmla="*/ 9 h 24"/>
                <a:gd name="T6" fmla="*/ 19 w 25"/>
                <a:gd name="T7" fmla="*/ 16 h 24"/>
                <a:gd name="T8" fmla="*/ 0 w 25"/>
                <a:gd name="T9" fmla="*/ 24 h 24"/>
                <a:gd name="T10" fmla="*/ 9 w 25"/>
                <a:gd name="T11" fmla="*/ 14 h 24"/>
                <a:gd name="T12" fmla="*/ 15 w 25"/>
                <a:gd name="T13" fmla="*/ 9 h 24"/>
                <a:gd name="T14" fmla="*/ 11 w 25"/>
                <a:gd name="T15" fmla="*/ 4 h 24"/>
                <a:gd name="T16" fmla="*/ 8 w 25"/>
                <a:gd name="T17" fmla="*/ 8 h 24"/>
                <a:gd name="T18" fmla="*/ 10 w 25"/>
                <a:gd name="T19" fmla="*/ 6 h 24"/>
                <a:gd name="T20" fmla="*/ 13 w 25"/>
                <a:gd name="T21" fmla="*/ 10 h 24"/>
                <a:gd name="T22" fmla="*/ 6 w 25"/>
                <a:gd name="T23" fmla="*/ 11 h 24"/>
                <a:gd name="T24" fmla="*/ 4 w 25"/>
                <a:gd name="T25" fmla="*/ 5 h 24"/>
                <a:gd name="T26" fmla="*/ 12 w 25"/>
                <a:gd name="T27" fmla="*/ 1 h 24"/>
                <a:gd name="T28" fmla="*/ 20 w 25"/>
                <a:gd name="T29" fmla="*/ 11 h 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5" h="24">
                  <a:moveTo>
                    <a:pt x="20" y="11"/>
                  </a:moveTo>
                  <a:cubicBezTo>
                    <a:pt x="23" y="8"/>
                    <a:pt x="20" y="5"/>
                    <a:pt x="18" y="3"/>
                  </a:cubicBezTo>
                  <a:cubicBezTo>
                    <a:pt x="22" y="1"/>
                    <a:pt x="25" y="6"/>
                    <a:pt x="25" y="9"/>
                  </a:cubicBezTo>
                  <a:cubicBezTo>
                    <a:pt x="24" y="13"/>
                    <a:pt x="23" y="16"/>
                    <a:pt x="19" y="16"/>
                  </a:cubicBezTo>
                  <a:cubicBezTo>
                    <a:pt x="15" y="16"/>
                    <a:pt x="5" y="17"/>
                    <a:pt x="0" y="24"/>
                  </a:cubicBezTo>
                  <a:cubicBezTo>
                    <a:pt x="1" y="19"/>
                    <a:pt x="6" y="14"/>
                    <a:pt x="9" y="14"/>
                  </a:cubicBezTo>
                  <a:cubicBezTo>
                    <a:pt x="13" y="13"/>
                    <a:pt x="15" y="12"/>
                    <a:pt x="15" y="9"/>
                  </a:cubicBezTo>
                  <a:cubicBezTo>
                    <a:pt x="15" y="7"/>
                    <a:pt x="13" y="4"/>
                    <a:pt x="11" y="4"/>
                  </a:cubicBezTo>
                  <a:cubicBezTo>
                    <a:pt x="9" y="4"/>
                    <a:pt x="8" y="6"/>
                    <a:pt x="8" y="8"/>
                  </a:cubicBezTo>
                  <a:cubicBezTo>
                    <a:pt x="9" y="7"/>
                    <a:pt x="9" y="6"/>
                    <a:pt x="10" y="6"/>
                  </a:cubicBezTo>
                  <a:cubicBezTo>
                    <a:pt x="13" y="6"/>
                    <a:pt x="14" y="8"/>
                    <a:pt x="13" y="10"/>
                  </a:cubicBezTo>
                  <a:cubicBezTo>
                    <a:pt x="12" y="13"/>
                    <a:pt x="8" y="13"/>
                    <a:pt x="6" y="11"/>
                  </a:cubicBezTo>
                  <a:cubicBezTo>
                    <a:pt x="4" y="10"/>
                    <a:pt x="3" y="8"/>
                    <a:pt x="4" y="5"/>
                  </a:cubicBezTo>
                  <a:cubicBezTo>
                    <a:pt x="5" y="2"/>
                    <a:pt x="8" y="0"/>
                    <a:pt x="12" y="1"/>
                  </a:cubicBezTo>
                  <a:cubicBezTo>
                    <a:pt x="17" y="2"/>
                    <a:pt x="21" y="7"/>
                    <a:pt x="20" y="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baseline="0">
                <a:solidFill>
                  <a:schemeClr val="dk1">
                    <a:lumMod val="85000"/>
                    <a:lumOff val="15000"/>
                  </a:schemeClr>
                </a:solidFill>
                <a:latin typeface="隶书" panose="02010509060101010101" charset="-122"/>
                <a:ea typeface="隶书" panose="02010509060101010101" charset="-122"/>
              </a:endParaRPr>
            </a:p>
          </p:txBody>
        </p:sp>
      </p:grpSp>
      <p:sp>
        <p:nvSpPr>
          <p:cNvPr id="2" name="文本框 1" title=""/>
          <p:cNvSpPr txBox="1"/>
          <p:nvPr/>
        </p:nvSpPr>
        <p:spPr>
          <a:xfrm>
            <a:off x="434975" y="231775"/>
            <a:ext cx="259016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探究</a:t>
            </a:r>
            <a:endParaRPr lang="zh-CN" altLang="en-US" sz="3200"/>
          </a:p>
        </p:txBody>
      </p:sp>
      <p:sp>
        <p:nvSpPr>
          <p:cNvPr id="3" name="文本框 2" title=""/>
          <p:cNvSpPr txBox="1"/>
          <p:nvPr/>
        </p:nvSpPr>
        <p:spPr>
          <a:xfrm>
            <a:off x="1028700" y="1002030"/>
            <a:ext cx="10589895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        </a:t>
            </a:r>
            <a:r>
              <a:rPr lang="zh-CN" altLang="en-US" sz="3200"/>
              <a:t>解牛时的动作姿态——连用5个动词：总的动作描写是</a:t>
            </a:r>
            <a:r>
              <a:rPr lang="zh-CN" altLang="en-US" sz="3200">
                <a:solidFill>
                  <a:srgbClr val="FF0000"/>
                </a:solidFill>
              </a:rPr>
              <a:t>“解”</a:t>
            </a:r>
            <a:r>
              <a:rPr lang="zh-CN" altLang="en-US" sz="3200"/>
              <a:t>，然后分别是手</a:t>
            </a:r>
            <a:r>
              <a:rPr lang="zh-CN" altLang="en-US" sz="3200">
                <a:solidFill>
                  <a:srgbClr val="FF0000"/>
                </a:solidFill>
              </a:rPr>
              <a:t>“触”</a:t>
            </a:r>
            <a:r>
              <a:rPr lang="zh-CN" altLang="en-US" sz="3200"/>
              <a:t>、肩</a:t>
            </a:r>
            <a:r>
              <a:rPr lang="zh-CN" altLang="en-US" sz="3200">
                <a:solidFill>
                  <a:srgbClr val="FF0000"/>
                </a:solidFill>
              </a:rPr>
              <a:t>“倚”</a:t>
            </a:r>
            <a:r>
              <a:rPr lang="zh-CN" altLang="en-US" sz="3200"/>
              <a:t>、足</a:t>
            </a:r>
            <a:r>
              <a:rPr lang="zh-CN" altLang="en-US" sz="3200">
                <a:solidFill>
                  <a:srgbClr val="FF0000"/>
                </a:solidFill>
              </a:rPr>
              <a:t>“履”</a:t>
            </a:r>
            <a:r>
              <a:rPr lang="zh-CN" altLang="en-US" sz="3200"/>
              <a:t>、膝</a:t>
            </a:r>
            <a:r>
              <a:rPr lang="zh-CN" altLang="en-US" sz="3200">
                <a:solidFill>
                  <a:srgbClr val="FF0000"/>
                </a:solidFill>
              </a:rPr>
              <a:t>“踦”</a:t>
            </a:r>
            <a:r>
              <a:rPr lang="zh-CN" altLang="en-US" sz="3200"/>
              <a:t>——这一系列的艺术化、舞蹈化了的动作描写，已初见庖丁解牛技术的娴熟。</a:t>
            </a:r>
            <a:endParaRPr lang="zh-CN" altLang="en-US" sz="3200"/>
          </a:p>
        </p:txBody>
      </p:sp>
      <p:sp>
        <p:nvSpPr>
          <p:cNvPr id="5" name="文本框 4" title=""/>
          <p:cNvSpPr txBox="1"/>
          <p:nvPr/>
        </p:nvSpPr>
        <p:spPr>
          <a:xfrm>
            <a:off x="1148715" y="3596005"/>
            <a:ext cx="10589895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        </a:t>
            </a:r>
            <a:r>
              <a:rPr lang="zh-CN" altLang="en-US" sz="3200"/>
              <a:t>解牛时进刀而发出的声音——用了</a:t>
            </a:r>
            <a:r>
              <a:rPr lang="zh-CN" altLang="en-US" sz="3200">
                <a:solidFill>
                  <a:srgbClr val="FF0000"/>
                </a:solidFill>
              </a:rPr>
              <a:t>两个拟声词</a:t>
            </a:r>
            <a:r>
              <a:rPr lang="zh-CN" altLang="en-US" sz="3200"/>
              <a:t>：“砉”、“騞”；</a:t>
            </a:r>
            <a:r>
              <a:rPr lang="zh-CN" altLang="en-US" sz="3200">
                <a:solidFill>
                  <a:srgbClr val="FF0000"/>
                </a:solidFill>
              </a:rPr>
              <a:t>两个比喻</a:t>
            </a:r>
            <a:r>
              <a:rPr lang="zh-CN" altLang="en-US" sz="3200"/>
              <a:t>：“桑林之舞”、“经首之会”。生动地描写出庖丁动作的节奏感，表现了一个至高境界。</a:t>
            </a:r>
            <a:endParaRPr lang="zh-CN" altLang="en-US" sz="3200"/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https://d.book118.com/147102066060006031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2"/>
  <p:tag name="KSO_WM_UNIT_INDEX" val="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3"/>
  <p:tag name="KSO_WM_UNIT_INDEX" val="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4"/>
  <p:tag name="KSO_WM_UNIT_INDEX" val="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8"/>
  <p:tag name="KSO_WM_UNIT_INDEX" val="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2"/>
  <p:tag name="KSO_WM_UNIT_INDEX" val="1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3"/>
  <p:tag name="KSO_WM_UNIT_INDEX" val="13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4"/>
  <p:tag name="KSO_WM_UNIT_INDEX" val="14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8"/>
  <p:tag name="KSO_WM_UNIT_INDEX" val="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2"/>
  <p:tag name="KSO_WM_UNIT_INDEX" val="12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3"/>
  <p:tag name="KSO_WM_UNIT_INDEX" val="13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4"/>
  <p:tag name="KSO_WM_UNIT_INDEX" val="14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8"/>
  <p:tag name="KSO_WM_UNIT_INDEX" val="8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2"/>
  <p:tag name="KSO_WM_UNIT_INDEX" val="12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3"/>
  <p:tag name="KSO_WM_UNIT_INDEX" val="13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4"/>
  <p:tag name="KSO_WM_UNIT_INDEX" val="14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0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0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COMBINE_RELATE_SLIDE_ID" val="background20180913_1"/>
  <p:tag name="KSO_WM_TAG_VERSION" val="1.0"/>
  <p:tag name="KSO_WM_TEMPLATE_CATEGORY" val="custom"/>
  <p:tag name="KSO_WM_TEMPLATE_COLOR_TYPE" val="1"/>
  <p:tag name="KSO_WM_TEMPLATE_INDEX" val="20182104"/>
  <p:tag name="KSO_WM_TEMPLATE_MASTER_THUMB_INDEX" val="12"/>
  <p:tag name="KSO_WM_TEMPLATE_MASTER_TYPE" val="1"/>
  <p:tag name="KSO_WM_TEMPLATE_SUBCATEGORY" val="0"/>
  <p:tag name="KSO_WM_TEMPLATE_THUMBS_INDEX" val="1、5、6、11、12、16、19、22、23、26、27"/>
  <p:tag name="KSO_WM_UNIT_SHOW_EDIT_AREA_INDICATION" val="0"/>
</p:tagLst>
</file>

<file path=ppt/tags/tag1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7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1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8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1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0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1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3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6"/>
  <p:tag name="KSO_WM_UNIT_INDEX" val="6"/>
  <p:tag name="KSO_WM_UNIT_LAYERLEVEL" val="1"/>
  <p:tag name="KSO_WM_UNIT_TYPE" val="i"/>
  <p:tag name="WM_BEAUTIFY_SHAPE_IDENTITY" val="{c833f174-ffea-4f2c-bb85-4ce8542357f0}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1"/>
  <p:tag name="KSO_WM_UNIT_INDEX" val="1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2"/>
  <p:tag name="KSO_WM_UNIT_INDEX" val="2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2*i*3"/>
  <p:tag name="KSO_WM_UNIT_INDEX" val="3"/>
  <p:tag name="KSO_WM_UNIT_LAYERLEVEL" val="1"/>
  <p:tag name="KSO_WM_UNIT_TEXT_FILL_FORE_SCHEMECOLOR_INDEX" val="13"/>
  <p:tag name="KSO_WM_UNIT_TEXT_FILL_FORE_SCHEMECOLOR_INDEX_BRIGHTNESS" val="0.15"/>
  <p:tag name="KSO_WM_UNIT_TEXT_FILL_TYPE" val="1"/>
  <p:tag name="KSO_WM_UNIT_TYPE" val="i"/>
</p:tagLst>
</file>

<file path=ppt/tags/tag24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自定义 3">
      <a:dk1>
        <a:srgbClr val="000000"/>
      </a:dk1>
      <a:lt1>
        <a:srgbClr val="FFFFFF"/>
      </a:lt1>
      <a:dk2>
        <a:srgbClr val="E6E6E6"/>
      </a:dk2>
      <a:lt2>
        <a:srgbClr val="FFFFFF"/>
      </a:lt2>
      <a:accent1>
        <a:srgbClr val="B42D23"/>
      </a:accent1>
      <a:accent2>
        <a:srgbClr val="B44E39"/>
      </a:accent2>
      <a:accent3>
        <a:srgbClr val="A66834"/>
      </a:accent3>
      <a:accent4>
        <a:srgbClr val="A98930"/>
      </a:accent4>
      <a:accent5>
        <a:srgbClr val="999735"/>
      </a:accent5>
      <a:accent6>
        <a:srgbClr val="7B8E4A"/>
      </a:accent6>
      <a:hlink>
        <a:srgbClr val="495AC3"/>
      </a:hlink>
      <a:folHlink>
        <a:srgbClr val="6F618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隶书</vt:lpstr>
      <vt:lpstr>汉仪尚巍手书W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2024-09-03T14:04:37.594</cp:lastPrinted>
  <dcterms:created xsi:type="dcterms:W3CDTF">2024-09-03T06:04:37Z</dcterms:created>
  <dcterms:modified xsi:type="dcterms:W3CDTF">2024-09-03T06:04:43Z</dcterms:modified>
</cp:coreProperties>
</file>