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466B3-06A5-4A2E-898D-A26988190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D47AF-0FF2-406B-AB74-10E3181B6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8F87C-08B6-4850-9BF7-94A7599AD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250E5-142E-4F18-9362-E20CE20A2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844015-4CF0-4F62-8C38-31211BEB1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892247-481A-4523-9B98-ACAD7C832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0B6A97-2809-40E7-8914-349A182EA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9927E7-D2C7-4982-84C0-BD5E2FF9E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C692B-0377-4AED-8641-14761B4D6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55A11-C357-40B8-AE0A-3EA8D0584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22117-F0C1-488F-A2D2-7EBEFB793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1003515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4032587" y="2996961"/>
            <a:ext cx="4133850" cy="587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12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000" spc="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招生工作实施</a:t>
            </a:r>
            <a:r>
              <a:rPr sz="4000" spc="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r>
              <a:rPr sz="40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4000"/>
          </a:p>
        </p:txBody>
      </p:sp>
      <p:sp>
        <p:nvSpPr>
          <p:cNvPr id="3" name="path"/>
          <p:cNvSpPr/>
          <p:nvPr/>
        </p:nvSpPr>
        <p:spPr>
          <a:xfrm>
            <a:off x="2182462" y="3818717"/>
            <a:ext cx="7827076" cy="9525"/>
          </a:xfrm>
          <a:custGeom>
            <a:rect l="0" t="0" r="0" b="0"/>
            <a:pathLst>
              <a:path w="12326" h="15">
                <a:moveTo>
                  <a:pt x="0" y="7"/>
                </a:moveTo>
                <a:lnTo>
                  <a:pt x="12326" y="7"/>
                </a:lnTo>
              </a:path>
            </a:pathLst>
          </a:custGeom>
          <a:noFill/>
          <a:ln w="9525" cap="flat">
            <a:solidFill>
              <a:srgbClr val="FFFFF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5"/>
          <p:cNvSpPr/>
          <p:nvPr/>
        </p:nvSpPr>
        <p:spPr>
          <a:xfrm>
            <a:off x="5141078" y="1901304"/>
            <a:ext cx="2614929" cy="31953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2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招生工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  <a:endParaRPr lang="Microsoft YaHei" altLang="Microsoft YaHei" sz="21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631"/>
              </a:spcBef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招生策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</a:t>
            </a:r>
            <a:endParaRPr lang="Microsoft YaHei" altLang="Microsoft YaHei" sz="21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636"/>
              </a:spcBef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招生工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</a:t>
            </a:r>
            <a:endParaRPr lang="Microsoft YaHei" altLang="Microsoft YaHei" sz="21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12700" algn="l" rtl="0" eaLnBrk="0">
              <a:lnSpc>
                <a:spcPct val="90000"/>
              </a:lnSpc>
              <a:spcBef>
                <a:spcPts val="638"/>
              </a:spcBef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招生工作评估</a:t>
            </a:r>
            <a:r>
              <a:rPr sz="21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</a:t>
            </a:r>
            <a:endParaRPr lang="Microsoft YaHei" altLang="Microsoft YaHei" sz="21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12700" algn="l" rtl="0" eaLnBrk="0">
              <a:lnSpc>
                <a:spcPct val="90000"/>
              </a:lnSpc>
              <a:spcBef>
                <a:spcPts val="639"/>
              </a:spcBef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招生工作团队</a:t>
            </a:r>
            <a:r>
              <a:rPr sz="21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</a:t>
            </a:r>
            <a:endParaRPr lang="Microsoft YaHei" altLang="Microsoft YaHei" sz="21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5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招生工作案例</a:t>
            </a:r>
            <a:r>
              <a:rPr sz="21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享</a:t>
            </a:r>
            <a:endParaRPr lang="Microsoft YaHei" altLang="Microsoft YaHei" sz="2100"/>
          </a:p>
        </p:txBody>
      </p:sp>
      <p:sp>
        <p:nvSpPr>
          <p:cNvPr id="6" name="textbox 6"/>
          <p:cNvSpPr/>
          <p:nvPr/>
        </p:nvSpPr>
        <p:spPr>
          <a:xfrm>
            <a:off x="1961558" y="3010609"/>
            <a:ext cx="1605914" cy="913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4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6600" spc="-38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4718104" y="1233487"/>
            <a:ext cx="2762250" cy="23660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100"/>
          </a:p>
          <a:p>
            <a:pPr marL="884582" algn="l" rtl="0" eaLnBrk="0">
              <a:lnSpc>
                <a:spcPct val="85000"/>
              </a:lnSpc>
              <a:spcBef>
                <a:spcPts val="1"/>
              </a:spcBef>
            </a:pPr>
            <a:r>
              <a:rPr sz="7500" spc="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500" spc="7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5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algn="l" rtl="0" eaLnBrk="0">
              <a:lnSpc>
                <a:spcPct val="90000"/>
              </a:lnSpc>
              <a:spcBef>
                <a:spcPts val="6"/>
              </a:spcBef>
            </a:pPr>
            <a:r>
              <a:rPr sz="36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招生工作概</a:t>
            </a:r>
            <a:r>
              <a:rPr sz="3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905500" y="1866900"/>
            <a:ext cx="2050688" cy="3916434"/>
          </a:xfrm>
          <a:prstGeom prst="rect">
            <a:avLst/>
          </a:prstGeom>
        </p:spPr>
      </p:pic>
      <p:sp>
        <p:nvSpPr>
          <p:cNvPr id="13" name="textbox 13"/>
          <p:cNvSpPr/>
          <p:nvPr/>
        </p:nvSpPr>
        <p:spPr>
          <a:xfrm>
            <a:off x="442263" y="318468"/>
            <a:ext cx="4599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105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招生工作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的目标与任务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4" name="textbox 34"/>
          <p:cNvSpPr/>
          <p:nvPr/>
        </p:nvSpPr>
        <p:spPr>
          <a:xfrm>
            <a:off x="8487211" y="4651255"/>
            <a:ext cx="2423795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72"/>
              </a:lnSpc>
            </a:pPr>
            <a:endParaRPr lang="Arial" altLang="Arial" sz="100"/>
          </a:p>
          <a:p>
            <a:pPr marL="13728" algn="l" rtl="0" eaLnBrk="0">
              <a:lnSpc>
                <a:spcPct val="86000"/>
              </a:lnSpc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制定招生计划，组织招生宣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300"/>
          </a:p>
          <a:p>
            <a:pPr marL="12700" indent="686" algn="l" rtl="0" eaLnBrk="0">
              <a:lnSpc>
                <a:spcPct val="159000"/>
              </a:lnSpc>
              <a:spcBef>
                <a:spcPts val="30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接受报名和选拔，以及发放录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取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通知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35" name="textbox 35"/>
          <p:cNvSpPr/>
          <p:nvPr/>
        </p:nvSpPr>
        <p:spPr>
          <a:xfrm>
            <a:off x="8486011" y="2548127"/>
            <a:ext cx="2735579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821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确保公平、公正、公开地选拔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</a:t>
            </a:r>
            <a:endParaRPr lang="Microsoft YaHei" altLang="Microsoft YaHei" sz="1300"/>
          </a:p>
          <a:p>
            <a:pPr marL="14243" algn="l" rtl="0" eaLnBrk="0">
              <a:lnSpc>
                <a:spcPts val="2431"/>
              </a:lnSpc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秀学生，提高学校声誉和学术水平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36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D44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D44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textbox 38"/>
          <p:cNvSpPr/>
          <p:nvPr/>
        </p:nvSpPr>
        <p:spPr>
          <a:xfrm>
            <a:off x="9733983" y="4136119"/>
            <a:ext cx="422909" cy="240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13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endParaRPr lang="Microsoft YaHei" altLang="Microsoft YaHei" sz="1500"/>
          </a:p>
        </p:txBody>
      </p:sp>
      <p:sp>
        <p:nvSpPr>
          <p:cNvPr id="39" name="textbox 39"/>
          <p:cNvSpPr/>
          <p:nvPr/>
        </p:nvSpPr>
        <p:spPr>
          <a:xfrm>
            <a:off x="9754186" y="1993372"/>
            <a:ext cx="402590" cy="241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4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1" name="picture 4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39481" y="1415326"/>
            <a:ext cx="4843295" cy="4843295"/>
          </a:xfrm>
          <a:prstGeom prst="rect">
            <a:avLst/>
          </a:prstGeom>
        </p:spPr>
      </p:pic>
      <p:sp>
        <p:nvSpPr>
          <p:cNvPr id="42" name="textbox 42"/>
          <p:cNvSpPr/>
          <p:nvPr/>
        </p:nvSpPr>
        <p:spPr>
          <a:xfrm>
            <a:off x="6374930" y="4198805"/>
            <a:ext cx="4481195" cy="11512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06"/>
              </a:lnSpc>
            </a:pPr>
            <a:endParaRPr lang="Arial" altLang="Arial" sz="100"/>
          </a:p>
          <a:p>
            <a:pPr marL="14990" algn="l" rtl="0" eaLnBrk="0">
              <a:lnSpc>
                <a:spcPct val="91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2000"/>
          </a:p>
          <a:p>
            <a:pPr algn="l" rtl="0" eaLnBrk="0">
              <a:lnSpc>
                <a:spcPct val="113000"/>
              </a:lnSpc>
            </a:pPr>
            <a:endParaRPr lang="Arial" altLang="Arial" sz="500"/>
          </a:p>
          <a:p>
            <a:pPr marL="12871" indent="-171" algn="l" rtl="0" eaLnBrk="0">
              <a:lnSpc>
                <a:spcPct val="192000"/>
              </a:lnSpc>
              <a:spcBef>
                <a:spcPts val="6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严格执行招生计划，规范招生宣传和选拔程序，保障学生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合法权益。</a:t>
            </a:r>
            <a:endParaRPr lang="Microsoft YaHei" altLang="Microsoft YaHei" sz="1300"/>
          </a:p>
        </p:txBody>
      </p:sp>
      <p:sp>
        <p:nvSpPr>
          <p:cNvPr id="43" name="textbox 43"/>
          <p:cNvSpPr/>
          <p:nvPr/>
        </p:nvSpPr>
        <p:spPr>
          <a:xfrm>
            <a:off x="6375686" y="1684772"/>
            <a:ext cx="4790440" cy="7893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3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Microsoft YaHei" altLang="Microsoft YaHei" sz="2000"/>
          </a:p>
          <a:p>
            <a:pPr algn="l" rtl="0" eaLnBrk="0">
              <a:lnSpc>
                <a:spcPct val="166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13487" algn="l" rtl="0" eaLnBrk="0">
              <a:lnSpc>
                <a:spcPct val="94000"/>
              </a:lnSpc>
              <a:spcBef>
                <a:spcPts val="2"/>
              </a:spcBef>
            </a:pP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坚持公平、公正、公开，择优录取，注重综合素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和学科特长。</a:t>
            </a:r>
            <a:endParaRPr lang="Microsoft YaHei" altLang="Microsoft YaHei" sz="1300"/>
          </a:p>
        </p:txBody>
      </p:sp>
      <p:sp>
        <p:nvSpPr>
          <p:cNvPr id="44" name="textbox 44"/>
          <p:cNvSpPr/>
          <p:nvPr/>
        </p:nvSpPr>
        <p:spPr>
          <a:xfrm>
            <a:off x="442263" y="318468"/>
            <a:ext cx="4599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05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招生工作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的原则与要求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5" name="picture 6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6" name="textbox 66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D44C00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3000"/>
              </a:lnSpc>
            </a:pPr>
            <a:endParaRPr lang="Arial" altLang="Arial" sz="1000"/>
          </a:p>
          <a:p>
            <a:pPr marL="229068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</a:t>
            </a:r>
            <a:endParaRPr lang="Microsoft YaHei" altLang="Microsoft YaHei" sz="1500"/>
          </a:p>
          <a:p>
            <a:pPr marL="251871" algn="l" rtl="0" eaLnBrk="0">
              <a:lnSpc>
                <a:spcPct val="86000"/>
              </a:lnSpc>
              <a:spcBef>
                <a:spcPts val="1499"/>
              </a:spcBef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目前，高校招生工作呈现出多元化、</a:t>
            </a:r>
            <a:endParaRPr lang="Microsoft YaHei" altLang="Microsoft YaHei" sz="1300"/>
          </a:p>
          <a:p>
            <a:pPr marL="247413" algn="l" rtl="0" eaLnBrk="0">
              <a:lnSpc>
                <a:spcPts val="2429"/>
              </a:lnSpc>
            </a:pP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自主化的趋势，同时对招生工作的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</a:t>
            </a:r>
            <a:endParaRPr lang="Microsoft YaHei" altLang="Microsoft YaHei" sz="1300"/>
          </a:p>
          <a:p>
            <a:pPr marL="230268" algn="l" rtl="0" eaLnBrk="0">
              <a:lnSpc>
                <a:spcPts val="2425"/>
              </a:lnSpc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范化和透明度要求也越来越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67" name="textbox 67"/>
          <p:cNvSpPr/>
          <p:nvPr/>
        </p:nvSpPr>
        <p:spPr>
          <a:xfrm>
            <a:off x="644421" y="1462140"/>
            <a:ext cx="2766695" cy="1316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72"/>
              </a:lnSpc>
            </a:pPr>
            <a:endParaRPr lang="Arial" altLang="Arial" sz="100"/>
          </a:p>
          <a:p>
            <a:pPr marL="12842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史</a:t>
            </a:r>
            <a:endParaRPr lang="Microsoft YaHei" altLang="Microsoft YaHei" sz="15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40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我国高等教育招生制度经历了多次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</a:t>
            </a:r>
            <a:endParaRPr lang="Microsoft YaHei" altLang="Microsoft YaHei" sz="1300"/>
          </a:p>
          <a:p>
            <a:pPr marL="14243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革，从单一的国家统一招生到现在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31388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自主招生、联合招生等多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种形式。</a:t>
            </a:r>
            <a:endParaRPr lang="Microsoft YaHei" altLang="Microsoft YaHei" sz="1300"/>
          </a:p>
        </p:txBody>
      </p:sp>
      <p:sp>
        <p:nvSpPr>
          <p:cNvPr id="68" name="textbox 68"/>
          <p:cNvSpPr/>
          <p:nvPr/>
        </p:nvSpPr>
        <p:spPr>
          <a:xfrm>
            <a:off x="442263" y="318468"/>
            <a:ext cx="4599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招生工作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的历史与现状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6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9" name="picture 8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0" name="textbox 90"/>
          <p:cNvSpPr/>
          <p:nvPr/>
        </p:nvSpPr>
        <p:spPr>
          <a:xfrm>
            <a:off x="4718104" y="1237297"/>
            <a:ext cx="2762250" cy="2362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08"/>
              </a:lnSpc>
            </a:pPr>
            <a:endParaRPr lang="Arial" altLang="Arial" sz="100"/>
          </a:p>
          <a:p>
            <a:pPr marL="884582" algn="l" rtl="0" eaLnBrk="0">
              <a:lnSpc>
                <a:spcPct val="85000"/>
              </a:lnSpc>
            </a:pPr>
            <a:r>
              <a:rPr sz="7500" spc="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500" spc="7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algn="l" rtl="0" eaLnBrk="0">
              <a:lnSpc>
                <a:spcPct val="893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6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招生策略制</a:t>
            </a:r>
            <a:r>
              <a:rPr sz="3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2" name="picture 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graphicFrame>
        <p:nvGraphicFramePr>
          <p:cNvPr id="93" name="table 93"/>
          <p:cNvGraphicFramePr>
            <a:graphicFrameLocks noGrp="1"/>
          </p:cNvGraphicFramePr>
          <p:nvPr/>
        </p:nvGraphicFramePr>
        <p:xfrm>
          <a:off x="977900" y="1574799"/>
          <a:ext cx="10189209" cy="4290059"/>
        </p:xfrm>
        <a:graphic>
          <a:graphicData uri="http://schemas.openxmlformats.org/drawingml/2006/table">
            <a:tbl>
              <a:tblPr/>
              <a:tblGrid>
                <a:gridCol w="3352800"/>
                <a:gridCol w="3457575"/>
                <a:gridCol w="3378834"/>
              </a:tblGrid>
              <a:tr h="733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marL="547490" algn="l" rtl="0" eaLnBrk="0">
                        <a:lnSpc>
                          <a:spcPct val="92000"/>
                        </a:lnSpc>
                        <a:spcBef>
                          <a:spcPts val="3"/>
                        </a:spcBef>
                      </a:pPr>
                      <a:r>
                        <a:rPr sz="2000" spc="3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招生对象年龄</a:t>
                      </a:r>
                      <a:r>
                        <a:rPr sz="20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段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分析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D1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421"/>
                        </a:lnSpc>
                      </a:pPr>
                      <a:endParaRPr lang="Arial" altLang="Arial" sz="100"/>
                    </a:p>
                    <a:p>
                      <a:pPr marL="398424" algn="l" rtl="0" eaLnBrk="0">
                        <a:lnSpc>
                          <a:spcPct val="92000"/>
                        </a:lnSpc>
                      </a:pPr>
                      <a:r>
                        <a:rPr sz="2000" spc="3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招生对象家庭背</a:t>
                      </a:r>
                      <a:r>
                        <a:rPr sz="20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景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分析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38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826"/>
                        </a:lnSpc>
                      </a:pPr>
                      <a:endParaRPr lang="Arial" altLang="Arial" sz="100"/>
                    </a:p>
                    <a:p>
                      <a:pPr marL="233321" algn="l" rtl="0" eaLnBrk="0">
                        <a:lnSpc>
                          <a:spcPct val="90000"/>
                        </a:lnSpc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分析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不同年龄段的招生对象需求，制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D1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826"/>
                        </a:lnSpc>
                      </a:pPr>
                      <a:endParaRPr lang="Arial" altLang="Arial" sz="100"/>
                    </a:p>
                    <a:p>
                      <a:pPr marL="221226" algn="l" rtl="0" eaLnBrk="0">
                        <a:lnSpc>
                          <a:spcPct val="90000"/>
                        </a:lnSpc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了解学生的家庭背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景，为不同家庭背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38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800"/>
                    </a:p>
                    <a:p>
                      <a:pPr marL="234273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1500" spc="-1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定相应的招生策略</a:t>
                      </a:r>
                      <a:r>
                        <a:rPr sz="1500" spc="-6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D1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800"/>
                    </a:p>
                    <a:p>
                      <a:pPr marL="221415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1500" spc="-8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景的学生提供合适的招生方案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33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181"/>
                        </a:lnSpc>
                      </a:pPr>
                      <a:endParaRPr lang="Arial" altLang="Arial" sz="100"/>
                    </a:p>
                    <a:p>
                      <a:pPr marL="461098" algn="l" rtl="0" eaLnBrk="0">
                        <a:lnSpc>
                          <a:spcPct val="92000"/>
                        </a:lnSpc>
                      </a:pPr>
                      <a:r>
                        <a:rPr sz="2000" spc="3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招生对象兴趣爱</a:t>
                      </a:r>
                      <a:r>
                        <a:rPr sz="20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好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分析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286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marL="276660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根据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学生的兴趣爱好，提供有针对性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3248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500"/>
                    </a:p>
                    <a:p>
                      <a:pPr marL="284661" algn="l" rtl="0" eaLnBrk="0">
                        <a:lnSpc>
                          <a:spcPct val="96000"/>
                        </a:lnSpc>
                        <a:spcBef>
                          <a:spcPts val="2"/>
                        </a:spcBef>
                      </a:pPr>
                      <a:r>
                        <a:rPr sz="1400" spc="-4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的课程和活动</a:t>
                      </a:r>
                      <a:r>
                        <a:rPr sz="1400" spc="-3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94" name="textbox 94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105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招生对象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116" name="picture 11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17" name="textbox 117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118" name="picture 11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19" name="textbox 119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120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1" name="picture 12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122" name="textbox 122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招生宣传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3" name="textbox 143"/>
          <p:cNvSpPr/>
          <p:nvPr/>
        </p:nvSpPr>
        <p:spPr>
          <a:xfrm>
            <a:off x="8476901" y="4736252"/>
            <a:ext cx="2118995" cy="672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809"/>
              </a:lnSpc>
            </a:pPr>
            <a:endParaRPr lang="Arial" altLang="Arial" sz="100"/>
          </a:p>
          <a:p>
            <a:pPr marL="12700" indent="1714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组织校园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开放日、宣讲会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等活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动，吸引学生和家长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关注。</a:t>
            </a:r>
            <a:endParaRPr lang="Microsoft YaHei" altLang="Microsoft YaHei" sz="1500"/>
          </a:p>
        </p:txBody>
      </p:sp>
      <p:sp>
        <p:nvSpPr>
          <p:cNvPr id="144" name="textbox 144"/>
          <p:cNvSpPr/>
          <p:nvPr/>
        </p:nvSpPr>
        <p:spPr>
          <a:xfrm>
            <a:off x="4775182" y="4735872"/>
            <a:ext cx="2118995" cy="4533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290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社交媒体、教育网站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等网络平台进行宣传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5" name="textbox 145"/>
          <p:cNvSpPr/>
          <p:nvPr/>
        </p:nvSpPr>
        <p:spPr>
          <a:xfrm>
            <a:off x="1093975" y="4736443"/>
            <a:ext cx="2118995" cy="452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540"/>
              </a:lnSpc>
            </a:pPr>
            <a:endParaRPr lang="Arial" altLang="Arial" sz="100"/>
          </a:p>
          <a:p>
            <a:pPr marL="13080" indent="-380" algn="l" rtl="0" eaLnBrk="0">
              <a:lnSpc>
                <a:spcPct val="9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报纸、电视、广播等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传统媒体进行宣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传。</a:t>
            </a:r>
            <a:endParaRPr lang="Microsoft YaHei" altLang="Microsoft YaHei" sz="1500"/>
          </a:p>
        </p:txBody>
      </p:sp>
      <p:sp>
        <p:nvSpPr>
          <p:cNvPr id="146" name="textbox 146"/>
          <p:cNvSpPr/>
          <p:nvPr/>
        </p:nvSpPr>
        <p:spPr>
          <a:xfrm>
            <a:off x="1094775" y="3893972"/>
            <a:ext cx="2757804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6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传统媒体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</a:t>
            </a:r>
            <a:r>
              <a:rPr sz="2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endParaRPr lang="Microsoft YaHei" altLang="Microsoft YaHei" sz="2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147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FF6D1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9" name="textbox 149"/>
          <p:cNvSpPr/>
          <p:nvPr/>
        </p:nvSpPr>
        <p:spPr>
          <a:xfrm>
            <a:off x="8477187" y="3894487"/>
            <a:ext cx="1051560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8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线下宣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</a:t>
            </a:r>
            <a:endParaRPr lang="Microsoft YaHei" altLang="Microsoft YaHei" sz="2000"/>
          </a:p>
        </p:txBody>
      </p:sp>
      <p:sp>
        <p:nvSpPr>
          <p:cNvPr id="150" name="textbox 150"/>
          <p:cNvSpPr/>
          <p:nvPr/>
        </p:nvSpPr>
        <p:spPr>
          <a:xfrm>
            <a:off x="4787298" y="3894487"/>
            <a:ext cx="1040130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8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</a:t>
            </a:r>
            <a:endParaRPr lang="Microsoft YaHei" altLang="Microsoft YaHei" sz="2000"/>
          </a:p>
        </p:txBody>
      </p:sp>
      <p:sp>
        <p:nvSpPr>
          <p:cNvPr id="151" name="textbox 151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152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FF9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154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FF6D1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156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D44C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158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BF6C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160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D44C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2" name="rect"/>
          <p:cNvSpPr/>
          <p:nvPr/>
        </p:nvSpPr>
        <p:spPr>
          <a:xfrm>
            <a:off x="7251124" y="4041523"/>
            <a:ext cx="207264" cy="0"/>
          </a:xfrm>
          <a:prstGeom prst="rect">
            <a:avLst/>
          </a:prstGeom>
          <a:solidFill>
            <a:srgbClr val="FF9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3" name="rect"/>
          <p:cNvSpPr/>
          <p:nvPr/>
        </p:nvSpPr>
        <p:spPr>
          <a:xfrm>
            <a:off x="10952843" y="4041523"/>
            <a:ext cx="207263" cy="0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5" name="picture 16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485412" y="1513148"/>
            <a:ext cx="3524853" cy="3532307"/>
          </a:xfrm>
          <a:prstGeom prst="rect">
            <a:avLst/>
          </a:prstGeom>
        </p:spPr>
      </p:pic>
      <p:pic>
        <p:nvPicPr>
          <p:cNvPr id="166" name="picture 16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660671" y="3426078"/>
            <a:ext cx="2699189" cy="2719784"/>
          </a:xfrm>
          <a:prstGeom prst="rect">
            <a:avLst/>
          </a:prstGeom>
        </p:spPr>
      </p:pic>
      <p:sp>
        <p:nvSpPr>
          <p:cNvPr id="167" name="textbox 167"/>
          <p:cNvSpPr/>
          <p:nvPr/>
        </p:nvSpPr>
        <p:spPr>
          <a:xfrm>
            <a:off x="7404641" y="1531187"/>
            <a:ext cx="2880995" cy="1045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58"/>
              </a:lnSpc>
            </a:pPr>
            <a:endParaRPr lang="Arial" altLang="Arial" sz="100"/>
          </a:p>
          <a:p>
            <a:pPr marL="18386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学费减免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</a:t>
            </a:r>
            <a:endParaRPr lang="Microsoft YaHei" altLang="Microsoft YaHei" sz="2300"/>
          </a:p>
          <a:p>
            <a:pPr algn="l" rtl="0" eaLnBrk="0">
              <a:lnSpc>
                <a:spcPct val="112000"/>
              </a:lnSpc>
            </a:pPr>
            <a:endParaRPr lang="Arial" altLang="Arial" sz="800"/>
          </a:p>
          <a:p>
            <a:pPr marL="13461" indent="-761" algn="l" rtl="0" eaLnBrk="0">
              <a:lnSpc>
                <a:spcPct val="12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家庭经济困难的学生，提供学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费减免政策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68" name="textbox 168"/>
          <p:cNvSpPr/>
          <p:nvPr/>
        </p:nvSpPr>
        <p:spPr>
          <a:xfrm>
            <a:off x="8723872" y="4337814"/>
            <a:ext cx="2882264" cy="10452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207"/>
              </a:lnSpc>
            </a:pPr>
            <a:endParaRPr lang="Arial" altLang="Arial" sz="100"/>
          </a:p>
          <a:p>
            <a:pPr marL="15185" algn="l" rtl="0" eaLnBrk="0">
              <a:lnSpc>
                <a:spcPct val="93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推荐奖励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</a:t>
            </a:r>
            <a:endParaRPr lang="Microsoft YaHei" altLang="Microsoft YaHei" sz="2300"/>
          </a:p>
          <a:p>
            <a:pPr algn="l" rtl="0" eaLnBrk="0">
              <a:lnSpc>
                <a:spcPct val="108000"/>
              </a:lnSpc>
            </a:pPr>
            <a:endParaRPr lang="Arial" altLang="Arial" sz="800"/>
          </a:p>
          <a:p>
            <a:pPr algn="l" rtl="0" eaLnBrk="0">
              <a:lnSpc>
                <a:spcPct val="7346"/>
              </a:lnSpc>
            </a:pPr>
            <a:endParaRPr lang="Arial" altLang="Arial" sz="100"/>
          </a:p>
          <a:p>
            <a:pPr marL="12700" indent="3047" algn="l" rtl="0" eaLnBrk="0">
              <a:lnSpc>
                <a:spcPct val="12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和家长推荐优秀学生，提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供推荐奖励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69" name="textbox 169"/>
          <p:cNvSpPr/>
          <p:nvPr/>
        </p:nvSpPr>
        <p:spPr>
          <a:xfrm>
            <a:off x="342577" y="2244323"/>
            <a:ext cx="3030854" cy="798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18"/>
              </a:lnSpc>
            </a:pPr>
            <a:endParaRPr lang="Arial" altLang="Arial" sz="100"/>
          </a:p>
          <a:p>
            <a:pPr marL="797342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优秀学生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学金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为表现优秀的学生提供奖学金支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0" name="textbox 170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招生优惠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8309742" y="1097033"/>
            <a:ext cx="2912678" cy="3021932"/>
            <a:chExt cx="2912678" cy="3021932"/>
          </a:xfrm>
        </p:grpSpPr>
        <p:pic>
          <p:nvPicPr>
            <p:cNvPr id="192" name="picture 19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912678" cy="2862086"/>
            </a:xfrm>
            <a:prstGeom prst="rect">
              <a:avLst/>
            </a:prstGeom>
          </p:spPr>
        </p:pic>
        <p:sp>
          <p:nvSpPr>
            <p:cNvPr id="193" name="textbox 193"/>
            <p:cNvSpPr/>
            <p:nvPr/>
          </p:nvSpPr>
          <p:spPr>
            <a:xfrm>
              <a:off x="110742" y="2716910"/>
              <a:ext cx="1791970" cy="3473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898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开展校园活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</a:t>
              </a:r>
              <a:endParaRPr lang="Microsoft YaHei" altLang="Microsoft YaHei" sz="2300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4639659" y="1134964"/>
            <a:ext cx="2912679" cy="2984001"/>
            <a:chExt cx="2912679" cy="2984001"/>
          </a:xfrm>
        </p:grpSpPr>
        <p:pic>
          <p:nvPicPr>
            <p:cNvPr id="194" name="picture 19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912679" cy="2862086"/>
            </a:xfrm>
            <a:prstGeom prst="rect">
              <a:avLst/>
            </a:prstGeom>
          </p:spPr>
        </p:pic>
        <p:sp>
          <p:nvSpPr>
            <p:cNvPr id="195" name="textbox 195"/>
            <p:cNvSpPr/>
            <p:nvPr/>
          </p:nvSpPr>
          <p:spPr>
            <a:xfrm>
              <a:off x="108971" y="2679569"/>
              <a:ext cx="1497964" cy="3486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383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拓展生源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</a:t>
              </a:r>
              <a:endParaRPr lang="Microsoft YaHei" altLang="Microsoft YaHei" sz="2300"/>
            </a:p>
          </p:txBody>
        </p:sp>
      </p:grpSp>
      <p:pic>
        <p:nvPicPr>
          <p:cNvPr id="196" name="picture 19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25500" y="1147154"/>
            <a:ext cx="2912680" cy="2862087"/>
          </a:xfrm>
          <a:prstGeom prst="rect">
            <a:avLst/>
          </a:prstGeom>
        </p:spPr>
      </p:pic>
      <p:sp>
        <p:nvSpPr>
          <p:cNvPr id="197" name="textbox 197"/>
          <p:cNvSpPr/>
          <p:nvPr/>
        </p:nvSpPr>
        <p:spPr>
          <a:xfrm>
            <a:off x="8516864" y="4688547"/>
            <a:ext cx="2118360" cy="781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083"/>
              </a:lnSpc>
            </a:pPr>
            <a:endParaRPr lang="Arial" altLang="Arial" sz="100"/>
          </a:p>
          <a:p>
            <a:pPr marL="12700" indent="1333" algn="l" rtl="0" eaLnBrk="0">
              <a:lnSpc>
                <a:spcPct val="110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组织各类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校园活动，如文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化节、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科技竞赛等，吸引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学生参与。</a:t>
            </a:r>
            <a:endParaRPr lang="Microsoft YaHei" altLang="Microsoft YaHei" sz="1500"/>
          </a:p>
        </p:txBody>
      </p:sp>
      <p:sp>
        <p:nvSpPr>
          <p:cNvPr id="198" name="textbox 198"/>
          <p:cNvSpPr/>
          <p:nvPr/>
        </p:nvSpPr>
        <p:spPr>
          <a:xfrm>
            <a:off x="1442922" y="4688928"/>
            <a:ext cx="2117725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412"/>
              </a:lnSpc>
            </a:pPr>
            <a:endParaRPr lang="Arial" altLang="Arial" sz="100"/>
          </a:p>
          <a:p>
            <a:pPr marL="13652" indent="-952" algn="l" rtl="0" eaLnBrk="0">
              <a:lnSpc>
                <a:spcPct val="10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与国内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外知名学校合作办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学，共享优质教育资源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9" name="textbox 199"/>
          <p:cNvSpPr/>
          <p:nvPr/>
        </p:nvSpPr>
        <p:spPr>
          <a:xfrm>
            <a:off x="4845449" y="4689309"/>
            <a:ext cx="2119629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765"/>
              </a:lnSpc>
            </a:pPr>
            <a:endParaRPr lang="Arial" altLang="Arial" sz="100"/>
          </a:p>
          <a:p>
            <a:pPr marL="12700" indent="1333" algn="l" rtl="0" eaLnBrk="0">
              <a:lnSpc>
                <a:spcPct val="10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生范围，吸引更多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地区的学生报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00" name="textbox 200"/>
          <p:cNvSpPr/>
          <p:nvPr/>
        </p:nvSpPr>
        <p:spPr>
          <a:xfrm>
            <a:off x="1210920" y="375980"/>
            <a:ext cx="2306954" cy="4457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85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招生渠道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</a:t>
            </a:r>
            <a:endParaRPr lang="Microsoft YaHei" altLang="Microsoft YaHei" sz="3000"/>
          </a:p>
        </p:txBody>
      </p:sp>
      <p:sp>
        <p:nvSpPr>
          <p:cNvPr id="201" name="textbox 201"/>
          <p:cNvSpPr/>
          <p:nvPr/>
        </p:nvSpPr>
        <p:spPr>
          <a:xfrm>
            <a:off x="1344494" y="3812171"/>
            <a:ext cx="1202689" cy="3479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4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合作办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</a:t>
            </a:r>
            <a:endParaRPr lang="Microsoft YaHei" altLang="Microsoft YaHei" sz="23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8309735" y="4350851"/>
            <a:ext cx="2651085" cy="97536"/>
            <a:chExt cx="2651085" cy="97536"/>
          </a:xfrm>
        </p:grpSpPr>
        <p:sp>
          <p:nvSpPr>
            <p:cNvPr id="202" name="path"/>
            <p:cNvSpPr/>
            <p:nvPr/>
          </p:nvSpPr>
          <p:spPr>
            <a:xfrm>
              <a:off x="61193" y="48768"/>
              <a:ext cx="2492360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61183" y="44006"/>
              <a:ext cx="2492378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FF6D1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0" y="0"/>
              <a:ext cx="2651085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1235228" y="4350851"/>
            <a:ext cx="2651081" cy="97536"/>
            <a:chExt cx="2651081" cy="97536"/>
          </a:xfrm>
        </p:grpSpPr>
        <p:sp>
          <p:nvSpPr>
            <p:cNvPr id="205" name="path"/>
            <p:cNvSpPr/>
            <p:nvPr/>
          </p:nvSpPr>
          <p:spPr>
            <a:xfrm>
              <a:off x="61187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61178" y="44006"/>
              <a:ext cx="2492376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FF6D1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0" y="0"/>
              <a:ext cx="2651081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4639658" y="4350851"/>
            <a:ext cx="2651081" cy="97536"/>
            <a:chExt cx="2651081" cy="97536"/>
          </a:xfrm>
        </p:grpSpPr>
        <p:sp>
          <p:nvSpPr>
            <p:cNvPr id="208" name="path"/>
            <p:cNvSpPr/>
            <p:nvPr/>
          </p:nvSpPr>
          <p:spPr>
            <a:xfrm>
              <a:off x="61188" y="48768"/>
              <a:ext cx="2492359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61179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FF9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0" y="0"/>
              <a:ext cx="2651081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11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1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2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2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1" name="picture 23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32" name="textbox 232"/>
          <p:cNvSpPr/>
          <p:nvPr/>
        </p:nvSpPr>
        <p:spPr>
          <a:xfrm>
            <a:off x="4718104" y="1237297"/>
            <a:ext cx="2762250" cy="2362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08"/>
              </a:lnSpc>
            </a:pPr>
            <a:endParaRPr lang="Arial" altLang="Arial" sz="100"/>
          </a:p>
          <a:p>
            <a:pPr marL="884582" algn="l" rtl="0" eaLnBrk="0">
              <a:lnSpc>
                <a:spcPct val="85000"/>
              </a:lnSpc>
            </a:pPr>
            <a:r>
              <a:rPr sz="7500" spc="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500" spc="7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</a:pPr>
            <a:r>
              <a:rPr sz="36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招生工作实</a:t>
            </a:r>
            <a:r>
              <a:rPr sz="3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583448" y="993195"/>
            <a:ext cx="3475165" cy="4818905"/>
            <a:chExt cx="3475165" cy="4818905"/>
          </a:xfrm>
        </p:grpSpPr>
        <p:pic>
          <p:nvPicPr>
            <p:cNvPr id="234" name="picture 23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475165" cy="4818905"/>
            </a:xfrm>
            <a:prstGeom prst="rect">
              <a:avLst/>
            </a:prstGeom>
          </p:spPr>
        </p:pic>
        <p:sp>
          <p:nvSpPr>
            <p:cNvPr id="235" name="textbox 235"/>
            <p:cNvSpPr/>
            <p:nvPr/>
          </p:nvSpPr>
          <p:spPr>
            <a:xfrm>
              <a:off x="393669" y="2405848"/>
              <a:ext cx="2690495" cy="140398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181"/>
                </a:lnSpc>
              </a:pPr>
              <a:endParaRPr lang="Arial" altLang="Arial" sz="100"/>
            </a:p>
            <a:p>
              <a:pPr marL="318557" algn="l" rtl="0" eaLnBrk="0">
                <a:lnSpc>
                  <a:spcPct val="92000"/>
                </a:lnSpc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招生信息发</a:t>
              </a: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布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</a:t>
              </a:r>
              <a:endParaRPr lang="Microsoft YaHei" altLang="Microsoft YaHei" sz="2000"/>
            </a:p>
            <a:p>
              <a:pPr algn="l" rtl="0" eaLnBrk="0">
                <a:lnSpc>
                  <a:spcPct val="186000"/>
                </a:lnSpc>
              </a:pPr>
              <a:endParaRPr lang="Arial" altLang="Arial" sz="1000"/>
            </a:p>
            <a:p>
              <a:pPr marL="12700" algn="l" rtl="0" eaLnBrk="0">
                <a:lnSpc>
                  <a:spcPct val="91000"/>
                </a:lnSpc>
                <a:spcBef>
                  <a:spcPts val="461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在招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生季开始前，学校应提前发</a:t>
              </a:r>
              <a:endParaRPr lang="Microsoft YaHei" altLang="Microsoft YaHei" sz="1500"/>
            </a:p>
            <a:p>
              <a:pPr algn="l" rtl="0" eaLnBrk="0">
                <a:lnSpc>
                  <a:spcPct val="105000"/>
                </a:lnSpc>
              </a:pPr>
              <a:endParaRPr lang="Arial" altLang="Arial" sz="400"/>
            </a:p>
            <a:p>
              <a:pPr marL="582866" indent="-569594" algn="l" rtl="0" eaLnBrk="0">
                <a:lnSpc>
                  <a:spcPct val="106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布招生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信息，以便学生和家长有 </a:t>
              </a:r>
              <a:r>
                <a:rPr sz="1500" spc="-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足够的时间准</a:t>
              </a:r>
              <a:r>
                <a:rPr sz="1500" spc="-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备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236" name="rect"/>
            <p:cNvSpPr/>
            <p:nvPr/>
          </p:nvSpPr>
          <p:spPr>
            <a:xfrm>
              <a:off x="1459786" y="4531584"/>
              <a:ext cx="555593" cy="81705"/>
            </a:xfrm>
            <a:prstGeom prst="rect">
              <a:avLst/>
            </a:pr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8124170" y="2737289"/>
            <a:ext cx="3475166" cy="3074811"/>
            <a:chExt cx="3475166" cy="3074811"/>
          </a:xfrm>
        </p:grpSpPr>
        <p:grpSp>
          <p:nvGrpSpPr>
            <p:cNvPr id="52" name="group 52"/>
            <p:cNvGrpSpPr/>
            <p:nvPr/>
          </p:nvGrpSpPr>
          <p:grpSpPr>
            <a:xfrm rot="21600000">
              <a:off x="0" y="0"/>
              <a:ext cx="3475166" cy="3074811"/>
              <a:chExt cx="3475166" cy="3074811"/>
            </a:xfrm>
          </p:grpSpPr>
          <p:sp>
            <p:nvSpPr>
              <p:cNvPr id="237" name="path"/>
              <p:cNvSpPr/>
              <p:nvPr/>
            </p:nvSpPr>
            <p:spPr>
              <a:xfrm>
                <a:off x="9525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FFFBE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38" name="path"/>
              <p:cNvSpPr/>
              <p:nvPr/>
            </p:nvSpPr>
            <p:spPr>
              <a:xfrm>
                <a:off x="0" y="0"/>
                <a:ext cx="3475166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5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FF6D1B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39" name="textbox 239"/>
            <p:cNvSpPr/>
            <p:nvPr/>
          </p:nvSpPr>
          <p:spPr>
            <a:xfrm>
              <a:off x="393290" y="661754"/>
              <a:ext cx="2690495" cy="16783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494"/>
                </a:lnSpc>
              </a:pPr>
              <a:endParaRPr lang="Arial" altLang="Arial" sz="100"/>
            </a:p>
            <a:p>
              <a:pPr marL="576112" algn="l" rtl="0" eaLnBrk="0">
                <a:lnSpc>
                  <a:spcPct val="92000"/>
                </a:lnSpc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招生信息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</a:t>
              </a:r>
              <a:endParaRPr lang="Microsoft YaHei" altLang="Microsoft YaHei" sz="2000"/>
            </a:p>
            <a:p>
              <a:pPr algn="l" rtl="0" eaLnBrk="0">
                <a:lnSpc>
                  <a:spcPct val="139000"/>
                </a:lnSpc>
              </a:pPr>
              <a:endParaRPr lang="Arial" altLang="Arial" sz="1000"/>
            </a:p>
            <a:p>
              <a:pPr marL="12700" indent="761" algn="l" rtl="0" eaLnBrk="0">
                <a:lnSpc>
                  <a:spcPct val="121000"/>
                </a:lnSpc>
                <a:spcBef>
                  <a:spcPts val="451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招生信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息应包括学校简介、专业 </a:t>
              </a: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、课程安排、学费标准、报 </a:t>
              </a: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名时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间、录取标准等内容，以便</a:t>
              </a:r>
              <a:endParaRPr lang="Microsoft YaHei" altLang="Microsoft YaHei" sz="1500"/>
            </a:p>
            <a:p>
              <a:pPr algn="l" rtl="0" eaLnBrk="0">
                <a:lnSpc>
                  <a:spcPct val="108000"/>
                </a:lnSpc>
              </a:pPr>
              <a:endParaRPr lang="Arial" altLang="Arial" sz="400"/>
            </a:p>
            <a:p>
              <a:pPr marL="395985" algn="l" rtl="0" eaLnBrk="0">
                <a:lnSpc>
                  <a:spcPct val="91000"/>
                </a:lnSpc>
                <a:spcBef>
                  <a:spcPts val="4"/>
                </a:spcBef>
              </a:pPr>
              <a:r>
                <a:rPr sz="1500" spc="-1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学生和家长全面了解</a:t>
              </a:r>
              <a:r>
                <a:rPr sz="1500" spc="-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240" name="rect"/>
            <p:cNvSpPr/>
            <p:nvPr/>
          </p:nvSpPr>
          <p:spPr>
            <a:xfrm>
              <a:off x="1459785" y="2787491"/>
              <a:ext cx="555593" cy="81705"/>
            </a:xfrm>
            <a:prstGeom prst="rect">
              <a:avLst/>
            </a:pr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4358416" y="2737289"/>
            <a:ext cx="3475166" cy="3074811"/>
            <a:chExt cx="3475166" cy="3074811"/>
          </a:xfrm>
        </p:grpSpPr>
        <p:grpSp>
          <p:nvGrpSpPr>
            <p:cNvPr id="56" name="group 56"/>
            <p:cNvGrpSpPr/>
            <p:nvPr/>
          </p:nvGrpSpPr>
          <p:grpSpPr>
            <a:xfrm rot="21600000">
              <a:off x="0" y="0"/>
              <a:ext cx="3475166" cy="3074811"/>
              <a:chExt cx="3475166" cy="3074811"/>
            </a:xfrm>
          </p:grpSpPr>
          <p:sp>
            <p:nvSpPr>
              <p:cNvPr id="241" name="path"/>
              <p:cNvSpPr/>
              <p:nvPr/>
            </p:nvSpPr>
            <p:spPr>
              <a:xfrm>
                <a:off x="9525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FFFBE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2" name="path"/>
              <p:cNvSpPr/>
              <p:nvPr/>
            </p:nvSpPr>
            <p:spPr>
              <a:xfrm>
                <a:off x="0" y="0"/>
                <a:ext cx="3475166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5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FF6D1B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43" name="textbox 243"/>
            <p:cNvSpPr/>
            <p:nvPr/>
          </p:nvSpPr>
          <p:spPr>
            <a:xfrm>
              <a:off x="393098" y="660212"/>
              <a:ext cx="2691129" cy="140588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3682"/>
                </a:lnSpc>
              </a:pPr>
              <a:endParaRPr lang="Arial" altLang="Arial" sz="100"/>
            </a:p>
            <a:p>
              <a:pPr marL="319127" algn="l" rtl="0" eaLnBrk="0">
                <a:lnSpc>
                  <a:spcPct val="93000"/>
                </a:lnSpc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招生信息发</a:t>
              </a: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布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渠道</a:t>
              </a:r>
              <a:endParaRPr lang="Microsoft YaHei" altLang="Microsoft YaHei" sz="2000"/>
            </a:p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2476" algn="l" rtl="0" eaLnBrk="0">
                <a:lnSpc>
                  <a:spcPct val="122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学校可以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通过官方网站、社交媒 </a:t>
              </a: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体、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宣传册、邮件等方式发布招 </a:t>
              </a:r>
              <a:r>
                <a:rPr sz="1500" spc="-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生信息，确保信息的广泛传播。</a:t>
              </a:r>
              <a:endParaRPr lang="Microsoft YaHei" altLang="Microsoft YaHei" sz="1500"/>
            </a:p>
          </p:txBody>
        </p:sp>
        <p:sp>
          <p:nvSpPr>
            <p:cNvPr id="244" name="rect"/>
            <p:cNvSpPr/>
            <p:nvPr/>
          </p:nvSpPr>
          <p:spPr>
            <a:xfrm>
              <a:off x="1459787" y="2787491"/>
              <a:ext cx="555592" cy="81705"/>
            </a:xfrm>
            <a:prstGeom prst="rect">
              <a:avLst/>
            </a:pr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5" name="path"/>
          <p:cNvSpPr/>
          <p:nvPr/>
        </p:nvSpPr>
        <p:spPr>
          <a:xfrm>
            <a:off x="8700496" y="993195"/>
            <a:ext cx="2322518" cy="2322518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6" name="path"/>
          <p:cNvSpPr/>
          <p:nvPr/>
        </p:nvSpPr>
        <p:spPr>
          <a:xfrm>
            <a:off x="4934740" y="993196"/>
            <a:ext cx="2322517" cy="2322517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47" name="picture 24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58284" y="1416741"/>
            <a:ext cx="1475426" cy="1475427"/>
          </a:xfrm>
          <a:prstGeom prst="rect">
            <a:avLst/>
          </a:prstGeom>
        </p:spPr>
      </p:pic>
      <p:pic>
        <p:nvPicPr>
          <p:cNvPr id="248" name="picture 24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121093" y="1416741"/>
            <a:ext cx="1475426" cy="1475427"/>
          </a:xfrm>
          <a:prstGeom prst="rect">
            <a:avLst/>
          </a:prstGeom>
        </p:spPr>
      </p:pic>
      <p:sp>
        <p:nvSpPr>
          <p:cNvPr id="249" name="textbox 249"/>
          <p:cNvSpPr/>
          <p:nvPr/>
        </p:nvSpPr>
        <p:spPr>
          <a:xfrm>
            <a:off x="562348" y="325042"/>
            <a:ext cx="2955289" cy="4991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Arial" altLang="Arial" sz="400"/>
          </a:p>
          <a:p>
            <a:pPr marL="408189" algn="l" rtl="0" eaLnBrk="0">
              <a:lnSpc>
                <a:spcPct val="91000"/>
              </a:lnSpc>
              <a:spcBef>
                <a:spcPts val="4"/>
              </a:spcBef>
              <a:tabLst>
                <a:tab pos="661034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招生信息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发布</a:t>
            </a:r>
            <a:endParaRPr lang="Microsoft YaHei" altLang="Microsoft YaHei" sz="3000"/>
          </a:p>
        </p:txBody>
      </p:sp>
      <p:grpSp>
        <p:nvGrpSpPr>
          <p:cNvPr id="58" name="group 58"/>
          <p:cNvGrpSpPr/>
          <p:nvPr/>
        </p:nvGrpSpPr>
        <p:grpSpPr>
          <a:xfrm rot="21600000">
            <a:off x="575048" y="337742"/>
            <a:ext cx="395489" cy="433246"/>
            <a:chExt cx="395489" cy="433246"/>
          </a:xfrm>
        </p:grpSpPr>
        <p:sp>
          <p:nvSpPr>
            <p:cNvPr id="250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0" y="117773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114076" y="119489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224718" y="12845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329895" y="124326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0" y="2355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114076" y="237263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224718" y="246233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329895" y="242100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0" y="353321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114076" y="3550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224718" y="3640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329895" y="359874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66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7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8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9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1" name="textbox 271"/>
          <p:cNvSpPr/>
          <p:nvPr/>
        </p:nvSpPr>
        <p:spPr>
          <a:xfrm>
            <a:off x="6084691" y="1485906"/>
            <a:ext cx="5549900" cy="4347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1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咨询方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</a:t>
            </a:r>
            <a:endParaRPr lang="Microsoft YaHei" altLang="Microsoft YaHei" sz="2300"/>
          </a:p>
          <a:p>
            <a:pPr marL="14119" indent="2476" algn="l" rtl="0" eaLnBrk="0">
              <a:lnSpc>
                <a:spcPct val="122000"/>
              </a:lnSpc>
              <a:spcBef>
                <a:spcPts val="1102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学校应提供在线咨询、电话咨询、面对面咨询等多种咨询方式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   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方便学生和家长咨询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6538" algn="l" rtl="0" eaLnBrk="0">
              <a:lnSpc>
                <a:spcPct val="92000"/>
              </a:lnSpc>
              <a:spcBef>
                <a:spcPts val="691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答疑内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</a:t>
            </a:r>
            <a:endParaRPr lang="Microsoft YaHei" altLang="Microsoft YaHei" sz="2300"/>
          </a:p>
          <a:p>
            <a:pPr marL="14881" algn="l" rtl="0" eaLnBrk="0">
              <a:lnSpc>
                <a:spcPct val="122000"/>
              </a:lnSpc>
              <a:spcBef>
                <a:spcPts val="1089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学生和家长的问题，学校应及时、准确地给予解答，包括报名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流程、录取标准、专业课程等方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的问题。</a:t>
            </a:r>
            <a:endParaRPr lang="Microsoft YaHei" altLang="Microsoft YaHei" sz="15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93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咨询人员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900"/>
          </a:p>
          <a:p>
            <a:pPr marL="17929" indent="-1333" algn="l" rtl="0" eaLnBrk="0">
              <a:lnSpc>
                <a:spcPct val="122000"/>
              </a:lnSpc>
              <a:spcBef>
                <a:spcPts val="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学校应对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咨询人员进行培训，确保他们具备良好的沟通能力和专业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素养，能够为学生和家长提供优质的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服务。</a:t>
            </a:r>
            <a:endParaRPr lang="Microsoft YaHei" altLang="Microsoft YaHei" sz="1500"/>
          </a:p>
        </p:txBody>
      </p:sp>
      <p:pic>
        <p:nvPicPr>
          <p:cNvPr id="272" name="picture 2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69006" y="1293634"/>
            <a:ext cx="4563025" cy="4563024"/>
          </a:xfrm>
          <a:prstGeom prst="rect">
            <a:avLst/>
          </a:prstGeom>
        </p:spPr>
      </p:pic>
      <p:sp>
        <p:nvSpPr>
          <p:cNvPr id="273" name="textbox 273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1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5"/>
              </a:spcBef>
              <a:tabLst>
                <a:tab pos="78105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招生咨询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与答疑</a:t>
            </a:r>
            <a:endParaRPr lang="Microsoft YaHei" altLang="Microsoft YaHei" sz="3000"/>
          </a:p>
        </p:txBody>
      </p:sp>
      <p:grpSp>
        <p:nvGrpSpPr>
          <p:cNvPr id="60" name="group 6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7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https://d.book118.com/147110035154006053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2024-09-27T20:54:51.953</cp:lastPrinted>
  <dcterms:created xsi:type="dcterms:W3CDTF">2024-09-27T12:54:51Z</dcterms:created>
  <dcterms:modified xsi:type="dcterms:W3CDTF">2024-09-27T12:54:53Z</dcterms:modified>
</cp:coreProperties>
</file>