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DWWLDK+MS-UIGothic"/>
      <p:regular r:id="rId18"/>
    </p:embeddedFont>
    <p:embeddedFont>
      <p:font typeface="CTUVJB+GJBMTA+ArialMT"/>
      <p:regular r:id="rId19"/>
    </p:embeddedFont>
    <p:embeddedFont>
      <p:font typeface="HEFFMH+HNMQLC+MicrosoftYaHei"/>
      <p:regular r:id="rId20"/>
    </p:embeddedFont>
    <p:embeddedFont>
      <p:font typeface="WHVINJ+IHPSJU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4256D9-877C-43F9-9582-F9CB9CEDB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6CF17-08AE-4ED7-B0D2-8481036C1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643471-6699-4207-80C2-789DCCCB6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18A5FA-AC03-4DAE-9BF4-C972CB8C4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F71F66-E415-42E2-80A2-8DD930EBB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B7F12E-24BA-459A-A80B-C498A5661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B98ACC-374A-4D51-BA18-819993C3B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84E192-FB61-42BB-A223-066DD2D7C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152E7-E8D0-45FD-847A-A6E01887A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84D7B-161D-4F8A-9C53-3EAC0042A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CE2AD8-C268-4C51-B3BE-0C8156932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7122010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40400" y="1954049"/>
            <a:ext cx="6235712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B6FF"/>
                </a:solidFill>
                <a:latin typeface="DWWLDK+MS-UIGothic"/>
                <a:cs typeface="DWWLDK+MS-UIGothic"/>
              </a:rPr>
              <a:t>弘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扬</a:t>
            </a:r>
            <a:r>
              <a:rPr sz="5150" spc="23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5150" spc="25">
                <a:solidFill>
                  <a:srgbClr val="00B6FF"/>
                </a:solidFill>
                <a:latin typeface="DWWLDK+MS-UIGothic"/>
                <a:cs typeface="DWWLDK+MS-UIGothic"/>
              </a:rPr>
              <a:t>法治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B6FF"/>
                </a:solidFill>
                <a:latin typeface="DWWLDK+MS-UIGothic"/>
                <a:cs typeface="DWWLDK+MS-UIGothic"/>
              </a:rPr>
              <a:t>精神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B6FF"/>
                </a:solidFill>
                <a:latin typeface="DWWLDK+MS-UIGothic"/>
                <a:cs typeface="DWWLDK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668970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CTUVJB+GJBMTA+ArialMT"/>
                <a:cs typeface="CTUVJB+GJBMT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法治精神概述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46470" y="2217610"/>
            <a:ext cx="6192461" cy="240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CTUVJB+GJBMTA+ArialMT"/>
                <a:cs typeface="CTUVJB+GJBMT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法治精神的核心要素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CTUVJB+GJBMTA+ArialMT"/>
                <a:cs typeface="CTUVJB+GJBMT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扬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法治精神的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践途径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CTUVJB+GJBMTA+ArialMT"/>
                <a:cs typeface="CTUVJB+GJBMT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法治精神在当代中国的具体体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HEFFMH+HNMQLC+MicrosoftYaHei"/>
                <a:cs typeface="HEFFMH+HNMQLC+MicrosoftYaHei"/>
              </a:rPr>
              <a:t>contents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DWWLDK+MS-UIGothic"/>
                <a:cs typeface="DWWLDK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46470" y="4412170"/>
            <a:ext cx="6192461" cy="13123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CTUVJB+GJBMTA+ArialMT"/>
                <a:cs typeface="CTUVJB+GJBMTA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扬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法治精神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全面推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进</a:t>
            </a: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依法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00B6FF"/>
                </a:solidFill>
                <a:latin typeface="DWWLDK+MS-UIGothic"/>
                <a:cs typeface="DWWLDK+MS-UIGothic"/>
              </a:rPr>
              <a:t>治国的重大意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WHVINJ+IHPSJU+MicrosoftYaHei-Bold"/>
                <a:cs typeface="WHVINJ+IHPSJU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7125" y="3559476"/>
            <a:ext cx="5582643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法治精神概述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法治精神的含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WHVINJ+IHPSJU+MicrosoftYaHei-Bold"/>
                <a:cs typeface="WHVINJ+IHPSJU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WHVINJ+IHPSJU+MicrosoftYaHei-Bold"/>
                <a:cs typeface="WHVINJ+IHPSJU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法治精神的内涵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EFFMH+HNMQLC+MicrosoftYaHei"/>
                <a:cs typeface="HEFFMH+HNMQLC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EFFMH+HNMQLC+MicrosoftYaHei"/>
                <a:cs typeface="HEFFMH+HNMQLC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EFFMH+HNMQLC+MicrosoftYaHei"/>
                <a:cs typeface="HEFFMH+HNMQLC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EFFMH+HNMQLC+MicrosoftYaHei"/>
                <a:cs typeface="HEFFMH+HNMQLC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坚</a:t>
            </a:r>
            <a:r>
              <a:rPr sz="1550" spc="25">
                <a:solidFill>
                  <a:srgbClr val="00B6FF"/>
                </a:solidFill>
                <a:latin typeface="DWWLDK+MS-UIGothic"/>
                <a:cs typeface="DWWLDK+MS-UIGothic"/>
              </a:rPr>
              <a:t>持党的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领导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WWLDK+MS-UIGothic"/>
                <a:cs typeface="DWWLDK+MS-UIGothic"/>
              </a:rPr>
              <a:t>人民至上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宪</a:t>
            </a:r>
            <a:r>
              <a:rPr sz="1550" spc="25">
                <a:solidFill>
                  <a:srgbClr val="00B6FF"/>
                </a:solidFill>
                <a:latin typeface="DWWLDK+MS-UIGothic"/>
                <a:cs typeface="DWWLDK+MS-UIGothic"/>
              </a:rPr>
              <a:t>法法律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权</a:t>
            </a:r>
            <a:r>
              <a:rPr sz="1550">
                <a:solidFill>
                  <a:srgbClr val="00B6FF"/>
                </a:solidFill>
                <a:latin typeface="DWWLDK+MS-UIGothic"/>
                <a:cs typeface="DWWLDK+MS-UIGothic"/>
              </a:rPr>
              <a:t>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WWLDK+MS-UIGothic"/>
                <a:cs typeface="DWWLDK+MS-UIGothic"/>
              </a:rPr>
              <a:t>依法治国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弘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扬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法治精神的意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23433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促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法治建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193487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提高社会治理水平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扬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法治精神，有助于推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扬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法治精神，有助于提高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社会治理水平，促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谐稳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定。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78300" y="253148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程，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全面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依法治国的目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90365" y="4123689"/>
            <a:ext cx="193487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维护</a:t>
            </a: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人民群众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益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210550" y="4123689"/>
            <a:ext cx="213868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推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国家治理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600">
                <a:solidFill>
                  <a:srgbClr val="FFFFFF"/>
                </a:solidFill>
                <a:latin typeface="DWWLDK+MS-UIGothic"/>
                <a:cs typeface="DWWLDK+MS-UIGothic"/>
              </a:rPr>
              <a:t>代化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178300" y="4851138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扬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法治精神，有助于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维护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人民群众的合法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益，促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社会公平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98484" y="485431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扬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法治精神，有助于推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国家治理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代化，提高国家治理能力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和水平。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WHVINJ+IHPSJU+MicrosoftYaHei-Bold"/>
                <a:cs typeface="WHVINJ+IHPSJU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38779" y="3559476"/>
            <a:ext cx="725871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法治精神的核心要素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宪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法和法律至上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权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利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义务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相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公民享有法律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定的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利，同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履行法律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定的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义务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利和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义务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一是社会主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法治精神的体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任何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和个人都不能只享有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利而不履行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义务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尊重和保障人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是每个人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当享有的基本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3067050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法治精神尊重和保障人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，确保每个人的自由、平等和</a:t>
            </a:r>
          </a:p>
          <a:p>
            <a:pPr marL="10477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任何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和个人都不能侵犯人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1364" y="4623172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利。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401567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公正、公开、公平的法律制度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43079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公正的法律制度是社会主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法治精神的基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45269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公开和透明的法律制度有助于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公正和公平。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47460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公平的法律制度是保障社会和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谐稳</a:t>
            </a:r>
            <a:r>
              <a:rPr sz="1500">
                <a:solidFill>
                  <a:srgbClr val="FFFFFF"/>
                </a:solidFill>
                <a:latin typeface="DWWLDK+MS-UIGothic"/>
                <a:cs typeface="DWWLDK+MS-UIGothic"/>
              </a:rPr>
              <a:t>定的重要因素。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WHVINJ+IHPSJU+MicrosoftYaHei-Bold"/>
                <a:cs typeface="WHVINJ+IHPSJU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53004" y="3559476"/>
            <a:ext cx="837590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0B6FF"/>
                </a:solidFill>
                <a:latin typeface="DWWLDK+MS-UIGothic"/>
                <a:cs typeface="DWWLDK+MS-UIGothic"/>
              </a:rPr>
              <a:t>弘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扬</a:t>
            </a: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社会主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法治精神的</a:t>
            </a: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实</a:t>
            </a:r>
            <a:r>
              <a:rPr sz="3800" spc="25">
                <a:solidFill>
                  <a:srgbClr val="00B6FF"/>
                </a:solidFill>
                <a:latin typeface="DWWLDK+MS-UIGothic"/>
                <a:cs typeface="DWWLDK+MS-UIGothic"/>
              </a:rPr>
              <a:t>践途径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提高法律意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识</a:t>
            </a:r>
            <a:r>
              <a:rPr sz="3000">
                <a:solidFill>
                  <a:srgbClr val="00B6FF"/>
                </a:solidFill>
                <a:latin typeface="DWWLDK+MS-UIGothic"/>
                <a:cs typeface="DWWLDK+MS-UIGothic"/>
              </a:rPr>
              <a:t>和法律素养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373168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WWLDK+MS-UIGothic"/>
                <a:cs typeface="DWWLDK+MS-UIGothic"/>
              </a:rPr>
              <a:t>增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强</a:t>
            </a:r>
            <a:r>
              <a:rPr sz="2300" spc="25">
                <a:solidFill>
                  <a:srgbClr val="00B6FF"/>
                </a:solidFill>
                <a:latin typeface="DWWLDK+MS-UIGothic"/>
                <a:cs typeface="DWWLDK+MS-UIGothic"/>
              </a:rPr>
              <a:t>法律意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识</a:t>
            </a:r>
            <a:r>
              <a:rPr sz="2300" spc="25">
                <a:solidFill>
                  <a:srgbClr val="00B6FF"/>
                </a:solidFill>
                <a:latin typeface="DWWLDK+MS-UIGothic"/>
                <a:cs typeface="DWWLDK+MS-UIGothic"/>
              </a:rPr>
              <a:t>和法治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观</a:t>
            </a:r>
            <a:r>
              <a:rPr sz="2300">
                <a:solidFill>
                  <a:srgbClr val="00B6FF"/>
                </a:solidFill>
                <a:latin typeface="DWWLDK+MS-UIGothic"/>
                <a:cs typeface="DWWLDK+MS-UIGothic"/>
              </a:rPr>
              <a:t>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373168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WWLDK+MS-UIGothic"/>
                <a:cs typeface="DWWLDK+MS-UIGothic"/>
              </a:rPr>
              <a:t>培养法律思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维</a:t>
            </a:r>
            <a:r>
              <a:rPr sz="2300" spc="25">
                <a:solidFill>
                  <a:srgbClr val="00B6FF"/>
                </a:solidFill>
                <a:latin typeface="DWWLDK+MS-UIGothic"/>
                <a:cs typeface="DWWLDK+MS-UIGothic"/>
              </a:rPr>
              <a:t>和行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为习惯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https://d.book118.com/147122010065006035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DWWLDK+MS-UIGothic</vt:lpstr>
      <vt:lpstr>SimSun</vt:lpstr>
      <vt:lpstr>CTUVJB+GJBMTA+ArialMT</vt:lpstr>
      <vt:lpstr>Times New Roman</vt:lpstr>
      <vt:lpstr>HEFFMH+HNMQLC+MicrosoftYaHei</vt:lpstr>
      <vt:lpstr>WHVINJ+IHPSJU+MicrosoftYaHei-Bold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2024-09-09T22:33:37.092</cp:lastPrinted>
  <dcterms:created xsi:type="dcterms:W3CDTF">2024-09-09T14:33:37Z</dcterms:created>
  <dcterms:modified xsi:type="dcterms:W3CDTF">2024-09-09T14:33:38Z</dcterms:modified>
</cp:coreProperties>
</file>