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1466134-847D-488E-872A-5CFA0D8A27C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0" name="PlaceHolder 1"/>
          <p:cNvSpPr>
            <a:spLocks noGrp="1"/>
          </p:cNvSpPr>
          <p:nvPr>
            <p:ph type="sldImg"/>
          </p:nvPr>
        </p:nvSpPr>
        <p:spPr>
          <a:xfrm>
            <a:off x="685800" y="1143000"/>
            <a:ext cx="5486040" cy="3085920"/>
          </a:xfrm>
          <a:prstGeom prst="rect">
            <a:avLst/>
          </a:prstGeom>
          <a:ln w="0">
            <a:noFill/>
          </a:ln>
        </p:spPr>
      </p:sp>
      <p:sp>
        <p:nvSpPr>
          <p:cNvPr id="39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3" name="PlaceHolder 1"/>
          <p:cNvSpPr>
            <a:spLocks noGrp="1"/>
          </p:cNvSpPr>
          <p:nvPr>
            <p:ph type="sldImg"/>
          </p:nvPr>
        </p:nvSpPr>
        <p:spPr>
          <a:xfrm>
            <a:off x="685800" y="1143000"/>
            <a:ext cx="5486040" cy="3085920"/>
          </a:xfrm>
          <a:prstGeom prst="rect">
            <a:avLst/>
          </a:prstGeom>
          <a:ln w="0">
            <a:noFill/>
          </a:ln>
        </p:spPr>
      </p:sp>
      <p:sp>
        <p:nvSpPr>
          <p:cNvPr id="39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6" name="PlaceHolder 1"/>
          <p:cNvSpPr>
            <a:spLocks noGrp="1"/>
          </p:cNvSpPr>
          <p:nvPr>
            <p:ph type="sldImg"/>
          </p:nvPr>
        </p:nvSpPr>
        <p:spPr>
          <a:xfrm>
            <a:off x="685800" y="1143000"/>
            <a:ext cx="5486040" cy="3085920"/>
          </a:xfrm>
          <a:prstGeom prst="rect">
            <a:avLst/>
          </a:prstGeom>
          <a:ln w="0">
            <a:noFill/>
          </a:ln>
        </p:spPr>
      </p:sp>
      <p:sp>
        <p:nvSpPr>
          <p:cNvPr id="39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9" name="PlaceHolder 1"/>
          <p:cNvSpPr>
            <a:spLocks noGrp="1"/>
          </p:cNvSpPr>
          <p:nvPr>
            <p:ph type="sldImg"/>
          </p:nvPr>
        </p:nvSpPr>
        <p:spPr>
          <a:xfrm>
            <a:off x="685800" y="1143000"/>
            <a:ext cx="5486040" cy="3085920"/>
          </a:xfrm>
          <a:prstGeom prst="rect">
            <a:avLst/>
          </a:prstGeom>
          <a:ln w="0">
            <a:noFill/>
          </a:ln>
        </p:spPr>
      </p:sp>
      <p:sp>
        <p:nvSpPr>
          <p:cNvPr id="40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2" name="PlaceHolder 1"/>
          <p:cNvSpPr>
            <a:spLocks noGrp="1"/>
          </p:cNvSpPr>
          <p:nvPr>
            <p:ph type="sldImg"/>
          </p:nvPr>
        </p:nvSpPr>
        <p:spPr>
          <a:xfrm>
            <a:off x="685800" y="1143000"/>
            <a:ext cx="5486040" cy="3085920"/>
          </a:xfrm>
          <a:prstGeom prst="rect">
            <a:avLst/>
          </a:prstGeom>
          <a:ln w="0">
            <a:noFill/>
          </a:ln>
        </p:spPr>
      </p:sp>
      <p:sp>
        <p:nvSpPr>
          <p:cNvPr id="40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5" name="PlaceHolder 1"/>
          <p:cNvSpPr>
            <a:spLocks noGrp="1"/>
          </p:cNvSpPr>
          <p:nvPr>
            <p:ph type="sldImg"/>
          </p:nvPr>
        </p:nvSpPr>
        <p:spPr>
          <a:xfrm>
            <a:off x="685800" y="1143000"/>
            <a:ext cx="5486040" cy="3085920"/>
          </a:xfrm>
          <a:prstGeom prst="rect">
            <a:avLst/>
          </a:prstGeom>
          <a:ln w="0">
            <a:noFill/>
          </a:ln>
        </p:spPr>
      </p:sp>
      <p:sp>
        <p:nvSpPr>
          <p:cNvPr id="40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E2A0A0-B0A6-4F59-A3B1-529502D396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43F280-4740-4367-AF04-665FD1AC19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B1D3CE-0077-43A4-9046-56BD3D859E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FB25D8-0F20-44B2-9E5E-C22B5692B1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E1D614-A3D2-49B4-B174-BF77DB4C59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E09C24-3F60-4FF5-B772-6B14477811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43C631-0893-4899-98CF-9309F7D4D9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8F9904-1B3B-4024-AE4C-6088DE4B6E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70A167-9951-4DF9-BED5-014AD16137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A99798-A2EB-406F-94D6-4F10923273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0DD5E9-F801-410D-8EA6-8EDF918948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7104F79-AE0A-439F-BB6B-1E553411054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3C66E99-849C-45C2-A0C5-4836E29C3F5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7123030134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任意多边形: 形状 18"/>
          <p:cNvSpPr/>
          <p:nvPr/>
        </p:nvSpPr>
        <p:spPr>
          <a:xfrm>
            <a:off x="60739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医院安全事故应急预案培训能上</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 name="任意多边形: 形状 15"/>
          <p:cNvSpPr/>
          <p:nvPr/>
        </p:nvSpPr>
        <p:spPr>
          <a:xfrm>
            <a:off x="-2549520" y="234936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7" name="任意多边形: 形状 16"/>
          <p:cNvSpPr/>
          <p:nvPr/>
        </p:nvSpPr>
        <p:spPr>
          <a:xfrm>
            <a:off x="10299600" y="-1333440"/>
            <a:ext cx="3784320" cy="3784320"/>
          </a:xfrm>
          <a:custGeom>
            <a:gdLst>
              <a:gd name="textAreaLeft" fmla="*/ 0 w 3784320"/>
              <a:gd name="textAreaRight" fmla="*/ 3784680 w 3784320"/>
              <a:gd name="textAreaTop" fmla="*/ 0 h 3784320"/>
              <a:gd name="textAreaBottom" fmla="*/ 3784680 h 37843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0E3754">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8"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9"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医院安全事故应急预案培训概述</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医院安全事故的分类与特点</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医院安全事故应急预案的编制</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医院安全事故应急预案培训形式</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医院安全事故应急预案培训效果评估</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医院安全事故应急预案培训概述</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5"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医院安全事故定义</a:t>
            </a:r>
            <a:endParaRPr lang="en-US" sz="2800" b="0" strike="noStrike" spc="-1">
              <a:solidFill>
                <a:srgbClr val="000000"/>
              </a:solidFill>
              <a:latin typeface="Arial"/>
            </a:endParaRPr>
          </a:p>
        </p:txBody>
      </p:sp>
      <p:sp>
        <p:nvSpPr>
          <p:cNvPr id="86"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医院安全事故是指在医疗机构内发生的意外伤害或危害医院安全的事件。它可能包括医疗事故、火灾、自然灾害等。</a:t>
            </a:r>
            <a:endParaRPr lang="en-US" sz="1800" b="0" strike="noStrike" spc="-1">
              <a:solidFill>
                <a:srgbClr val="000000"/>
              </a:solidFill>
              <a:latin typeface="Arial"/>
            </a:endParaRPr>
          </a:p>
        </p:txBody>
      </p:sp>
      <p:sp>
        <p:nvSpPr>
          <p:cNvPr id="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88"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9"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0"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1"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医院安全事故应急预案的重要性</a:t>
            </a:r>
            <a:endParaRPr lang="en-US" sz="3600" b="0" strike="noStrike" spc="-1">
              <a:solidFill>
                <a:schemeClr val="dk1"/>
              </a:solidFill>
              <a:latin typeface="Arial"/>
            </a:endParaRPr>
          </a:p>
        </p:txBody>
      </p:sp>
      <p:sp>
        <p:nvSpPr>
          <p:cNvPr id="9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帮助医院应对突发事件，减少损失</a:t>
            </a:r>
            <a:endParaRPr lang="en-US" sz="1600" b="0" strike="noStrike" spc="-1">
              <a:solidFill>
                <a:srgbClr val="000000"/>
              </a:solidFill>
              <a:latin typeface="Arial"/>
            </a:endParaRPr>
          </a:p>
        </p:txBody>
      </p:sp>
      <p:sp>
        <p:nvSpPr>
          <p:cNvPr id="9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减少损失</a:t>
            </a:r>
            <a:endParaRPr lang="en-US" sz="2000" b="0" strike="noStrike" spc="-1">
              <a:solidFill>
                <a:srgbClr val="000000"/>
              </a:solidFill>
              <a:latin typeface="Arial"/>
            </a:endParaRPr>
          </a:p>
        </p:txBody>
      </p:sp>
      <p:sp>
        <p:nvSpPr>
          <p:cNvPr id="9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保障医院正常运转的重要文件</a:t>
            </a:r>
            <a:endParaRPr lang="en-US" sz="1600" b="0" strike="noStrike" spc="-1">
              <a:solidFill>
                <a:srgbClr val="000000"/>
              </a:solidFill>
              <a:latin typeface="Arial"/>
            </a:endParaRPr>
          </a:p>
        </p:txBody>
      </p:sp>
      <p:sp>
        <p:nvSpPr>
          <p:cNvPr id="9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保障医院正常运转</a:t>
            </a:r>
            <a:endParaRPr lang="en-US" sz="2000" b="0" strike="noStrike" spc="-1">
              <a:solidFill>
                <a:srgbClr val="000000"/>
              </a:solidFill>
              <a:latin typeface="Arial"/>
            </a:endParaRPr>
          </a:p>
        </p:txBody>
      </p:sp>
      <p:sp>
        <p:nvSpPr>
          <p:cNvPr id="9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熟悉应急预案，提高应对能力</a:t>
            </a:r>
            <a:endParaRPr lang="en-US" sz="1600" b="0" strike="noStrike" spc="-1">
              <a:solidFill>
                <a:srgbClr val="000000"/>
              </a:solidFill>
              <a:latin typeface="Arial"/>
            </a:endParaRPr>
          </a:p>
        </p:txBody>
      </p:sp>
      <p:sp>
        <p:nvSpPr>
          <p:cNvPr id="9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提高员工能力</a:t>
            </a:r>
            <a:endParaRPr lang="en-US" sz="2000" b="0" strike="noStrike" spc="-1">
              <a:solidFill>
                <a:srgbClr val="000000"/>
              </a:solidFill>
              <a:latin typeface="Arial"/>
            </a:endParaRPr>
          </a:p>
        </p:txBody>
      </p:sp>
      <p:sp>
        <p:nvSpPr>
          <p:cNvPr id="9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0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应急预案</a:t>
            </a:r>
            <a:endParaRPr lang="en-US" sz="1800" b="0" strike="noStrike" spc="-1">
              <a:solidFill>
                <a:srgbClr val="000000"/>
              </a:solidFill>
              <a:latin typeface="Arial"/>
            </a:endParaRPr>
          </a:p>
        </p:txBody>
      </p:sp>
      <p:sp>
        <p:nvSpPr>
          <p:cNvPr id="103"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熟悉内容和执行步骤</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增加团队协作能力</a:t>
            </a:r>
            <a:endParaRPr lang="en-US" sz="1400" b="0" strike="noStrike" spc="-1">
              <a:solidFill>
                <a:srgbClr val="000000"/>
              </a:solidFill>
              <a:latin typeface="Arial"/>
            </a:endParaRPr>
          </a:p>
        </p:txBody>
      </p:sp>
      <p:sp>
        <p:nvSpPr>
          <p:cNvPr id="1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训练方式</a:t>
            </a:r>
            <a:endParaRPr lang="en-US" sz="1800" b="0" strike="noStrike" spc="-1">
              <a:solidFill>
                <a:srgbClr val="000000"/>
              </a:solidFill>
              <a:latin typeface="Arial"/>
            </a:endParaRPr>
          </a:p>
        </p:txBody>
      </p:sp>
      <p:sp>
        <p:nvSpPr>
          <p:cNvPr id="106"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安全知识培训</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应急演练</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现场模拟</a:t>
            </a:r>
            <a:endParaRPr lang="en-US" sz="1400" b="0" strike="noStrike" spc="-1">
              <a:solidFill>
                <a:srgbClr val="000000"/>
              </a:solidFill>
              <a:latin typeface="Arial"/>
            </a:endParaRPr>
          </a:p>
        </p:txBody>
      </p:sp>
      <p:sp>
        <p:nvSpPr>
          <p:cNvPr id="1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09"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1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医院安全事故应急预案培训的目的</a:t>
            </a:r>
            <a:endParaRPr lang="en-US" sz="3600" b="0" strike="noStrike" spc="-1">
              <a:solidFill>
                <a:schemeClr val="dk1"/>
              </a:solidFill>
              <a:latin typeface="Arial"/>
            </a:endParaRPr>
          </a:p>
        </p:txBody>
      </p:sp>
      <p:sp>
        <p:nvSpPr>
          <p:cNvPr id="1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安全意识</a:t>
            </a:r>
            <a:endParaRPr lang="en-US" sz="1800" b="0" strike="noStrike" spc="-1">
              <a:solidFill>
                <a:srgbClr val="000000"/>
              </a:solidFill>
              <a:latin typeface="Arial"/>
            </a:endParaRPr>
          </a:p>
        </p:txBody>
      </p:sp>
      <p:sp>
        <p:nvSpPr>
          <p:cNvPr id="113"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提高员工的安全意识</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增强自我保护意识</a:t>
            </a:r>
            <a:endParaRPr lang="en-US" sz="14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1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5"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医院安全事故应急预案培训的内容</a:t>
            </a:r>
            <a:endParaRPr lang="en-US" sz="2800" b="0" strike="noStrike" spc="-1">
              <a:solidFill>
                <a:srgbClr val="000000"/>
              </a:solidFill>
              <a:latin typeface="Arial"/>
            </a:endParaRPr>
          </a:p>
        </p:txBody>
      </p:sp>
      <p:sp>
        <p:nvSpPr>
          <p:cNvPr id="116"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医院安全事故应急预案培训内容包括安全知识培训、应急演练、现场模拟等。对不同岗位的员工进行定制化培训，定期复训和考核以确保员工能够牢记应急预案内容。</a:t>
            </a:r>
            <a:endParaRPr lang="en-US" sz="1800" b="0" strike="noStrike" spc="-1">
              <a:solidFill>
                <a:srgbClr val="000000"/>
              </a:solidFill>
              <a:latin typeface="Arial"/>
            </a:endParaRPr>
          </a:p>
        </p:txBody>
      </p:sp>
      <p:sp>
        <p:nvSpPr>
          <p:cNvPr id="11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118"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1"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医院安全事故应急预案执行步骤</a:t>
            </a:r>
            <a:endParaRPr lang="en-US" sz="3600" b="0" strike="noStrike" spc="-1">
              <a:solidFill>
                <a:schemeClr val="dk1"/>
              </a:solidFill>
              <a:latin typeface="Arial"/>
            </a:endParaRPr>
          </a:p>
        </p:txBody>
      </p:sp>
      <p:sp>
        <p:nvSpPr>
          <p:cNvPr id="12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及时启动应急机制</a:t>
            </a:r>
            <a:endParaRPr lang="en-US" sz="1600" b="0" strike="noStrike" spc="-1">
              <a:solidFill>
                <a:srgbClr val="000000"/>
              </a:solidFill>
              <a:latin typeface="Arial"/>
            </a:endParaRPr>
          </a:p>
        </p:txBody>
      </p:sp>
      <p:sp>
        <p:nvSpPr>
          <p:cNvPr id="12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紧急报警</a:t>
            </a:r>
            <a:endParaRPr lang="en-US" sz="2000" b="0" strike="noStrike" spc="-1">
              <a:solidFill>
                <a:srgbClr val="000000"/>
              </a:solidFill>
              <a:latin typeface="Arial"/>
            </a:endParaRPr>
          </a:p>
        </p:txBody>
      </p:sp>
      <p:sp>
        <p:nvSpPr>
          <p:cNvPr id="12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组织人员有序疏散</a:t>
            </a:r>
            <a:endParaRPr lang="en-US" sz="1600" b="0" strike="noStrike" spc="-1">
              <a:solidFill>
                <a:srgbClr val="000000"/>
              </a:solidFill>
              <a:latin typeface="Arial"/>
            </a:endParaRPr>
          </a:p>
        </p:txBody>
      </p:sp>
      <p:sp>
        <p:nvSpPr>
          <p:cNvPr id="12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安全疏散</a:t>
            </a:r>
            <a:endParaRPr lang="en-US" sz="2000" b="0" strike="noStrike" spc="-1">
              <a:solidFill>
                <a:srgbClr val="000000"/>
              </a:solidFill>
              <a:latin typeface="Arial"/>
            </a:endParaRPr>
          </a:p>
        </p:txBody>
      </p:sp>
      <p:sp>
        <p:nvSpPr>
          <p:cNvPr id="12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做好伤员救治工作</a:t>
            </a:r>
            <a:endParaRPr lang="en-US" sz="1600" b="0" strike="noStrike" spc="-1">
              <a:solidFill>
                <a:srgbClr val="000000"/>
              </a:solidFill>
              <a:latin typeface="Arial"/>
            </a:endParaRPr>
          </a:p>
        </p:txBody>
      </p:sp>
      <p:sp>
        <p:nvSpPr>
          <p:cNvPr id="12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医疗救护</a:t>
            </a:r>
            <a:endParaRPr lang="en-US" sz="2000" b="0" strike="noStrike" spc="-1">
              <a:solidFill>
                <a:srgbClr val="000000"/>
              </a:solidFill>
              <a:latin typeface="Arial"/>
            </a:endParaRPr>
          </a:p>
        </p:txBody>
      </p:sp>
      <p:sp>
        <p:nvSpPr>
          <p:cNvPr id="12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深入原因调查分析</a:t>
            </a:r>
            <a:endParaRPr lang="en-US" sz="1600" b="0" strike="noStrike" spc="-1">
              <a:solidFill>
                <a:srgbClr val="000000"/>
              </a:solidFill>
              <a:latin typeface="Arial"/>
            </a:endParaRPr>
          </a:p>
        </p:txBody>
      </p:sp>
      <p:sp>
        <p:nvSpPr>
          <p:cNvPr id="13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事故调查</a:t>
            </a:r>
            <a:endParaRPr lang="en-US" sz="20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31"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65555"/>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医院安全事故应急预案培训效果评估</a:t>
            </a:r>
            <a:endParaRPr lang="en-US" sz="3600" b="0" strike="noStrike" spc="-1">
              <a:solidFill>
                <a:schemeClr val="dk1"/>
              </a:solidFill>
              <a:latin typeface="Arial"/>
            </a:endParaRPr>
          </a:p>
        </p:txBody>
      </p:sp>
      <p:sp>
        <p:nvSpPr>
          <p:cNvPr id="132" name="content"/>
          <p:cNvSpPr/>
          <p:nvPr/>
        </p:nvSpPr>
        <p:spPr>
          <a:xfrm>
            <a:off x="246960" y="1633320"/>
            <a:ext cx="5336640" cy="3968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为了评估医院安全事故应急预案培训的效果，可以通过定期的演练评估、员工知识测试以及事故处理实际情况来检验培训效果。通过评估结果，及时调整培训方案，提高培训质量。</a:t>
            </a:r>
            <a:endParaRPr lang="en-US" sz="2000" b="0" strike="noStrike" spc="-1">
              <a:solidFill>
                <a:srgbClr val="000000"/>
              </a:solidFill>
              <a:latin typeface="Arial"/>
            </a:endParaRPr>
          </a:p>
        </p:txBody>
      </p:sp>
      <p:sp>
        <p:nvSpPr>
          <p:cNvPr id="133"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平行四边形 1"/>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6"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医院安全事故的分类与特点</a:t>
            </a:r>
            <a:endParaRPr lang="en-US" sz="3600" b="0" strike="noStrike" spc="-1">
              <a:solidFill>
                <a:schemeClr val="dk1"/>
              </a:solidFill>
              <a:latin typeface="Arial"/>
            </a:endParaRPr>
          </a:p>
        </p:txBody>
      </p:sp>
      <p:sp>
        <p:nvSpPr>
          <p:cNvPr id="13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4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1"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医疗事故的特点</a:t>
            </a:r>
            <a:endParaRPr lang="en-US" sz="2800" b="0" strike="noStrike" spc="-1">
              <a:solidFill>
                <a:srgbClr val="000000"/>
              </a:solidFill>
              <a:latin typeface="Arial"/>
            </a:endParaRPr>
          </a:p>
        </p:txBody>
      </p:sp>
      <p:sp>
        <p:nvSpPr>
          <p:cNvPr id="142"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医疗事故是医院安全事故中最常见的一种，可能导致患者二次伤害。医疗事故通常需要及时处理，减少风险和责任。</a:t>
            </a:r>
            <a:endParaRPr lang="en-US" sz="1800" b="0" strike="noStrike" spc="-1">
              <a:solidFill>
                <a:srgbClr val="000000"/>
              </a:solidFill>
              <a:latin typeface="Arial"/>
            </a:endParaRPr>
          </a:p>
        </p:txBody>
      </p:sp>
      <p:sp>
        <p:nvSpPr>
          <p:cNvPr id="14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144"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7"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火灾的分类与危害</a:t>
            </a:r>
            <a:endParaRPr lang="en-US" sz="3600" b="0" strike="noStrike" spc="-1">
              <a:solidFill>
                <a:schemeClr val="dk1"/>
              </a:solidFill>
              <a:latin typeface="Arial"/>
            </a:endParaRPr>
          </a:p>
        </p:txBody>
      </p:sp>
      <p:sp>
        <p:nvSpPr>
          <p:cNvPr id="149"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可能危及患者和医护人员的生命安全</a:t>
            </a:r>
            <a:endParaRPr lang="en-US" sz="1600" b="0" strike="noStrike" spc="-1">
              <a:solidFill>
                <a:srgbClr val="000000"/>
              </a:solidFill>
              <a:latin typeface="Arial"/>
            </a:endParaRPr>
          </a:p>
        </p:txBody>
      </p:sp>
      <p:sp>
        <p:nvSpPr>
          <p:cNvPr id="150"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火灾严重性</a:t>
            </a:r>
            <a:endParaRPr lang="en-US" sz="2000" b="0" strike="noStrike" spc="-1">
              <a:solidFill>
                <a:srgbClr val="000000"/>
              </a:solidFill>
              <a:latin typeface="Arial"/>
            </a:endParaRPr>
          </a:p>
        </p:txBody>
      </p:sp>
      <p:sp>
        <p:nvSpPr>
          <p:cNvPr id="151"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建立完善的消防设施和应急预案</a:t>
            </a:r>
            <a:endParaRPr lang="en-US" sz="1600" b="0" strike="noStrike" spc="-1">
              <a:solidFill>
                <a:srgbClr val="000000"/>
              </a:solidFill>
              <a:latin typeface="Arial"/>
            </a:endParaRPr>
          </a:p>
        </p:txBody>
      </p:sp>
      <p:sp>
        <p:nvSpPr>
          <p:cNvPr id="152"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医院防火措施</a:t>
            </a:r>
            <a:endParaRPr lang="en-US" sz="2000" b="0" strike="noStrike" spc="-1">
              <a:solidFill>
                <a:srgbClr val="000000"/>
              </a:solidFill>
              <a:latin typeface="Arial"/>
            </a:endParaRPr>
          </a:p>
        </p:txBody>
      </p:sp>
      <p:sp>
        <p:nvSpPr>
          <p:cNvPr id="153"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确保火灾时能够迅速有效地处置</a:t>
            </a:r>
            <a:endParaRPr lang="en-US" sz="1600" b="0" strike="noStrike" spc="-1">
              <a:solidFill>
                <a:srgbClr val="000000"/>
              </a:solidFill>
              <a:latin typeface="Arial"/>
            </a:endParaRPr>
          </a:p>
        </p:txBody>
      </p:sp>
      <p:sp>
        <p:nvSpPr>
          <p:cNvPr id="154"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应急处理措施</a:t>
            </a:r>
            <a:endParaRPr lang="en-US" sz="2000" b="0" strike="noStrike" spc="-1">
              <a:solidFill>
                <a:srgbClr val="000000"/>
              </a:solidFill>
              <a:latin typeface="Arial"/>
            </a:endParaRPr>
          </a:p>
        </p:txBody>
      </p:sp>
      <p:sp>
        <p:nvSpPr>
          <p:cNvPr id="155"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56"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洪水</a:t>
            </a:r>
            <a:endParaRPr lang="en-US" sz="1800" b="0" strike="noStrike" spc="-1">
              <a:solidFill>
                <a:srgbClr val="000000"/>
              </a:solidFill>
              <a:latin typeface="Arial"/>
            </a:endParaRPr>
          </a:p>
        </p:txBody>
      </p:sp>
      <p:sp>
        <p:nvSpPr>
          <p:cNvPr id="159"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可能影响医院运营</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制定防灾措施和紧急救援计划</a:t>
            </a:r>
            <a:endParaRPr lang="en-US" sz="1400" b="0" strike="noStrike" spc="-1">
              <a:solidFill>
                <a:srgbClr val="000000"/>
              </a:solidFill>
              <a:latin typeface="Arial"/>
            </a:endParaRPr>
          </a:p>
        </p:txBody>
      </p:sp>
      <p:sp>
        <p:nvSpPr>
          <p:cNvPr id="16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1"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其他自然灾害</a:t>
            </a:r>
            <a:endParaRPr lang="en-US" sz="1800" b="0" strike="noStrike" spc="-1">
              <a:solidFill>
                <a:srgbClr val="000000"/>
              </a:solidFill>
              <a:latin typeface="Arial"/>
            </a:endParaRPr>
          </a:p>
        </p:txBody>
      </p:sp>
      <p:sp>
        <p:nvSpPr>
          <p:cNvPr id="162"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医院应全面考虑不同灾害类型</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确保安全应对和保障患者及医护人员安全</a:t>
            </a:r>
            <a:endParaRPr lang="en-US" sz="1400" b="0" strike="noStrike" spc="-1">
              <a:solidFill>
                <a:srgbClr val="000000"/>
              </a:solidFill>
              <a:latin typeface="Arial"/>
            </a:endParaRPr>
          </a:p>
        </p:txBody>
      </p:sp>
      <p:sp>
        <p:nvSpPr>
          <p:cNvPr id="16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65"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6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自然灾害的应对策略</a:t>
            </a:r>
            <a:endParaRPr lang="en-US" sz="3600" b="0" strike="noStrike" spc="-1">
              <a:solidFill>
                <a:schemeClr val="dk1"/>
              </a:solidFill>
              <a:latin typeface="Arial"/>
            </a:endParaRPr>
          </a:p>
        </p:txBody>
      </p:sp>
      <p:sp>
        <p:nvSpPr>
          <p:cNvPr id="16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地震</a:t>
            </a:r>
            <a:endParaRPr lang="en-US" sz="1800" b="0" strike="noStrike" spc="-1">
              <a:solidFill>
                <a:srgbClr val="000000"/>
              </a:solidFill>
              <a:latin typeface="Arial"/>
            </a:endParaRPr>
          </a:p>
        </p:txBody>
      </p:sp>
      <p:sp>
        <p:nvSpPr>
          <p:cNvPr id="169"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对医院可能造成重大破坏</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加强预警监测和救援准备</a:t>
            </a:r>
            <a:endParaRPr lang="en-US" sz="14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0"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1"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医院安全事故的分类</a:t>
            </a:r>
            <a:endParaRPr lang="en-US" sz="3600" b="0" strike="noStrike" spc="-1">
              <a:solidFill>
                <a:schemeClr val="dk1"/>
              </a:solidFill>
              <a:latin typeface="Arial"/>
            </a:endParaRPr>
          </a:p>
        </p:txBody>
      </p:sp>
      <p:sp>
        <p:nvSpPr>
          <p:cNvPr id="172"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如医疗事故、火灾等</a:t>
            </a:r>
            <a:endParaRPr lang="en-US" sz="1600" b="0" strike="noStrike" spc="-1">
              <a:solidFill>
                <a:srgbClr val="000000"/>
              </a:solidFill>
              <a:latin typeface="Arial"/>
            </a:endParaRPr>
          </a:p>
        </p:txBody>
      </p:sp>
      <p:sp>
        <p:nvSpPr>
          <p:cNvPr id="173"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内部事故</a:t>
            </a:r>
            <a:endParaRPr lang="en-US" sz="2000" b="0" strike="noStrike" spc="-1">
              <a:solidFill>
                <a:srgbClr val="000000"/>
              </a:solidFill>
              <a:latin typeface="Arial"/>
            </a:endParaRPr>
          </a:p>
        </p:txBody>
      </p:sp>
      <p:sp>
        <p:nvSpPr>
          <p:cNvPr id="17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7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7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7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7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7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如恐怖袭击、传染病爆发等</a:t>
            </a:r>
            <a:endParaRPr lang="en-US" sz="1600" b="0" strike="noStrike" spc="-1">
              <a:solidFill>
                <a:srgbClr val="000000"/>
              </a:solidFill>
              <a:latin typeface="Arial"/>
            </a:endParaRPr>
          </a:p>
        </p:txBody>
      </p:sp>
      <p:sp>
        <p:nvSpPr>
          <p:cNvPr id="18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外部事故</a:t>
            </a:r>
            <a:endParaRPr lang="en-US" sz="20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81"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85833"/>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医院安全事故的防范措施</a:t>
            </a:r>
            <a:endParaRPr lang="en-US" sz="3600" b="0" strike="noStrike" spc="-1">
              <a:solidFill>
                <a:schemeClr val="dk1"/>
              </a:solidFill>
              <a:latin typeface="Arial"/>
            </a:endParaRPr>
          </a:p>
        </p:txBody>
      </p:sp>
      <p:sp>
        <p:nvSpPr>
          <p:cNvPr id="182" name="content"/>
          <p:cNvSpPr/>
          <p:nvPr/>
        </p:nvSpPr>
        <p:spPr>
          <a:xfrm>
            <a:off x="246960" y="1633320"/>
            <a:ext cx="5336640" cy="3968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医院应加强安全意识教育，定期进行安全演练，建立应急预案，确保医院安全管理制度的健全。只有提前预防和及时应对，才能有效降低医院安全事故发生的概率。</a:t>
            </a:r>
            <a:endParaRPr lang="en-US" sz="2000" b="0" strike="noStrike" spc="-1">
              <a:solidFill>
                <a:srgbClr val="000000"/>
              </a:solidFill>
              <a:latin typeface="Arial"/>
            </a:endParaRPr>
          </a:p>
        </p:txBody>
      </p:sp>
      <p:sp>
        <p:nvSpPr>
          <p:cNvPr id="183"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平行四边形 1"/>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6"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医院安全事故应急预案的编制</a:t>
            </a:r>
            <a:endParaRPr lang="en-US" sz="3600" b="0" strike="noStrike" spc="-1">
              <a:solidFill>
                <a:schemeClr val="dk1"/>
              </a:solidFill>
              <a:latin typeface="Arial"/>
            </a:endParaRPr>
          </a:p>
        </p:txBody>
      </p:sp>
      <p:sp>
        <p:nvSpPr>
          <p:cNvPr id="18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9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1"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医院安全事故应急预案的编制</a:t>
            </a:r>
            <a:endParaRPr lang="en-US" sz="2800" b="0" strike="noStrike" spc="-1">
              <a:solidFill>
                <a:srgbClr val="000000"/>
              </a:solidFill>
              <a:latin typeface="Arial"/>
            </a:endParaRPr>
          </a:p>
        </p:txBody>
      </p:sp>
      <p:sp>
        <p:nvSpPr>
          <p:cNvPr id="192"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医院安全事故应急预案的编制是医院安全管理工作的基础。应急预案的编制需要充分考虑医院的特点、资源配置和可能发生的突发事件。</a:t>
            </a:r>
            <a:endParaRPr lang="en-US" sz="1800" b="0" strike="noStrike" spc="-1">
              <a:solidFill>
                <a:srgbClr val="000000"/>
              </a:solidFill>
              <a:latin typeface="Arial"/>
            </a:endParaRPr>
          </a:p>
        </p:txBody>
      </p:sp>
      <p:sp>
        <p:nvSpPr>
          <p:cNvPr id="19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194"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7"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应急预案编制的必要性</a:t>
            </a:r>
            <a:endParaRPr lang="en-US" sz="3600" b="0" strike="noStrike" spc="-1">
              <a:solidFill>
                <a:schemeClr val="dk1"/>
              </a:solidFill>
              <a:latin typeface="Arial"/>
            </a:endParaRPr>
          </a:p>
        </p:txBody>
      </p:sp>
      <p:sp>
        <p:nvSpPr>
          <p:cNvPr id="199"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编制医院安全事故应急预案是医院安全管理工作的基础</a:t>
            </a:r>
            <a:endParaRPr lang="en-US" sz="1600" b="0" strike="noStrike" spc="-1">
              <a:solidFill>
                <a:srgbClr val="000000"/>
              </a:solidFill>
              <a:latin typeface="Arial"/>
            </a:endParaRPr>
          </a:p>
        </p:txBody>
      </p:sp>
      <p:sp>
        <p:nvSpPr>
          <p:cNvPr id="200"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基础工作</a:t>
            </a:r>
            <a:endParaRPr lang="en-US" sz="2000" b="0" strike="noStrike" spc="-1">
              <a:solidFill>
                <a:srgbClr val="000000"/>
              </a:solidFill>
              <a:latin typeface="Arial"/>
            </a:endParaRPr>
          </a:p>
        </p:txBody>
      </p:sp>
      <p:sp>
        <p:nvSpPr>
          <p:cNvPr id="201"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应急预案的编制需要考虑医院的特点、资源配置和突发事件的可能性</a:t>
            </a:r>
            <a:endParaRPr lang="en-US" sz="1600" b="0" strike="noStrike" spc="-1">
              <a:solidFill>
                <a:srgbClr val="000000"/>
              </a:solidFill>
              <a:latin typeface="Arial"/>
            </a:endParaRPr>
          </a:p>
        </p:txBody>
      </p:sp>
      <p:sp>
        <p:nvSpPr>
          <p:cNvPr id="202"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考虑因素</a:t>
            </a:r>
            <a:endParaRPr lang="en-US" sz="2000" b="0" strike="noStrike" spc="-1">
              <a:solidFill>
                <a:srgbClr val="000000"/>
              </a:solidFill>
              <a:latin typeface="Arial"/>
            </a:endParaRPr>
          </a:p>
        </p:txBody>
      </p:sp>
      <p:sp>
        <p:nvSpPr>
          <p:cNvPr id="203"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04"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05"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06"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应急预案编制的步骤</a:t>
            </a:r>
            <a:endParaRPr lang="en-US" sz="3600" b="0" strike="noStrike" spc="-1">
              <a:solidFill>
                <a:schemeClr val="dk1"/>
              </a:solidFill>
              <a:latin typeface="Arial"/>
            </a:endParaRPr>
          </a:p>
        </p:txBody>
      </p:sp>
      <p:sp>
        <p:nvSpPr>
          <p:cNvPr id="209"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启动编制工作，成立应急预案编制工作组</a:t>
            </a:r>
            <a:endParaRPr lang="en-US" sz="1600" b="0" strike="noStrike" spc="-1">
              <a:solidFill>
                <a:srgbClr val="000000"/>
              </a:solidFill>
              <a:latin typeface="Arial"/>
            </a:endParaRPr>
          </a:p>
        </p:txBody>
      </p:sp>
      <p:sp>
        <p:nvSpPr>
          <p:cNvPr id="210"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成立工作组</a:t>
            </a:r>
            <a:endParaRPr lang="en-US" sz="2000" b="0" strike="noStrike" spc="-1">
              <a:solidFill>
                <a:srgbClr val="000000"/>
              </a:solidFill>
              <a:latin typeface="Arial"/>
            </a:endParaRPr>
          </a:p>
        </p:txBody>
      </p:sp>
      <p:sp>
        <p:nvSpPr>
          <p:cNvPr id="211"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调研医院现有安全状况，分析可能发生的安全事故</a:t>
            </a:r>
            <a:endParaRPr lang="en-US" sz="1600" b="0" strike="noStrike" spc="-1">
              <a:solidFill>
                <a:srgbClr val="000000"/>
              </a:solidFill>
              <a:latin typeface="Arial"/>
            </a:endParaRPr>
          </a:p>
        </p:txBody>
      </p:sp>
      <p:sp>
        <p:nvSpPr>
          <p:cNvPr id="212"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调研分析</a:t>
            </a:r>
            <a:endParaRPr lang="en-US" sz="2000" b="0" strike="noStrike" spc="-1">
              <a:solidFill>
                <a:srgbClr val="000000"/>
              </a:solidFill>
              <a:latin typeface="Arial"/>
            </a:endParaRPr>
          </a:p>
        </p:txBody>
      </p:sp>
      <p:sp>
        <p:nvSpPr>
          <p:cNvPr id="213"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制定应急预案的组织结构、职责分工和处置程序</a:t>
            </a:r>
            <a:endParaRPr lang="en-US" sz="1600" b="0" strike="noStrike" spc="-1">
              <a:solidFill>
                <a:srgbClr val="000000"/>
              </a:solidFill>
              <a:latin typeface="Arial"/>
            </a:endParaRPr>
          </a:p>
        </p:txBody>
      </p:sp>
      <p:sp>
        <p:nvSpPr>
          <p:cNvPr id="214"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制定程序</a:t>
            </a:r>
            <a:endParaRPr lang="en-US" sz="2000" b="0" strike="noStrike" spc="-1">
              <a:solidFill>
                <a:srgbClr val="000000"/>
              </a:solidFill>
              <a:latin typeface="Arial"/>
            </a:endParaRPr>
          </a:p>
        </p:txBody>
      </p:sp>
      <p:sp>
        <p:nvSpPr>
          <p:cNvPr id="215"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完善应急预案的具体内容，包括名称、编制依据和修订程序</a:t>
            </a:r>
            <a:endParaRPr lang="en-US" sz="1600" b="0" strike="noStrike" spc="-1">
              <a:solidFill>
                <a:srgbClr val="000000"/>
              </a:solidFill>
              <a:latin typeface="Arial"/>
            </a:endParaRPr>
          </a:p>
        </p:txBody>
      </p:sp>
      <p:sp>
        <p:nvSpPr>
          <p:cNvPr id="216"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完善内容</a:t>
            </a:r>
            <a:endParaRPr lang="en-US" sz="20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2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8"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应急预案的测试与演练</a:t>
            </a:r>
            <a:endParaRPr lang="en-US" sz="2800" b="0" strike="noStrike" spc="-1">
              <a:solidFill>
                <a:srgbClr val="000000"/>
              </a:solidFill>
              <a:latin typeface="Arial"/>
            </a:endParaRPr>
          </a:p>
        </p:txBody>
      </p:sp>
      <p:sp>
        <p:nvSpPr>
          <p:cNvPr id="219"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应急预案编制完成后需要进行测试和演练，验证其可行性和有效性。演练可以帮助医院员工熟悉应急处置流程，提高应急响应能力。</a:t>
            </a:r>
            <a:endParaRPr lang="en-US" sz="1800" b="0" strike="noStrike" spc="-1">
              <a:solidFill>
                <a:srgbClr val="000000"/>
              </a:solidFill>
              <a:latin typeface="Arial"/>
            </a:endParaRPr>
          </a:p>
        </p:txBody>
      </p:sp>
      <p:sp>
        <p:nvSpPr>
          <p:cNvPr id="2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221"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2"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3"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https://d.book118.com/147123030134006053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119</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医院安全事故应急预案培训能上</vt:lpstr>
      <vt:lpstr>目录</vt:lpstr>
      <vt:lpstr>第1章 医院安全事故应急预案培训概述</vt:lpstr>
      <vt:lpstr> </vt:lpstr>
      <vt:lpstr>医院安全事故应急预案的重要性</vt:lpstr>
      <vt:lpstr>医院安全事故应急预案培训的目的</vt:lpstr>
      <vt:lpstr> </vt:lpstr>
      <vt:lpstr>医院安全事故应急预案执行步骤</vt:lpstr>
      <vt:lpstr>医院安全事故应急预案培训效果评估</vt:lpstr>
      <vt:lpstr>第2章 医院安全事故的分类与特点</vt:lpstr>
      <vt:lpstr> </vt:lpstr>
      <vt:lpstr>火灾的分类与危害</vt:lpstr>
      <vt:lpstr>自然灾害的应对策略</vt:lpstr>
      <vt:lpstr>医院安全事故的分类</vt:lpstr>
      <vt:lpstr>医院安全事故的防范措施</vt:lpstr>
      <vt:lpstr>第3章 医院安全事故应急预案的编制</vt:lpstr>
      <vt:lpstr> </vt:lpstr>
      <vt:lpstr>应急预案编制的必要性</vt:lpstr>
      <vt:lpstr>应急预案编制的步骤</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2024-09-27T16:12:26.703</cp:lastPrinted>
  <dcterms:created xsi:type="dcterms:W3CDTF">2024-09-27T08:12:26Z</dcterms:created>
  <dcterms:modified xsi:type="dcterms:W3CDTF">2024-09-27T08:12:28Z</dcterms:modified>
</cp:coreProperties>
</file>