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F2DA74-02A5-4597-AC37-22954D2FAC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8090B6-B707-403B-B9E2-299C04429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A59085-327C-4561-8E01-07C0DA374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AACEA0-ED6B-4BF3-8C0B-55BE5173F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7D6371-5652-4051-B585-C2822C825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25C4F0-6E37-4666-828E-DFB1EC7D7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38BDEF-41FA-46B9-86DE-0A3AA48AE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4D93FE-2B4B-488F-8F69-F06F34703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C7FCC4-FC59-45F4-822F-AA0BFB448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E213CD-A99A-42DE-8590-391FF3A1E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A24F13-979C-4FB2-9B4A-30B0568A5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7130131022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2836730" y="1754363"/>
            <a:ext cx="6557644" cy="7366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  <a:spcBef>
                <a:spcPts val="1"/>
              </a:spcBef>
            </a:pPr>
            <a:r>
              <a:rPr sz="5100" spc="5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中国家居用品行业</a:t>
            </a:r>
            <a:r>
              <a:rPr sz="5100" spc="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</a:t>
            </a:r>
            <a:r>
              <a:rPr sz="51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932915" y="1661319"/>
            <a:ext cx="5089525" cy="36487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855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2400" spc="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0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国家居用品市场规模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国家居用品市场消费者分析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0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国家居用品市场竞争格局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0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国家居用品市场发展趋势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国家居用品市场面临的挑战与机遇</a:t>
            </a:r>
            <a:endParaRPr lang="Microsoft YaHei" altLang="Microsoft YaHei" sz="2400"/>
          </a:p>
          <a:p>
            <a:pPr algn="l" rtl="0" eaLnBrk="0">
              <a:lnSpc>
                <a:spcPct val="101000"/>
              </a:lnSpc>
            </a:pPr>
            <a:endParaRPr lang="Arial" altLang="Arial" sz="14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国家居用品市场未来展望</a:t>
            </a:r>
            <a:endParaRPr lang="Microsoft YaHei" altLang="Microsoft YaHei" sz="2400"/>
          </a:p>
        </p:txBody>
      </p:sp>
      <p:sp>
        <p:nvSpPr>
          <p:cNvPr id="5" name="textbox 5"/>
          <p:cNvSpPr/>
          <p:nvPr/>
        </p:nvSpPr>
        <p:spPr>
          <a:xfrm>
            <a:off x="8859608" y="6071725"/>
            <a:ext cx="3201670" cy="9931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7617"/>
              </a:lnSpc>
            </a:pPr>
            <a:r>
              <a:rPr sz="5700" b="1" spc="10">
                <a:solidFill>
                  <a:srgbClr val="FFC483">
                    <a:alpha val="34117"/>
                  </a:srgbClr>
                </a:solidFill>
                <a:latin typeface="Microsoft YaHei"/>
                <a:ea typeface="Microsoft YaHei"/>
                <a:cs typeface="Microsoft YaHei"/>
              </a:rPr>
              <a:t>content</a:t>
            </a:r>
            <a:r>
              <a:rPr sz="5700" b="1" spc="0">
                <a:solidFill>
                  <a:srgbClr val="FFC483">
                    <a:alpha val="34117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5700"/>
          </a:p>
        </p:txBody>
      </p:sp>
      <p:sp>
        <p:nvSpPr>
          <p:cNvPr id="6" name="textbox 6"/>
          <p:cNvSpPr/>
          <p:nvPr/>
        </p:nvSpPr>
        <p:spPr>
          <a:xfrm>
            <a:off x="987295" y="4053157"/>
            <a:ext cx="1087119" cy="2376170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30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7600" b="1" spc="3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7600" spc="3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600" b="1" spc="3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624268" y="2510894"/>
            <a:ext cx="970280" cy="17202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6957"/>
              </a:lnSpc>
            </a:pPr>
            <a:endParaRPr lang="Arial" altLang="Arial" sz="100"/>
          </a:p>
          <a:p>
            <a:pPr marL="46383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5700"/>
          </a:p>
          <a:p>
            <a:pPr algn="l" rtl="0" eaLnBrk="0">
              <a:lnSpc>
                <a:spcPct val="179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3800" spc="-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3800" spc="-4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454963" y="3878729"/>
            <a:ext cx="3974465" cy="2162810"/>
          </a:xfrm>
          <a:prstGeom prst="rect">
            <a:avLst/>
          </a:prstGeom>
          <a:solidFill>
            <a:srgbClr val="CA7200">
              <a:alpha val="76862"/>
            </a:srgbClr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36000"/>
              </a:lnSpc>
            </a:pPr>
            <a:endParaRPr lang="Arial" altLang="Arial" sz="1000"/>
          </a:p>
          <a:p>
            <a:pPr algn="l" rtl="0" eaLnBrk="0">
              <a:lnSpc>
                <a:spcPct val="137000"/>
              </a:lnSpc>
            </a:pPr>
            <a:endParaRPr lang="Arial" altLang="Arial" sz="1000"/>
          </a:p>
          <a:p>
            <a:pPr marL="232668" algn="l" rtl="0" eaLnBrk="0">
              <a:lnSpc>
                <a:spcPct val="86000"/>
              </a:lnSpc>
              <a:spcBef>
                <a:spcPts val="3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为投资者、企业决策者、行业从业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endParaRPr lang="Microsoft YaHei" altLang="Microsoft YaHei" sz="1300"/>
          </a:p>
          <a:p>
            <a:pPr marL="228896" algn="l" rtl="0" eaLnBrk="0">
              <a:lnSpc>
                <a:spcPts val="2427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提供有价值的参考信息，促进中国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</a:t>
            </a:r>
            <a:endParaRPr lang="Microsoft YaHei" altLang="Microsoft YaHei" sz="1300"/>
          </a:p>
          <a:p>
            <a:pPr marL="228725" algn="l" rtl="0" eaLnBrk="0">
              <a:lnSpc>
                <a:spcPts val="2432"/>
              </a:lnSpc>
            </a:pPr>
            <a:r>
              <a:rPr sz="13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居用品行业的健康发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1" name="textbox 11"/>
          <p:cNvSpPr/>
          <p:nvPr/>
        </p:nvSpPr>
        <p:spPr>
          <a:xfrm>
            <a:off x="442263" y="318468"/>
            <a:ext cx="3456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2319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和背景</a:t>
            </a:r>
            <a:endParaRPr lang="Microsoft YaHei" altLang="Microsoft YaHei" sz="30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2" name="textbox 32"/>
          <p:cNvSpPr/>
          <p:nvPr/>
        </p:nvSpPr>
        <p:spPr>
          <a:xfrm>
            <a:off x="644421" y="1634347"/>
            <a:ext cx="2905760" cy="5213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186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通过对中国家居用品行业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的深入分析，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9558" algn="l" rtl="0" eaLnBrk="0">
              <a:lnSpc>
                <a:spcPct val="94000"/>
              </a:lnSpc>
              <a:spcBef>
                <a:spcPts val="3"/>
              </a:spcBef>
            </a:pP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了解行业现状、发展趋势和竞争格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局。</a:t>
            </a:r>
            <a:endParaRPr lang="Microsoft YaHei" altLang="Microsoft YaHei" sz="13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1900927" y="1443017"/>
            <a:ext cx="9440841" cy="1219200"/>
            <a:chExt cx="9440841" cy="1219200"/>
          </a:xfrm>
        </p:grpSpPr>
        <p:sp>
          <p:nvSpPr>
            <p:cNvPr id="34" name="path"/>
            <p:cNvSpPr/>
            <p:nvPr/>
          </p:nvSpPr>
          <p:spPr>
            <a:xfrm>
              <a:off x="0" y="0"/>
              <a:ext cx="9440841" cy="1219200"/>
            </a:xfrm>
            <a:custGeom>
              <a:rect l="0" t="0" r="0" b="0"/>
              <a:pathLst>
                <a:path w="14867" h="1920">
                  <a:moveTo>
                    <a:pt x="395" y="320"/>
                  </a:moveTo>
                  <a:cubicBezTo>
                    <a:pt x="395" y="143"/>
                    <a:pt x="538" y="0"/>
                    <a:pt x="715" y="0"/>
                  </a:cubicBezTo>
                  <a:lnTo>
                    <a:pt x="715" y="0"/>
                  </a:lnTo>
                  <a:lnTo>
                    <a:pt x="14547" y="0"/>
                  </a:lnTo>
                  <a:lnTo>
                    <a:pt x="14547" y="0"/>
                  </a:lnTo>
                  <a:lnTo>
                    <a:pt x="14547" y="0"/>
                  </a:lnTo>
                  <a:cubicBezTo>
                    <a:pt x="14724" y="0"/>
                    <a:pt x="14867" y="143"/>
                    <a:pt x="14867" y="320"/>
                  </a:cubicBezTo>
                  <a:lnTo>
                    <a:pt x="14867" y="320"/>
                  </a:lnTo>
                  <a:cubicBezTo>
                    <a:pt x="14867" y="320"/>
                    <a:pt x="14867" y="320"/>
                    <a:pt x="14867" y="320"/>
                  </a:cubicBezTo>
                  <a:lnTo>
                    <a:pt x="14867" y="320"/>
                  </a:lnTo>
                  <a:lnTo>
                    <a:pt x="14867" y="1599"/>
                  </a:lnTo>
                  <a:lnTo>
                    <a:pt x="14867" y="1599"/>
                  </a:lnTo>
                  <a:lnTo>
                    <a:pt x="14867" y="1599"/>
                  </a:lnTo>
                  <a:cubicBezTo>
                    <a:pt x="14867" y="1776"/>
                    <a:pt x="14724" y="1920"/>
                    <a:pt x="14547" y="1920"/>
                  </a:cubicBezTo>
                  <a:lnTo>
                    <a:pt x="14547" y="1920"/>
                  </a:lnTo>
                  <a:lnTo>
                    <a:pt x="715" y="1920"/>
                  </a:lnTo>
                  <a:lnTo>
                    <a:pt x="715" y="1920"/>
                  </a:lnTo>
                  <a:lnTo>
                    <a:pt x="715" y="1920"/>
                  </a:lnTo>
                  <a:cubicBezTo>
                    <a:pt x="538" y="1920"/>
                    <a:pt x="395" y="1776"/>
                    <a:pt x="395" y="1599"/>
                  </a:cubicBezTo>
                  <a:lnTo>
                    <a:pt x="395" y="320"/>
                  </a:lnTo>
                  <a:close/>
                </a:path>
                <a:path w="14867" h="1920">
                  <a:moveTo>
                    <a:pt x="495" y="725"/>
                  </a:moveTo>
                  <a:lnTo>
                    <a:pt x="0" y="507"/>
                  </a:lnTo>
                  <a:lnTo>
                    <a:pt x="495" y="289"/>
                  </a:lnTo>
                  <a:lnTo>
                    <a:pt x="495" y="725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textbox 35"/>
            <p:cNvSpPr/>
            <p:nvPr/>
          </p:nvSpPr>
          <p:spPr>
            <a:xfrm>
              <a:off x="-12700" y="-12700"/>
              <a:ext cx="9466580" cy="126428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marL="630732" indent="2285" algn="l" rtl="0" eaLnBrk="0">
                <a:lnSpc>
                  <a:spcPct val="123000"/>
                </a:lnSpc>
                <a:spcBef>
                  <a:spcPts val="1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家居用品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行业是指生产和销售家庭日常生活中所需的各类用品的行业，包括家具、家纺、家居饰品等        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细分领域。</a:t>
              </a:r>
              <a:endParaRPr lang="Microsoft YaHei" altLang="Microsoft YaHei" sz="1500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1900927" y="3201438"/>
            <a:ext cx="9440841" cy="1219200"/>
            <a:chExt cx="9440841" cy="1219200"/>
          </a:xfrm>
        </p:grpSpPr>
        <p:sp>
          <p:nvSpPr>
            <p:cNvPr id="36" name="path"/>
            <p:cNvSpPr/>
            <p:nvPr/>
          </p:nvSpPr>
          <p:spPr>
            <a:xfrm>
              <a:off x="0" y="0"/>
              <a:ext cx="9440841" cy="1219200"/>
            </a:xfrm>
            <a:custGeom>
              <a:rect l="0" t="0" r="0" b="0"/>
              <a:pathLst>
                <a:path w="14867" h="1920">
                  <a:moveTo>
                    <a:pt x="395" y="320"/>
                  </a:moveTo>
                  <a:cubicBezTo>
                    <a:pt x="395" y="143"/>
                    <a:pt x="538" y="0"/>
                    <a:pt x="715" y="0"/>
                  </a:cubicBezTo>
                  <a:lnTo>
                    <a:pt x="715" y="0"/>
                  </a:lnTo>
                  <a:lnTo>
                    <a:pt x="14547" y="0"/>
                  </a:lnTo>
                  <a:lnTo>
                    <a:pt x="14547" y="0"/>
                  </a:lnTo>
                  <a:lnTo>
                    <a:pt x="14547" y="0"/>
                  </a:lnTo>
                  <a:cubicBezTo>
                    <a:pt x="14724" y="0"/>
                    <a:pt x="14867" y="143"/>
                    <a:pt x="14867" y="320"/>
                  </a:cubicBezTo>
                  <a:lnTo>
                    <a:pt x="14867" y="320"/>
                  </a:lnTo>
                  <a:cubicBezTo>
                    <a:pt x="14867" y="320"/>
                    <a:pt x="14867" y="320"/>
                    <a:pt x="14867" y="320"/>
                  </a:cubicBezTo>
                  <a:lnTo>
                    <a:pt x="14867" y="320"/>
                  </a:lnTo>
                  <a:lnTo>
                    <a:pt x="14867" y="1599"/>
                  </a:lnTo>
                  <a:lnTo>
                    <a:pt x="14867" y="1599"/>
                  </a:lnTo>
                  <a:lnTo>
                    <a:pt x="14867" y="1599"/>
                  </a:lnTo>
                  <a:cubicBezTo>
                    <a:pt x="14867" y="1776"/>
                    <a:pt x="14724" y="1920"/>
                    <a:pt x="14547" y="1920"/>
                  </a:cubicBezTo>
                  <a:lnTo>
                    <a:pt x="14547" y="1920"/>
                  </a:lnTo>
                  <a:lnTo>
                    <a:pt x="715" y="1920"/>
                  </a:lnTo>
                  <a:lnTo>
                    <a:pt x="715" y="1920"/>
                  </a:lnTo>
                  <a:lnTo>
                    <a:pt x="715" y="1920"/>
                  </a:lnTo>
                  <a:cubicBezTo>
                    <a:pt x="538" y="1920"/>
                    <a:pt x="395" y="1776"/>
                    <a:pt x="395" y="1599"/>
                  </a:cubicBezTo>
                  <a:lnTo>
                    <a:pt x="395" y="320"/>
                  </a:lnTo>
                  <a:close/>
                </a:path>
                <a:path w="14867" h="1920">
                  <a:moveTo>
                    <a:pt x="495" y="725"/>
                  </a:moveTo>
                  <a:lnTo>
                    <a:pt x="0" y="507"/>
                  </a:lnTo>
                  <a:lnTo>
                    <a:pt x="495" y="289"/>
                  </a:lnTo>
                  <a:lnTo>
                    <a:pt x="495" y="725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textbox 37"/>
            <p:cNvSpPr/>
            <p:nvPr/>
          </p:nvSpPr>
          <p:spPr>
            <a:xfrm>
              <a:off x="-12700" y="-12700"/>
              <a:ext cx="9466580" cy="12636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marL="583240" algn="l" rtl="0" eaLnBrk="0">
                <a:lnSpc>
                  <a:spcPct val="91000"/>
                </a:lnSpc>
                <a:spcBef>
                  <a:spcPts val="7"/>
                </a:spcBef>
              </a:pP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中国家居用品行业市场规模庞大，随着人们生活水平的提高和消费观念的转变，市场需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求不断增长。</a:t>
              </a:r>
              <a:endParaRPr lang="Microsoft YaHei" altLang="Microsoft YaHei" sz="1500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1900927" y="4959858"/>
            <a:ext cx="9440841" cy="1219200"/>
            <a:chExt cx="9440841" cy="1219200"/>
          </a:xfrm>
        </p:grpSpPr>
        <p:sp>
          <p:nvSpPr>
            <p:cNvPr id="38" name="path"/>
            <p:cNvSpPr/>
            <p:nvPr/>
          </p:nvSpPr>
          <p:spPr>
            <a:xfrm>
              <a:off x="0" y="0"/>
              <a:ext cx="9440841" cy="1219200"/>
            </a:xfrm>
            <a:custGeom>
              <a:rect l="0" t="0" r="0" b="0"/>
              <a:pathLst>
                <a:path w="14867" h="1920">
                  <a:moveTo>
                    <a:pt x="395" y="320"/>
                  </a:moveTo>
                  <a:cubicBezTo>
                    <a:pt x="395" y="143"/>
                    <a:pt x="538" y="0"/>
                    <a:pt x="715" y="0"/>
                  </a:cubicBezTo>
                  <a:lnTo>
                    <a:pt x="715" y="0"/>
                  </a:lnTo>
                  <a:lnTo>
                    <a:pt x="14547" y="0"/>
                  </a:lnTo>
                  <a:lnTo>
                    <a:pt x="14547" y="0"/>
                  </a:lnTo>
                  <a:lnTo>
                    <a:pt x="14547" y="0"/>
                  </a:lnTo>
                  <a:cubicBezTo>
                    <a:pt x="14724" y="0"/>
                    <a:pt x="14867" y="143"/>
                    <a:pt x="14867" y="320"/>
                  </a:cubicBezTo>
                  <a:lnTo>
                    <a:pt x="14867" y="320"/>
                  </a:lnTo>
                  <a:cubicBezTo>
                    <a:pt x="14867" y="320"/>
                    <a:pt x="14867" y="320"/>
                    <a:pt x="14867" y="320"/>
                  </a:cubicBezTo>
                  <a:lnTo>
                    <a:pt x="14867" y="320"/>
                  </a:lnTo>
                  <a:lnTo>
                    <a:pt x="14867" y="1599"/>
                  </a:lnTo>
                  <a:lnTo>
                    <a:pt x="14867" y="1599"/>
                  </a:lnTo>
                  <a:lnTo>
                    <a:pt x="14867" y="1599"/>
                  </a:lnTo>
                  <a:cubicBezTo>
                    <a:pt x="14867" y="1776"/>
                    <a:pt x="14724" y="1919"/>
                    <a:pt x="14547" y="1919"/>
                  </a:cubicBezTo>
                  <a:lnTo>
                    <a:pt x="14547" y="1919"/>
                  </a:lnTo>
                  <a:lnTo>
                    <a:pt x="715" y="1920"/>
                  </a:lnTo>
                  <a:lnTo>
                    <a:pt x="715" y="1919"/>
                  </a:lnTo>
                  <a:lnTo>
                    <a:pt x="715" y="1919"/>
                  </a:lnTo>
                  <a:cubicBezTo>
                    <a:pt x="538" y="1919"/>
                    <a:pt x="395" y="1776"/>
                    <a:pt x="395" y="1599"/>
                  </a:cubicBezTo>
                  <a:lnTo>
                    <a:pt x="395" y="320"/>
                  </a:lnTo>
                  <a:close/>
                </a:path>
                <a:path w="14867" h="1920">
                  <a:moveTo>
                    <a:pt x="495" y="725"/>
                  </a:moveTo>
                  <a:lnTo>
                    <a:pt x="0" y="507"/>
                  </a:lnTo>
                  <a:lnTo>
                    <a:pt x="495" y="289"/>
                  </a:lnTo>
                  <a:lnTo>
                    <a:pt x="495" y="725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textbox 39"/>
            <p:cNvSpPr/>
            <p:nvPr/>
          </p:nvSpPr>
          <p:spPr>
            <a:xfrm>
              <a:off x="-12700" y="-12700"/>
              <a:ext cx="9466580" cy="126491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marL="560930" algn="l" rtl="0" eaLnBrk="0">
                <a:lnSpc>
                  <a:spcPct val="91000"/>
                </a:lnSpc>
                <a:spcBef>
                  <a:spcPts val="7"/>
                </a:spcBef>
              </a:pP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行业发展趋势：个性化、定制化、智能化、绿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色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环保等。</a:t>
              </a:r>
              <a:endParaRPr lang="Microsoft YaHei" altLang="Microsoft YaHei" sz="1500"/>
            </a:p>
          </p:txBody>
        </p:sp>
      </p:grpSp>
      <p:sp>
        <p:nvSpPr>
          <p:cNvPr id="40" name="textbox 40"/>
          <p:cNvSpPr/>
          <p:nvPr/>
        </p:nvSpPr>
        <p:spPr>
          <a:xfrm>
            <a:off x="892244" y="331596"/>
            <a:ext cx="1863725" cy="4889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31000"/>
              </a:lnSpc>
            </a:pPr>
            <a:endParaRPr lang="Arial" altLang="Arial" sz="300"/>
          </a:p>
          <a:p>
            <a:pPr marL="78294" algn="l" rtl="0" eaLnBrk="0">
              <a:lnSpc>
                <a:spcPct val="91000"/>
              </a:lnSpc>
              <a:spcBef>
                <a:spcPts val="1"/>
              </a:spcBef>
              <a:tabLst>
                <a:tab pos="33083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</a:t>
            </a:r>
            <a:endParaRPr lang="Microsoft YaHei" altLang="Microsoft YaHei" sz="3000"/>
          </a:p>
        </p:txBody>
      </p:sp>
      <p:sp>
        <p:nvSpPr>
          <p:cNvPr id="41" name="path"/>
          <p:cNvSpPr/>
          <p:nvPr/>
        </p:nvSpPr>
        <p:spPr>
          <a:xfrm>
            <a:off x="904944" y="344296"/>
            <a:ext cx="65594" cy="418915"/>
          </a:xfrm>
          <a:custGeom>
            <a:rect l="0" t="0" r="0" b="0"/>
            <a:pathLst>
              <a:path w="103" h="659">
                <a:moveTo>
                  <a:pt x="0" y="51"/>
                </a:moveTo>
                <a:cubicBezTo>
                  <a:pt x="0" y="23"/>
                  <a:pt x="23" y="0"/>
                  <a:pt x="51" y="0"/>
                </a:cubicBezTo>
                <a:lnTo>
                  <a:pt x="51" y="0"/>
                </a:lnTo>
                <a:lnTo>
                  <a:pt x="51" y="0"/>
                </a:lnTo>
                <a:lnTo>
                  <a:pt x="51" y="0"/>
                </a:lnTo>
                <a:cubicBezTo>
                  <a:pt x="80" y="0"/>
                  <a:pt x="103" y="23"/>
                  <a:pt x="103" y="51"/>
                </a:cubicBezTo>
                <a:lnTo>
                  <a:pt x="103" y="51"/>
                </a:lnTo>
                <a:cubicBezTo>
                  <a:pt x="103" y="51"/>
                  <a:pt x="103" y="51"/>
                  <a:pt x="103" y="51"/>
                </a:cubicBezTo>
                <a:lnTo>
                  <a:pt x="103" y="51"/>
                </a:lnTo>
                <a:lnTo>
                  <a:pt x="103" y="51"/>
                </a:lnTo>
                <a:lnTo>
                  <a:pt x="103" y="51"/>
                </a:lnTo>
                <a:cubicBezTo>
                  <a:pt x="103" y="80"/>
                  <a:pt x="80" y="103"/>
                  <a:pt x="51" y="103"/>
                </a:cubicBezTo>
                <a:lnTo>
                  <a:pt x="51" y="103"/>
                </a:lnTo>
                <a:lnTo>
                  <a:pt x="51" y="103"/>
                </a:lnTo>
                <a:lnTo>
                  <a:pt x="51" y="103"/>
                </a:lnTo>
                <a:cubicBezTo>
                  <a:pt x="23" y="103"/>
                  <a:pt x="0" y="80"/>
                  <a:pt x="0" y="51"/>
                </a:cubicBezTo>
                <a:lnTo>
                  <a:pt x="0" y="51"/>
                </a:lnTo>
                <a:close/>
              </a:path>
              <a:path w="103" h="659">
                <a:moveTo>
                  <a:pt x="0" y="237"/>
                </a:moveTo>
                <a:cubicBezTo>
                  <a:pt x="0" y="208"/>
                  <a:pt x="23" y="185"/>
                  <a:pt x="51" y="185"/>
                </a:cubicBez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cubicBezTo>
                  <a:pt x="80" y="185"/>
                  <a:pt x="103" y="208"/>
                  <a:pt x="103" y="237"/>
                </a:cubicBezTo>
                <a:lnTo>
                  <a:pt x="103" y="237"/>
                </a:lnTo>
                <a:cubicBezTo>
                  <a:pt x="103" y="237"/>
                  <a:pt x="103" y="237"/>
                  <a:pt x="103" y="237"/>
                </a:cubicBezTo>
                <a:lnTo>
                  <a:pt x="103" y="237"/>
                </a:lnTo>
                <a:lnTo>
                  <a:pt x="103" y="237"/>
                </a:lnTo>
                <a:lnTo>
                  <a:pt x="103" y="237"/>
                </a:lnTo>
                <a:cubicBezTo>
                  <a:pt x="103" y="265"/>
                  <a:pt x="80" y="288"/>
                  <a:pt x="51" y="288"/>
                </a:cubicBezTo>
                <a:lnTo>
                  <a:pt x="51" y="288"/>
                </a:lnTo>
                <a:lnTo>
                  <a:pt x="51" y="288"/>
                </a:lnTo>
                <a:lnTo>
                  <a:pt x="51" y="288"/>
                </a:lnTo>
                <a:cubicBezTo>
                  <a:pt x="23" y="288"/>
                  <a:pt x="0" y="265"/>
                  <a:pt x="0" y="237"/>
                </a:cubicBezTo>
                <a:lnTo>
                  <a:pt x="0" y="237"/>
                </a:lnTo>
                <a:close/>
              </a:path>
              <a:path w="103" h="659">
                <a:moveTo>
                  <a:pt x="0" y="422"/>
                </a:moveTo>
                <a:cubicBezTo>
                  <a:pt x="0" y="394"/>
                  <a:pt x="23" y="370"/>
                  <a:pt x="51" y="370"/>
                </a:cubicBezTo>
                <a:lnTo>
                  <a:pt x="51" y="370"/>
                </a:lnTo>
                <a:lnTo>
                  <a:pt x="51" y="370"/>
                </a:lnTo>
                <a:lnTo>
                  <a:pt x="51" y="370"/>
                </a:lnTo>
                <a:cubicBezTo>
                  <a:pt x="80" y="370"/>
                  <a:pt x="103" y="394"/>
                  <a:pt x="103" y="422"/>
                </a:cubicBezTo>
                <a:lnTo>
                  <a:pt x="103" y="422"/>
                </a:lnTo>
                <a:cubicBezTo>
                  <a:pt x="103" y="422"/>
                  <a:pt x="103" y="422"/>
                  <a:pt x="103" y="422"/>
                </a:cubicBezTo>
                <a:lnTo>
                  <a:pt x="103" y="422"/>
                </a:lnTo>
                <a:lnTo>
                  <a:pt x="103" y="422"/>
                </a:lnTo>
                <a:lnTo>
                  <a:pt x="103" y="422"/>
                </a:lnTo>
                <a:cubicBezTo>
                  <a:pt x="103" y="451"/>
                  <a:pt x="80" y="474"/>
                  <a:pt x="51" y="474"/>
                </a:cubicBezTo>
                <a:lnTo>
                  <a:pt x="51" y="474"/>
                </a:lnTo>
                <a:lnTo>
                  <a:pt x="51" y="474"/>
                </a:lnTo>
                <a:lnTo>
                  <a:pt x="51" y="474"/>
                </a:lnTo>
                <a:cubicBezTo>
                  <a:pt x="23" y="474"/>
                  <a:pt x="0" y="451"/>
                  <a:pt x="0" y="422"/>
                </a:cubicBezTo>
                <a:lnTo>
                  <a:pt x="0" y="422"/>
                </a:lnTo>
                <a:close/>
              </a:path>
              <a:path w="103" h="659">
                <a:moveTo>
                  <a:pt x="0" y="608"/>
                </a:moveTo>
                <a:cubicBezTo>
                  <a:pt x="0" y="579"/>
                  <a:pt x="23" y="556"/>
                  <a:pt x="51" y="556"/>
                </a:cubicBezTo>
                <a:lnTo>
                  <a:pt x="51" y="556"/>
                </a:lnTo>
                <a:lnTo>
                  <a:pt x="51" y="556"/>
                </a:lnTo>
                <a:lnTo>
                  <a:pt x="51" y="556"/>
                </a:lnTo>
                <a:cubicBezTo>
                  <a:pt x="80" y="556"/>
                  <a:pt x="103" y="579"/>
                  <a:pt x="103" y="608"/>
                </a:cubicBezTo>
                <a:lnTo>
                  <a:pt x="103" y="608"/>
                </a:lnTo>
                <a:cubicBezTo>
                  <a:pt x="103" y="608"/>
                  <a:pt x="103" y="608"/>
                  <a:pt x="103" y="608"/>
                </a:cubicBezTo>
                <a:lnTo>
                  <a:pt x="103" y="608"/>
                </a:lnTo>
                <a:lnTo>
                  <a:pt x="103" y="608"/>
                </a:lnTo>
                <a:lnTo>
                  <a:pt x="103" y="608"/>
                </a:lnTo>
                <a:cubicBezTo>
                  <a:pt x="103" y="636"/>
                  <a:pt x="80" y="659"/>
                  <a:pt x="51" y="659"/>
                </a:cubicBezTo>
                <a:lnTo>
                  <a:pt x="51" y="659"/>
                </a:lnTo>
                <a:lnTo>
                  <a:pt x="51" y="659"/>
                </a:lnTo>
                <a:lnTo>
                  <a:pt x="51" y="659"/>
                </a:lnTo>
                <a:cubicBezTo>
                  <a:pt x="23" y="659"/>
                  <a:pt x="0" y="636"/>
                  <a:pt x="0" y="608"/>
                </a:cubicBezTo>
                <a:lnTo>
                  <a:pt x="0" y="608"/>
                </a:lnTo>
                <a:close/>
              </a:path>
            </a:pathLst>
          </a:custGeom>
          <a:solidFill>
            <a:srgbClr val="FF960E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71088" y="1178477"/>
            <a:ext cx="76200" cy="5679522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873195" y="1466457"/>
            <a:ext cx="669477" cy="669478"/>
            <a:chExt cx="669477" cy="669478"/>
          </a:xfrm>
        </p:grpSpPr>
        <p:sp>
          <p:nvSpPr>
            <p:cNvPr id="43" name="path"/>
            <p:cNvSpPr/>
            <p:nvPr/>
          </p:nvSpPr>
          <p:spPr>
            <a:xfrm>
              <a:off x="0" y="0"/>
              <a:ext cx="669477" cy="669478"/>
            </a:xfrm>
            <a:custGeom>
              <a:rect l="0" t="0" r="0" b="0"/>
              <a:pathLst>
                <a:path w="1054" h="1054">
                  <a:moveTo>
                    <a:pt x="0" y="527"/>
                  </a:moveTo>
                  <a:cubicBezTo>
                    <a:pt x="0" y="236"/>
                    <a:pt x="236" y="0"/>
                    <a:pt x="527" y="0"/>
                  </a:cubicBezTo>
                  <a:lnTo>
                    <a:pt x="527" y="0"/>
                  </a:lnTo>
                  <a:lnTo>
                    <a:pt x="527" y="0"/>
                  </a:lnTo>
                  <a:lnTo>
                    <a:pt x="527" y="0"/>
                  </a:lnTo>
                  <a:cubicBezTo>
                    <a:pt x="818" y="0"/>
                    <a:pt x="1054" y="236"/>
                    <a:pt x="1054" y="527"/>
                  </a:cubicBezTo>
                  <a:lnTo>
                    <a:pt x="1054" y="527"/>
                  </a:lnTo>
                  <a:cubicBezTo>
                    <a:pt x="1054" y="527"/>
                    <a:pt x="1054" y="527"/>
                    <a:pt x="1054" y="527"/>
                  </a:cubicBezTo>
                  <a:lnTo>
                    <a:pt x="1054" y="527"/>
                  </a:lnTo>
                  <a:lnTo>
                    <a:pt x="1054" y="527"/>
                  </a:lnTo>
                  <a:lnTo>
                    <a:pt x="1054" y="527"/>
                  </a:lnTo>
                  <a:cubicBezTo>
                    <a:pt x="1054" y="818"/>
                    <a:pt x="818" y="1054"/>
                    <a:pt x="527" y="1054"/>
                  </a:cubicBezTo>
                  <a:lnTo>
                    <a:pt x="527" y="1054"/>
                  </a:lnTo>
                  <a:lnTo>
                    <a:pt x="527" y="1054"/>
                  </a:lnTo>
                  <a:lnTo>
                    <a:pt x="527" y="1054"/>
                  </a:lnTo>
                  <a:cubicBezTo>
                    <a:pt x="236" y="1054"/>
                    <a:pt x="0" y="818"/>
                    <a:pt x="0" y="527"/>
                  </a:cubicBezTo>
                  <a:lnTo>
                    <a:pt x="0" y="527"/>
                  </a:lnTo>
                  <a:close/>
                </a:path>
              </a:pathLst>
            </a:custGeom>
            <a:solidFill>
              <a:srgbClr val="FF771B">
                <a:alpha val="29803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115086" y="115085"/>
              <a:ext cx="439304" cy="439305"/>
            </a:xfrm>
            <a:custGeom>
              <a:rect l="0" t="0" r="0" b="0"/>
              <a:pathLst>
                <a:path w="691" h="691">
                  <a:moveTo>
                    <a:pt x="0" y="345"/>
                  </a:moveTo>
                  <a:cubicBezTo>
                    <a:pt x="0" y="154"/>
                    <a:pt x="154" y="0"/>
                    <a:pt x="345" y="0"/>
                  </a:cubicBezTo>
                  <a:lnTo>
                    <a:pt x="345" y="0"/>
                  </a:lnTo>
                  <a:lnTo>
                    <a:pt x="345" y="0"/>
                  </a:lnTo>
                  <a:lnTo>
                    <a:pt x="345" y="0"/>
                  </a:lnTo>
                  <a:cubicBezTo>
                    <a:pt x="536" y="0"/>
                    <a:pt x="691" y="154"/>
                    <a:pt x="691" y="345"/>
                  </a:cubicBezTo>
                  <a:lnTo>
                    <a:pt x="691" y="345"/>
                  </a:lnTo>
                  <a:cubicBezTo>
                    <a:pt x="691" y="345"/>
                    <a:pt x="691" y="345"/>
                    <a:pt x="691" y="345"/>
                  </a:cubicBezTo>
                  <a:lnTo>
                    <a:pt x="691" y="345"/>
                  </a:lnTo>
                  <a:lnTo>
                    <a:pt x="691" y="345"/>
                  </a:lnTo>
                  <a:lnTo>
                    <a:pt x="691" y="345"/>
                  </a:lnTo>
                  <a:cubicBezTo>
                    <a:pt x="691" y="536"/>
                    <a:pt x="536" y="691"/>
                    <a:pt x="345" y="691"/>
                  </a:cubicBezTo>
                  <a:lnTo>
                    <a:pt x="345" y="691"/>
                  </a:lnTo>
                  <a:lnTo>
                    <a:pt x="345" y="691"/>
                  </a:lnTo>
                  <a:lnTo>
                    <a:pt x="345" y="691"/>
                  </a:lnTo>
                  <a:cubicBezTo>
                    <a:pt x="154" y="691"/>
                    <a:pt x="0" y="536"/>
                    <a:pt x="0" y="345"/>
                  </a:cubicBezTo>
                  <a:lnTo>
                    <a:pt x="0" y="345"/>
                  </a:lnTo>
                  <a:close/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873195" y="4959858"/>
            <a:ext cx="669477" cy="669478"/>
            <a:chExt cx="669477" cy="669478"/>
          </a:xfrm>
        </p:grpSpPr>
        <p:sp>
          <p:nvSpPr>
            <p:cNvPr id="45" name="path"/>
            <p:cNvSpPr/>
            <p:nvPr/>
          </p:nvSpPr>
          <p:spPr>
            <a:xfrm>
              <a:off x="0" y="0"/>
              <a:ext cx="669477" cy="669478"/>
            </a:xfrm>
            <a:custGeom>
              <a:rect l="0" t="0" r="0" b="0"/>
              <a:pathLst>
                <a:path w="1054" h="1054">
                  <a:moveTo>
                    <a:pt x="0" y="527"/>
                  </a:moveTo>
                  <a:cubicBezTo>
                    <a:pt x="0" y="236"/>
                    <a:pt x="236" y="0"/>
                    <a:pt x="527" y="0"/>
                  </a:cubicBezTo>
                  <a:lnTo>
                    <a:pt x="527" y="0"/>
                  </a:lnTo>
                  <a:lnTo>
                    <a:pt x="527" y="0"/>
                  </a:lnTo>
                  <a:lnTo>
                    <a:pt x="527" y="0"/>
                  </a:lnTo>
                  <a:cubicBezTo>
                    <a:pt x="818" y="0"/>
                    <a:pt x="1054" y="236"/>
                    <a:pt x="1054" y="527"/>
                  </a:cubicBezTo>
                  <a:lnTo>
                    <a:pt x="1054" y="527"/>
                  </a:lnTo>
                  <a:cubicBezTo>
                    <a:pt x="1054" y="527"/>
                    <a:pt x="1054" y="527"/>
                    <a:pt x="1054" y="527"/>
                  </a:cubicBezTo>
                  <a:lnTo>
                    <a:pt x="1054" y="527"/>
                  </a:lnTo>
                  <a:lnTo>
                    <a:pt x="1054" y="527"/>
                  </a:lnTo>
                  <a:lnTo>
                    <a:pt x="1054" y="527"/>
                  </a:lnTo>
                  <a:cubicBezTo>
                    <a:pt x="1054" y="818"/>
                    <a:pt x="818" y="1054"/>
                    <a:pt x="527" y="1054"/>
                  </a:cubicBezTo>
                  <a:lnTo>
                    <a:pt x="527" y="1054"/>
                  </a:lnTo>
                  <a:lnTo>
                    <a:pt x="527" y="1054"/>
                  </a:lnTo>
                  <a:lnTo>
                    <a:pt x="527" y="1054"/>
                  </a:lnTo>
                  <a:cubicBezTo>
                    <a:pt x="236" y="1054"/>
                    <a:pt x="0" y="818"/>
                    <a:pt x="0" y="527"/>
                  </a:cubicBezTo>
                  <a:lnTo>
                    <a:pt x="0" y="527"/>
                  </a:lnTo>
                  <a:close/>
                </a:path>
              </a:pathLst>
            </a:custGeom>
            <a:solidFill>
              <a:srgbClr val="FF771B">
                <a:alpha val="29803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115086" y="115085"/>
              <a:ext cx="439304" cy="439304"/>
            </a:xfrm>
            <a:custGeom>
              <a:rect l="0" t="0" r="0" b="0"/>
              <a:pathLst>
                <a:path w="691" h="691">
                  <a:moveTo>
                    <a:pt x="0" y="345"/>
                  </a:moveTo>
                  <a:cubicBezTo>
                    <a:pt x="0" y="154"/>
                    <a:pt x="154" y="0"/>
                    <a:pt x="345" y="0"/>
                  </a:cubicBezTo>
                  <a:lnTo>
                    <a:pt x="345" y="0"/>
                  </a:lnTo>
                  <a:lnTo>
                    <a:pt x="345" y="0"/>
                  </a:lnTo>
                  <a:lnTo>
                    <a:pt x="345" y="0"/>
                  </a:lnTo>
                  <a:cubicBezTo>
                    <a:pt x="536" y="0"/>
                    <a:pt x="691" y="154"/>
                    <a:pt x="691" y="345"/>
                  </a:cubicBezTo>
                  <a:lnTo>
                    <a:pt x="691" y="345"/>
                  </a:lnTo>
                  <a:cubicBezTo>
                    <a:pt x="691" y="345"/>
                    <a:pt x="691" y="345"/>
                    <a:pt x="691" y="345"/>
                  </a:cubicBezTo>
                  <a:lnTo>
                    <a:pt x="691" y="345"/>
                  </a:lnTo>
                  <a:lnTo>
                    <a:pt x="691" y="345"/>
                  </a:lnTo>
                  <a:lnTo>
                    <a:pt x="691" y="345"/>
                  </a:lnTo>
                  <a:cubicBezTo>
                    <a:pt x="691" y="536"/>
                    <a:pt x="536" y="691"/>
                    <a:pt x="345" y="691"/>
                  </a:cubicBezTo>
                  <a:lnTo>
                    <a:pt x="345" y="691"/>
                  </a:lnTo>
                  <a:lnTo>
                    <a:pt x="345" y="691"/>
                  </a:lnTo>
                  <a:lnTo>
                    <a:pt x="345" y="691"/>
                  </a:lnTo>
                  <a:cubicBezTo>
                    <a:pt x="154" y="691"/>
                    <a:pt x="0" y="536"/>
                    <a:pt x="0" y="345"/>
                  </a:cubicBezTo>
                  <a:lnTo>
                    <a:pt x="0" y="345"/>
                  </a:lnTo>
                  <a:close/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873195" y="3201437"/>
            <a:ext cx="669477" cy="669477"/>
            <a:chExt cx="669477" cy="669477"/>
          </a:xfrm>
        </p:grpSpPr>
        <p:sp>
          <p:nvSpPr>
            <p:cNvPr id="47" name="path"/>
            <p:cNvSpPr/>
            <p:nvPr/>
          </p:nvSpPr>
          <p:spPr>
            <a:xfrm>
              <a:off x="0" y="0"/>
              <a:ext cx="669477" cy="669477"/>
            </a:xfrm>
            <a:custGeom>
              <a:rect l="0" t="0" r="0" b="0"/>
              <a:pathLst>
                <a:path w="1054" h="1054">
                  <a:moveTo>
                    <a:pt x="0" y="527"/>
                  </a:moveTo>
                  <a:cubicBezTo>
                    <a:pt x="0" y="236"/>
                    <a:pt x="236" y="0"/>
                    <a:pt x="527" y="0"/>
                  </a:cubicBezTo>
                  <a:lnTo>
                    <a:pt x="527" y="0"/>
                  </a:lnTo>
                  <a:lnTo>
                    <a:pt x="527" y="0"/>
                  </a:lnTo>
                  <a:lnTo>
                    <a:pt x="527" y="0"/>
                  </a:lnTo>
                  <a:cubicBezTo>
                    <a:pt x="818" y="0"/>
                    <a:pt x="1054" y="236"/>
                    <a:pt x="1054" y="527"/>
                  </a:cubicBezTo>
                  <a:lnTo>
                    <a:pt x="1054" y="527"/>
                  </a:lnTo>
                  <a:cubicBezTo>
                    <a:pt x="1054" y="527"/>
                    <a:pt x="1054" y="527"/>
                    <a:pt x="1054" y="527"/>
                  </a:cubicBezTo>
                  <a:lnTo>
                    <a:pt x="1054" y="527"/>
                  </a:lnTo>
                  <a:lnTo>
                    <a:pt x="1054" y="527"/>
                  </a:lnTo>
                  <a:lnTo>
                    <a:pt x="1054" y="527"/>
                  </a:lnTo>
                  <a:cubicBezTo>
                    <a:pt x="1054" y="818"/>
                    <a:pt x="818" y="1054"/>
                    <a:pt x="527" y="1054"/>
                  </a:cubicBezTo>
                  <a:lnTo>
                    <a:pt x="527" y="1054"/>
                  </a:lnTo>
                  <a:lnTo>
                    <a:pt x="527" y="1054"/>
                  </a:lnTo>
                  <a:lnTo>
                    <a:pt x="527" y="1054"/>
                  </a:lnTo>
                  <a:cubicBezTo>
                    <a:pt x="236" y="1054"/>
                    <a:pt x="0" y="818"/>
                    <a:pt x="0" y="527"/>
                  </a:cubicBezTo>
                  <a:lnTo>
                    <a:pt x="0" y="527"/>
                  </a:lnTo>
                  <a:close/>
                </a:path>
              </a:pathLst>
            </a:custGeom>
            <a:solidFill>
              <a:srgbClr val="FF771B">
                <a:alpha val="29803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115086" y="115086"/>
              <a:ext cx="439304" cy="439304"/>
            </a:xfrm>
            <a:custGeom>
              <a:rect l="0" t="0" r="0" b="0"/>
              <a:pathLst>
                <a:path w="691" h="691">
                  <a:moveTo>
                    <a:pt x="0" y="345"/>
                  </a:moveTo>
                  <a:cubicBezTo>
                    <a:pt x="0" y="154"/>
                    <a:pt x="154" y="0"/>
                    <a:pt x="345" y="0"/>
                  </a:cubicBezTo>
                  <a:lnTo>
                    <a:pt x="345" y="0"/>
                  </a:lnTo>
                  <a:lnTo>
                    <a:pt x="345" y="0"/>
                  </a:lnTo>
                  <a:lnTo>
                    <a:pt x="345" y="0"/>
                  </a:lnTo>
                  <a:cubicBezTo>
                    <a:pt x="536" y="0"/>
                    <a:pt x="691" y="154"/>
                    <a:pt x="691" y="345"/>
                  </a:cubicBezTo>
                  <a:lnTo>
                    <a:pt x="691" y="345"/>
                  </a:lnTo>
                  <a:cubicBezTo>
                    <a:pt x="691" y="345"/>
                    <a:pt x="691" y="345"/>
                    <a:pt x="691" y="345"/>
                  </a:cubicBezTo>
                  <a:lnTo>
                    <a:pt x="691" y="345"/>
                  </a:lnTo>
                  <a:lnTo>
                    <a:pt x="691" y="345"/>
                  </a:lnTo>
                  <a:lnTo>
                    <a:pt x="691" y="345"/>
                  </a:lnTo>
                  <a:cubicBezTo>
                    <a:pt x="691" y="536"/>
                    <a:pt x="536" y="691"/>
                    <a:pt x="345" y="691"/>
                  </a:cubicBezTo>
                  <a:lnTo>
                    <a:pt x="345" y="691"/>
                  </a:lnTo>
                  <a:lnTo>
                    <a:pt x="345" y="691"/>
                  </a:lnTo>
                  <a:lnTo>
                    <a:pt x="345" y="691"/>
                  </a:lnTo>
                  <a:cubicBezTo>
                    <a:pt x="154" y="691"/>
                    <a:pt x="0" y="536"/>
                    <a:pt x="0" y="345"/>
                  </a:cubicBezTo>
                  <a:lnTo>
                    <a:pt x="0" y="345"/>
                  </a:lnTo>
                  <a:close/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path"/>
          <p:cNvSpPr/>
          <p:nvPr/>
        </p:nvSpPr>
        <p:spPr>
          <a:xfrm>
            <a:off x="575048" y="573290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FF960E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path"/>
          <p:cNvSpPr/>
          <p:nvPr/>
        </p:nvSpPr>
        <p:spPr>
          <a:xfrm>
            <a:off x="575048" y="691064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FF960E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path"/>
          <p:cNvSpPr/>
          <p:nvPr/>
        </p:nvSpPr>
        <p:spPr>
          <a:xfrm>
            <a:off x="575048" y="337742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FF960E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path"/>
          <p:cNvSpPr/>
          <p:nvPr/>
        </p:nvSpPr>
        <p:spPr>
          <a:xfrm>
            <a:off x="575048" y="455516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FF960E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path"/>
          <p:cNvSpPr/>
          <p:nvPr/>
        </p:nvSpPr>
        <p:spPr>
          <a:xfrm>
            <a:off x="689124" y="575006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FF960E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path"/>
          <p:cNvSpPr/>
          <p:nvPr/>
        </p:nvSpPr>
        <p:spPr>
          <a:xfrm>
            <a:off x="689124" y="692780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FF960E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path"/>
          <p:cNvSpPr/>
          <p:nvPr/>
        </p:nvSpPr>
        <p:spPr>
          <a:xfrm>
            <a:off x="689124" y="339459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lnTo>
                  <a:pt x="58" y="117"/>
                </a:ln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FF960E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0" name="path"/>
          <p:cNvSpPr/>
          <p:nvPr/>
        </p:nvSpPr>
        <p:spPr>
          <a:xfrm>
            <a:off x="689124" y="457232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FF960E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path"/>
          <p:cNvSpPr/>
          <p:nvPr/>
        </p:nvSpPr>
        <p:spPr>
          <a:xfrm>
            <a:off x="799767" y="583976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FF960E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path"/>
          <p:cNvSpPr/>
          <p:nvPr/>
        </p:nvSpPr>
        <p:spPr>
          <a:xfrm>
            <a:off x="799767" y="701750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FF960E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path"/>
          <p:cNvSpPr/>
          <p:nvPr/>
        </p:nvSpPr>
        <p:spPr>
          <a:xfrm>
            <a:off x="799767" y="348429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FF960E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4" name="path"/>
          <p:cNvSpPr/>
          <p:nvPr/>
        </p:nvSpPr>
        <p:spPr>
          <a:xfrm>
            <a:off x="799767" y="466202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FF960E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5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3683597" y="2513827"/>
            <a:ext cx="4853940" cy="17170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1987054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5700"/>
          </a:p>
          <a:p>
            <a:pPr algn="l" rtl="0" eaLnBrk="0">
              <a:lnSpc>
                <a:spcPct val="179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900"/>
          </a:p>
          <a:p>
            <a:pPr algn="l" rtl="0" eaLnBrk="0">
              <a:lnSpc>
                <a:spcPct val="895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国家居用品市场规模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2079754" y="1600151"/>
            <a:ext cx="8282842" cy="4436693"/>
            <a:chExt cx="8282842" cy="4436693"/>
          </a:xfrm>
        </p:grpSpPr>
        <p:grpSp>
          <p:nvGrpSpPr>
            <p:cNvPr id="18" name="group 18"/>
            <p:cNvGrpSpPr/>
            <p:nvPr/>
          </p:nvGrpSpPr>
          <p:grpSpPr>
            <a:xfrm rot="21600000">
              <a:off x="0" y="0"/>
              <a:ext cx="8282842" cy="4436693"/>
              <a:chExt cx="8282842" cy="4436693"/>
            </a:xfrm>
          </p:grpSpPr>
          <p:sp>
            <p:nvSpPr>
              <p:cNvPr id="68" name="path"/>
              <p:cNvSpPr/>
              <p:nvPr/>
            </p:nvSpPr>
            <p:spPr>
              <a:xfrm>
                <a:off x="1364246" y="0"/>
                <a:ext cx="6918594" cy="1211501"/>
              </a:xfrm>
              <a:custGeom>
                <a:rect l="0" t="0" r="0" b="0"/>
                <a:pathLst>
                  <a:path w="10895" h="1907">
                    <a:moveTo>
                      <a:pt x="0" y="0"/>
                    </a:moveTo>
                    <a:lnTo>
                      <a:pt x="10895" y="0"/>
                    </a:lnTo>
                    <a:lnTo>
                      <a:pt x="10895" y="1907"/>
                    </a:lnTo>
                    <a:lnTo>
                      <a:pt x="0" y="1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9" name="path"/>
              <p:cNvSpPr/>
              <p:nvPr/>
            </p:nvSpPr>
            <p:spPr>
              <a:xfrm>
                <a:off x="0" y="0"/>
                <a:ext cx="1922775" cy="1612593"/>
              </a:xfrm>
              <a:custGeom>
                <a:rect l="0" t="0" r="0" b="0"/>
                <a:pathLst>
                  <a:path w="3027" h="2539">
                    <a:moveTo>
                      <a:pt x="0" y="0"/>
                    </a:moveTo>
                    <a:lnTo>
                      <a:pt x="3027" y="0"/>
                    </a:lnTo>
                    <a:lnTo>
                      <a:pt x="3027" y="2539"/>
                    </a:lnTo>
                    <a:lnTo>
                      <a:pt x="0" y="2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0" name="path"/>
              <p:cNvSpPr/>
              <p:nvPr/>
            </p:nvSpPr>
            <p:spPr>
              <a:xfrm>
                <a:off x="0" y="1612598"/>
                <a:ext cx="6918594" cy="1211501"/>
              </a:xfrm>
              <a:custGeom>
                <a:rect l="0" t="0" r="0" b="0"/>
                <a:pathLst>
                  <a:path w="10895" h="1907">
                    <a:moveTo>
                      <a:pt x="0" y="0"/>
                    </a:moveTo>
                    <a:lnTo>
                      <a:pt x="10895" y="0"/>
                    </a:lnTo>
                    <a:lnTo>
                      <a:pt x="10895" y="1907"/>
                    </a:lnTo>
                    <a:lnTo>
                      <a:pt x="0" y="1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1" name="path"/>
              <p:cNvSpPr/>
              <p:nvPr/>
            </p:nvSpPr>
            <p:spPr>
              <a:xfrm>
                <a:off x="6360064" y="1412050"/>
                <a:ext cx="1922777" cy="1612593"/>
              </a:xfrm>
              <a:custGeom>
                <a:rect l="0" t="0" r="0" b="0"/>
                <a:pathLst>
                  <a:path w="3027" h="2539">
                    <a:moveTo>
                      <a:pt x="0" y="0"/>
                    </a:moveTo>
                    <a:lnTo>
                      <a:pt x="3027" y="0"/>
                    </a:lnTo>
                    <a:lnTo>
                      <a:pt x="3027" y="2539"/>
                    </a:lnTo>
                    <a:lnTo>
                      <a:pt x="0" y="2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2" name="path"/>
              <p:cNvSpPr/>
              <p:nvPr/>
            </p:nvSpPr>
            <p:spPr>
              <a:xfrm>
                <a:off x="1364246" y="3225192"/>
                <a:ext cx="6918594" cy="1211501"/>
              </a:xfrm>
              <a:custGeom>
                <a:rect l="0" t="0" r="0" b="0"/>
                <a:pathLst>
                  <a:path w="10895" h="1907">
                    <a:moveTo>
                      <a:pt x="0" y="0"/>
                    </a:moveTo>
                    <a:lnTo>
                      <a:pt x="10895" y="0"/>
                    </a:lnTo>
                    <a:lnTo>
                      <a:pt x="10895" y="1907"/>
                    </a:lnTo>
                    <a:lnTo>
                      <a:pt x="0" y="1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3" name="path"/>
              <p:cNvSpPr/>
              <p:nvPr/>
            </p:nvSpPr>
            <p:spPr>
              <a:xfrm>
                <a:off x="0" y="2824096"/>
                <a:ext cx="1922775" cy="1612594"/>
              </a:xfrm>
              <a:custGeom>
                <a:rect l="0" t="0" r="0" b="0"/>
                <a:pathLst>
                  <a:path w="3027" h="2539">
                    <a:moveTo>
                      <a:pt x="0" y="0"/>
                    </a:moveTo>
                    <a:lnTo>
                      <a:pt x="3027" y="0"/>
                    </a:lnTo>
                    <a:lnTo>
                      <a:pt x="3027" y="2539"/>
                    </a:lnTo>
                    <a:lnTo>
                      <a:pt x="0" y="2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74" name="textbox 74"/>
            <p:cNvSpPr/>
            <p:nvPr/>
          </p:nvSpPr>
          <p:spPr>
            <a:xfrm>
              <a:off x="111820" y="351536"/>
              <a:ext cx="8084819" cy="380237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4711"/>
                </a:lnSpc>
              </a:pPr>
              <a:endParaRPr lang="Arial" altLang="Arial" sz="100"/>
            </a:p>
            <a:p>
              <a:pPr algn="r" rtl="0" eaLnBrk="0">
                <a:lnSpc>
                  <a:spcPct val="83000"/>
                </a:lnSpc>
              </a:pP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，中国家居用品市场规模持续增长，受益于国内消费升级和家居装</a:t>
              </a:r>
              <a:endParaRPr lang="Microsoft YaHei" altLang="Microsoft YaHei" sz="1500"/>
            </a:p>
            <a:p>
              <a:pPr marL="1978298" algn="l" rtl="0" eaLnBrk="0">
                <a:lnSpc>
                  <a:spcPts val="2695"/>
                </a:lnSpc>
              </a:pPr>
              <a:r>
                <a:rPr sz="1500" spc="-13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修需求的增加。</a:t>
              </a:r>
              <a:endParaRPr lang="Microsoft YaHei" altLang="Microsoft YaHei" sz="15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2000"/>
                </a:lnSpc>
              </a:pPr>
              <a:endParaRPr lang="Arial" altLang="Arial" sz="1000"/>
            </a:p>
            <a:p>
              <a:pPr algn="l" rtl="0" eaLnBrk="0">
                <a:lnSpc>
                  <a:spcPct val="112000"/>
                </a:lnSpc>
              </a:pPr>
              <a:endParaRPr lang="Arial" altLang="Arial" sz="1000"/>
            </a:p>
            <a:p>
              <a:pPr algn="l" rtl="0" eaLnBrk="0">
                <a:lnSpc>
                  <a:spcPct val="112000"/>
                </a:lnSpc>
              </a:pPr>
              <a:endParaRPr lang="Arial" altLang="Arial" sz="1000"/>
            </a:p>
            <a:p>
              <a:pPr algn="l" rtl="0" eaLnBrk="0">
                <a:lnSpc>
                  <a:spcPct val="112000"/>
                </a:lnSpc>
              </a:pPr>
              <a:endParaRPr lang="Arial" altLang="Arial" sz="1000"/>
            </a:p>
            <a:p>
              <a:pPr algn="l" rtl="0" eaLnBrk="0">
                <a:lnSpc>
                  <a:spcPct val="112000"/>
                </a:lnSpc>
              </a:pPr>
              <a:endParaRPr lang="Arial" altLang="Arial" sz="1000"/>
            </a:p>
            <a:p>
              <a:pPr marL="15176" algn="l" rtl="0" eaLnBrk="0">
                <a:lnSpc>
                  <a:spcPct val="83000"/>
                </a:lnSpc>
                <a:spcBef>
                  <a:spcPts val="457"/>
                </a:spcBef>
              </a:pP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家居用品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行业涵盖了家具、家纺、家电等多个细分领域，呈现出多元化的</a:t>
              </a:r>
              <a:endParaRPr lang="Microsoft YaHei" altLang="Microsoft YaHei" sz="1500"/>
            </a:p>
            <a:p>
              <a:pPr marL="12700" algn="l" rtl="0" eaLnBrk="0">
                <a:lnSpc>
                  <a:spcPts val="2689"/>
                </a:lnSpc>
              </a:pPr>
              <a:r>
                <a:rPr sz="1400" spc="-7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发展趋势。</a:t>
              </a:r>
              <a:endParaRPr lang="Microsoft YaHei" altLang="Microsoft YaHei" sz="1400"/>
            </a:p>
            <a:p>
              <a:pPr algn="l" rtl="0" eaLnBrk="0">
                <a:lnSpc>
                  <a:spcPct val="116000"/>
                </a:lnSpc>
              </a:pPr>
              <a:endParaRPr lang="Arial" altLang="Arial" sz="1000"/>
            </a:p>
            <a:p>
              <a:pPr algn="l" rtl="0" eaLnBrk="0">
                <a:lnSpc>
                  <a:spcPct val="116000"/>
                </a:lnSpc>
              </a:pPr>
              <a:endParaRPr lang="Arial" altLang="Arial" sz="1000"/>
            </a:p>
            <a:p>
              <a:pPr algn="l" rtl="0" eaLnBrk="0">
                <a:lnSpc>
                  <a:spcPct val="116000"/>
                </a:lnSpc>
              </a:pPr>
              <a:endParaRPr lang="Arial" altLang="Arial" sz="1000"/>
            </a:p>
            <a:p>
              <a:pPr algn="l" rtl="0" eaLnBrk="0">
                <a:lnSpc>
                  <a:spcPct val="116000"/>
                </a:lnSpc>
              </a:pPr>
              <a:endParaRPr lang="Arial" altLang="Arial" sz="1000"/>
            </a:p>
            <a:p>
              <a:pPr algn="l" rtl="0" eaLnBrk="0">
                <a:lnSpc>
                  <a:spcPct val="116000"/>
                </a:lnSpc>
              </a:pPr>
              <a:endParaRPr lang="Arial" altLang="Arial" sz="1000"/>
            </a:p>
            <a:p>
              <a:pPr algn="l" rtl="0" eaLnBrk="0">
                <a:lnSpc>
                  <a:spcPct val="128000"/>
                </a:lnSpc>
              </a:pPr>
              <a:endParaRPr lang="Arial" altLang="Arial" sz="300"/>
            </a:p>
            <a:p>
              <a:pPr marL="1938714" indent="6096" algn="l" rtl="0" eaLnBrk="0">
                <a:lnSpc>
                  <a:spcPct val="151000"/>
                </a:lnSpc>
                <a:spcBef>
                  <a:spcPts val="1"/>
                </a:spcBef>
              </a:pP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随着城市化进程加速和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居民生活水平的提高，预计未来几年中国家居用品 </a:t>
              </a:r>
              <a:r>
                <a:rPr sz="1500" spc="-3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市场规模将继续保持稳</a:t>
              </a: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增长。</a:t>
              </a:r>
              <a:endParaRPr lang="Microsoft YaHei" altLang="Microsoft YaHei" sz="1500"/>
            </a:p>
          </p:txBody>
        </p:sp>
        <p:sp>
          <p:nvSpPr>
            <p:cNvPr id="75" name="path"/>
            <p:cNvSpPr/>
            <p:nvPr/>
          </p:nvSpPr>
          <p:spPr>
            <a:xfrm>
              <a:off x="566767" y="3216257"/>
              <a:ext cx="858831" cy="857519"/>
            </a:xfrm>
            <a:custGeom>
              <a:rect l="0" t="0" r="0" b="0"/>
              <a:pathLst>
                <a:path w="1352" h="1350">
                  <a:moveTo>
                    <a:pt x="363" y="862"/>
                  </a:moveTo>
                  <a:cubicBezTo>
                    <a:pt x="335" y="872"/>
                    <a:pt x="303" y="878"/>
                    <a:pt x="270" y="878"/>
                  </a:cubicBezTo>
                  <a:lnTo>
                    <a:pt x="270" y="878"/>
                  </a:lnTo>
                  <a:cubicBezTo>
                    <a:pt x="120" y="878"/>
                    <a:pt x="0" y="758"/>
                    <a:pt x="0" y="608"/>
                  </a:cubicBezTo>
                  <a:lnTo>
                    <a:pt x="0" y="608"/>
                  </a:lnTo>
                  <a:cubicBezTo>
                    <a:pt x="0" y="482"/>
                    <a:pt x="86" y="376"/>
                    <a:pt x="203" y="347"/>
                  </a:cubicBezTo>
                  <a:lnTo>
                    <a:pt x="203" y="347"/>
                  </a:lnTo>
                  <a:lnTo>
                    <a:pt x="205" y="346"/>
                  </a:lnTo>
                  <a:lnTo>
                    <a:pt x="205" y="337"/>
                  </a:lnTo>
                  <a:lnTo>
                    <a:pt x="205" y="337"/>
                  </a:lnTo>
                  <a:cubicBezTo>
                    <a:pt x="205" y="337"/>
                    <a:pt x="205" y="337"/>
                    <a:pt x="205" y="337"/>
                  </a:cubicBezTo>
                  <a:lnTo>
                    <a:pt x="205" y="337"/>
                  </a:lnTo>
                  <a:cubicBezTo>
                    <a:pt x="205" y="188"/>
                    <a:pt x="326" y="67"/>
                    <a:pt x="475" y="67"/>
                  </a:cubicBezTo>
                  <a:lnTo>
                    <a:pt x="475" y="67"/>
                  </a:lnTo>
                  <a:cubicBezTo>
                    <a:pt x="517" y="67"/>
                    <a:pt x="557" y="77"/>
                    <a:pt x="592" y="94"/>
                  </a:cubicBezTo>
                  <a:lnTo>
                    <a:pt x="592" y="94"/>
                  </a:lnTo>
                  <a:lnTo>
                    <a:pt x="591" y="93"/>
                  </a:lnTo>
                  <a:lnTo>
                    <a:pt x="591" y="93"/>
                  </a:lnTo>
                  <a:cubicBezTo>
                    <a:pt x="634" y="36"/>
                    <a:pt x="702" y="0"/>
                    <a:pt x="779" y="0"/>
                  </a:cubicBezTo>
                  <a:lnTo>
                    <a:pt x="779" y="0"/>
                  </a:lnTo>
                  <a:cubicBezTo>
                    <a:pt x="899" y="0"/>
                    <a:pt x="998" y="88"/>
                    <a:pt x="1013" y="204"/>
                  </a:cubicBezTo>
                  <a:lnTo>
                    <a:pt x="1013" y="204"/>
                  </a:lnTo>
                  <a:lnTo>
                    <a:pt x="1013" y="205"/>
                  </a:lnTo>
                  <a:lnTo>
                    <a:pt x="1013" y="205"/>
                  </a:lnTo>
                  <a:cubicBezTo>
                    <a:pt x="1083" y="219"/>
                    <a:pt x="1137" y="275"/>
                    <a:pt x="1148" y="345"/>
                  </a:cubicBezTo>
                  <a:lnTo>
                    <a:pt x="1148" y="345"/>
                  </a:lnTo>
                  <a:lnTo>
                    <a:pt x="1148" y="346"/>
                  </a:lnTo>
                  <a:lnTo>
                    <a:pt x="1148" y="346"/>
                  </a:lnTo>
                  <a:cubicBezTo>
                    <a:pt x="1266" y="376"/>
                    <a:pt x="1352" y="482"/>
                    <a:pt x="1352" y="607"/>
                  </a:cubicBezTo>
                  <a:lnTo>
                    <a:pt x="1352" y="607"/>
                  </a:lnTo>
                  <a:cubicBezTo>
                    <a:pt x="1352" y="756"/>
                    <a:pt x="1231" y="877"/>
                    <a:pt x="1082" y="877"/>
                  </a:cubicBezTo>
                  <a:lnTo>
                    <a:pt x="1082" y="877"/>
                  </a:lnTo>
                  <a:cubicBezTo>
                    <a:pt x="1040" y="877"/>
                    <a:pt x="1000" y="868"/>
                    <a:pt x="964" y="850"/>
                  </a:cubicBezTo>
                  <a:lnTo>
                    <a:pt x="964" y="850"/>
                  </a:lnTo>
                  <a:lnTo>
                    <a:pt x="966" y="851"/>
                  </a:lnTo>
                  <a:lnTo>
                    <a:pt x="966" y="851"/>
                  </a:lnTo>
                  <a:cubicBezTo>
                    <a:pt x="930" y="910"/>
                    <a:pt x="877" y="956"/>
                    <a:pt x="815" y="983"/>
                  </a:cubicBezTo>
                  <a:lnTo>
                    <a:pt x="815" y="983"/>
                  </a:lnTo>
                  <a:lnTo>
                    <a:pt x="813" y="984"/>
                  </a:lnTo>
                  <a:lnTo>
                    <a:pt x="813" y="1215"/>
                  </a:lnTo>
                  <a:lnTo>
                    <a:pt x="948" y="1282"/>
                  </a:lnTo>
                  <a:lnTo>
                    <a:pt x="948" y="1350"/>
                  </a:lnTo>
                  <a:lnTo>
                    <a:pt x="408" y="1350"/>
                  </a:lnTo>
                  <a:lnTo>
                    <a:pt x="408" y="1282"/>
                  </a:lnTo>
                  <a:lnTo>
                    <a:pt x="543" y="1215"/>
                  </a:lnTo>
                  <a:lnTo>
                    <a:pt x="543" y="1012"/>
                  </a:lnTo>
                  <a:lnTo>
                    <a:pt x="363" y="862"/>
                  </a:lnTo>
                  <a:lnTo>
                    <a:pt x="363" y="862"/>
                  </a:lnTo>
                  <a:close/>
                  <a:moveTo>
                    <a:pt x="340" y="675"/>
                  </a:moveTo>
                  <a:lnTo>
                    <a:pt x="543" y="877"/>
                  </a:lnTo>
                  <a:lnTo>
                    <a:pt x="543" y="675"/>
                  </a:lnTo>
                  <a:lnTo>
                    <a:pt x="340" y="67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6918594" y="1704373"/>
              <a:ext cx="857250" cy="857250"/>
            </a:xfrm>
            <a:custGeom>
              <a:rect l="0" t="0" r="0" b="0"/>
              <a:pathLst>
                <a:path w="1350" h="1350">
                  <a:moveTo>
                    <a:pt x="675" y="843"/>
                  </a:moveTo>
                  <a:cubicBezTo>
                    <a:pt x="675" y="750"/>
                    <a:pt x="750" y="675"/>
                    <a:pt x="843" y="675"/>
                  </a:cubicBezTo>
                  <a:lnTo>
                    <a:pt x="843" y="675"/>
                  </a:lnTo>
                  <a:cubicBezTo>
                    <a:pt x="936" y="675"/>
                    <a:pt x="1012" y="750"/>
                    <a:pt x="1012" y="843"/>
                  </a:cubicBezTo>
                  <a:lnTo>
                    <a:pt x="1012" y="843"/>
                  </a:lnTo>
                  <a:cubicBezTo>
                    <a:pt x="1012" y="936"/>
                    <a:pt x="936" y="1012"/>
                    <a:pt x="843" y="1012"/>
                  </a:cubicBezTo>
                  <a:lnTo>
                    <a:pt x="843" y="1012"/>
                  </a:lnTo>
                  <a:cubicBezTo>
                    <a:pt x="750" y="1012"/>
                    <a:pt x="675" y="936"/>
                    <a:pt x="675" y="843"/>
                  </a:cubicBezTo>
                  <a:moveTo>
                    <a:pt x="1181" y="337"/>
                  </a:moveTo>
                  <a:lnTo>
                    <a:pt x="1042" y="57"/>
                  </a:lnTo>
                  <a:lnTo>
                    <a:pt x="1042" y="57"/>
                  </a:lnTo>
                  <a:cubicBezTo>
                    <a:pt x="1031" y="23"/>
                    <a:pt x="999" y="0"/>
                    <a:pt x="962" y="0"/>
                  </a:cubicBezTo>
                  <a:lnTo>
                    <a:pt x="962" y="0"/>
                  </a:lnTo>
                  <a:lnTo>
                    <a:pt x="730" y="0"/>
                  </a:lnTo>
                  <a:lnTo>
                    <a:pt x="730" y="0"/>
                  </a:lnTo>
                  <a:cubicBezTo>
                    <a:pt x="693" y="0"/>
                    <a:pt x="661" y="24"/>
                    <a:pt x="650" y="58"/>
                  </a:cubicBezTo>
                  <a:lnTo>
                    <a:pt x="650" y="58"/>
                  </a:lnTo>
                  <a:lnTo>
                    <a:pt x="506" y="337"/>
                  </a:lnTo>
                  <a:lnTo>
                    <a:pt x="168" y="337"/>
                  </a:lnTo>
                  <a:lnTo>
                    <a:pt x="168" y="337"/>
                  </a:lnTo>
                  <a:cubicBezTo>
                    <a:pt x="75" y="337"/>
                    <a:pt x="0" y="413"/>
                    <a:pt x="0" y="506"/>
                  </a:cubicBezTo>
                  <a:lnTo>
                    <a:pt x="0" y="506"/>
                  </a:lnTo>
                  <a:lnTo>
                    <a:pt x="0" y="1350"/>
                  </a:lnTo>
                  <a:lnTo>
                    <a:pt x="1350" y="1350"/>
                  </a:lnTo>
                  <a:lnTo>
                    <a:pt x="1350" y="506"/>
                  </a:lnTo>
                  <a:lnTo>
                    <a:pt x="1350" y="506"/>
                  </a:lnTo>
                  <a:cubicBezTo>
                    <a:pt x="1350" y="413"/>
                    <a:pt x="1274" y="337"/>
                    <a:pt x="1181" y="337"/>
                  </a:cubicBezTo>
                  <a:moveTo>
                    <a:pt x="253" y="675"/>
                  </a:moveTo>
                  <a:cubicBezTo>
                    <a:pt x="206" y="675"/>
                    <a:pt x="168" y="637"/>
                    <a:pt x="168" y="590"/>
                  </a:cubicBezTo>
                  <a:lnTo>
                    <a:pt x="168" y="590"/>
                  </a:lnTo>
                  <a:cubicBezTo>
                    <a:pt x="168" y="544"/>
                    <a:pt x="206" y="506"/>
                    <a:pt x="253" y="506"/>
                  </a:cubicBezTo>
                  <a:lnTo>
                    <a:pt x="253" y="506"/>
                  </a:lnTo>
                  <a:cubicBezTo>
                    <a:pt x="299" y="506"/>
                    <a:pt x="337" y="544"/>
                    <a:pt x="337" y="590"/>
                  </a:cubicBezTo>
                  <a:lnTo>
                    <a:pt x="337" y="590"/>
                  </a:lnTo>
                  <a:cubicBezTo>
                    <a:pt x="337" y="637"/>
                    <a:pt x="299" y="675"/>
                    <a:pt x="253" y="675"/>
                  </a:cubicBezTo>
                  <a:moveTo>
                    <a:pt x="843" y="1181"/>
                  </a:moveTo>
                  <a:cubicBezTo>
                    <a:pt x="657" y="1181"/>
                    <a:pt x="506" y="1030"/>
                    <a:pt x="506" y="843"/>
                  </a:cubicBezTo>
                  <a:lnTo>
                    <a:pt x="506" y="843"/>
                  </a:lnTo>
                  <a:cubicBezTo>
                    <a:pt x="506" y="657"/>
                    <a:pt x="657" y="506"/>
                    <a:pt x="843" y="506"/>
                  </a:cubicBezTo>
                  <a:lnTo>
                    <a:pt x="843" y="506"/>
                  </a:lnTo>
                  <a:cubicBezTo>
                    <a:pt x="1030" y="506"/>
                    <a:pt x="1181" y="657"/>
                    <a:pt x="1181" y="843"/>
                  </a:cubicBezTo>
                  <a:lnTo>
                    <a:pt x="1181" y="843"/>
                  </a:lnTo>
                  <a:cubicBezTo>
                    <a:pt x="1181" y="1030"/>
                    <a:pt x="1030" y="1181"/>
                    <a:pt x="843" y="118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520331" y="351394"/>
              <a:ext cx="843914" cy="860107"/>
            </a:xfrm>
            <a:custGeom>
              <a:rect l="0" t="0" r="0" b="0"/>
              <a:pathLst>
                <a:path w="1328" h="1354">
                  <a:moveTo>
                    <a:pt x="1270" y="569"/>
                  </a:moveTo>
                  <a:cubicBezTo>
                    <a:pt x="1309" y="588"/>
                    <a:pt x="1328" y="628"/>
                    <a:pt x="1328" y="667"/>
                  </a:cubicBezTo>
                  <a:lnTo>
                    <a:pt x="1328" y="667"/>
                  </a:lnTo>
                  <a:cubicBezTo>
                    <a:pt x="1328" y="1236"/>
                    <a:pt x="1328" y="1236"/>
                    <a:pt x="1328" y="1236"/>
                  </a:cubicBezTo>
                  <a:lnTo>
                    <a:pt x="1328" y="1236"/>
                  </a:lnTo>
                  <a:cubicBezTo>
                    <a:pt x="1328" y="1295"/>
                    <a:pt x="1270" y="1354"/>
                    <a:pt x="1192" y="1354"/>
                  </a:cubicBezTo>
                  <a:lnTo>
                    <a:pt x="1192" y="1354"/>
                  </a:lnTo>
                  <a:cubicBezTo>
                    <a:pt x="136" y="1354"/>
                    <a:pt x="136" y="1354"/>
                    <a:pt x="136" y="1354"/>
                  </a:cubicBezTo>
                  <a:lnTo>
                    <a:pt x="136" y="1354"/>
                  </a:lnTo>
                  <a:cubicBezTo>
                    <a:pt x="58" y="1354"/>
                    <a:pt x="0" y="1295"/>
                    <a:pt x="0" y="1236"/>
                  </a:cubicBezTo>
                  <a:lnTo>
                    <a:pt x="0" y="1236"/>
                  </a:lnTo>
                  <a:cubicBezTo>
                    <a:pt x="0" y="667"/>
                    <a:pt x="0" y="667"/>
                    <a:pt x="0" y="667"/>
                  </a:cubicBezTo>
                  <a:lnTo>
                    <a:pt x="0" y="667"/>
                  </a:lnTo>
                  <a:cubicBezTo>
                    <a:pt x="0" y="647"/>
                    <a:pt x="19" y="608"/>
                    <a:pt x="39" y="588"/>
                  </a:cubicBezTo>
                  <a:lnTo>
                    <a:pt x="39" y="588"/>
                  </a:lnTo>
                  <a:cubicBezTo>
                    <a:pt x="39" y="588"/>
                    <a:pt x="39" y="588"/>
                    <a:pt x="39" y="588"/>
                  </a:cubicBezTo>
                  <a:lnTo>
                    <a:pt x="39" y="588"/>
                  </a:lnTo>
                  <a:cubicBezTo>
                    <a:pt x="39" y="588"/>
                    <a:pt x="39" y="588"/>
                    <a:pt x="39" y="588"/>
                  </a:cubicBezTo>
                  <a:lnTo>
                    <a:pt x="39" y="588"/>
                  </a:lnTo>
                  <a:cubicBezTo>
                    <a:pt x="39" y="569"/>
                    <a:pt x="39" y="569"/>
                    <a:pt x="39" y="569"/>
                  </a:cubicBezTo>
                  <a:lnTo>
                    <a:pt x="39" y="569"/>
                  </a:lnTo>
                  <a:cubicBezTo>
                    <a:pt x="586" y="39"/>
                    <a:pt x="586" y="39"/>
                    <a:pt x="586" y="39"/>
                  </a:cubicBezTo>
                  <a:lnTo>
                    <a:pt x="586" y="39"/>
                  </a:lnTo>
                  <a:cubicBezTo>
                    <a:pt x="644" y="0"/>
                    <a:pt x="684" y="0"/>
                    <a:pt x="742" y="39"/>
                  </a:cubicBezTo>
                  <a:lnTo>
                    <a:pt x="742" y="39"/>
                  </a:lnTo>
                  <a:cubicBezTo>
                    <a:pt x="1270" y="569"/>
                    <a:pt x="1270" y="569"/>
                    <a:pt x="1270" y="569"/>
                  </a:cubicBezTo>
                  <a:moveTo>
                    <a:pt x="234" y="431"/>
                  </a:moveTo>
                  <a:cubicBezTo>
                    <a:pt x="234" y="765"/>
                    <a:pt x="234" y="765"/>
                    <a:pt x="234" y="765"/>
                  </a:cubicBezTo>
                  <a:lnTo>
                    <a:pt x="234" y="765"/>
                  </a:lnTo>
                  <a:cubicBezTo>
                    <a:pt x="664" y="1099"/>
                    <a:pt x="664" y="1099"/>
                    <a:pt x="664" y="1099"/>
                  </a:cubicBezTo>
                  <a:lnTo>
                    <a:pt x="664" y="1099"/>
                  </a:lnTo>
                  <a:cubicBezTo>
                    <a:pt x="1074" y="785"/>
                    <a:pt x="1074" y="785"/>
                    <a:pt x="1074" y="785"/>
                  </a:cubicBezTo>
                  <a:lnTo>
                    <a:pt x="1074" y="785"/>
                  </a:lnTo>
                  <a:cubicBezTo>
                    <a:pt x="1074" y="431"/>
                    <a:pt x="1074" y="431"/>
                    <a:pt x="1074" y="431"/>
                  </a:cubicBezTo>
                  <a:lnTo>
                    <a:pt x="1074" y="431"/>
                  </a:lnTo>
                  <a:cubicBezTo>
                    <a:pt x="234" y="431"/>
                    <a:pt x="234" y="431"/>
                    <a:pt x="234" y="431"/>
                  </a:cubicBezTo>
                  <a:moveTo>
                    <a:pt x="371" y="510"/>
                  </a:moveTo>
                  <a:cubicBezTo>
                    <a:pt x="371" y="569"/>
                    <a:pt x="371" y="569"/>
                    <a:pt x="371" y="569"/>
                  </a:cubicBezTo>
                  <a:lnTo>
                    <a:pt x="371" y="569"/>
                  </a:lnTo>
                  <a:cubicBezTo>
                    <a:pt x="938" y="569"/>
                    <a:pt x="938" y="569"/>
                    <a:pt x="938" y="569"/>
                  </a:cubicBezTo>
                  <a:lnTo>
                    <a:pt x="938" y="569"/>
                  </a:lnTo>
                  <a:cubicBezTo>
                    <a:pt x="938" y="510"/>
                    <a:pt x="938" y="510"/>
                    <a:pt x="938" y="510"/>
                  </a:cubicBezTo>
                  <a:lnTo>
                    <a:pt x="938" y="510"/>
                  </a:lnTo>
                  <a:cubicBezTo>
                    <a:pt x="371" y="510"/>
                    <a:pt x="371" y="510"/>
                    <a:pt x="371" y="510"/>
                  </a:cubicBezTo>
                  <a:moveTo>
                    <a:pt x="371" y="745"/>
                  </a:moveTo>
                  <a:cubicBezTo>
                    <a:pt x="371" y="804"/>
                    <a:pt x="371" y="804"/>
                    <a:pt x="371" y="804"/>
                  </a:cubicBezTo>
                  <a:lnTo>
                    <a:pt x="371" y="804"/>
                  </a:lnTo>
                  <a:cubicBezTo>
                    <a:pt x="938" y="804"/>
                    <a:pt x="938" y="804"/>
                    <a:pt x="938" y="804"/>
                  </a:cubicBezTo>
                  <a:lnTo>
                    <a:pt x="938" y="804"/>
                  </a:lnTo>
                  <a:cubicBezTo>
                    <a:pt x="938" y="745"/>
                    <a:pt x="938" y="745"/>
                    <a:pt x="938" y="745"/>
                  </a:cubicBezTo>
                  <a:lnTo>
                    <a:pt x="938" y="745"/>
                  </a:lnTo>
                  <a:cubicBezTo>
                    <a:pt x="371" y="745"/>
                    <a:pt x="371" y="745"/>
                    <a:pt x="371" y="745"/>
                  </a:cubicBezTo>
                  <a:moveTo>
                    <a:pt x="371" y="628"/>
                  </a:moveTo>
                  <a:cubicBezTo>
                    <a:pt x="371" y="687"/>
                    <a:pt x="371" y="687"/>
                    <a:pt x="371" y="687"/>
                  </a:cubicBezTo>
                  <a:lnTo>
                    <a:pt x="371" y="687"/>
                  </a:lnTo>
                  <a:cubicBezTo>
                    <a:pt x="938" y="687"/>
                    <a:pt x="938" y="687"/>
                    <a:pt x="938" y="687"/>
                  </a:cubicBezTo>
                  <a:lnTo>
                    <a:pt x="938" y="687"/>
                  </a:lnTo>
                  <a:cubicBezTo>
                    <a:pt x="938" y="628"/>
                    <a:pt x="938" y="628"/>
                    <a:pt x="938" y="628"/>
                  </a:cubicBezTo>
                  <a:lnTo>
                    <a:pt x="938" y="628"/>
                  </a:lnTo>
                  <a:cubicBezTo>
                    <a:pt x="371" y="628"/>
                    <a:pt x="371" y="628"/>
                    <a:pt x="371" y="628"/>
                  </a:cubicBezTo>
                  <a:moveTo>
                    <a:pt x="156" y="1275"/>
                  </a:moveTo>
                  <a:cubicBezTo>
                    <a:pt x="410" y="1020"/>
                    <a:pt x="410" y="1020"/>
                    <a:pt x="410" y="1020"/>
                  </a:cubicBezTo>
                  <a:lnTo>
                    <a:pt x="410" y="1020"/>
                  </a:lnTo>
                  <a:cubicBezTo>
                    <a:pt x="429" y="1020"/>
                    <a:pt x="429" y="1001"/>
                    <a:pt x="410" y="981"/>
                  </a:cubicBezTo>
                  <a:lnTo>
                    <a:pt x="410" y="981"/>
                  </a:lnTo>
                  <a:cubicBezTo>
                    <a:pt x="410" y="961"/>
                    <a:pt x="390" y="961"/>
                    <a:pt x="371" y="981"/>
                  </a:cubicBezTo>
                  <a:lnTo>
                    <a:pt x="371" y="981"/>
                  </a:lnTo>
                  <a:cubicBezTo>
                    <a:pt x="117" y="1236"/>
                    <a:pt x="117" y="1236"/>
                    <a:pt x="117" y="1236"/>
                  </a:cubicBezTo>
                  <a:lnTo>
                    <a:pt x="117" y="1236"/>
                  </a:lnTo>
                  <a:cubicBezTo>
                    <a:pt x="97" y="1256"/>
                    <a:pt x="97" y="1256"/>
                    <a:pt x="117" y="1275"/>
                  </a:cubicBezTo>
                  <a:lnTo>
                    <a:pt x="117" y="1275"/>
                  </a:lnTo>
                  <a:cubicBezTo>
                    <a:pt x="117" y="1295"/>
                    <a:pt x="136" y="1295"/>
                    <a:pt x="156" y="1275"/>
                  </a:cubicBezTo>
                  <a:moveTo>
                    <a:pt x="1231" y="1236"/>
                  </a:moveTo>
                  <a:cubicBezTo>
                    <a:pt x="977" y="981"/>
                    <a:pt x="977" y="981"/>
                    <a:pt x="977" y="981"/>
                  </a:cubicBezTo>
                  <a:lnTo>
                    <a:pt x="977" y="981"/>
                  </a:lnTo>
                  <a:cubicBezTo>
                    <a:pt x="957" y="961"/>
                    <a:pt x="938" y="961"/>
                    <a:pt x="938" y="981"/>
                  </a:cubicBezTo>
                  <a:lnTo>
                    <a:pt x="938" y="981"/>
                  </a:lnTo>
                  <a:cubicBezTo>
                    <a:pt x="918" y="1001"/>
                    <a:pt x="918" y="1020"/>
                    <a:pt x="938" y="1020"/>
                  </a:cubicBezTo>
                  <a:lnTo>
                    <a:pt x="938" y="1020"/>
                  </a:lnTo>
                  <a:cubicBezTo>
                    <a:pt x="1192" y="1275"/>
                    <a:pt x="1192" y="1275"/>
                    <a:pt x="1192" y="1275"/>
                  </a:cubicBezTo>
                  <a:lnTo>
                    <a:pt x="1192" y="1275"/>
                  </a:lnTo>
                  <a:cubicBezTo>
                    <a:pt x="1211" y="1295"/>
                    <a:pt x="1231" y="1295"/>
                    <a:pt x="1250" y="1275"/>
                  </a:cubicBezTo>
                  <a:lnTo>
                    <a:pt x="1250" y="1275"/>
                  </a:lnTo>
                  <a:cubicBezTo>
                    <a:pt x="1250" y="1256"/>
                    <a:pt x="1250" y="1256"/>
                    <a:pt x="1231" y="123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8" name="textbox 78"/>
          <p:cNvSpPr/>
          <p:nvPr/>
        </p:nvSpPr>
        <p:spPr>
          <a:xfrm>
            <a:off x="442263" y="318468"/>
            <a:ext cx="3075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总体市场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规模</a:t>
            </a:r>
            <a:endParaRPr lang="Microsoft YaHei" altLang="Microsoft YaHei" sz="3000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7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4503088" y="1424900"/>
            <a:ext cx="3440500" cy="4346500"/>
            <a:chExt cx="3440500" cy="4346500"/>
          </a:xfrm>
        </p:grpSpPr>
        <p:grpSp>
          <p:nvGrpSpPr>
            <p:cNvPr id="24" name="group 24"/>
            <p:cNvGrpSpPr/>
            <p:nvPr/>
          </p:nvGrpSpPr>
          <p:grpSpPr>
            <a:xfrm rot="21600000">
              <a:off x="0" y="0"/>
              <a:ext cx="3195347" cy="4346500"/>
              <a:chExt cx="3195347" cy="4346500"/>
            </a:xfrm>
          </p:grpSpPr>
          <p:sp>
            <p:nvSpPr>
              <p:cNvPr id="100" name="path"/>
              <p:cNvSpPr/>
              <p:nvPr/>
            </p:nvSpPr>
            <p:spPr>
              <a:xfrm>
                <a:off x="0" y="0"/>
                <a:ext cx="2590124" cy="1506389"/>
              </a:xfrm>
              <a:custGeom>
                <a:rect l="0" t="0" r="0" b="0"/>
                <a:pathLst>
                  <a:path w="4078" h="2372">
                    <a:moveTo>
                      <a:pt x="0" y="395"/>
                    </a:moveTo>
                    <a:cubicBezTo>
                      <a:pt x="0" y="177"/>
                      <a:pt x="177" y="0"/>
                      <a:pt x="395" y="0"/>
                    </a:cubicBezTo>
                    <a:lnTo>
                      <a:pt x="395" y="0"/>
                    </a:lnTo>
                    <a:lnTo>
                      <a:pt x="3683" y="0"/>
                    </a:lnTo>
                    <a:lnTo>
                      <a:pt x="3683" y="0"/>
                    </a:lnTo>
                    <a:lnTo>
                      <a:pt x="3683" y="0"/>
                    </a:lnTo>
                    <a:cubicBezTo>
                      <a:pt x="3901" y="0"/>
                      <a:pt x="4078" y="177"/>
                      <a:pt x="4078" y="395"/>
                    </a:cubicBezTo>
                    <a:lnTo>
                      <a:pt x="4078" y="395"/>
                    </a:lnTo>
                    <a:cubicBezTo>
                      <a:pt x="4078" y="395"/>
                      <a:pt x="4078" y="395"/>
                      <a:pt x="4078" y="395"/>
                    </a:cubicBezTo>
                    <a:lnTo>
                      <a:pt x="4078" y="395"/>
                    </a:lnTo>
                    <a:lnTo>
                      <a:pt x="4078" y="1976"/>
                    </a:lnTo>
                    <a:lnTo>
                      <a:pt x="4078" y="1976"/>
                    </a:lnTo>
                    <a:lnTo>
                      <a:pt x="4078" y="1976"/>
                    </a:lnTo>
                    <a:cubicBezTo>
                      <a:pt x="4078" y="2195"/>
                      <a:pt x="3901" y="2372"/>
                      <a:pt x="3683" y="2372"/>
                    </a:cubicBezTo>
                    <a:lnTo>
                      <a:pt x="3683" y="2372"/>
                    </a:lnTo>
                    <a:lnTo>
                      <a:pt x="395" y="2372"/>
                    </a:lnTo>
                    <a:lnTo>
                      <a:pt x="395" y="2372"/>
                    </a:lnTo>
                    <a:lnTo>
                      <a:pt x="395" y="2372"/>
                    </a:lnTo>
                    <a:cubicBezTo>
                      <a:pt x="177" y="2372"/>
                      <a:pt x="0" y="2195"/>
                      <a:pt x="0" y="1976"/>
                    </a:cubicBezTo>
                    <a:lnTo>
                      <a:pt x="0" y="395"/>
                    </a:lnTo>
                    <a:close/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1" name="path"/>
              <p:cNvSpPr/>
              <p:nvPr/>
            </p:nvSpPr>
            <p:spPr>
              <a:xfrm>
                <a:off x="313929" y="1194148"/>
                <a:ext cx="2871893" cy="3142827"/>
              </a:xfrm>
              <a:custGeom>
                <a:rect l="0" t="0" r="0" b="0"/>
                <a:pathLst>
                  <a:path w="4522" h="4949">
                    <a:moveTo>
                      <a:pt x="0" y="753"/>
                    </a:moveTo>
                    <a:cubicBezTo>
                      <a:pt x="0" y="337"/>
                      <a:pt x="337" y="0"/>
                      <a:pt x="753" y="0"/>
                    </a:cubicBezTo>
                    <a:lnTo>
                      <a:pt x="753" y="0"/>
                    </a:lnTo>
                    <a:lnTo>
                      <a:pt x="3768" y="0"/>
                    </a:lnTo>
                    <a:lnTo>
                      <a:pt x="3768" y="0"/>
                    </a:lnTo>
                    <a:lnTo>
                      <a:pt x="3768" y="0"/>
                    </a:lnTo>
                    <a:cubicBezTo>
                      <a:pt x="4185" y="0"/>
                      <a:pt x="4522" y="337"/>
                      <a:pt x="4522" y="753"/>
                    </a:cubicBezTo>
                    <a:lnTo>
                      <a:pt x="4522" y="753"/>
                    </a:lnTo>
                    <a:cubicBezTo>
                      <a:pt x="4522" y="753"/>
                      <a:pt x="4522" y="753"/>
                      <a:pt x="4522" y="753"/>
                    </a:cubicBezTo>
                    <a:lnTo>
                      <a:pt x="4522" y="753"/>
                    </a:lnTo>
                    <a:lnTo>
                      <a:pt x="4522" y="4195"/>
                    </a:lnTo>
                    <a:lnTo>
                      <a:pt x="4522" y="4195"/>
                    </a:lnTo>
                    <a:lnTo>
                      <a:pt x="4522" y="4195"/>
                    </a:lnTo>
                    <a:cubicBezTo>
                      <a:pt x="4522" y="4611"/>
                      <a:pt x="4185" y="4949"/>
                      <a:pt x="3768" y="4949"/>
                    </a:cubicBezTo>
                    <a:lnTo>
                      <a:pt x="3768" y="4949"/>
                    </a:lnTo>
                    <a:lnTo>
                      <a:pt x="753" y="4949"/>
                    </a:lnTo>
                    <a:lnTo>
                      <a:pt x="753" y="4949"/>
                    </a:lnTo>
                    <a:lnTo>
                      <a:pt x="753" y="4949"/>
                    </a:lnTo>
                    <a:cubicBezTo>
                      <a:pt x="337" y="4949"/>
                      <a:pt x="0" y="4611"/>
                      <a:pt x="0" y="4195"/>
                    </a:cubicBezTo>
                    <a:lnTo>
                      <a:pt x="0" y="753"/>
                    </a:lnTo>
                    <a:close/>
                  </a:path>
                </a:pathLst>
              </a:custGeom>
              <a:solidFill>
                <a:srgbClr val="FFEACF">
                  <a:alpha val="90196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2" name="path"/>
              <p:cNvSpPr/>
              <p:nvPr/>
            </p:nvSpPr>
            <p:spPr>
              <a:xfrm>
                <a:off x="304404" y="1184623"/>
                <a:ext cx="2890943" cy="3161876"/>
              </a:xfrm>
              <a:custGeom>
                <a:rect l="0" t="0" r="0" b="0"/>
                <a:pathLst>
                  <a:path w="4552" h="4979">
                    <a:moveTo>
                      <a:pt x="15" y="768"/>
                    </a:moveTo>
                    <a:cubicBezTo>
                      <a:pt x="15" y="352"/>
                      <a:pt x="352" y="15"/>
                      <a:pt x="768" y="15"/>
                    </a:cubicBezTo>
                    <a:lnTo>
                      <a:pt x="768" y="15"/>
                    </a:lnTo>
                    <a:lnTo>
                      <a:pt x="3783" y="15"/>
                    </a:lnTo>
                    <a:lnTo>
                      <a:pt x="3783" y="15"/>
                    </a:lnTo>
                    <a:lnTo>
                      <a:pt x="3783" y="15"/>
                    </a:lnTo>
                    <a:cubicBezTo>
                      <a:pt x="4200" y="14"/>
                      <a:pt x="4537" y="352"/>
                      <a:pt x="4537" y="768"/>
                    </a:cubicBezTo>
                    <a:lnTo>
                      <a:pt x="4537" y="768"/>
                    </a:lnTo>
                    <a:cubicBezTo>
                      <a:pt x="4537" y="768"/>
                      <a:pt x="4537" y="768"/>
                      <a:pt x="4537" y="768"/>
                    </a:cubicBezTo>
                    <a:lnTo>
                      <a:pt x="4537" y="768"/>
                    </a:lnTo>
                    <a:lnTo>
                      <a:pt x="4537" y="4210"/>
                    </a:lnTo>
                    <a:lnTo>
                      <a:pt x="4537" y="4210"/>
                    </a:lnTo>
                    <a:lnTo>
                      <a:pt x="4537" y="4210"/>
                    </a:lnTo>
                    <a:cubicBezTo>
                      <a:pt x="4537" y="4626"/>
                      <a:pt x="4200" y="4964"/>
                      <a:pt x="3783" y="4964"/>
                    </a:cubicBezTo>
                    <a:lnTo>
                      <a:pt x="3783" y="4964"/>
                    </a:lnTo>
                    <a:lnTo>
                      <a:pt x="768" y="4964"/>
                    </a:lnTo>
                    <a:lnTo>
                      <a:pt x="768" y="4964"/>
                    </a:lnTo>
                    <a:lnTo>
                      <a:pt x="768" y="4964"/>
                    </a:lnTo>
                    <a:cubicBezTo>
                      <a:pt x="352" y="4964"/>
                      <a:pt x="15" y="4626"/>
                      <a:pt x="15" y="4210"/>
                    </a:cubicBezTo>
                    <a:lnTo>
                      <a:pt x="15" y="768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FF960E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3" name="textbox 103"/>
            <p:cNvSpPr/>
            <p:nvPr/>
          </p:nvSpPr>
          <p:spPr>
            <a:xfrm>
              <a:off x="610271" y="534710"/>
              <a:ext cx="2390775" cy="205295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7707"/>
                </a:lnSpc>
              </a:pPr>
              <a:endParaRPr lang="Arial" altLang="Arial" sz="100"/>
            </a:p>
            <a:p>
              <a:pPr marL="293695" algn="l" rtl="0" eaLnBrk="0">
                <a:lnSpc>
                  <a:spcPct val="86000"/>
                </a:lnSpc>
              </a:pPr>
              <a:r>
                <a:rPr sz="5700" spc="11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5700" spc="10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5700"/>
            </a:p>
            <a:p>
              <a:pPr algn="l" rtl="0" eaLnBrk="0">
                <a:lnSpc>
                  <a:spcPct val="140000"/>
                </a:lnSpc>
              </a:pPr>
              <a:endParaRPr lang="Arial" altLang="Arial" sz="1000"/>
            </a:p>
            <a:p>
              <a:pPr algn="l" rtl="0" eaLnBrk="0">
                <a:lnSpc>
                  <a:spcPct val="141000"/>
                </a:lnSpc>
              </a:pPr>
              <a:endParaRPr lang="Arial" altLang="Arial" sz="1000"/>
            </a:p>
            <a:p>
              <a:pPr marL="13214" algn="l" rtl="0" eaLnBrk="0">
                <a:lnSpc>
                  <a:spcPct val="94000"/>
                </a:lnSpc>
                <a:spcBef>
                  <a:spcPts val="391"/>
                </a:spcBef>
              </a:pPr>
              <a:r>
                <a:rPr sz="1300" spc="5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线上销售渠道凭借便捷性、</a:t>
              </a:r>
              <a:r>
                <a:rPr sz="1300" spc="2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</a:t>
              </a:r>
              <a:endParaRPr lang="Microsoft YaHei" altLang="Microsoft YaHei" sz="1300"/>
            </a:p>
            <a:p>
              <a:pPr marL="12700" algn="l" rtl="0" eaLnBrk="0">
                <a:lnSpc>
                  <a:spcPct val="94000"/>
                </a:lnSpc>
                <a:spcBef>
                  <a:spcPts val="964"/>
                </a:spcBef>
              </a:pPr>
              <a:r>
                <a:rPr sz="1300" spc="5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格优势和个性化定制服务等</a:t>
              </a:r>
              <a:r>
                <a:rPr sz="1300" spc="3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</a:t>
              </a:r>
              <a:endParaRPr lang="Microsoft YaHei" altLang="Microsoft YaHei" sz="1300"/>
            </a:p>
            <a:p>
              <a:pPr algn="l" rtl="0" eaLnBrk="0">
                <a:lnSpc>
                  <a:spcPct val="100000"/>
                </a:lnSpc>
              </a:pPr>
              <a:endParaRPr lang="Arial" altLang="Arial" sz="800"/>
            </a:p>
            <a:p>
              <a:pPr marL="14757" algn="l" rtl="0" eaLnBrk="0">
                <a:lnSpc>
                  <a:spcPct val="94000"/>
                </a:lnSpc>
                <a:spcBef>
                  <a:spcPts val="4"/>
                </a:spcBef>
              </a:pPr>
              <a:r>
                <a:rPr sz="1300" spc="-2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势，吸引了越来越多的消费</a:t>
              </a:r>
              <a:r>
                <a:rPr sz="1300" spc="-1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者</a:t>
              </a:r>
              <a:r>
                <a:rPr sz="1300" spc="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300"/>
            </a:p>
          </p:txBody>
        </p:sp>
        <p:sp>
          <p:nvSpPr>
            <p:cNvPr id="104" name="path"/>
            <p:cNvSpPr/>
            <p:nvPr/>
          </p:nvSpPr>
          <p:spPr>
            <a:xfrm>
              <a:off x="2931145" y="359999"/>
              <a:ext cx="509354" cy="509354"/>
            </a:xfrm>
            <a:custGeom>
              <a:rect l="0" t="0" r="0" b="0"/>
              <a:pathLst>
                <a:path w="802" h="802">
                  <a:moveTo>
                    <a:pt x="802" y="401"/>
                  </a:moveTo>
                  <a:lnTo>
                    <a:pt x="401" y="0"/>
                  </a:lnTo>
                  <a:lnTo>
                    <a:pt x="401" y="200"/>
                  </a:lnTo>
                  <a:lnTo>
                    <a:pt x="0" y="200"/>
                  </a:lnTo>
                  <a:lnTo>
                    <a:pt x="0" y="601"/>
                  </a:lnTo>
                  <a:lnTo>
                    <a:pt x="401" y="601"/>
                  </a:lnTo>
                  <a:lnTo>
                    <a:pt x="401" y="802"/>
                  </a:lnTo>
                  <a:lnTo>
                    <a:pt x="802" y="401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904944" y="1398354"/>
            <a:ext cx="3339397" cy="4346500"/>
            <a:chExt cx="3339397" cy="4346500"/>
          </a:xfrm>
        </p:grpSpPr>
        <p:grpSp>
          <p:nvGrpSpPr>
            <p:cNvPr id="28" name="group 28"/>
            <p:cNvGrpSpPr/>
            <p:nvPr/>
          </p:nvGrpSpPr>
          <p:grpSpPr>
            <a:xfrm rot="21600000">
              <a:off x="0" y="0"/>
              <a:ext cx="3195347" cy="4346500"/>
              <a:chExt cx="3195347" cy="4346500"/>
            </a:xfrm>
          </p:grpSpPr>
          <p:sp>
            <p:nvSpPr>
              <p:cNvPr id="105" name="path"/>
              <p:cNvSpPr/>
              <p:nvPr/>
            </p:nvSpPr>
            <p:spPr>
              <a:xfrm>
                <a:off x="0" y="0"/>
                <a:ext cx="2590123" cy="1506389"/>
              </a:xfrm>
              <a:custGeom>
                <a:rect l="0" t="0" r="0" b="0"/>
                <a:pathLst>
                  <a:path w="4078" h="2372">
                    <a:moveTo>
                      <a:pt x="0" y="395"/>
                    </a:moveTo>
                    <a:cubicBezTo>
                      <a:pt x="0" y="177"/>
                      <a:pt x="177" y="0"/>
                      <a:pt x="395" y="0"/>
                    </a:cubicBezTo>
                    <a:lnTo>
                      <a:pt x="395" y="0"/>
                    </a:lnTo>
                    <a:lnTo>
                      <a:pt x="3683" y="0"/>
                    </a:lnTo>
                    <a:lnTo>
                      <a:pt x="3683" y="0"/>
                    </a:lnTo>
                    <a:lnTo>
                      <a:pt x="3683" y="0"/>
                    </a:lnTo>
                    <a:cubicBezTo>
                      <a:pt x="3901" y="0"/>
                      <a:pt x="4078" y="177"/>
                      <a:pt x="4078" y="395"/>
                    </a:cubicBezTo>
                    <a:lnTo>
                      <a:pt x="4078" y="395"/>
                    </a:lnTo>
                    <a:cubicBezTo>
                      <a:pt x="4078" y="395"/>
                      <a:pt x="4078" y="395"/>
                      <a:pt x="4078" y="395"/>
                    </a:cubicBezTo>
                    <a:lnTo>
                      <a:pt x="4078" y="395"/>
                    </a:lnTo>
                    <a:lnTo>
                      <a:pt x="4078" y="1976"/>
                    </a:lnTo>
                    <a:lnTo>
                      <a:pt x="4078" y="1976"/>
                    </a:lnTo>
                    <a:lnTo>
                      <a:pt x="4078" y="1976"/>
                    </a:lnTo>
                    <a:cubicBezTo>
                      <a:pt x="4078" y="2195"/>
                      <a:pt x="3901" y="2372"/>
                      <a:pt x="3683" y="2372"/>
                    </a:cubicBezTo>
                    <a:lnTo>
                      <a:pt x="3683" y="2372"/>
                    </a:lnTo>
                    <a:lnTo>
                      <a:pt x="395" y="2372"/>
                    </a:lnTo>
                    <a:lnTo>
                      <a:pt x="395" y="2372"/>
                    </a:lnTo>
                    <a:lnTo>
                      <a:pt x="395" y="2372"/>
                    </a:lnTo>
                    <a:cubicBezTo>
                      <a:pt x="177" y="2372"/>
                      <a:pt x="0" y="2195"/>
                      <a:pt x="0" y="1976"/>
                    </a:cubicBezTo>
                    <a:lnTo>
                      <a:pt x="0" y="395"/>
                    </a:lnTo>
                    <a:close/>
                  </a:path>
                </a:pathLst>
              </a:custGeom>
              <a:solidFill>
                <a:srgbClr val="FF771B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6" name="path"/>
              <p:cNvSpPr/>
              <p:nvPr/>
            </p:nvSpPr>
            <p:spPr>
              <a:xfrm>
                <a:off x="313928" y="1194147"/>
                <a:ext cx="2871893" cy="3142827"/>
              </a:xfrm>
              <a:custGeom>
                <a:rect l="0" t="0" r="0" b="0"/>
                <a:pathLst>
                  <a:path w="4522" h="4949">
                    <a:moveTo>
                      <a:pt x="0" y="753"/>
                    </a:moveTo>
                    <a:cubicBezTo>
                      <a:pt x="0" y="337"/>
                      <a:pt x="337" y="0"/>
                      <a:pt x="753" y="0"/>
                    </a:cubicBezTo>
                    <a:lnTo>
                      <a:pt x="753" y="0"/>
                    </a:lnTo>
                    <a:lnTo>
                      <a:pt x="3768" y="0"/>
                    </a:lnTo>
                    <a:lnTo>
                      <a:pt x="3768" y="0"/>
                    </a:lnTo>
                    <a:lnTo>
                      <a:pt x="3768" y="0"/>
                    </a:lnTo>
                    <a:cubicBezTo>
                      <a:pt x="4185" y="0"/>
                      <a:pt x="4522" y="337"/>
                      <a:pt x="4522" y="753"/>
                    </a:cubicBezTo>
                    <a:lnTo>
                      <a:pt x="4522" y="753"/>
                    </a:lnTo>
                    <a:cubicBezTo>
                      <a:pt x="4522" y="753"/>
                      <a:pt x="4522" y="753"/>
                      <a:pt x="4522" y="753"/>
                    </a:cubicBezTo>
                    <a:lnTo>
                      <a:pt x="4522" y="753"/>
                    </a:lnTo>
                    <a:lnTo>
                      <a:pt x="4522" y="4195"/>
                    </a:lnTo>
                    <a:lnTo>
                      <a:pt x="4522" y="4195"/>
                    </a:lnTo>
                    <a:lnTo>
                      <a:pt x="4522" y="4195"/>
                    </a:lnTo>
                    <a:cubicBezTo>
                      <a:pt x="4522" y="4611"/>
                      <a:pt x="4185" y="4949"/>
                      <a:pt x="3768" y="4949"/>
                    </a:cubicBezTo>
                    <a:lnTo>
                      <a:pt x="3768" y="4949"/>
                    </a:lnTo>
                    <a:lnTo>
                      <a:pt x="753" y="4949"/>
                    </a:lnTo>
                    <a:lnTo>
                      <a:pt x="753" y="4949"/>
                    </a:lnTo>
                    <a:lnTo>
                      <a:pt x="753" y="4949"/>
                    </a:lnTo>
                    <a:cubicBezTo>
                      <a:pt x="337" y="4949"/>
                      <a:pt x="0" y="4611"/>
                      <a:pt x="0" y="4195"/>
                    </a:cubicBezTo>
                    <a:lnTo>
                      <a:pt x="0" y="753"/>
                    </a:lnTo>
                    <a:close/>
                  </a:path>
                </a:pathLst>
              </a:custGeom>
              <a:solidFill>
                <a:srgbClr val="FFE4D1">
                  <a:alpha val="90196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7" name="path"/>
              <p:cNvSpPr/>
              <p:nvPr/>
            </p:nvSpPr>
            <p:spPr>
              <a:xfrm>
                <a:off x="304404" y="1184623"/>
                <a:ext cx="2890942" cy="3161877"/>
              </a:xfrm>
              <a:custGeom>
                <a:rect l="0" t="0" r="0" b="0"/>
                <a:pathLst>
                  <a:path w="4552" h="4979">
                    <a:moveTo>
                      <a:pt x="15" y="768"/>
                    </a:moveTo>
                    <a:cubicBezTo>
                      <a:pt x="14" y="352"/>
                      <a:pt x="352" y="15"/>
                      <a:pt x="768" y="15"/>
                    </a:cubicBezTo>
                    <a:lnTo>
                      <a:pt x="768" y="15"/>
                    </a:lnTo>
                    <a:lnTo>
                      <a:pt x="3783" y="15"/>
                    </a:lnTo>
                    <a:lnTo>
                      <a:pt x="3783" y="15"/>
                    </a:lnTo>
                    <a:lnTo>
                      <a:pt x="3783" y="15"/>
                    </a:lnTo>
                    <a:cubicBezTo>
                      <a:pt x="4200" y="14"/>
                      <a:pt x="4537" y="352"/>
                      <a:pt x="4537" y="768"/>
                    </a:cubicBezTo>
                    <a:lnTo>
                      <a:pt x="4537" y="768"/>
                    </a:lnTo>
                    <a:cubicBezTo>
                      <a:pt x="4537" y="768"/>
                      <a:pt x="4537" y="768"/>
                      <a:pt x="4537" y="768"/>
                    </a:cubicBezTo>
                    <a:lnTo>
                      <a:pt x="4537" y="768"/>
                    </a:lnTo>
                    <a:lnTo>
                      <a:pt x="4537" y="4210"/>
                    </a:lnTo>
                    <a:lnTo>
                      <a:pt x="4537" y="4210"/>
                    </a:lnTo>
                    <a:lnTo>
                      <a:pt x="4537" y="4210"/>
                    </a:lnTo>
                    <a:cubicBezTo>
                      <a:pt x="4537" y="4626"/>
                      <a:pt x="4200" y="4964"/>
                      <a:pt x="3783" y="4964"/>
                    </a:cubicBezTo>
                    <a:lnTo>
                      <a:pt x="3783" y="4964"/>
                    </a:lnTo>
                    <a:lnTo>
                      <a:pt x="768" y="4964"/>
                    </a:lnTo>
                    <a:lnTo>
                      <a:pt x="768" y="4964"/>
                    </a:lnTo>
                    <a:lnTo>
                      <a:pt x="768" y="4964"/>
                    </a:lnTo>
                    <a:cubicBezTo>
                      <a:pt x="352" y="4964"/>
                      <a:pt x="15" y="4626"/>
                      <a:pt x="15" y="4210"/>
                    </a:cubicBezTo>
                    <a:lnTo>
                      <a:pt x="15" y="768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FF771B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8" name="textbox 108"/>
            <p:cNvSpPr/>
            <p:nvPr/>
          </p:nvSpPr>
          <p:spPr>
            <a:xfrm>
              <a:off x="622831" y="434339"/>
              <a:ext cx="2729864" cy="217868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2000"/>
                </a:lnSpc>
              </a:pPr>
              <a:endParaRPr lang="Arial" altLang="Arial" sz="500"/>
            </a:p>
            <a:p>
              <a:pPr marL="252675" algn="l" rtl="0" eaLnBrk="0">
                <a:lnSpc>
                  <a:spcPct val="86000"/>
                </a:lnSpc>
                <a:spcBef>
                  <a:spcPts val="6"/>
                </a:spcBef>
              </a:pPr>
              <a:r>
                <a:rPr sz="5700" spc="11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5700" spc="10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r>
                <a:rPr sz="57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</a:t>
              </a:r>
              <a:endParaRPr lang="Microsoft YaHei" altLang="Microsoft YaHei" sz="57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marL="20758" algn="l" rtl="0" eaLnBrk="0">
                <a:lnSpc>
                  <a:spcPct val="94000"/>
                </a:lnSpc>
                <a:spcBef>
                  <a:spcPts val="398"/>
                </a:spcBef>
              </a:pPr>
              <a:r>
                <a:rPr sz="1300" spc="5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随着电商平台的快速发展</a:t>
              </a:r>
              <a:r>
                <a:rPr sz="1300" spc="1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sz="1300" spc="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</a:t>
              </a:r>
              <a:endParaRPr lang="Microsoft YaHei" altLang="Microsoft YaHei" sz="1300"/>
            </a:p>
            <a:p>
              <a:pPr marL="22815" algn="l" rtl="0" eaLnBrk="0">
                <a:lnSpc>
                  <a:spcPct val="95000"/>
                </a:lnSpc>
                <a:spcBef>
                  <a:spcPts val="948"/>
                </a:spcBef>
              </a:pPr>
              <a:r>
                <a:rPr sz="1300" spc="5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国家居用品线上市场规模</a:t>
              </a:r>
              <a:r>
                <a:rPr sz="1300" spc="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不断</a:t>
              </a:r>
              <a:endParaRPr lang="Microsoft YaHei" altLang="Microsoft YaHei" sz="1300"/>
            </a:p>
            <a:p>
              <a:pPr algn="l" rtl="0" eaLnBrk="0">
                <a:lnSpc>
                  <a:spcPct val="101000"/>
                </a:lnSpc>
              </a:pPr>
              <a:endParaRPr lang="Arial" altLang="Arial" sz="800"/>
            </a:p>
            <a:p>
              <a:pPr algn="l" rtl="0" eaLnBrk="0">
                <a:lnSpc>
                  <a:spcPct val="7617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100000"/>
                </a:lnSpc>
              </a:pPr>
              <a:r>
                <a:rPr sz="1200" spc="-8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扩大。</a:t>
              </a:r>
              <a:endParaRPr lang="Microsoft YaHei" altLang="Microsoft YaHei" sz="1200"/>
            </a:p>
          </p:txBody>
        </p:sp>
        <p:sp>
          <p:nvSpPr>
            <p:cNvPr id="109" name="path"/>
            <p:cNvSpPr/>
            <p:nvPr/>
          </p:nvSpPr>
          <p:spPr>
            <a:xfrm>
              <a:off x="2830041" y="447039"/>
              <a:ext cx="509355" cy="509355"/>
            </a:xfrm>
            <a:custGeom>
              <a:rect l="0" t="0" r="0" b="0"/>
              <a:pathLst>
                <a:path w="802" h="802">
                  <a:moveTo>
                    <a:pt x="802" y="401"/>
                  </a:moveTo>
                  <a:lnTo>
                    <a:pt x="401" y="0"/>
                  </a:lnTo>
                  <a:lnTo>
                    <a:pt x="401" y="200"/>
                  </a:lnTo>
                  <a:lnTo>
                    <a:pt x="0" y="200"/>
                  </a:lnTo>
                  <a:lnTo>
                    <a:pt x="0" y="601"/>
                  </a:lnTo>
                  <a:lnTo>
                    <a:pt x="401" y="601"/>
                  </a:lnTo>
                  <a:lnTo>
                    <a:pt x="401" y="802"/>
                  </a:lnTo>
                  <a:lnTo>
                    <a:pt x="802" y="401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8201327" y="1424900"/>
            <a:ext cx="3195347" cy="4346500"/>
            <a:chExt cx="3195347" cy="4346500"/>
          </a:xfrm>
        </p:grpSpPr>
        <p:grpSp>
          <p:nvGrpSpPr>
            <p:cNvPr id="32" name="group 32"/>
            <p:cNvGrpSpPr/>
            <p:nvPr/>
          </p:nvGrpSpPr>
          <p:grpSpPr>
            <a:xfrm rot="21600000">
              <a:off x="0" y="0"/>
              <a:ext cx="3195347" cy="4346500"/>
              <a:chExt cx="3195347" cy="4346500"/>
            </a:xfrm>
          </p:grpSpPr>
          <p:sp>
            <p:nvSpPr>
              <p:cNvPr id="110" name="path"/>
              <p:cNvSpPr/>
              <p:nvPr/>
            </p:nvSpPr>
            <p:spPr>
              <a:xfrm>
                <a:off x="0" y="0"/>
                <a:ext cx="2590125" cy="1506389"/>
              </a:xfrm>
              <a:custGeom>
                <a:rect l="0" t="0" r="0" b="0"/>
                <a:pathLst>
                  <a:path w="4078" h="2372">
                    <a:moveTo>
                      <a:pt x="0" y="395"/>
                    </a:moveTo>
                    <a:cubicBezTo>
                      <a:pt x="0" y="177"/>
                      <a:pt x="177" y="0"/>
                      <a:pt x="395" y="0"/>
                    </a:cubicBezTo>
                    <a:lnTo>
                      <a:pt x="395" y="0"/>
                    </a:lnTo>
                    <a:lnTo>
                      <a:pt x="3683" y="0"/>
                    </a:lnTo>
                    <a:lnTo>
                      <a:pt x="3683" y="0"/>
                    </a:lnTo>
                    <a:lnTo>
                      <a:pt x="3683" y="0"/>
                    </a:lnTo>
                    <a:cubicBezTo>
                      <a:pt x="3901" y="0"/>
                      <a:pt x="4078" y="177"/>
                      <a:pt x="4078" y="395"/>
                    </a:cubicBezTo>
                    <a:lnTo>
                      <a:pt x="4078" y="395"/>
                    </a:lnTo>
                    <a:cubicBezTo>
                      <a:pt x="4078" y="395"/>
                      <a:pt x="4078" y="395"/>
                      <a:pt x="4078" y="395"/>
                    </a:cubicBezTo>
                    <a:lnTo>
                      <a:pt x="4078" y="395"/>
                    </a:lnTo>
                    <a:lnTo>
                      <a:pt x="4078" y="1976"/>
                    </a:lnTo>
                    <a:lnTo>
                      <a:pt x="4078" y="1976"/>
                    </a:lnTo>
                    <a:lnTo>
                      <a:pt x="4078" y="1976"/>
                    </a:lnTo>
                    <a:cubicBezTo>
                      <a:pt x="4078" y="2195"/>
                      <a:pt x="3901" y="2372"/>
                      <a:pt x="3683" y="2372"/>
                    </a:cubicBezTo>
                    <a:lnTo>
                      <a:pt x="3683" y="2372"/>
                    </a:lnTo>
                    <a:lnTo>
                      <a:pt x="395" y="2372"/>
                    </a:lnTo>
                    <a:lnTo>
                      <a:pt x="395" y="2372"/>
                    </a:lnTo>
                    <a:lnTo>
                      <a:pt x="395" y="2372"/>
                    </a:lnTo>
                    <a:cubicBezTo>
                      <a:pt x="177" y="2372"/>
                      <a:pt x="0" y="2195"/>
                      <a:pt x="0" y="1976"/>
                    </a:cubicBezTo>
                    <a:lnTo>
                      <a:pt x="0" y="395"/>
                    </a:lnTo>
                    <a:close/>
                  </a:path>
                </a:pathLst>
              </a:custGeom>
              <a:solidFill>
                <a:srgbClr val="FF771B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1" name="path"/>
              <p:cNvSpPr/>
              <p:nvPr/>
            </p:nvSpPr>
            <p:spPr>
              <a:xfrm>
                <a:off x="313930" y="1194148"/>
                <a:ext cx="2871892" cy="3142827"/>
              </a:xfrm>
              <a:custGeom>
                <a:rect l="0" t="0" r="0" b="0"/>
                <a:pathLst>
                  <a:path w="4522" h="4949">
                    <a:moveTo>
                      <a:pt x="0" y="753"/>
                    </a:moveTo>
                    <a:cubicBezTo>
                      <a:pt x="0" y="337"/>
                      <a:pt x="337" y="0"/>
                      <a:pt x="753" y="0"/>
                    </a:cubicBezTo>
                    <a:lnTo>
                      <a:pt x="753" y="0"/>
                    </a:lnTo>
                    <a:lnTo>
                      <a:pt x="3768" y="0"/>
                    </a:lnTo>
                    <a:lnTo>
                      <a:pt x="3768" y="0"/>
                    </a:lnTo>
                    <a:lnTo>
                      <a:pt x="3768" y="0"/>
                    </a:lnTo>
                    <a:cubicBezTo>
                      <a:pt x="4185" y="0"/>
                      <a:pt x="4522" y="337"/>
                      <a:pt x="4522" y="753"/>
                    </a:cubicBezTo>
                    <a:lnTo>
                      <a:pt x="4522" y="753"/>
                    </a:lnTo>
                    <a:cubicBezTo>
                      <a:pt x="4522" y="753"/>
                      <a:pt x="4522" y="753"/>
                      <a:pt x="4522" y="753"/>
                    </a:cubicBezTo>
                    <a:lnTo>
                      <a:pt x="4522" y="753"/>
                    </a:lnTo>
                    <a:lnTo>
                      <a:pt x="4522" y="4195"/>
                    </a:lnTo>
                    <a:lnTo>
                      <a:pt x="4522" y="4195"/>
                    </a:lnTo>
                    <a:lnTo>
                      <a:pt x="4522" y="4195"/>
                    </a:lnTo>
                    <a:cubicBezTo>
                      <a:pt x="4522" y="4611"/>
                      <a:pt x="4185" y="4949"/>
                      <a:pt x="3768" y="4949"/>
                    </a:cubicBezTo>
                    <a:lnTo>
                      <a:pt x="3768" y="4949"/>
                    </a:lnTo>
                    <a:lnTo>
                      <a:pt x="753" y="4949"/>
                    </a:lnTo>
                    <a:lnTo>
                      <a:pt x="753" y="4949"/>
                    </a:lnTo>
                    <a:lnTo>
                      <a:pt x="753" y="4949"/>
                    </a:lnTo>
                    <a:cubicBezTo>
                      <a:pt x="337" y="4949"/>
                      <a:pt x="0" y="4611"/>
                      <a:pt x="0" y="4195"/>
                    </a:cubicBezTo>
                    <a:lnTo>
                      <a:pt x="0" y="753"/>
                    </a:lnTo>
                    <a:close/>
                  </a:path>
                </a:pathLst>
              </a:custGeom>
              <a:solidFill>
                <a:srgbClr val="FFE4D1">
                  <a:alpha val="90196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2" name="path"/>
              <p:cNvSpPr/>
              <p:nvPr/>
            </p:nvSpPr>
            <p:spPr>
              <a:xfrm>
                <a:off x="304405" y="1184623"/>
                <a:ext cx="2890942" cy="3161876"/>
              </a:xfrm>
              <a:custGeom>
                <a:rect l="0" t="0" r="0" b="0"/>
                <a:pathLst>
                  <a:path w="4552" h="4979">
                    <a:moveTo>
                      <a:pt x="15" y="768"/>
                    </a:moveTo>
                    <a:cubicBezTo>
                      <a:pt x="15" y="352"/>
                      <a:pt x="352" y="15"/>
                      <a:pt x="768" y="15"/>
                    </a:cubicBezTo>
                    <a:lnTo>
                      <a:pt x="768" y="15"/>
                    </a:lnTo>
                    <a:lnTo>
                      <a:pt x="3783" y="15"/>
                    </a:lnTo>
                    <a:lnTo>
                      <a:pt x="3783" y="15"/>
                    </a:lnTo>
                    <a:lnTo>
                      <a:pt x="3783" y="15"/>
                    </a:lnTo>
                    <a:cubicBezTo>
                      <a:pt x="4200" y="14"/>
                      <a:pt x="4537" y="352"/>
                      <a:pt x="4537" y="768"/>
                    </a:cubicBezTo>
                    <a:lnTo>
                      <a:pt x="4537" y="768"/>
                    </a:lnTo>
                    <a:cubicBezTo>
                      <a:pt x="4537" y="768"/>
                      <a:pt x="4537" y="768"/>
                      <a:pt x="4537" y="768"/>
                    </a:cubicBezTo>
                    <a:lnTo>
                      <a:pt x="4537" y="768"/>
                    </a:lnTo>
                    <a:lnTo>
                      <a:pt x="4537" y="4210"/>
                    </a:lnTo>
                    <a:lnTo>
                      <a:pt x="4537" y="4210"/>
                    </a:lnTo>
                    <a:lnTo>
                      <a:pt x="4537" y="4210"/>
                    </a:lnTo>
                    <a:cubicBezTo>
                      <a:pt x="4537" y="4626"/>
                      <a:pt x="4200" y="4964"/>
                      <a:pt x="3783" y="4964"/>
                    </a:cubicBezTo>
                    <a:lnTo>
                      <a:pt x="3783" y="4964"/>
                    </a:lnTo>
                    <a:lnTo>
                      <a:pt x="768" y="4964"/>
                    </a:lnTo>
                    <a:lnTo>
                      <a:pt x="768" y="4964"/>
                    </a:lnTo>
                    <a:lnTo>
                      <a:pt x="768" y="4964"/>
                    </a:lnTo>
                    <a:cubicBezTo>
                      <a:pt x="352" y="4964"/>
                      <a:pt x="15" y="4626"/>
                      <a:pt x="15" y="4210"/>
                    </a:cubicBezTo>
                    <a:lnTo>
                      <a:pt x="15" y="768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FF771B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13" name="textbox 113"/>
            <p:cNvSpPr/>
            <p:nvPr/>
          </p:nvSpPr>
          <p:spPr>
            <a:xfrm>
              <a:off x="644483" y="498258"/>
              <a:ext cx="2251710" cy="239839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7707"/>
                </a:lnSpc>
              </a:pPr>
              <a:endParaRPr lang="Arial" altLang="Arial" sz="100"/>
            </a:p>
            <a:p>
              <a:pPr marL="259484" algn="l" rtl="0" eaLnBrk="0">
                <a:lnSpc>
                  <a:spcPct val="86000"/>
                </a:lnSpc>
              </a:pPr>
              <a:r>
                <a:rPr sz="5700" spc="11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5700" spc="10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57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marL="20758" algn="l" rtl="0" eaLnBrk="0">
                <a:lnSpc>
                  <a:spcPct val="94000"/>
                </a:lnSpc>
                <a:spcBef>
                  <a:spcPts val="391"/>
                </a:spcBef>
              </a:pPr>
              <a:r>
                <a:rPr sz="1300" spc="5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电商平台通过大数据、人</a:t>
              </a:r>
              <a:r>
                <a:rPr sz="1300" spc="1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</a:t>
              </a:r>
              <a:r>
                <a:rPr sz="1300" spc="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</a:t>
              </a:r>
              <a:endParaRPr lang="Microsoft YaHei" altLang="Microsoft YaHei" sz="1300"/>
            </a:p>
            <a:p>
              <a:pPr marL="13042" algn="l" rtl="0" eaLnBrk="0">
                <a:lnSpc>
                  <a:spcPct val="94000"/>
                </a:lnSpc>
                <a:spcBef>
                  <a:spcPts val="963"/>
                </a:spcBef>
              </a:pPr>
              <a:r>
                <a:rPr sz="1300" spc="5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能等技术手段，为消费者提</a:t>
              </a:r>
              <a:r>
                <a:rPr sz="1300" spc="2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</a:t>
              </a:r>
              <a:endParaRPr lang="Microsoft YaHei" altLang="Microsoft YaHei" sz="1300"/>
            </a:p>
            <a:p>
              <a:pPr marL="18872" algn="l" rtl="0" eaLnBrk="0">
                <a:lnSpc>
                  <a:spcPct val="94000"/>
                </a:lnSpc>
                <a:spcBef>
                  <a:spcPts val="964"/>
                </a:spcBef>
              </a:pPr>
              <a:r>
                <a:rPr sz="1300" spc="5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了更加精准的推荐和服务</a:t>
              </a:r>
              <a:r>
                <a:rPr sz="1300" spc="2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sz="1300" spc="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</a:t>
              </a:r>
              <a:endParaRPr lang="Microsoft YaHei" altLang="Microsoft YaHei" sz="1300"/>
            </a:p>
            <a:p>
              <a:pPr algn="l" rtl="0" eaLnBrk="0">
                <a:lnSpc>
                  <a:spcPct val="100000"/>
                </a:lnSpc>
              </a:pPr>
              <a:endParaRPr lang="Arial" altLang="Arial" sz="800"/>
            </a:p>
            <a:p>
              <a:pPr marL="12700" algn="l" rtl="0" eaLnBrk="0">
                <a:lnSpc>
                  <a:spcPct val="94000"/>
                </a:lnSpc>
                <a:spcBef>
                  <a:spcPts val="4"/>
                </a:spcBef>
              </a:pPr>
              <a:r>
                <a:rPr sz="1300" spc="-3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一步促进了线上市场</a:t>
              </a:r>
              <a:r>
                <a:rPr sz="1300" spc="-2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sz="1300" spc="0">
                  <a:solidFill>
                    <a:srgbClr val="071D4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增长。</a:t>
              </a:r>
              <a:endParaRPr lang="Microsoft YaHei" altLang="Microsoft YaHei" sz="1300"/>
            </a:p>
          </p:txBody>
        </p:sp>
      </p:grpSp>
      <p:sp>
        <p:nvSpPr>
          <p:cNvPr id="114" name="textbox 114"/>
          <p:cNvSpPr/>
          <p:nvPr/>
        </p:nvSpPr>
        <p:spPr>
          <a:xfrm>
            <a:off x="442263" y="318468"/>
            <a:ext cx="3075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79780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场规模</a:t>
            </a:r>
            <a:endParaRPr lang="Microsoft YaHei" altLang="Microsoft YaHei" sz="3000"/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1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35" name="rect"/>
          <p:cNvSpPr/>
          <p:nvPr/>
        </p:nvSpPr>
        <p:spPr>
          <a:xfrm>
            <a:off x="454962" y="6318934"/>
            <a:ext cx="805750" cy="122999"/>
          </a:xfrm>
          <a:prstGeom prst="rect">
            <a:avLst/>
          </a:prstGeom>
          <a:solidFill>
            <a:srgbClr val="FF77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6" name="rect"/>
          <p:cNvSpPr/>
          <p:nvPr/>
        </p:nvSpPr>
        <p:spPr>
          <a:xfrm>
            <a:off x="1209342" y="6386020"/>
            <a:ext cx="10991852" cy="14288"/>
          </a:xfrm>
          <a:prstGeom prst="rect">
            <a:avLst/>
          </a:prstGeom>
          <a:solidFill>
            <a:srgbClr val="FF77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03339" y="779821"/>
            <a:ext cx="4981361" cy="5612928"/>
          </a:xfrm>
          <a:prstGeom prst="rect">
            <a:avLst/>
          </a:prstGeom>
        </p:spPr>
      </p:pic>
      <p:sp>
        <p:nvSpPr>
          <p:cNvPr id="139" name="textbox 139"/>
          <p:cNvSpPr/>
          <p:nvPr/>
        </p:nvSpPr>
        <p:spPr>
          <a:xfrm>
            <a:off x="1321998" y="2090623"/>
            <a:ext cx="4024629" cy="5086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530"/>
              </a:lnSpc>
            </a:pPr>
            <a:endParaRPr lang="Arial" altLang="Arial" sz="100"/>
          </a:p>
          <a:p>
            <a:pPr marL="36893" indent="-24193" algn="l" rtl="0" eaLnBrk="0">
              <a:lnSpc>
                <a:spcPct val="106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尽管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线上市场发展迅速，但线下家居用品市场仍 </a:t>
            </a: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占据较大份额。</a:t>
            </a:r>
            <a:endParaRPr lang="Microsoft YaHei" altLang="Microsoft YaHei" sz="1500"/>
          </a:p>
        </p:txBody>
      </p:sp>
      <p:sp>
        <p:nvSpPr>
          <p:cNvPr id="140" name="textbox 140"/>
          <p:cNvSpPr/>
          <p:nvPr/>
        </p:nvSpPr>
        <p:spPr>
          <a:xfrm>
            <a:off x="1323141" y="3834994"/>
            <a:ext cx="4023359" cy="5086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0942"/>
              </a:lnSpc>
            </a:pPr>
            <a:endParaRPr lang="Arial" altLang="Arial" sz="100"/>
          </a:p>
          <a:p>
            <a:pPr marL="12700" indent="571" algn="l" rtl="0" eaLnBrk="0">
              <a:lnSpc>
                <a:spcPct val="106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线下市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场以实体店为主要销售渠道，具有体验式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消费和售后服务的优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41" name="textbox 141"/>
          <p:cNvSpPr/>
          <p:nvPr/>
        </p:nvSpPr>
        <p:spPr>
          <a:xfrm>
            <a:off x="1323141" y="5589852"/>
            <a:ext cx="4023359" cy="5086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354"/>
              </a:lnSpc>
            </a:pPr>
            <a:endParaRPr lang="Arial" altLang="Arial" sz="100"/>
          </a:p>
          <a:p>
            <a:pPr marL="12700" indent="571" algn="l" rtl="0" eaLnBrk="0">
              <a:lnSpc>
                <a:spcPct val="106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线下市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场在高端家居用品、定制化服务和体验式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消费等领域仍有较大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展空间。</a:t>
            </a:r>
            <a:endParaRPr lang="Microsoft YaHei" altLang="Microsoft YaHei" sz="1500"/>
          </a:p>
        </p:txBody>
      </p:sp>
      <p:sp>
        <p:nvSpPr>
          <p:cNvPr id="142" name="textbox 142"/>
          <p:cNvSpPr/>
          <p:nvPr/>
        </p:nvSpPr>
        <p:spPr>
          <a:xfrm>
            <a:off x="1209777" y="377885"/>
            <a:ext cx="2307589" cy="4419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27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线下市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场规模</a:t>
            </a:r>
            <a:endParaRPr lang="Microsoft YaHei" altLang="Microsoft YaHei" sz="3000"/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1218873" y="1354847"/>
            <a:ext cx="638766" cy="638766"/>
            <a:chExt cx="638766" cy="638766"/>
          </a:xfrm>
        </p:grpSpPr>
        <p:sp>
          <p:nvSpPr>
            <p:cNvPr id="143" name="path"/>
            <p:cNvSpPr/>
            <p:nvPr/>
          </p:nvSpPr>
          <p:spPr>
            <a:xfrm>
              <a:off x="0" y="0"/>
              <a:ext cx="638766" cy="638766"/>
            </a:xfrm>
            <a:custGeom>
              <a:rect l="0" t="0" r="0" b="0"/>
              <a:pathLst>
                <a:path w="1004" h="1004">
                  <a:moveTo>
                    <a:pt x="0" y="502"/>
                  </a:moveTo>
                  <a:cubicBezTo>
                    <a:pt x="0" y="225"/>
                    <a:pt x="225" y="0"/>
                    <a:pt x="502" y="0"/>
                  </a:cubicBezTo>
                  <a:lnTo>
                    <a:pt x="502" y="0"/>
                  </a:lnTo>
                  <a:lnTo>
                    <a:pt x="502" y="0"/>
                  </a:lnTo>
                  <a:lnTo>
                    <a:pt x="502" y="0"/>
                  </a:lnTo>
                  <a:cubicBezTo>
                    <a:pt x="780" y="0"/>
                    <a:pt x="1005" y="225"/>
                    <a:pt x="1005" y="502"/>
                  </a:cubicBezTo>
                  <a:lnTo>
                    <a:pt x="1005" y="502"/>
                  </a:lnTo>
                  <a:cubicBezTo>
                    <a:pt x="1005" y="502"/>
                    <a:pt x="1005" y="502"/>
                    <a:pt x="1005" y="502"/>
                  </a:cubicBezTo>
                  <a:lnTo>
                    <a:pt x="1005" y="502"/>
                  </a:lnTo>
                  <a:lnTo>
                    <a:pt x="1005" y="502"/>
                  </a:lnTo>
                  <a:lnTo>
                    <a:pt x="1005" y="502"/>
                  </a:lnTo>
                  <a:cubicBezTo>
                    <a:pt x="1005" y="780"/>
                    <a:pt x="780" y="1005"/>
                    <a:pt x="502" y="1005"/>
                  </a:cubicBezTo>
                  <a:lnTo>
                    <a:pt x="502" y="1005"/>
                  </a:lnTo>
                  <a:lnTo>
                    <a:pt x="502" y="1005"/>
                  </a:lnTo>
                  <a:lnTo>
                    <a:pt x="502" y="1005"/>
                  </a:lnTo>
                  <a:cubicBezTo>
                    <a:pt x="225" y="1005"/>
                    <a:pt x="0" y="780"/>
                    <a:pt x="0" y="502"/>
                  </a:cubicBezTo>
                  <a:lnTo>
                    <a:pt x="0" y="502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151009" y="140199"/>
              <a:ext cx="336748" cy="358368"/>
            </a:xfrm>
            <a:custGeom>
              <a:rect l="0" t="0" r="0" b="0"/>
              <a:pathLst>
                <a:path w="530" h="564">
                  <a:moveTo>
                    <a:pt x="519" y="457"/>
                  </a:moveTo>
                  <a:lnTo>
                    <a:pt x="519" y="491"/>
                  </a:lnTo>
                  <a:lnTo>
                    <a:pt x="10" y="491"/>
                  </a:lnTo>
                  <a:lnTo>
                    <a:pt x="10" y="457"/>
                  </a:lnTo>
                  <a:lnTo>
                    <a:pt x="10" y="457"/>
                  </a:lnTo>
                  <a:cubicBezTo>
                    <a:pt x="10" y="457"/>
                    <a:pt x="0" y="438"/>
                    <a:pt x="58" y="392"/>
                  </a:cubicBezTo>
                  <a:lnTo>
                    <a:pt x="58" y="392"/>
                  </a:lnTo>
                  <a:cubicBezTo>
                    <a:pt x="117" y="346"/>
                    <a:pt x="110" y="228"/>
                    <a:pt x="110" y="148"/>
                  </a:cubicBezTo>
                  <a:lnTo>
                    <a:pt x="110" y="148"/>
                  </a:lnTo>
                  <a:cubicBezTo>
                    <a:pt x="110" y="69"/>
                    <a:pt x="247" y="67"/>
                    <a:pt x="247" y="67"/>
                  </a:cubicBezTo>
                  <a:lnTo>
                    <a:pt x="247" y="67"/>
                  </a:lnTo>
                  <a:lnTo>
                    <a:pt x="252" y="67"/>
                  </a:lnTo>
                  <a:lnTo>
                    <a:pt x="252" y="67"/>
                  </a:lnTo>
                  <a:cubicBezTo>
                    <a:pt x="252" y="67"/>
                    <a:pt x="252" y="66"/>
                    <a:pt x="252" y="54"/>
                  </a:cubicBezTo>
                  <a:lnTo>
                    <a:pt x="252" y="54"/>
                  </a:lnTo>
                  <a:cubicBezTo>
                    <a:pt x="252" y="46"/>
                    <a:pt x="219" y="17"/>
                    <a:pt x="219" y="17"/>
                  </a:cubicBezTo>
                  <a:lnTo>
                    <a:pt x="219" y="17"/>
                  </a:lnTo>
                  <a:lnTo>
                    <a:pt x="218" y="0"/>
                  </a:lnTo>
                  <a:lnTo>
                    <a:pt x="311" y="0"/>
                  </a:lnTo>
                  <a:lnTo>
                    <a:pt x="310" y="18"/>
                  </a:lnTo>
                  <a:lnTo>
                    <a:pt x="310" y="18"/>
                  </a:lnTo>
                  <a:cubicBezTo>
                    <a:pt x="310" y="18"/>
                    <a:pt x="275" y="47"/>
                    <a:pt x="275" y="55"/>
                  </a:cubicBezTo>
                  <a:lnTo>
                    <a:pt x="275" y="55"/>
                  </a:lnTo>
                  <a:cubicBezTo>
                    <a:pt x="275" y="63"/>
                    <a:pt x="275" y="66"/>
                    <a:pt x="275" y="67"/>
                  </a:cubicBezTo>
                  <a:lnTo>
                    <a:pt x="275" y="67"/>
                  </a:lnTo>
                  <a:lnTo>
                    <a:pt x="282" y="67"/>
                  </a:lnTo>
                  <a:lnTo>
                    <a:pt x="282" y="67"/>
                  </a:lnTo>
                  <a:cubicBezTo>
                    <a:pt x="282" y="67"/>
                    <a:pt x="420" y="69"/>
                    <a:pt x="420" y="148"/>
                  </a:cubicBezTo>
                  <a:lnTo>
                    <a:pt x="420" y="148"/>
                  </a:lnTo>
                  <a:cubicBezTo>
                    <a:pt x="420" y="228"/>
                    <a:pt x="412" y="346"/>
                    <a:pt x="471" y="392"/>
                  </a:cubicBezTo>
                  <a:lnTo>
                    <a:pt x="471" y="392"/>
                  </a:lnTo>
                  <a:cubicBezTo>
                    <a:pt x="530" y="438"/>
                    <a:pt x="519" y="457"/>
                    <a:pt x="519" y="457"/>
                  </a:cubicBezTo>
                  <a:moveTo>
                    <a:pt x="323" y="509"/>
                  </a:moveTo>
                  <a:cubicBezTo>
                    <a:pt x="323" y="536"/>
                    <a:pt x="297" y="564"/>
                    <a:pt x="265" y="564"/>
                  </a:cubicBezTo>
                  <a:lnTo>
                    <a:pt x="265" y="564"/>
                  </a:lnTo>
                  <a:cubicBezTo>
                    <a:pt x="233" y="564"/>
                    <a:pt x="207" y="536"/>
                    <a:pt x="207" y="509"/>
                  </a:cubicBezTo>
                  <a:lnTo>
                    <a:pt x="207" y="509"/>
                  </a:lnTo>
                  <a:cubicBezTo>
                    <a:pt x="207" y="510"/>
                    <a:pt x="323" y="509"/>
                    <a:pt x="323" y="50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1218873" y="3134852"/>
            <a:ext cx="638766" cy="638766"/>
            <a:chExt cx="638766" cy="638766"/>
          </a:xfrm>
        </p:grpSpPr>
        <p:sp>
          <p:nvSpPr>
            <p:cNvPr id="145" name="path"/>
            <p:cNvSpPr/>
            <p:nvPr/>
          </p:nvSpPr>
          <p:spPr>
            <a:xfrm>
              <a:off x="0" y="0"/>
              <a:ext cx="638766" cy="638766"/>
            </a:xfrm>
            <a:custGeom>
              <a:rect l="0" t="0" r="0" b="0"/>
              <a:pathLst>
                <a:path w="1004" h="1004">
                  <a:moveTo>
                    <a:pt x="0" y="502"/>
                  </a:moveTo>
                  <a:cubicBezTo>
                    <a:pt x="0" y="225"/>
                    <a:pt x="225" y="0"/>
                    <a:pt x="502" y="0"/>
                  </a:cubicBezTo>
                  <a:lnTo>
                    <a:pt x="502" y="0"/>
                  </a:lnTo>
                  <a:lnTo>
                    <a:pt x="502" y="0"/>
                  </a:lnTo>
                  <a:lnTo>
                    <a:pt x="502" y="0"/>
                  </a:lnTo>
                  <a:cubicBezTo>
                    <a:pt x="780" y="0"/>
                    <a:pt x="1005" y="225"/>
                    <a:pt x="1005" y="502"/>
                  </a:cubicBezTo>
                  <a:lnTo>
                    <a:pt x="1005" y="502"/>
                  </a:lnTo>
                  <a:cubicBezTo>
                    <a:pt x="1005" y="502"/>
                    <a:pt x="1005" y="502"/>
                    <a:pt x="1005" y="502"/>
                  </a:cubicBezTo>
                  <a:lnTo>
                    <a:pt x="1005" y="502"/>
                  </a:lnTo>
                  <a:lnTo>
                    <a:pt x="1005" y="502"/>
                  </a:lnTo>
                  <a:lnTo>
                    <a:pt x="1005" y="502"/>
                  </a:lnTo>
                  <a:cubicBezTo>
                    <a:pt x="1005" y="780"/>
                    <a:pt x="780" y="1005"/>
                    <a:pt x="502" y="1005"/>
                  </a:cubicBezTo>
                  <a:lnTo>
                    <a:pt x="502" y="1005"/>
                  </a:lnTo>
                  <a:lnTo>
                    <a:pt x="502" y="1005"/>
                  </a:lnTo>
                  <a:lnTo>
                    <a:pt x="502" y="1005"/>
                  </a:lnTo>
                  <a:cubicBezTo>
                    <a:pt x="225" y="1005"/>
                    <a:pt x="0" y="780"/>
                    <a:pt x="0" y="502"/>
                  </a:cubicBezTo>
                  <a:lnTo>
                    <a:pt x="0" y="502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path"/>
            <p:cNvSpPr/>
            <p:nvPr/>
          </p:nvSpPr>
          <p:spPr>
            <a:xfrm>
              <a:off x="139641" y="139641"/>
              <a:ext cx="359485" cy="359485"/>
            </a:xfrm>
            <a:custGeom>
              <a:rect l="0" t="0" r="0" b="0"/>
              <a:pathLst>
                <a:path w="566" h="566">
                  <a:moveTo>
                    <a:pt x="198" y="481"/>
                  </a:moveTo>
                  <a:lnTo>
                    <a:pt x="56" y="481"/>
                  </a:lnTo>
                  <a:lnTo>
                    <a:pt x="56" y="481"/>
                  </a:lnTo>
                  <a:cubicBezTo>
                    <a:pt x="25" y="481"/>
                    <a:pt x="0" y="455"/>
                    <a:pt x="0" y="424"/>
                  </a:cubicBezTo>
                  <a:lnTo>
                    <a:pt x="0" y="424"/>
                  </a:lnTo>
                  <a:lnTo>
                    <a:pt x="0" y="424"/>
                  </a:lnTo>
                  <a:lnTo>
                    <a:pt x="0" y="56"/>
                  </a:lnTo>
                  <a:lnTo>
                    <a:pt x="0" y="56"/>
                  </a:lnTo>
                  <a:cubicBezTo>
                    <a:pt x="0" y="25"/>
                    <a:pt x="25" y="0"/>
                    <a:pt x="56" y="0"/>
                  </a:cubicBezTo>
                  <a:lnTo>
                    <a:pt x="56" y="0"/>
                  </a:lnTo>
                  <a:lnTo>
                    <a:pt x="509" y="0"/>
                  </a:lnTo>
                  <a:lnTo>
                    <a:pt x="509" y="0"/>
                  </a:lnTo>
                  <a:cubicBezTo>
                    <a:pt x="540" y="0"/>
                    <a:pt x="566" y="25"/>
                    <a:pt x="566" y="56"/>
                  </a:cubicBezTo>
                  <a:lnTo>
                    <a:pt x="566" y="56"/>
                  </a:lnTo>
                  <a:lnTo>
                    <a:pt x="566" y="56"/>
                  </a:lnTo>
                  <a:lnTo>
                    <a:pt x="566" y="424"/>
                  </a:lnTo>
                  <a:lnTo>
                    <a:pt x="566" y="424"/>
                  </a:lnTo>
                  <a:cubicBezTo>
                    <a:pt x="566" y="455"/>
                    <a:pt x="540" y="481"/>
                    <a:pt x="509" y="481"/>
                  </a:cubicBezTo>
                  <a:lnTo>
                    <a:pt x="509" y="481"/>
                  </a:lnTo>
                  <a:lnTo>
                    <a:pt x="509" y="481"/>
                  </a:lnTo>
                  <a:lnTo>
                    <a:pt x="367" y="481"/>
                  </a:lnTo>
                  <a:lnTo>
                    <a:pt x="481" y="537"/>
                  </a:lnTo>
                  <a:lnTo>
                    <a:pt x="481" y="566"/>
                  </a:lnTo>
                  <a:lnTo>
                    <a:pt x="84" y="566"/>
                  </a:lnTo>
                  <a:lnTo>
                    <a:pt x="84" y="537"/>
                  </a:lnTo>
                  <a:lnTo>
                    <a:pt x="198" y="481"/>
                  </a:lnTo>
                  <a:close/>
                  <a:moveTo>
                    <a:pt x="56" y="56"/>
                  </a:moveTo>
                  <a:lnTo>
                    <a:pt x="56" y="367"/>
                  </a:lnTo>
                  <a:lnTo>
                    <a:pt x="509" y="367"/>
                  </a:lnTo>
                  <a:lnTo>
                    <a:pt x="509" y="56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1218873" y="4878842"/>
            <a:ext cx="638766" cy="638766"/>
            <a:chExt cx="638766" cy="638766"/>
          </a:xfrm>
        </p:grpSpPr>
        <p:sp>
          <p:nvSpPr>
            <p:cNvPr id="147" name="path"/>
            <p:cNvSpPr/>
            <p:nvPr/>
          </p:nvSpPr>
          <p:spPr>
            <a:xfrm>
              <a:off x="0" y="0"/>
              <a:ext cx="638766" cy="638766"/>
            </a:xfrm>
            <a:custGeom>
              <a:rect l="0" t="0" r="0" b="0"/>
              <a:pathLst>
                <a:path w="1004" h="1004">
                  <a:moveTo>
                    <a:pt x="0" y="502"/>
                  </a:moveTo>
                  <a:cubicBezTo>
                    <a:pt x="0" y="225"/>
                    <a:pt x="225" y="0"/>
                    <a:pt x="502" y="0"/>
                  </a:cubicBezTo>
                  <a:lnTo>
                    <a:pt x="502" y="0"/>
                  </a:lnTo>
                  <a:lnTo>
                    <a:pt x="502" y="0"/>
                  </a:lnTo>
                  <a:lnTo>
                    <a:pt x="502" y="0"/>
                  </a:lnTo>
                  <a:cubicBezTo>
                    <a:pt x="780" y="0"/>
                    <a:pt x="1005" y="225"/>
                    <a:pt x="1005" y="502"/>
                  </a:cubicBezTo>
                  <a:lnTo>
                    <a:pt x="1005" y="502"/>
                  </a:lnTo>
                  <a:cubicBezTo>
                    <a:pt x="1005" y="502"/>
                    <a:pt x="1005" y="502"/>
                    <a:pt x="1005" y="502"/>
                  </a:cubicBezTo>
                  <a:lnTo>
                    <a:pt x="1005" y="502"/>
                  </a:lnTo>
                  <a:lnTo>
                    <a:pt x="1005" y="502"/>
                  </a:lnTo>
                  <a:lnTo>
                    <a:pt x="1005" y="502"/>
                  </a:lnTo>
                  <a:cubicBezTo>
                    <a:pt x="1005" y="780"/>
                    <a:pt x="780" y="1005"/>
                    <a:pt x="502" y="1005"/>
                  </a:cubicBezTo>
                  <a:lnTo>
                    <a:pt x="502" y="1005"/>
                  </a:lnTo>
                  <a:cubicBezTo>
                    <a:pt x="225" y="1005"/>
                    <a:pt x="0" y="780"/>
                    <a:pt x="0" y="502"/>
                  </a:cubicBezTo>
                  <a:lnTo>
                    <a:pt x="0" y="502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153805" y="158900"/>
              <a:ext cx="331157" cy="320968"/>
            </a:xfrm>
            <a:custGeom>
              <a:rect l="0" t="0" r="0" b="0"/>
              <a:pathLst>
                <a:path w="521" h="505">
                  <a:moveTo>
                    <a:pt x="0" y="151"/>
                  </a:moveTo>
                  <a:lnTo>
                    <a:pt x="260" y="0"/>
                  </a:lnTo>
                  <a:lnTo>
                    <a:pt x="521" y="151"/>
                  </a:lnTo>
                  <a:lnTo>
                    <a:pt x="521" y="202"/>
                  </a:lnTo>
                  <a:lnTo>
                    <a:pt x="0" y="202"/>
                  </a:lnTo>
                  <a:lnTo>
                    <a:pt x="0" y="151"/>
                  </a:lnTo>
                  <a:close/>
                  <a:moveTo>
                    <a:pt x="0" y="454"/>
                  </a:moveTo>
                  <a:lnTo>
                    <a:pt x="521" y="454"/>
                  </a:lnTo>
                  <a:lnTo>
                    <a:pt x="521" y="505"/>
                  </a:lnTo>
                  <a:lnTo>
                    <a:pt x="0" y="505"/>
                  </a:lnTo>
                  <a:lnTo>
                    <a:pt x="0" y="454"/>
                  </a:lnTo>
                  <a:close/>
                  <a:moveTo>
                    <a:pt x="52" y="404"/>
                  </a:moveTo>
                  <a:lnTo>
                    <a:pt x="469" y="404"/>
                  </a:lnTo>
                  <a:lnTo>
                    <a:pt x="469" y="454"/>
                  </a:lnTo>
                  <a:lnTo>
                    <a:pt x="52" y="454"/>
                  </a:lnTo>
                  <a:lnTo>
                    <a:pt x="52" y="404"/>
                  </a:lnTo>
                  <a:close/>
                  <a:moveTo>
                    <a:pt x="52" y="202"/>
                  </a:moveTo>
                  <a:lnTo>
                    <a:pt x="156" y="202"/>
                  </a:lnTo>
                  <a:lnTo>
                    <a:pt x="156" y="404"/>
                  </a:lnTo>
                  <a:lnTo>
                    <a:pt x="52" y="404"/>
                  </a:lnTo>
                  <a:lnTo>
                    <a:pt x="52" y="202"/>
                  </a:lnTo>
                  <a:close/>
                  <a:moveTo>
                    <a:pt x="208" y="202"/>
                  </a:moveTo>
                  <a:lnTo>
                    <a:pt x="312" y="202"/>
                  </a:lnTo>
                  <a:lnTo>
                    <a:pt x="312" y="404"/>
                  </a:lnTo>
                  <a:lnTo>
                    <a:pt x="208" y="404"/>
                  </a:lnTo>
                  <a:lnTo>
                    <a:pt x="208" y="202"/>
                  </a:lnTo>
                  <a:close/>
                  <a:moveTo>
                    <a:pt x="365" y="202"/>
                  </a:moveTo>
                  <a:lnTo>
                    <a:pt x="469" y="202"/>
                  </a:lnTo>
                  <a:lnTo>
                    <a:pt x="469" y="404"/>
                  </a:lnTo>
                  <a:lnTo>
                    <a:pt x="365" y="404"/>
                  </a:lnTo>
                  <a:lnTo>
                    <a:pt x="365" y="2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149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0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15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6" name="group 46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15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8" name="group 48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16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9" name="picture 1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0" name="textbox 170"/>
          <p:cNvSpPr/>
          <p:nvPr/>
        </p:nvSpPr>
        <p:spPr>
          <a:xfrm>
            <a:off x="3440710" y="2513827"/>
            <a:ext cx="5339715" cy="22999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2229941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57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900"/>
          </a:p>
          <a:p>
            <a:pPr algn="l" rtl="0" eaLnBrk="0">
              <a:lnSpc>
                <a:spcPct val="7934"/>
              </a:lnSpc>
            </a:pPr>
            <a:endParaRPr lang="Arial" altLang="Arial" sz="100"/>
          </a:p>
          <a:p>
            <a:pPr marL="2173912" indent="-2161212" algn="l" rtl="0" eaLnBrk="0">
              <a:lnSpc>
                <a:spcPct val="104000"/>
              </a:lnSpc>
            </a:pP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中国家居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用品市场消费者</a:t>
            </a:r>
            <a:r>
              <a:rPr sz="3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1104132" y="1348301"/>
            <a:ext cx="10266446" cy="1333500"/>
            <a:chExt cx="10266446" cy="1333500"/>
          </a:xfrm>
        </p:grpSpPr>
        <p:grpSp>
          <p:nvGrpSpPr>
            <p:cNvPr id="52" name="group 52"/>
            <p:cNvGrpSpPr/>
            <p:nvPr/>
          </p:nvGrpSpPr>
          <p:grpSpPr>
            <a:xfrm rot="21600000">
              <a:off x="0" y="0"/>
              <a:ext cx="10266446" cy="1333500"/>
              <a:chExt cx="10266446" cy="1333500"/>
            </a:xfrm>
          </p:grpSpPr>
          <p:sp>
            <p:nvSpPr>
              <p:cNvPr id="172" name="path"/>
              <p:cNvSpPr/>
              <p:nvPr/>
            </p:nvSpPr>
            <p:spPr>
              <a:xfrm>
                <a:off x="1273072" y="0"/>
                <a:ext cx="8305834" cy="1333500"/>
              </a:xfrm>
              <a:custGeom>
                <a:rect l="0" t="0" r="0" b="0"/>
                <a:pathLst>
                  <a:path w="13079" h="2100">
                    <a:moveTo>
                      <a:pt x="0" y="0"/>
                    </a:moveTo>
                    <a:lnTo>
                      <a:pt x="13080" y="0"/>
                    </a:lnTo>
                    <a:lnTo>
                      <a:pt x="13080" y="2100"/>
                    </a:lnTo>
                    <a:lnTo>
                      <a:pt x="0" y="2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3" name="path"/>
              <p:cNvSpPr/>
              <p:nvPr/>
            </p:nvSpPr>
            <p:spPr>
              <a:xfrm>
                <a:off x="0" y="0"/>
                <a:ext cx="2210567" cy="1333500"/>
              </a:xfrm>
              <a:custGeom>
                <a:rect l="0" t="0" r="0" b="0"/>
                <a:pathLst>
                  <a:path w="3480" h="2100">
                    <a:moveTo>
                      <a:pt x="884" y="1041"/>
                    </a:moveTo>
                    <a:lnTo>
                      <a:pt x="0" y="2100"/>
                    </a:lnTo>
                    <a:lnTo>
                      <a:pt x="2610" y="2100"/>
                    </a:lnTo>
                    <a:lnTo>
                      <a:pt x="3481" y="1041"/>
                    </a:lnTo>
                    <a:lnTo>
                      <a:pt x="2610" y="0"/>
                    </a:lnTo>
                    <a:lnTo>
                      <a:pt x="0" y="0"/>
                    </a:lnTo>
                    <a:lnTo>
                      <a:pt x="884" y="1041"/>
                    </a:lnTo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4" name="path"/>
              <p:cNvSpPr/>
              <p:nvPr/>
            </p:nvSpPr>
            <p:spPr>
              <a:xfrm>
                <a:off x="8055878" y="0"/>
                <a:ext cx="2210567" cy="1333500"/>
              </a:xfrm>
              <a:custGeom>
                <a:rect l="0" t="0" r="0" b="0"/>
                <a:pathLst>
                  <a:path w="3480" h="2100">
                    <a:moveTo>
                      <a:pt x="884" y="1041"/>
                    </a:moveTo>
                    <a:lnTo>
                      <a:pt x="0" y="2100"/>
                    </a:lnTo>
                    <a:lnTo>
                      <a:pt x="2610" y="2100"/>
                    </a:lnTo>
                    <a:lnTo>
                      <a:pt x="3481" y="1041"/>
                    </a:lnTo>
                    <a:lnTo>
                      <a:pt x="2610" y="0"/>
                    </a:lnTo>
                    <a:lnTo>
                      <a:pt x="0" y="0"/>
                    </a:lnTo>
                    <a:lnTo>
                      <a:pt x="884" y="1041"/>
                    </a:lnTo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75" name="textbox 175"/>
            <p:cNvSpPr/>
            <p:nvPr/>
          </p:nvSpPr>
          <p:spPr>
            <a:xfrm>
              <a:off x="2408201" y="201266"/>
              <a:ext cx="7113269" cy="96329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6958"/>
                </a:lnSpc>
              </a:pPr>
              <a:endParaRPr lang="Arial" altLang="Arial" sz="100"/>
            </a:p>
            <a:p>
              <a:pPr marL="15033" algn="l" rtl="0" eaLnBrk="0">
                <a:lnSpc>
                  <a:spcPct val="93000"/>
                </a:lnSpc>
              </a:pPr>
              <a:r>
                <a:rPr sz="1700" spc="2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年龄分</a:t>
              </a:r>
              <a:r>
                <a:rPr sz="17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布</a:t>
              </a:r>
              <a:endParaRPr lang="Microsoft YaHei" altLang="Microsoft YaHei" sz="1700"/>
            </a:p>
            <a:p>
              <a:pPr marL="23710" algn="l" rtl="0" eaLnBrk="0">
                <a:lnSpc>
                  <a:spcPct val="88000"/>
                </a:lnSpc>
                <a:spcBef>
                  <a:spcPts val="1382"/>
                </a:spcBef>
              </a:pPr>
              <a:r>
                <a:rPr sz="1200" spc="7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中国家居用品市场的消费者主要集中在25-50岁之间，这个年龄段的消费者对家居生活品质有一定</a:t>
              </a:r>
              <a:r>
                <a:rPr sz="1200" spc="3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endParaRPr lang="Microsoft YaHei" altLang="Microsoft YaHei" sz="1200"/>
            </a:p>
            <a:p>
              <a:pPr marL="12700" algn="l" rtl="0" eaLnBrk="0">
                <a:lnSpc>
                  <a:spcPts val="2845"/>
                </a:lnSpc>
              </a:pPr>
              <a:r>
                <a:rPr sz="1200" spc="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追求，是家居用品消费的</a:t>
              </a:r>
              <a:r>
                <a:rPr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主力军。</a:t>
              </a:r>
              <a:endParaRPr lang="Microsoft YaHei" altLang="Microsoft YaHei" sz="1200"/>
            </a:p>
          </p:txBody>
        </p:sp>
        <p:sp>
          <p:nvSpPr>
            <p:cNvPr id="176" name="path"/>
            <p:cNvSpPr/>
            <p:nvPr/>
          </p:nvSpPr>
          <p:spPr>
            <a:xfrm>
              <a:off x="831346" y="298132"/>
              <a:ext cx="719895" cy="555402"/>
            </a:xfrm>
            <a:custGeom>
              <a:rect l="0" t="0" r="0" b="0"/>
              <a:pathLst>
                <a:path w="1133" h="874">
                  <a:moveTo>
                    <a:pt x="896" y="29"/>
                  </a:moveTo>
                  <a:cubicBezTo>
                    <a:pt x="896" y="14"/>
                    <a:pt x="879" y="0"/>
                    <a:pt x="862" y="0"/>
                  </a:cubicBezTo>
                  <a:lnTo>
                    <a:pt x="862" y="0"/>
                  </a:lnTo>
                  <a:cubicBezTo>
                    <a:pt x="778" y="0"/>
                    <a:pt x="778" y="0"/>
                    <a:pt x="778" y="0"/>
                  </a:cubicBezTo>
                  <a:lnTo>
                    <a:pt x="778" y="0"/>
                  </a:lnTo>
                  <a:cubicBezTo>
                    <a:pt x="761" y="0"/>
                    <a:pt x="744" y="14"/>
                    <a:pt x="744" y="29"/>
                  </a:cubicBezTo>
                  <a:lnTo>
                    <a:pt x="744" y="29"/>
                  </a:lnTo>
                  <a:cubicBezTo>
                    <a:pt x="744" y="72"/>
                    <a:pt x="744" y="72"/>
                    <a:pt x="744" y="72"/>
                  </a:cubicBezTo>
                  <a:lnTo>
                    <a:pt x="744" y="72"/>
                  </a:lnTo>
                  <a:cubicBezTo>
                    <a:pt x="896" y="204"/>
                    <a:pt x="896" y="204"/>
                    <a:pt x="896" y="204"/>
                  </a:cubicBezTo>
                  <a:lnTo>
                    <a:pt x="896" y="204"/>
                  </a:lnTo>
                  <a:lnTo>
                    <a:pt x="896" y="29"/>
                  </a:lnTo>
                  <a:close/>
                  <a:moveTo>
                    <a:pt x="1116" y="451"/>
                  </a:moveTo>
                  <a:cubicBezTo>
                    <a:pt x="609" y="29"/>
                    <a:pt x="609" y="29"/>
                    <a:pt x="609" y="29"/>
                  </a:cubicBezTo>
                  <a:lnTo>
                    <a:pt x="609" y="29"/>
                  </a:lnTo>
                  <a:cubicBezTo>
                    <a:pt x="592" y="0"/>
                    <a:pt x="558" y="0"/>
                    <a:pt x="524" y="29"/>
                  </a:cubicBezTo>
                  <a:lnTo>
                    <a:pt x="524" y="29"/>
                  </a:lnTo>
                  <a:cubicBezTo>
                    <a:pt x="33" y="451"/>
                    <a:pt x="33" y="451"/>
                    <a:pt x="33" y="451"/>
                  </a:cubicBezTo>
                  <a:lnTo>
                    <a:pt x="33" y="451"/>
                  </a:lnTo>
                  <a:cubicBezTo>
                    <a:pt x="0" y="481"/>
                    <a:pt x="0" y="510"/>
                    <a:pt x="33" y="524"/>
                  </a:cubicBezTo>
                  <a:lnTo>
                    <a:pt x="33" y="524"/>
                  </a:lnTo>
                  <a:cubicBezTo>
                    <a:pt x="33" y="539"/>
                    <a:pt x="50" y="539"/>
                    <a:pt x="67" y="539"/>
                  </a:cubicBezTo>
                  <a:lnTo>
                    <a:pt x="67" y="539"/>
                  </a:lnTo>
                  <a:cubicBezTo>
                    <a:pt x="84" y="539"/>
                    <a:pt x="101" y="539"/>
                    <a:pt x="118" y="524"/>
                  </a:cubicBezTo>
                  <a:lnTo>
                    <a:pt x="118" y="524"/>
                  </a:lnTo>
                  <a:cubicBezTo>
                    <a:pt x="575" y="131"/>
                    <a:pt x="575" y="131"/>
                    <a:pt x="575" y="131"/>
                  </a:cubicBezTo>
                  <a:lnTo>
                    <a:pt x="575" y="131"/>
                  </a:lnTo>
                  <a:cubicBezTo>
                    <a:pt x="1032" y="524"/>
                    <a:pt x="1032" y="524"/>
                    <a:pt x="1032" y="524"/>
                  </a:cubicBezTo>
                  <a:lnTo>
                    <a:pt x="1032" y="524"/>
                  </a:lnTo>
                  <a:cubicBezTo>
                    <a:pt x="1049" y="553"/>
                    <a:pt x="1099" y="553"/>
                    <a:pt x="1116" y="524"/>
                  </a:cubicBezTo>
                  <a:lnTo>
                    <a:pt x="1116" y="524"/>
                  </a:lnTo>
                  <a:cubicBezTo>
                    <a:pt x="1133" y="510"/>
                    <a:pt x="1133" y="481"/>
                    <a:pt x="1116" y="451"/>
                  </a:cubicBezTo>
                  <a:moveTo>
                    <a:pt x="152" y="539"/>
                  </a:moveTo>
                  <a:cubicBezTo>
                    <a:pt x="152" y="830"/>
                    <a:pt x="152" y="830"/>
                    <a:pt x="152" y="830"/>
                  </a:cubicBezTo>
                  <a:lnTo>
                    <a:pt x="152" y="830"/>
                  </a:lnTo>
                  <a:cubicBezTo>
                    <a:pt x="152" y="860"/>
                    <a:pt x="186" y="874"/>
                    <a:pt x="219" y="874"/>
                  </a:cubicBezTo>
                  <a:lnTo>
                    <a:pt x="219" y="874"/>
                  </a:lnTo>
                  <a:cubicBezTo>
                    <a:pt x="473" y="874"/>
                    <a:pt x="473" y="874"/>
                    <a:pt x="473" y="874"/>
                  </a:cubicBezTo>
                  <a:lnTo>
                    <a:pt x="473" y="874"/>
                  </a:lnTo>
                  <a:cubicBezTo>
                    <a:pt x="473" y="612"/>
                    <a:pt x="473" y="612"/>
                    <a:pt x="473" y="612"/>
                  </a:cubicBezTo>
                  <a:lnTo>
                    <a:pt x="473" y="612"/>
                  </a:lnTo>
                  <a:cubicBezTo>
                    <a:pt x="473" y="612"/>
                    <a:pt x="490" y="597"/>
                    <a:pt x="490" y="597"/>
                  </a:cubicBezTo>
                  <a:lnTo>
                    <a:pt x="490" y="597"/>
                  </a:lnTo>
                  <a:cubicBezTo>
                    <a:pt x="642" y="597"/>
                    <a:pt x="642" y="597"/>
                    <a:pt x="642" y="597"/>
                  </a:cubicBezTo>
                  <a:lnTo>
                    <a:pt x="642" y="597"/>
                  </a:lnTo>
                  <a:cubicBezTo>
                    <a:pt x="659" y="597"/>
                    <a:pt x="659" y="612"/>
                    <a:pt x="659" y="612"/>
                  </a:cubicBezTo>
                  <a:lnTo>
                    <a:pt x="659" y="612"/>
                  </a:lnTo>
                  <a:cubicBezTo>
                    <a:pt x="659" y="874"/>
                    <a:pt x="659" y="874"/>
                    <a:pt x="659" y="874"/>
                  </a:cubicBezTo>
                  <a:lnTo>
                    <a:pt x="659" y="874"/>
                  </a:lnTo>
                  <a:cubicBezTo>
                    <a:pt x="930" y="874"/>
                    <a:pt x="930" y="874"/>
                    <a:pt x="930" y="874"/>
                  </a:cubicBezTo>
                  <a:lnTo>
                    <a:pt x="930" y="874"/>
                  </a:lnTo>
                  <a:cubicBezTo>
                    <a:pt x="964" y="874"/>
                    <a:pt x="981" y="860"/>
                    <a:pt x="981" y="830"/>
                  </a:cubicBezTo>
                  <a:lnTo>
                    <a:pt x="981" y="830"/>
                  </a:lnTo>
                  <a:cubicBezTo>
                    <a:pt x="981" y="553"/>
                    <a:pt x="981" y="553"/>
                    <a:pt x="981" y="553"/>
                  </a:cubicBezTo>
                  <a:lnTo>
                    <a:pt x="981" y="553"/>
                  </a:lnTo>
                  <a:cubicBezTo>
                    <a:pt x="575" y="189"/>
                    <a:pt x="575" y="189"/>
                    <a:pt x="575" y="189"/>
                  </a:cubicBezTo>
                  <a:lnTo>
                    <a:pt x="575" y="189"/>
                  </a:lnTo>
                  <a:lnTo>
                    <a:pt x="152" y="53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1104132" y="4838782"/>
            <a:ext cx="10266446" cy="1333500"/>
            <a:chExt cx="10266446" cy="1333500"/>
          </a:xfrm>
        </p:grpSpPr>
        <p:grpSp>
          <p:nvGrpSpPr>
            <p:cNvPr id="56" name="group 56"/>
            <p:cNvGrpSpPr/>
            <p:nvPr/>
          </p:nvGrpSpPr>
          <p:grpSpPr>
            <a:xfrm rot="21600000">
              <a:off x="0" y="0"/>
              <a:ext cx="10266446" cy="1333500"/>
              <a:chExt cx="10266446" cy="1333500"/>
            </a:xfrm>
          </p:grpSpPr>
          <p:sp>
            <p:nvSpPr>
              <p:cNvPr id="177" name="path"/>
              <p:cNvSpPr/>
              <p:nvPr/>
            </p:nvSpPr>
            <p:spPr>
              <a:xfrm>
                <a:off x="1273072" y="0"/>
                <a:ext cx="8305834" cy="1333500"/>
              </a:xfrm>
              <a:custGeom>
                <a:rect l="0" t="0" r="0" b="0"/>
                <a:pathLst>
                  <a:path w="13079" h="2100">
                    <a:moveTo>
                      <a:pt x="0" y="0"/>
                    </a:moveTo>
                    <a:lnTo>
                      <a:pt x="13080" y="0"/>
                    </a:lnTo>
                    <a:lnTo>
                      <a:pt x="13080" y="2100"/>
                    </a:lnTo>
                    <a:lnTo>
                      <a:pt x="0" y="2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8" name="path"/>
              <p:cNvSpPr/>
              <p:nvPr/>
            </p:nvSpPr>
            <p:spPr>
              <a:xfrm>
                <a:off x="0" y="0"/>
                <a:ext cx="2210567" cy="1333500"/>
              </a:xfrm>
              <a:custGeom>
                <a:rect l="0" t="0" r="0" b="0"/>
                <a:pathLst>
                  <a:path w="3480" h="2100">
                    <a:moveTo>
                      <a:pt x="884" y="1041"/>
                    </a:moveTo>
                    <a:lnTo>
                      <a:pt x="0" y="2100"/>
                    </a:lnTo>
                    <a:lnTo>
                      <a:pt x="2610" y="2100"/>
                    </a:lnTo>
                    <a:lnTo>
                      <a:pt x="3481" y="1041"/>
                    </a:lnTo>
                    <a:lnTo>
                      <a:pt x="2610" y="0"/>
                    </a:lnTo>
                    <a:lnTo>
                      <a:pt x="0" y="0"/>
                    </a:lnTo>
                    <a:lnTo>
                      <a:pt x="884" y="1041"/>
                    </a:lnTo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9" name="path"/>
              <p:cNvSpPr/>
              <p:nvPr/>
            </p:nvSpPr>
            <p:spPr>
              <a:xfrm>
                <a:off x="8055878" y="0"/>
                <a:ext cx="2210567" cy="1333500"/>
              </a:xfrm>
              <a:custGeom>
                <a:rect l="0" t="0" r="0" b="0"/>
                <a:pathLst>
                  <a:path w="3480" h="2100">
                    <a:moveTo>
                      <a:pt x="884" y="1041"/>
                    </a:moveTo>
                    <a:lnTo>
                      <a:pt x="0" y="2100"/>
                    </a:lnTo>
                    <a:lnTo>
                      <a:pt x="2610" y="2100"/>
                    </a:lnTo>
                    <a:lnTo>
                      <a:pt x="3481" y="1041"/>
                    </a:lnTo>
                    <a:lnTo>
                      <a:pt x="2610" y="0"/>
                    </a:lnTo>
                    <a:lnTo>
                      <a:pt x="0" y="0"/>
                    </a:lnTo>
                    <a:lnTo>
                      <a:pt x="884" y="1041"/>
                    </a:lnTo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0" name="textbox 180"/>
            <p:cNvSpPr/>
            <p:nvPr/>
          </p:nvSpPr>
          <p:spPr>
            <a:xfrm>
              <a:off x="2266141" y="169903"/>
              <a:ext cx="7148194" cy="105219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7954"/>
                </a:lnSpc>
              </a:pPr>
              <a:endParaRPr lang="Arial" altLang="Arial" sz="100"/>
            </a:p>
            <a:p>
              <a:pPr marL="13499" algn="l" rtl="0" eaLnBrk="0">
                <a:lnSpc>
                  <a:spcPct val="91000"/>
                </a:lnSpc>
              </a:pPr>
              <a:r>
                <a:rPr sz="1700" spc="2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职业分</a:t>
              </a:r>
              <a:r>
                <a:rPr sz="17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布</a:t>
              </a:r>
              <a:endParaRPr lang="Microsoft YaHei" altLang="Microsoft YaHei" sz="1700"/>
            </a:p>
            <a:p>
              <a:pPr algn="l" rtl="0" eaLnBrk="0">
                <a:lnSpc>
                  <a:spcPct val="119000"/>
                </a:lnSpc>
              </a:pPr>
              <a:endParaRPr lang="Arial" altLang="Arial" sz="400"/>
            </a:p>
            <a:p>
              <a:pPr marL="14481" indent="-1781" algn="l" rtl="0" eaLnBrk="0">
                <a:lnSpc>
                  <a:spcPct val="196000"/>
                </a:lnSpc>
                <a:spcBef>
                  <a:spcPts val="3"/>
                </a:spcBef>
              </a:pPr>
              <a:r>
                <a:rPr sz="1200" spc="8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消费者主要为学生、白领、企事业单位员工等中高收入群体，他们的消费观念较为开放，愿意</a:t>
              </a:r>
              <a:r>
                <a:rPr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为提高 </a:t>
              </a:r>
              <a:r>
                <a:rPr sz="1200" spc="6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家居生活品质投入更多的资</a:t>
              </a:r>
              <a:r>
                <a:rPr sz="1200" spc="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金</a:t>
              </a:r>
              <a:r>
                <a:rPr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200"/>
            </a:p>
          </p:txBody>
        </p:sp>
        <p:sp>
          <p:nvSpPr>
            <p:cNvPr id="181" name="path"/>
            <p:cNvSpPr/>
            <p:nvPr/>
          </p:nvSpPr>
          <p:spPr>
            <a:xfrm>
              <a:off x="871280" y="422579"/>
              <a:ext cx="613870" cy="613870"/>
            </a:xfrm>
            <a:custGeom>
              <a:rect l="0" t="0" r="0" b="0"/>
              <a:pathLst>
                <a:path w="964" h="964">
                  <a:moveTo>
                    <a:pt x="0" y="290"/>
                  </a:moveTo>
                  <a:lnTo>
                    <a:pt x="483" y="0"/>
                  </a:lnTo>
                  <a:lnTo>
                    <a:pt x="966" y="290"/>
                  </a:lnTo>
                  <a:lnTo>
                    <a:pt x="966" y="386"/>
                  </a:lnTo>
                  <a:lnTo>
                    <a:pt x="0" y="386"/>
                  </a:lnTo>
                  <a:lnTo>
                    <a:pt x="0" y="290"/>
                  </a:lnTo>
                  <a:close/>
                  <a:moveTo>
                    <a:pt x="0" y="870"/>
                  </a:moveTo>
                  <a:lnTo>
                    <a:pt x="966" y="870"/>
                  </a:lnTo>
                  <a:lnTo>
                    <a:pt x="966" y="966"/>
                  </a:lnTo>
                  <a:lnTo>
                    <a:pt x="0" y="966"/>
                  </a:lnTo>
                  <a:lnTo>
                    <a:pt x="0" y="870"/>
                  </a:lnTo>
                  <a:close/>
                  <a:moveTo>
                    <a:pt x="96" y="773"/>
                  </a:moveTo>
                  <a:lnTo>
                    <a:pt x="870" y="773"/>
                  </a:lnTo>
                  <a:lnTo>
                    <a:pt x="870" y="870"/>
                  </a:lnTo>
                  <a:lnTo>
                    <a:pt x="96" y="870"/>
                  </a:lnTo>
                  <a:lnTo>
                    <a:pt x="96" y="773"/>
                  </a:lnTo>
                  <a:close/>
                  <a:moveTo>
                    <a:pt x="96" y="386"/>
                  </a:moveTo>
                  <a:lnTo>
                    <a:pt x="290" y="386"/>
                  </a:lnTo>
                  <a:lnTo>
                    <a:pt x="290" y="773"/>
                  </a:lnTo>
                  <a:lnTo>
                    <a:pt x="96" y="773"/>
                  </a:lnTo>
                  <a:lnTo>
                    <a:pt x="96" y="386"/>
                  </a:lnTo>
                  <a:close/>
                  <a:moveTo>
                    <a:pt x="386" y="386"/>
                  </a:moveTo>
                  <a:lnTo>
                    <a:pt x="580" y="386"/>
                  </a:lnTo>
                  <a:lnTo>
                    <a:pt x="580" y="773"/>
                  </a:lnTo>
                  <a:lnTo>
                    <a:pt x="386" y="773"/>
                  </a:lnTo>
                  <a:lnTo>
                    <a:pt x="386" y="386"/>
                  </a:lnTo>
                  <a:close/>
                  <a:moveTo>
                    <a:pt x="676" y="386"/>
                  </a:moveTo>
                  <a:lnTo>
                    <a:pt x="870" y="386"/>
                  </a:lnTo>
                  <a:lnTo>
                    <a:pt x="870" y="773"/>
                  </a:lnTo>
                  <a:lnTo>
                    <a:pt x="676" y="773"/>
                  </a:lnTo>
                  <a:lnTo>
                    <a:pt x="676" y="38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8" name="group 58"/>
          <p:cNvGrpSpPr/>
          <p:nvPr/>
        </p:nvGrpSpPr>
        <p:grpSpPr>
          <a:xfrm rot="21600000">
            <a:off x="1032010" y="3081146"/>
            <a:ext cx="10266444" cy="1333500"/>
            <a:chExt cx="10266444" cy="1333500"/>
          </a:xfrm>
        </p:grpSpPr>
        <p:grpSp>
          <p:nvGrpSpPr>
            <p:cNvPr id="60" name="group 60"/>
            <p:cNvGrpSpPr/>
            <p:nvPr/>
          </p:nvGrpSpPr>
          <p:grpSpPr>
            <a:xfrm rot="21600000">
              <a:off x="0" y="0"/>
              <a:ext cx="10266444" cy="1333500"/>
              <a:chExt cx="10266444" cy="1333500"/>
            </a:xfrm>
          </p:grpSpPr>
          <p:sp>
            <p:nvSpPr>
              <p:cNvPr id="182" name="path"/>
              <p:cNvSpPr/>
              <p:nvPr/>
            </p:nvSpPr>
            <p:spPr>
              <a:xfrm>
                <a:off x="0" y="0"/>
                <a:ext cx="9578906" cy="1333500"/>
              </a:xfrm>
              <a:custGeom>
                <a:rect l="0" t="0" r="0" b="0"/>
                <a:pathLst>
                  <a:path w="15083" h="2100">
                    <a:moveTo>
                      <a:pt x="2004" y="0"/>
                    </a:moveTo>
                    <a:lnTo>
                      <a:pt x="15084" y="0"/>
                    </a:lnTo>
                    <a:lnTo>
                      <a:pt x="15084" y="2100"/>
                    </a:lnTo>
                    <a:lnTo>
                      <a:pt x="2004" y="2100"/>
                    </a:lnTo>
                    <a:lnTo>
                      <a:pt x="2004" y="0"/>
                    </a:lnTo>
                    <a:close/>
                  </a:path>
                  <a:path w="15083" h="2100">
                    <a:moveTo>
                      <a:pt x="884" y="1041"/>
                    </a:moveTo>
                    <a:lnTo>
                      <a:pt x="0" y="2100"/>
                    </a:lnTo>
                    <a:lnTo>
                      <a:pt x="2610" y="2100"/>
                    </a:lnTo>
                    <a:lnTo>
                      <a:pt x="3481" y="1041"/>
                    </a:lnTo>
                    <a:lnTo>
                      <a:pt x="2610" y="0"/>
                    </a:lnTo>
                    <a:lnTo>
                      <a:pt x="0" y="0"/>
                    </a:lnTo>
                    <a:lnTo>
                      <a:pt x="884" y="1041"/>
                    </a:lnTo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3" name="path"/>
              <p:cNvSpPr/>
              <p:nvPr/>
            </p:nvSpPr>
            <p:spPr>
              <a:xfrm>
                <a:off x="8055876" y="0"/>
                <a:ext cx="2210568" cy="1333500"/>
              </a:xfrm>
              <a:custGeom>
                <a:rect l="0" t="0" r="0" b="0"/>
                <a:pathLst>
                  <a:path w="3480" h="2100">
                    <a:moveTo>
                      <a:pt x="884" y="1041"/>
                    </a:moveTo>
                    <a:lnTo>
                      <a:pt x="0" y="2100"/>
                    </a:lnTo>
                    <a:lnTo>
                      <a:pt x="2610" y="2100"/>
                    </a:lnTo>
                    <a:lnTo>
                      <a:pt x="3481" y="1041"/>
                    </a:lnTo>
                    <a:lnTo>
                      <a:pt x="2610" y="0"/>
                    </a:lnTo>
                    <a:lnTo>
                      <a:pt x="0" y="0"/>
                    </a:lnTo>
                    <a:lnTo>
                      <a:pt x="884" y="1041"/>
                    </a:lnTo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4" name="textbox 184"/>
            <p:cNvSpPr/>
            <p:nvPr/>
          </p:nvSpPr>
          <p:spPr>
            <a:xfrm>
              <a:off x="728158" y="139132"/>
              <a:ext cx="7277734" cy="10826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6704"/>
                </a:lnSpc>
              </a:pPr>
              <a:endParaRPr lang="Arial" altLang="Arial" sz="100"/>
            </a:p>
            <a:p>
              <a:pPr marL="14042" algn="l" rtl="0" eaLnBrk="0">
                <a:lnSpc>
                  <a:spcPct val="92000"/>
                </a:lnSpc>
              </a:pPr>
              <a:r>
                <a:rPr sz="1700" spc="2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地域分</a:t>
              </a:r>
              <a:r>
                <a:rPr sz="17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布</a:t>
              </a:r>
              <a:endParaRPr lang="Microsoft YaHei" altLang="Microsoft YaHei" sz="1700"/>
            </a:p>
            <a:p>
              <a:pPr algn="l" rtl="0" eaLnBrk="0">
                <a:lnSpc>
                  <a:spcPct val="112000"/>
                </a:lnSpc>
              </a:pPr>
              <a:endParaRPr lang="Arial" altLang="Arial" sz="600"/>
            </a:p>
            <a:p>
              <a:pPr marL="12700" indent="323" algn="l" rtl="0" eaLnBrk="0">
                <a:lnSpc>
                  <a:spcPct val="196000"/>
                </a:lnSpc>
                <a:spcBef>
                  <a:spcPts val="3"/>
                </a:spcBef>
              </a:pPr>
              <a:r>
                <a:rPr sz="1200" spc="6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消费者主要集中在大中城市，如北京、上海、广州、深圳等一线城市，以及省会城市和发达的</a:t>
              </a:r>
              <a:r>
                <a:rPr sz="1200" spc="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</a:t>
              </a:r>
              <a:r>
                <a:rPr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级市。  </a:t>
              </a:r>
              <a:r>
                <a:rPr sz="1200" spc="7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这些地区居民收入水平相对较高，对家居生活品质要求也</a:t>
              </a:r>
              <a:r>
                <a:rPr sz="1200" spc="5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更</a:t>
              </a:r>
              <a:r>
                <a:rPr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高。</a:t>
              </a:r>
              <a:endParaRPr lang="Microsoft YaHei" altLang="Microsoft YaHei" sz="1200"/>
            </a:p>
          </p:txBody>
        </p:sp>
        <p:sp>
          <p:nvSpPr>
            <p:cNvPr id="185" name="path"/>
            <p:cNvSpPr/>
            <p:nvPr/>
          </p:nvSpPr>
          <p:spPr>
            <a:xfrm>
              <a:off x="8965321" y="318896"/>
              <a:ext cx="684967" cy="694950"/>
            </a:xfrm>
            <a:custGeom>
              <a:rect l="0" t="0" r="0" b="0"/>
              <a:pathLst>
                <a:path w="1078" h="1094">
                  <a:moveTo>
                    <a:pt x="58" y="919"/>
                  </a:moveTo>
                  <a:cubicBezTo>
                    <a:pt x="58" y="939"/>
                    <a:pt x="67" y="959"/>
                    <a:pt x="87" y="959"/>
                  </a:cubicBezTo>
                  <a:lnTo>
                    <a:pt x="87" y="959"/>
                  </a:lnTo>
                  <a:cubicBezTo>
                    <a:pt x="156" y="959"/>
                    <a:pt x="156" y="959"/>
                    <a:pt x="156" y="959"/>
                  </a:cubicBezTo>
                  <a:lnTo>
                    <a:pt x="156" y="959"/>
                  </a:lnTo>
                  <a:cubicBezTo>
                    <a:pt x="175" y="959"/>
                    <a:pt x="195" y="939"/>
                    <a:pt x="195" y="919"/>
                  </a:cubicBezTo>
                  <a:lnTo>
                    <a:pt x="195" y="919"/>
                  </a:lnTo>
                  <a:cubicBezTo>
                    <a:pt x="195" y="704"/>
                    <a:pt x="195" y="704"/>
                    <a:pt x="195" y="704"/>
                  </a:cubicBezTo>
                  <a:lnTo>
                    <a:pt x="195" y="704"/>
                  </a:lnTo>
                  <a:cubicBezTo>
                    <a:pt x="78" y="811"/>
                    <a:pt x="78" y="811"/>
                    <a:pt x="78" y="811"/>
                  </a:cubicBezTo>
                  <a:lnTo>
                    <a:pt x="78" y="811"/>
                  </a:lnTo>
                  <a:cubicBezTo>
                    <a:pt x="58" y="792"/>
                    <a:pt x="58" y="792"/>
                    <a:pt x="58" y="792"/>
                  </a:cubicBezTo>
                  <a:lnTo>
                    <a:pt x="58" y="792"/>
                  </a:lnTo>
                  <a:lnTo>
                    <a:pt x="58" y="919"/>
                  </a:lnTo>
                  <a:close/>
                  <a:moveTo>
                    <a:pt x="58" y="919"/>
                  </a:moveTo>
                  <a:lnTo>
                    <a:pt x="58" y="919"/>
                  </a:lnTo>
                  <a:close/>
                </a:path>
                <a:path w="1078" h="1094">
                  <a:moveTo>
                    <a:pt x="283" y="919"/>
                  </a:moveTo>
                  <a:cubicBezTo>
                    <a:pt x="283" y="939"/>
                    <a:pt x="303" y="960"/>
                    <a:pt x="323" y="960"/>
                  </a:cubicBezTo>
                  <a:lnTo>
                    <a:pt x="323" y="960"/>
                  </a:lnTo>
                  <a:cubicBezTo>
                    <a:pt x="381" y="960"/>
                    <a:pt x="381" y="960"/>
                    <a:pt x="381" y="960"/>
                  </a:cubicBezTo>
                  <a:lnTo>
                    <a:pt x="381" y="960"/>
                  </a:lnTo>
                  <a:cubicBezTo>
                    <a:pt x="401" y="960"/>
                    <a:pt x="420" y="939"/>
                    <a:pt x="420" y="919"/>
                  </a:cubicBezTo>
                  <a:lnTo>
                    <a:pt x="420" y="919"/>
                  </a:lnTo>
                  <a:cubicBezTo>
                    <a:pt x="420" y="652"/>
                    <a:pt x="420" y="652"/>
                    <a:pt x="420" y="652"/>
                  </a:cubicBezTo>
                  <a:lnTo>
                    <a:pt x="420" y="652"/>
                  </a:lnTo>
                  <a:cubicBezTo>
                    <a:pt x="332" y="562"/>
                    <a:pt x="332" y="562"/>
                    <a:pt x="332" y="562"/>
                  </a:cubicBezTo>
                  <a:lnTo>
                    <a:pt x="332" y="562"/>
                  </a:lnTo>
                  <a:cubicBezTo>
                    <a:pt x="283" y="612"/>
                    <a:pt x="283" y="612"/>
                    <a:pt x="283" y="612"/>
                  </a:cubicBezTo>
                  <a:lnTo>
                    <a:pt x="283" y="612"/>
                  </a:lnTo>
                  <a:lnTo>
                    <a:pt x="283" y="919"/>
                  </a:lnTo>
                  <a:close/>
                  <a:moveTo>
                    <a:pt x="283" y="919"/>
                  </a:moveTo>
                  <a:lnTo>
                    <a:pt x="283" y="919"/>
                  </a:lnTo>
                  <a:close/>
                </a:path>
                <a:path w="1078" h="1094">
                  <a:moveTo>
                    <a:pt x="616" y="960"/>
                  </a:moveTo>
                  <a:cubicBezTo>
                    <a:pt x="634" y="960"/>
                    <a:pt x="645" y="939"/>
                    <a:pt x="645" y="919"/>
                  </a:cubicBezTo>
                  <a:lnTo>
                    <a:pt x="645" y="919"/>
                  </a:lnTo>
                  <a:cubicBezTo>
                    <a:pt x="645" y="562"/>
                    <a:pt x="645" y="562"/>
                    <a:pt x="645" y="562"/>
                  </a:cubicBezTo>
                  <a:lnTo>
                    <a:pt x="645" y="562"/>
                  </a:lnTo>
                  <a:cubicBezTo>
                    <a:pt x="508" y="702"/>
                    <a:pt x="508" y="702"/>
                    <a:pt x="508" y="702"/>
                  </a:cubicBezTo>
                  <a:lnTo>
                    <a:pt x="508" y="702"/>
                  </a:lnTo>
                  <a:cubicBezTo>
                    <a:pt x="508" y="919"/>
                    <a:pt x="508" y="919"/>
                    <a:pt x="508" y="919"/>
                  </a:cubicBezTo>
                  <a:lnTo>
                    <a:pt x="508" y="919"/>
                  </a:lnTo>
                  <a:cubicBezTo>
                    <a:pt x="508" y="939"/>
                    <a:pt x="527" y="960"/>
                    <a:pt x="547" y="960"/>
                  </a:cubicBezTo>
                  <a:lnTo>
                    <a:pt x="547" y="960"/>
                  </a:lnTo>
                  <a:lnTo>
                    <a:pt x="616" y="960"/>
                  </a:lnTo>
                  <a:close/>
                  <a:moveTo>
                    <a:pt x="616" y="960"/>
                  </a:moveTo>
                  <a:lnTo>
                    <a:pt x="616" y="960"/>
                  </a:lnTo>
                  <a:close/>
                </a:path>
                <a:path w="1078" h="1094">
                  <a:moveTo>
                    <a:pt x="728" y="475"/>
                  </a:moveTo>
                  <a:cubicBezTo>
                    <a:pt x="728" y="924"/>
                    <a:pt x="728" y="924"/>
                    <a:pt x="728" y="924"/>
                  </a:cubicBezTo>
                  <a:lnTo>
                    <a:pt x="728" y="924"/>
                  </a:lnTo>
                  <a:cubicBezTo>
                    <a:pt x="728" y="944"/>
                    <a:pt x="748" y="965"/>
                    <a:pt x="767" y="965"/>
                  </a:cubicBezTo>
                  <a:lnTo>
                    <a:pt x="767" y="965"/>
                  </a:lnTo>
                  <a:cubicBezTo>
                    <a:pt x="837" y="965"/>
                    <a:pt x="837" y="965"/>
                    <a:pt x="837" y="965"/>
                  </a:cubicBezTo>
                  <a:lnTo>
                    <a:pt x="837" y="965"/>
                  </a:lnTo>
                  <a:cubicBezTo>
                    <a:pt x="857" y="965"/>
                    <a:pt x="876" y="944"/>
                    <a:pt x="876" y="924"/>
                  </a:cubicBezTo>
                  <a:lnTo>
                    <a:pt x="876" y="924"/>
                  </a:lnTo>
                  <a:cubicBezTo>
                    <a:pt x="876" y="505"/>
                    <a:pt x="876" y="505"/>
                    <a:pt x="876" y="505"/>
                  </a:cubicBezTo>
                  <a:lnTo>
                    <a:pt x="876" y="505"/>
                  </a:lnTo>
                  <a:cubicBezTo>
                    <a:pt x="787" y="426"/>
                    <a:pt x="787" y="426"/>
                    <a:pt x="787" y="426"/>
                  </a:cubicBezTo>
                  <a:lnTo>
                    <a:pt x="787" y="426"/>
                  </a:lnTo>
                  <a:lnTo>
                    <a:pt x="728" y="475"/>
                  </a:lnTo>
                  <a:close/>
                  <a:moveTo>
                    <a:pt x="728" y="475"/>
                  </a:moveTo>
                  <a:lnTo>
                    <a:pt x="728" y="475"/>
                  </a:lnTo>
                  <a:close/>
                </a:path>
                <a:path w="1078" h="1094">
                  <a:moveTo>
                    <a:pt x="293" y="524"/>
                  </a:moveTo>
                  <a:cubicBezTo>
                    <a:pt x="312" y="504"/>
                    <a:pt x="342" y="504"/>
                    <a:pt x="361" y="524"/>
                  </a:cubicBezTo>
                  <a:lnTo>
                    <a:pt x="361" y="524"/>
                  </a:lnTo>
                  <a:cubicBezTo>
                    <a:pt x="438" y="604"/>
                    <a:pt x="438" y="604"/>
                    <a:pt x="438" y="604"/>
                  </a:cubicBezTo>
                  <a:lnTo>
                    <a:pt x="438" y="604"/>
                  </a:lnTo>
                  <a:cubicBezTo>
                    <a:pt x="458" y="624"/>
                    <a:pt x="467" y="624"/>
                    <a:pt x="487" y="624"/>
                  </a:cubicBezTo>
                  <a:lnTo>
                    <a:pt x="487" y="624"/>
                  </a:lnTo>
                  <a:cubicBezTo>
                    <a:pt x="507" y="624"/>
                    <a:pt x="516" y="624"/>
                    <a:pt x="525" y="604"/>
                  </a:cubicBezTo>
                  <a:lnTo>
                    <a:pt x="525" y="604"/>
                  </a:lnTo>
                  <a:cubicBezTo>
                    <a:pt x="787" y="345"/>
                    <a:pt x="787" y="345"/>
                    <a:pt x="787" y="345"/>
                  </a:cubicBezTo>
                  <a:lnTo>
                    <a:pt x="787" y="345"/>
                  </a:lnTo>
                  <a:cubicBezTo>
                    <a:pt x="827" y="384"/>
                    <a:pt x="827" y="384"/>
                    <a:pt x="827" y="384"/>
                  </a:cubicBezTo>
                  <a:lnTo>
                    <a:pt x="827" y="384"/>
                  </a:lnTo>
                  <a:cubicBezTo>
                    <a:pt x="836" y="394"/>
                    <a:pt x="845" y="394"/>
                    <a:pt x="845" y="394"/>
                  </a:cubicBezTo>
                  <a:lnTo>
                    <a:pt x="845" y="394"/>
                  </a:lnTo>
                  <a:cubicBezTo>
                    <a:pt x="856" y="394"/>
                    <a:pt x="865" y="384"/>
                    <a:pt x="865" y="375"/>
                  </a:cubicBezTo>
                  <a:lnTo>
                    <a:pt x="865" y="375"/>
                  </a:lnTo>
                  <a:cubicBezTo>
                    <a:pt x="865" y="224"/>
                    <a:pt x="865" y="224"/>
                    <a:pt x="865" y="224"/>
                  </a:cubicBezTo>
                  <a:lnTo>
                    <a:pt x="865" y="224"/>
                  </a:lnTo>
                  <a:cubicBezTo>
                    <a:pt x="865" y="215"/>
                    <a:pt x="865" y="204"/>
                    <a:pt x="856" y="194"/>
                  </a:cubicBezTo>
                  <a:lnTo>
                    <a:pt x="856" y="194"/>
                  </a:lnTo>
                  <a:cubicBezTo>
                    <a:pt x="845" y="185"/>
                    <a:pt x="836" y="185"/>
                    <a:pt x="827" y="185"/>
                  </a:cubicBezTo>
                  <a:lnTo>
                    <a:pt x="827" y="185"/>
                  </a:lnTo>
                  <a:cubicBezTo>
                    <a:pt x="681" y="185"/>
                    <a:pt x="681" y="185"/>
                    <a:pt x="681" y="185"/>
                  </a:cubicBezTo>
                  <a:lnTo>
                    <a:pt x="681" y="185"/>
                  </a:lnTo>
                  <a:cubicBezTo>
                    <a:pt x="671" y="185"/>
                    <a:pt x="661" y="185"/>
                    <a:pt x="661" y="194"/>
                  </a:cubicBezTo>
                  <a:lnTo>
                    <a:pt x="661" y="194"/>
                  </a:lnTo>
                  <a:cubicBezTo>
                    <a:pt x="652" y="204"/>
                    <a:pt x="661" y="215"/>
                    <a:pt x="661" y="224"/>
                  </a:cubicBezTo>
                  <a:lnTo>
                    <a:pt x="661" y="224"/>
                  </a:lnTo>
                  <a:cubicBezTo>
                    <a:pt x="700" y="254"/>
                    <a:pt x="700" y="254"/>
                    <a:pt x="700" y="254"/>
                  </a:cubicBezTo>
                  <a:lnTo>
                    <a:pt x="700" y="254"/>
                  </a:lnTo>
                  <a:cubicBezTo>
                    <a:pt x="516" y="444"/>
                    <a:pt x="516" y="444"/>
                    <a:pt x="516" y="444"/>
                  </a:cubicBezTo>
                  <a:lnTo>
                    <a:pt x="516" y="444"/>
                  </a:lnTo>
                  <a:cubicBezTo>
                    <a:pt x="516" y="453"/>
                    <a:pt x="496" y="453"/>
                    <a:pt x="487" y="453"/>
                  </a:cubicBezTo>
                  <a:lnTo>
                    <a:pt x="487" y="453"/>
                  </a:lnTo>
                  <a:cubicBezTo>
                    <a:pt x="478" y="453"/>
                    <a:pt x="458" y="453"/>
                    <a:pt x="449" y="444"/>
                  </a:cubicBezTo>
                  <a:lnTo>
                    <a:pt x="449" y="444"/>
                  </a:lnTo>
                  <a:cubicBezTo>
                    <a:pt x="361" y="354"/>
                    <a:pt x="361" y="354"/>
                    <a:pt x="361" y="354"/>
                  </a:cubicBezTo>
                  <a:lnTo>
                    <a:pt x="361" y="354"/>
                  </a:lnTo>
                  <a:cubicBezTo>
                    <a:pt x="342" y="334"/>
                    <a:pt x="312" y="334"/>
                    <a:pt x="293" y="354"/>
                  </a:cubicBezTo>
                  <a:lnTo>
                    <a:pt x="293" y="354"/>
                  </a:lnTo>
                  <a:cubicBezTo>
                    <a:pt x="31" y="614"/>
                    <a:pt x="31" y="614"/>
                    <a:pt x="31" y="614"/>
                  </a:cubicBezTo>
                  <a:lnTo>
                    <a:pt x="31" y="614"/>
                  </a:lnTo>
                  <a:cubicBezTo>
                    <a:pt x="22" y="624"/>
                    <a:pt x="22" y="643"/>
                    <a:pt x="22" y="654"/>
                  </a:cubicBezTo>
                  <a:lnTo>
                    <a:pt x="22" y="654"/>
                  </a:lnTo>
                  <a:cubicBezTo>
                    <a:pt x="22" y="674"/>
                    <a:pt x="22" y="684"/>
                    <a:pt x="31" y="694"/>
                  </a:cubicBezTo>
                  <a:lnTo>
                    <a:pt x="31" y="694"/>
                  </a:lnTo>
                  <a:cubicBezTo>
                    <a:pt x="51" y="704"/>
                    <a:pt x="51" y="704"/>
                    <a:pt x="51" y="704"/>
                  </a:cubicBezTo>
                  <a:lnTo>
                    <a:pt x="51" y="704"/>
                  </a:lnTo>
                  <a:cubicBezTo>
                    <a:pt x="69" y="723"/>
                    <a:pt x="100" y="723"/>
                    <a:pt x="118" y="704"/>
                  </a:cubicBezTo>
                  <a:lnTo>
                    <a:pt x="118" y="704"/>
                  </a:lnTo>
                  <a:lnTo>
                    <a:pt x="293" y="524"/>
                  </a:lnTo>
                  <a:close/>
                  <a:moveTo>
                    <a:pt x="293" y="524"/>
                  </a:moveTo>
                  <a:lnTo>
                    <a:pt x="293" y="524"/>
                  </a:lnTo>
                  <a:close/>
                </a:path>
                <a:path w="1078" h="1094">
                  <a:moveTo>
                    <a:pt x="1031" y="0"/>
                  </a:moveTo>
                  <a:cubicBezTo>
                    <a:pt x="1001" y="0"/>
                    <a:pt x="971" y="30"/>
                    <a:pt x="971" y="59"/>
                  </a:cubicBezTo>
                  <a:lnTo>
                    <a:pt x="971" y="59"/>
                  </a:lnTo>
                  <a:cubicBezTo>
                    <a:pt x="971" y="995"/>
                    <a:pt x="971" y="995"/>
                    <a:pt x="971" y="995"/>
                  </a:cubicBezTo>
                  <a:lnTo>
                    <a:pt x="971" y="995"/>
                  </a:lnTo>
                  <a:cubicBezTo>
                    <a:pt x="59" y="995"/>
                    <a:pt x="59" y="995"/>
                    <a:pt x="59" y="995"/>
                  </a:cubicBezTo>
                  <a:lnTo>
                    <a:pt x="59" y="995"/>
                  </a:lnTo>
                  <a:cubicBezTo>
                    <a:pt x="30" y="995"/>
                    <a:pt x="0" y="1014"/>
                    <a:pt x="0" y="1044"/>
                  </a:cubicBezTo>
                  <a:lnTo>
                    <a:pt x="0" y="1044"/>
                  </a:lnTo>
                  <a:cubicBezTo>
                    <a:pt x="0" y="1074"/>
                    <a:pt x="30" y="1094"/>
                    <a:pt x="59" y="1094"/>
                  </a:cubicBezTo>
                  <a:lnTo>
                    <a:pt x="59" y="1094"/>
                  </a:lnTo>
                  <a:cubicBezTo>
                    <a:pt x="1031" y="1094"/>
                    <a:pt x="1031" y="1094"/>
                    <a:pt x="1031" y="1094"/>
                  </a:cubicBezTo>
                  <a:lnTo>
                    <a:pt x="1031" y="1094"/>
                  </a:lnTo>
                  <a:cubicBezTo>
                    <a:pt x="1060" y="1094"/>
                    <a:pt x="1078" y="1074"/>
                    <a:pt x="1078" y="1044"/>
                  </a:cubicBezTo>
                  <a:lnTo>
                    <a:pt x="1078" y="1044"/>
                  </a:lnTo>
                  <a:cubicBezTo>
                    <a:pt x="1078" y="59"/>
                    <a:pt x="1078" y="59"/>
                    <a:pt x="1078" y="59"/>
                  </a:cubicBezTo>
                  <a:lnTo>
                    <a:pt x="1078" y="59"/>
                  </a:lnTo>
                  <a:cubicBezTo>
                    <a:pt x="1078" y="30"/>
                    <a:pt x="1049" y="0"/>
                    <a:pt x="1031" y="0"/>
                  </a:cubicBezTo>
                  <a:moveTo>
                    <a:pt x="1031" y="0"/>
                  </a:moveTo>
                  <a:lnTo>
                    <a:pt x="1031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86" name="textbox 186"/>
          <p:cNvSpPr/>
          <p:nvPr/>
        </p:nvSpPr>
        <p:spPr>
          <a:xfrm>
            <a:off x="442263" y="318468"/>
            <a:ext cx="3456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消费者群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体分布</a:t>
            </a:r>
            <a:endParaRPr lang="Microsoft YaHei" altLang="Microsoft YaHei" sz="3000"/>
          </a:p>
        </p:txBody>
      </p:sp>
      <p:grpSp>
        <p:nvGrpSpPr>
          <p:cNvPr id="62" name="group 6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8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8" name="textbox 208"/>
          <p:cNvSpPr/>
          <p:nvPr/>
        </p:nvSpPr>
        <p:spPr>
          <a:xfrm>
            <a:off x="3675636" y="1983882"/>
            <a:ext cx="7566025" cy="829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073"/>
              </a:lnSpc>
            </a:pPr>
            <a:endParaRPr lang="Arial" altLang="Arial" sz="100"/>
          </a:p>
          <a:p>
            <a:pPr marL="19557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随着中国经济的持续发展和人民生活水平的提高，消费者对家居生活品质的要求也在不断提高，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</a:t>
            </a:r>
            <a:endParaRPr lang="Microsoft YaHei" altLang="Microsoft YaHei" sz="1300"/>
          </a:p>
          <a:p>
            <a:pPr marL="15100" indent="-2400" algn="l" rtl="0" eaLnBrk="0">
              <a:lnSpc>
                <a:spcPct val="159000"/>
              </a:lnSpc>
              <a:spcBef>
                <a:spcPts val="28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力不断增强。特别是在一线城市和部分二线城市，消费者购买力水平较高，对高端家居用品的需求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较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为旺盛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209" name="textbox 209"/>
          <p:cNvSpPr/>
          <p:nvPr/>
        </p:nvSpPr>
        <p:spPr>
          <a:xfrm>
            <a:off x="1296996" y="4532010"/>
            <a:ext cx="7567294" cy="5054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23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消费者购买力的提高不仅表现在对高端品牌的追求上，还表现在对产品品质、设计和环保等方面的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</a:t>
            </a:r>
            <a:endParaRPr lang="Microsoft YaHei" altLang="Microsoft YaHei" sz="1300"/>
          </a:p>
          <a:p>
            <a:pPr marL="13900" algn="l" rtl="0" eaLnBrk="0">
              <a:lnSpc>
                <a:spcPts val="2432"/>
              </a:lnSpc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求上。同时，网络购物的兴起也为消费者提供了更加便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捷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和丰富的购物选择。</a:t>
            </a:r>
            <a:endParaRPr lang="Microsoft YaHei" altLang="Microsoft YaHei" sz="1300"/>
          </a:p>
        </p:txBody>
      </p:sp>
      <p:sp>
        <p:nvSpPr>
          <p:cNvPr id="210" name="textbox 210"/>
          <p:cNvSpPr/>
          <p:nvPr/>
        </p:nvSpPr>
        <p:spPr>
          <a:xfrm>
            <a:off x="442263" y="318468"/>
            <a:ext cx="3837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消费者购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买力分析</a:t>
            </a:r>
            <a:endParaRPr lang="Microsoft YaHei" altLang="Microsoft YaHei" sz="3000"/>
          </a:p>
        </p:txBody>
      </p:sp>
      <p:grpSp>
        <p:nvGrpSpPr>
          <p:cNvPr id="64" name="group 6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1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31" name="rect"/>
          <p:cNvSpPr/>
          <p:nvPr/>
        </p:nvSpPr>
        <p:spPr>
          <a:xfrm>
            <a:off x="1183470" y="5823337"/>
            <a:ext cx="805750" cy="122999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2" name="rect"/>
          <p:cNvSpPr/>
          <p:nvPr/>
        </p:nvSpPr>
        <p:spPr>
          <a:xfrm>
            <a:off x="1937851" y="5890424"/>
            <a:ext cx="10254149" cy="14288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6" name="group 66"/>
          <p:cNvGrpSpPr/>
          <p:nvPr/>
        </p:nvGrpSpPr>
        <p:grpSpPr>
          <a:xfrm rot="21600000">
            <a:off x="4385647" y="3291156"/>
            <a:ext cx="7773409" cy="14288"/>
            <a:chExt cx="7773409" cy="14288"/>
          </a:xfrm>
        </p:grpSpPr>
        <p:sp>
          <p:nvSpPr>
            <p:cNvPr id="233" name="path"/>
            <p:cNvSpPr/>
            <p:nvPr/>
          </p:nvSpPr>
          <p:spPr>
            <a:xfrm>
              <a:off x="0" y="7144"/>
              <a:ext cx="7773409" cy="0"/>
            </a:xfrm>
            <a:custGeom>
              <a:rect l="0" t="0" r="0" b="0"/>
              <a:pathLst>
                <a:path w="12241">
                  <a:moveTo>
                    <a:pt x="0" y="0"/>
                  </a:moveTo>
                  <a:lnTo>
                    <a:pt x="12241" y="0"/>
                  </a:lnTo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4" name="path"/>
            <p:cNvSpPr/>
            <p:nvPr/>
          </p:nvSpPr>
          <p:spPr>
            <a:xfrm>
              <a:off x="0" y="0"/>
              <a:ext cx="7773409" cy="14288"/>
            </a:xfrm>
            <a:custGeom>
              <a:rect l="0" t="0" r="0" b="0"/>
              <a:pathLst>
                <a:path w="12241" h="22">
                  <a:moveTo>
                    <a:pt x="0" y="11"/>
                  </a:moveTo>
                  <a:lnTo>
                    <a:pt x="12241" y="11"/>
                  </a:lnTo>
                </a:path>
              </a:pathLst>
            </a:custGeom>
            <a:noFill/>
            <a:ln w="14287" cap="flat">
              <a:solidFill>
                <a:srgbClr val="FFAD76">
                  <a:alpha val="100000"/>
                </a:srgbClr>
              </a:solidFill>
              <a:prstDash val="dash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35" name="rect"/>
          <p:cNvSpPr/>
          <p:nvPr/>
        </p:nvSpPr>
        <p:spPr>
          <a:xfrm>
            <a:off x="3631266" y="3236262"/>
            <a:ext cx="805750" cy="122997"/>
          </a:xfrm>
          <a:prstGeom prst="rect">
            <a:avLst/>
          </a:prstGeom>
          <a:solidFill>
            <a:srgbClr val="FFAD76">
              <a:alpha val="94901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8" name="group 68"/>
          <p:cNvGrpSpPr/>
          <p:nvPr/>
        </p:nvGrpSpPr>
        <p:grpSpPr>
          <a:xfrm rot="21600000">
            <a:off x="574680" y="1337640"/>
            <a:ext cx="3525077" cy="4704521"/>
            <a:chExt cx="3525077" cy="4704521"/>
          </a:xfrm>
        </p:grpSpPr>
        <p:sp>
          <p:nvSpPr>
            <p:cNvPr id="237" name="rect"/>
            <p:cNvSpPr/>
            <p:nvPr/>
          </p:nvSpPr>
          <p:spPr>
            <a:xfrm>
              <a:off x="0" y="0"/>
              <a:ext cx="3525077" cy="4704521"/>
            </a:xfrm>
            <a:prstGeom prst="rect">
              <a:avLst/>
            </a:prstGeom>
            <a:solidFill>
              <a:srgbClr val="FF77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8" name="path"/>
            <p:cNvSpPr/>
            <p:nvPr/>
          </p:nvSpPr>
          <p:spPr>
            <a:xfrm>
              <a:off x="0" y="0"/>
              <a:ext cx="1749399" cy="505942"/>
            </a:xfrm>
            <a:custGeom>
              <a:rect l="0" t="0" r="0" b="0"/>
              <a:pathLst>
                <a:path w="2754" h="796">
                  <a:moveTo>
                    <a:pt x="0" y="0"/>
                  </a:moveTo>
                  <a:lnTo>
                    <a:pt x="2448" y="0"/>
                  </a:lnTo>
                  <a:lnTo>
                    <a:pt x="2448" y="796"/>
                  </a:lnTo>
                  <a:lnTo>
                    <a:pt x="0" y="796"/>
                  </a:lnTo>
                  <a:lnTo>
                    <a:pt x="0" y="0"/>
                  </a:lnTo>
                  <a:close/>
                </a:path>
                <a:path w="2754" h="796">
                  <a:moveTo>
                    <a:pt x="1958" y="796"/>
                  </a:moveTo>
                  <a:lnTo>
                    <a:pt x="2157" y="0"/>
                  </a:lnTo>
                  <a:lnTo>
                    <a:pt x="2754" y="0"/>
                  </a:lnTo>
                  <a:lnTo>
                    <a:pt x="2555" y="796"/>
                  </a:lnTo>
                  <a:lnTo>
                    <a:pt x="1958" y="796"/>
                  </a:lnTo>
                  <a:close/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9" name="textbox 239"/>
            <p:cNvSpPr/>
            <p:nvPr/>
          </p:nvSpPr>
          <p:spPr>
            <a:xfrm>
              <a:off x="416752" y="149590"/>
              <a:ext cx="2766695" cy="318960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8151"/>
                </a:lnSpc>
              </a:pPr>
              <a:endParaRPr lang="Arial" altLang="Arial" sz="100"/>
            </a:p>
            <a:p>
              <a:pPr marL="14509" algn="l" rtl="0" eaLnBrk="0">
                <a:lnSpc>
                  <a:spcPct val="93000"/>
                </a:lnSpc>
              </a:pPr>
              <a:r>
                <a:rPr sz="1900" spc="4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要点</a:t>
              </a:r>
              <a:r>
                <a:rPr sz="19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</a:t>
              </a:r>
              <a:endParaRPr lang="Microsoft YaHei" altLang="Microsoft YaHei" sz="1900"/>
            </a:p>
            <a:p>
              <a:pPr algn="l" rtl="0" eaLnBrk="0">
                <a:lnSpc>
                  <a:spcPct val="127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1000"/>
            </a:p>
            <a:p>
              <a:pPr marL="27720" algn="l" rtl="0" eaLnBrk="0">
                <a:lnSpc>
                  <a:spcPct val="92000"/>
                </a:lnSpc>
                <a:spcBef>
                  <a:spcPts val="692"/>
                </a:spcBef>
              </a:pPr>
              <a:r>
                <a:rPr sz="2300" spc="-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品牌偏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好</a:t>
              </a:r>
              <a:endParaRPr lang="Microsoft YaHei" altLang="Microsoft YaHei" sz="23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108000"/>
                </a:lnSpc>
              </a:pPr>
              <a:endParaRPr lang="Arial" altLang="Arial" sz="300"/>
            </a:p>
            <a:p>
              <a:pPr marL="12871" indent="-171" algn="l" rtl="0" eaLnBrk="0">
                <a:lnSpc>
                  <a:spcPct val="156000"/>
                </a:lnSpc>
                <a:spcBef>
                  <a:spcPts val="2"/>
                </a:spcBef>
              </a:pP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消费者在购买家居用品时，对品牌</a:t>
              </a:r>
              <a:r>
                <a:rPr sz="13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要求越来越高，尤其是对于一些高</a:t>
              </a:r>
              <a:r>
                <a:rPr sz="1300" spc="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端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品牌和知名品牌的产品，更受消费</a:t>
              </a:r>
              <a:r>
                <a:rPr sz="1300" spc="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者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的青睐。同时，一些有特色和创意</a:t>
              </a:r>
              <a:r>
                <a:rPr sz="1300" spc="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品牌也在市场上受到</a:t>
              </a:r>
              <a:r>
                <a:rPr sz="1300" spc="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追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捧。</a:t>
              </a:r>
              <a:endParaRPr lang="Microsoft YaHei" altLang="Microsoft YaHei" sz="1300"/>
            </a:p>
          </p:txBody>
        </p:sp>
      </p:grpSp>
      <p:grpSp>
        <p:nvGrpSpPr>
          <p:cNvPr id="70" name="group 70"/>
          <p:cNvGrpSpPr/>
          <p:nvPr/>
        </p:nvGrpSpPr>
        <p:grpSpPr>
          <a:xfrm rot="21600000">
            <a:off x="4333461" y="1337640"/>
            <a:ext cx="3525077" cy="4704521"/>
            <a:chExt cx="3525077" cy="4704521"/>
          </a:xfrm>
        </p:grpSpPr>
        <p:sp>
          <p:nvSpPr>
            <p:cNvPr id="240" name="rect"/>
            <p:cNvSpPr/>
            <p:nvPr/>
          </p:nvSpPr>
          <p:spPr>
            <a:xfrm>
              <a:off x="0" y="0"/>
              <a:ext cx="3525077" cy="4704521"/>
            </a:xfrm>
            <a:prstGeom prst="rect">
              <a:avLst/>
            </a:pr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1" name="path"/>
            <p:cNvSpPr/>
            <p:nvPr/>
          </p:nvSpPr>
          <p:spPr>
            <a:xfrm>
              <a:off x="13139" y="0"/>
              <a:ext cx="1749398" cy="505942"/>
            </a:xfrm>
            <a:custGeom>
              <a:rect l="0" t="0" r="0" b="0"/>
              <a:pathLst>
                <a:path w="2754" h="796">
                  <a:moveTo>
                    <a:pt x="0" y="0"/>
                  </a:moveTo>
                  <a:lnTo>
                    <a:pt x="2448" y="0"/>
                  </a:lnTo>
                  <a:lnTo>
                    <a:pt x="2448" y="796"/>
                  </a:lnTo>
                  <a:lnTo>
                    <a:pt x="0" y="796"/>
                  </a:lnTo>
                  <a:lnTo>
                    <a:pt x="0" y="0"/>
                  </a:lnTo>
                  <a:close/>
                </a:path>
                <a:path w="2754" h="796">
                  <a:moveTo>
                    <a:pt x="1958" y="796"/>
                  </a:moveTo>
                  <a:lnTo>
                    <a:pt x="2157" y="0"/>
                  </a:lnTo>
                  <a:lnTo>
                    <a:pt x="2754" y="0"/>
                  </a:lnTo>
                  <a:lnTo>
                    <a:pt x="2555" y="796"/>
                  </a:lnTo>
                  <a:lnTo>
                    <a:pt x="1958" y="79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2" name="textbox 242"/>
            <p:cNvSpPr/>
            <p:nvPr/>
          </p:nvSpPr>
          <p:spPr>
            <a:xfrm>
              <a:off x="377119" y="149590"/>
              <a:ext cx="2767964" cy="318960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8151"/>
                </a:lnSpc>
              </a:pPr>
              <a:endParaRPr lang="Arial" altLang="Arial" sz="100"/>
            </a:p>
            <a:p>
              <a:pPr marL="93472" algn="l" rtl="0" eaLnBrk="0">
                <a:lnSpc>
                  <a:spcPct val="93000"/>
                </a:lnSpc>
              </a:pPr>
              <a:r>
                <a:rPr sz="1900" spc="4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要点</a:t>
              </a:r>
              <a:r>
                <a:rPr sz="19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二</a:t>
              </a:r>
              <a:endParaRPr lang="Microsoft YaHei" altLang="Microsoft YaHei" sz="1900"/>
            </a:p>
            <a:p>
              <a:pPr algn="l" rtl="0" eaLnBrk="0">
                <a:lnSpc>
                  <a:spcPct val="127000"/>
                </a:lnSpc>
              </a:pPr>
              <a:endParaRPr lang="Arial" altLang="Arial" sz="1000"/>
            </a:p>
            <a:p>
              <a:pPr algn="l" rtl="0" eaLnBrk="0">
                <a:lnSpc>
                  <a:spcPct val="128000"/>
                </a:lnSpc>
              </a:pPr>
              <a:endParaRPr lang="Arial" altLang="Arial" sz="1000"/>
            </a:p>
            <a:p>
              <a:pPr marL="29092" algn="l" rtl="0" eaLnBrk="0">
                <a:lnSpc>
                  <a:spcPct val="91000"/>
                </a:lnSpc>
                <a:spcBef>
                  <a:spcPts val="694"/>
                </a:spcBef>
              </a:pPr>
              <a:r>
                <a:rPr sz="2300" spc="-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品质偏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好</a:t>
              </a:r>
              <a:endParaRPr lang="Microsoft YaHei" altLang="Microsoft YaHei" sz="23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09000"/>
                </a:lnSpc>
              </a:pPr>
              <a:endParaRPr lang="Arial" altLang="Arial" sz="300"/>
            </a:p>
            <a:p>
              <a:pPr marL="12700" indent="1371" algn="l" rtl="0" eaLnBrk="0">
                <a:lnSpc>
                  <a:spcPct val="156000"/>
                </a:lnSpc>
              </a:pP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消费者在购买家居用品时，对品质</a:t>
              </a:r>
              <a:r>
                <a:rPr sz="13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要求越来越高。他们不仅关注产品</a:t>
              </a:r>
              <a:r>
                <a:rPr sz="1300" spc="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外观设计，更关注产品的内在质量</a:t>
              </a:r>
              <a:r>
                <a:rPr sz="1300" spc="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和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使用寿命。一些环保、健康、安全</a:t>
              </a:r>
              <a:r>
                <a:rPr sz="1300" spc="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产品也更受消费者的欢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迎。</a:t>
              </a:r>
              <a:endParaRPr lang="Microsoft YaHei" altLang="Microsoft YaHei" sz="1300"/>
            </a:p>
          </p:txBody>
        </p:sp>
      </p:grpSp>
      <p:grpSp>
        <p:nvGrpSpPr>
          <p:cNvPr id="72" name="group 72"/>
          <p:cNvGrpSpPr/>
          <p:nvPr/>
        </p:nvGrpSpPr>
        <p:grpSpPr>
          <a:xfrm rot="21600000">
            <a:off x="8115334" y="1337640"/>
            <a:ext cx="3525077" cy="4704521"/>
            <a:chExt cx="3525077" cy="4704521"/>
          </a:xfrm>
        </p:grpSpPr>
        <p:sp>
          <p:nvSpPr>
            <p:cNvPr id="243" name="rect"/>
            <p:cNvSpPr/>
            <p:nvPr/>
          </p:nvSpPr>
          <p:spPr>
            <a:xfrm>
              <a:off x="0" y="0"/>
              <a:ext cx="3525077" cy="4704521"/>
            </a:xfrm>
            <a:prstGeom prst="rect">
              <a:avLst/>
            </a:prstGeom>
            <a:solidFill>
              <a:srgbClr val="FF771B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4" name="rect"/>
            <p:cNvSpPr/>
            <p:nvPr/>
          </p:nvSpPr>
          <p:spPr>
            <a:xfrm>
              <a:off x="0" y="0"/>
              <a:ext cx="1749400" cy="505942"/>
            </a:xfrm>
            <a:prstGeom prst="rect">
              <a:avLst/>
            </a:pr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textbox 245"/>
            <p:cNvSpPr/>
            <p:nvPr/>
          </p:nvSpPr>
          <p:spPr>
            <a:xfrm>
              <a:off x="402942" y="152079"/>
              <a:ext cx="2767964" cy="34956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8151"/>
                </a:lnSpc>
              </a:pPr>
              <a:endParaRPr lang="Arial" altLang="Arial" sz="100"/>
            </a:p>
            <a:p>
              <a:pPr marL="56871" algn="l" rtl="0" eaLnBrk="0">
                <a:lnSpc>
                  <a:spcPct val="93000"/>
                </a:lnSpc>
              </a:pPr>
              <a:r>
                <a:rPr sz="1900" spc="4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要点</a:t>
              </a:r>
              <a:r>
                <a:rPr sz="19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三</a:t>
              </a:r>
              <a:endParaRPr lang="Microsoft YaHei" altLang="Microsoft YaHei" sz="1900"/>
            </a:p>
            <a:p>
              <a:pPr algn="l" rtl="0" eaLnBrk="0">
                <a:lnSpc>
                  <a:spcPct val="126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1000"/>
            </a:p>
            <a:p>
              <a:pPr marL="15805" algn="l" rtl="0" eaLnBrk="0">
                <a:lnSpc>
                  <a:spcPct val="91000"/>
                </a:lnSpc>
                <a:spcBef>
                  <a:spcPts val="694"/>
                </a:spcBef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价格偏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960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好</a:t>
              </a:r>
              <a:endParaRPr lang="Microsoft YaHei" altLang="Microsoft YaHei" sz="23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09000"/>
                </a:lnSpc>
              </a:pPr>
              <a:endParaRPr lang="Arial" altLang="Arial" sz="300"/>
            </a:p>
            <a:p>
              <a:pPr marL="12700" indent="3771" algn="l" rtl="0" eaLnBrk="0">
                <a:lnSpc>
                  <a:spcPct val="156000"/>
                </a:lnSpc>
                <a:spcBef>
                  <a:spcPts val="1"/>
                </a:spcBef>
              </a:pP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虽然消费者购买力不断提高，但价</a:t>
              </a:r>
              <a:r>
                <a:rPr sz="1300" spc="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格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仍然是影响消费者购买决策的重要</a:t>
              </a:r>
              <a:r>
                <a:rPr sz="1300" spc="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因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素之一。不同消费者对价格的敏感</a:t>
              </a:r>
              <a:r>
                <a:rPr sz="1300" spc="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度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不同，一些中低收入群体更倾向于</a:t>
              </a:r>
              <a:r>
                <a:rPr sz="1300" spc="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择价格适中的产品，而高收入群体</a:t>
              </a:r>
              <a:r>
                <a:rPr sz="1300" spc="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则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3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更注重产品的品质和品</a:t>
              </a: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牌。</a:t>
              </a:r>
              <a:endParaRPr lang="Microsoft YaHei" altLang="Microsoft YaHei" sz="1300"/>
            </a:p>
          </p:txBody>
        </p:sp>
      </p:grpSp>
      <p:sp>
        <p:nvSpPr>
          <p:cNvPr id="246" name="textbox 246"/>
          <p:cNvSpPr/>
          <p:nvPr/>
        </p:nvSpPr>
        <p:spPr>
          <a:xfrm>
            <a:off x="442263" y="318468"/>
            <a:ext cx="4218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消费者购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买偏好分析</a:t>
            </a:r>
            <a:endParaRPr lang="Microsoft YaHei" altLang="Microsoft YaHei" sz="3000"/>
          </a:p>
        </p:txBody>
      </p:sp>
      <p:grpSp>
        <p:nvGrpSpPr>
          <p:cNvPr id="74" name="group 7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4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7" name="rect"/>
          <p:cNvSpPr/>
          <p:nvPr/>
        </p:nvSpPr>
        <p:spPr>
          <a:xfrm>
            <a:off x="454962" y="6318934"/>
            <a:ext cx="805750" cy="122999"/>
          </a:xfrm>
          <a:prstGeom prst="rect">
            <a:avLst/>
          </a:prstGeom>
          <a:solidFill>
            <a:srgbClr val="FF77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8" name="rect"/>
          <p:cNvSpPr/>
          <p:nvPr/>
        </p:nvSpPr>
        <p:spPr>
          <a:xfrm>
            <a:off x="1209342" y="6386020"/>
            <a:ext cx="10991852" cy="14288"/>
          </a:xfrm>
          <a:prstGeom prst="rect">
            <a:avLst/>
          </a:prstGeom>
          <a:solidFill>
            <a:srgbClr val="FF771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9" name="picture 2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70" name="textbox 270"/>
          <p:cNvSpPr/>
          <p:nvPr/>
        </p:nvSpPr>
        <p:spPr>
          <a:xfrm>
            <a:off x="3440710" y="2513827"/>
            <a:ext cx="5339715" cy="23088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2229941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Microsoft YaHei" altLang="Microsoft YaHei" sz="57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2419714" indent="-2407014" algn="l" rtl="0" eaLnBrk="0">
              <a:lnSpc>
                <a:spcPct val="106000"/>
              </a:lnSpc>
              <a:spcBef>
                <a:spcPts val="6"/>
              </a:spcBef>
            </a:pP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中国家居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用品市场竞争格</a:t>
            </a:r>
            <a:r>
              <a:rPr sz="3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局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https://d.book118.com/147130131022006053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2024-09-26T21:49:04.789</cp:lastPrinted>
  <dcterms:created xsi:type="dcterms:W3CDTF">2024-09-26T13:49:04Z</dcterms:created>
  <dcterms:modified xsi:type="dcterms:W3CDTF">2024-09-26T13:49:06Z</dcterms:modified>
</cp:coreProperties>
</file>