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4E772-1448-4794-8F39-8F078531C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B9EE0-526E-4E37-B84E-61D50F7B2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B4B003-342C-4882-AFCC-4DB90D473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90CF5D-EA04-4D36-B0B6-B2E40957E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9CFF4D-6EA6-4B98-A2A3-BBDAA1224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1B3681-EAE0-47FE-BAD4-762F00001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D0A6A6-2844-4661-AEE8-049B16FAD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780689-C525-4A2F-8908-4336ADF94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D795D7-17C6-43E4-8320-CB0D5E517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4A871-84D7-4405-AE54-45C40BE64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0E6803-7912-41DE-9B31-870FAA4C4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131003100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2952623" y="2458651"/>
            <a:ext cx="6299834" cy="7124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74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49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生产一批汽车的计</a:t>
            </a:r>
            <a:r>
              <a:rPr sz="49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划书</a:t>
            </a:r>
            <a:endParaRPr lang="Microsoft YaHei" altLang="Microsoft YaHei" sz="49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7204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2461772" y="803704"/>
            <a:ext cx="6948169" cy="35191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65"/>
              </a:lnSpc>
            </a:pPr>
            <a:endParaRPr lang="Arial" altLang="Arial" sz="100"/>
          </a:p>
          <a:p>
            <a:pPr marL="12700" algn="l" rtl="0" eaLnBrk="0">
              <a:lnSpc>
                <a:spcPct val="89000"/>
              </a:lnSpc>
            </a:pPr>
            <a:r>
              <a:rPr sz="4900" spc="-1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  <a:endParaRPr lang="Microsoft YaHei" altLang="Microsoft YaHei" sz="49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marL="3395417" algn="l" rtl="0" eaLnBrk="0">
              <a:lnSpc>
                <a:spcPct val="90000"/>
              </a:lnSpc>
              <a:spcBef>
                <a:spcPts val="723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背景与目标</a:t>
            </a:r>
            <a:endParaRPr lang="Microsoft YaHei" altLang="Microsoft YaHei" sz="2400"/>
          </a:p>
          <a:p>
            <a:pPr marL="3395417" algn="l" rtl="0" eaLnBrk="0">
              <a:lnSpc>
                <a:spcPct val="92000"/>
              </a:lnSpc>
              <a:spcBef>
                <a:spcPts val="1757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工艺流程设计</a:t>
            </a:r>
            <a:endParaRPr lang="Microsoft YaHei" altLang="Microsoft YaHei" sz="2400"/>
          </a:p>
          <a:p>
            <a:pPr algn="r" rtl="0" eaLnBrk="0">
              <a:lnSpc>
                <a:spcPct val="91000"/>
              </a:lnSpc>
              <a:spcBef>
                <a:spcPts val="1787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料采购与库存管理</a:t>
            </a:r>
            <a:endParaRPr lang="Microsoft YaHei" altLang="Microsoft YaHei" sz="2400"/>
          </a:p>
          <a:p>
            <a:pPr marL="3395417" algn="l" rtl="0" eaLnBrk="0">
              <a:lnSpc>
                <a:spcPct val="91000"/>
              </a:lnSpc>
              <a:spcBef>
                <a:spcPts val="1786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设备选型与配置</a:t>
            </a:r>
            <a:endParaRPr lang="Microsoft YaHei" altLang="Microsoft YaHei" sz="2400"/>
          </a:p>
          <a:p>
            <a:pPr algn="l" rtl="0" eaLnBrk="0">
              <a:lnSpc>
                <a:spcPct val="106000"/>
              </a:lnSpc>
            </a:pPr>
            <a:endParaRPr lang="Arial" altLang="Arial" sz="1400"/>
          </a:p>
          <a:p>
            <a:pPr algn="r" rtl="0" eaLnBrk="0">
              <a:lnSpc>
                <a:spcPct val="91000"/>
              </a:lnSpc>
              <a:spcBef>
                <a:spcPts val="6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管理体系建立与实施</a:t>
            </a:r>
            <a:endParaRPr lang="Microsoft YaHei" altLang="Microsoft YaHei" sz="24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7204"/>
          </a:xfrm>
          <a:prstGeom prst="rect">
            <a:avLst/>
          </a:prstGeom>
        </p:spPr>
      </p:pic>
      <p:sp>
        <p:nvSpPr>
          <p:cNvPr id="6" name="textbox 6"/>
          <p:cNvSpPr/>
          <p:nvPr/>
        </p:nvSpPr>
        <p:spPr>
          <a:xfrm>
            <a:off x="2461772" y="803704"/>
            <a:ext cx="7862569" cy="29597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65"/>
              </a:lnSpc>
            </a:pPr>
            <a:endParaRPr lang="Arial" altLang="Arial" sz="100"/>
          </a:p>
          <a:p>
            <a:pPr marL="12700" algn="l" rtl="0" eaLnBrk="0">
              <a:lnSpc>
                <a:spcPct val="89000"/>
              </a:lnSpc>
            </a:pPr>
            <a:r>
              <a:rPr sz="4900" spc="-1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  <a:endParaRPr lang="Microsoft YaHei" altLang="Microsoft YaHei" sz="49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marL="3395417" algn="l" rtl="0" eaLnBrk="0">
              <a:lnSpc>
                <a:spcPct val="91000"/>
              </a:lnSpc>
              <a:spcBef>
                <a:spcPts val="721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资源配置与培训计划</a:t>
            </a:r>
            <a:endParaRPr lang="Microsoft YaHei" altLang="Microsoft YaHei" sz="2400"/>
          </a:p>
          <a:p>
            <a:pPr algn="r" rtl="0" eaLnBrk="0">
              <a:lnSpc>
                <a:spcPct val="91000"/>
              </a:lnSpc>
              <a:spcBef>
                <a:spcPts val="1786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保护、安全与健康管理方案</a:t>
            </a:r>
            <a:endParaRPr lang="Microsoft YaHei" altLang="Microsoft YaHei" sz="2400"/>
          </a:p>
          <a:p>
            <a:pPr algn="l" rtl="0" eaLnBrk="0">
              <a:lnSpc>
                <a:spcPct val="106000"/>
              </a:lnSpc>
            </a:pPr>
            <a:endParaRPr lang="Arial" altLang="Arial" sz="1400"/>
          </a:p>
          <a:p>
            <a:pPr algn="r" rtl="0" eaLnBrk="0">
              <a:lnSpc>
                <a:spcPct val="91000"/>
              </a:lnSpc>
              <a:spcBef>
                <a:spcPts val="6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回顾与展望未来发展规划</a:t>
            </a:r>
            <a:endParaRPr lang="Microsoft YaHei" altLang="Microsoft YaHei" sz="24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4091050" y="2039439"/>
            <a:ext cx="4018279" cy="17697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32"/>
              </a:lnSpc>
            </a:pPr>
            <a:endParaRPr lang="Arial" altLang="Arial" sz="100"/>
          </a:p>
          <a:p>
            <a:pPr marL="1641150" algn="l" rtl="0" eaLnBrk="0">
              <a:lnSpc>
                <a:spcPct val="86000"/>
              </a:lnSpc>
            </a:pPr>
            <a:r>
              <a:rPr sz="4900" spc="9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9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49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6133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 rot="21600000">
            <a:off x="965395" y="1807438"/>
            <a:ext cx="2243965" cy="2243966"/>
            <a:chExt cx="2243965" cy="2243966"/>
          </a:xfrm>
        </p:grpSpPr>
        <p:grpSp>
          <p:nvGrpSpPr>
            <p:cNvPr id="4" name="group 4"/>
            <p:cNvGrpSpPr/>
            <p:nvPr/>
          </p:nvGrpSpPr>
          <p:grpSpPr>
            <a:xfrm rot="21600000">
              <a:off x="0" y="0"/>
              <a:ext cx="2243965" cy="2243966"/>
              <a:chExt cx="2243965" cy="2243966"/>
            </a:xfrm>
          </p:grpSpPr>
          <p:sp>
            <p:nvSpPr>
              <p:cNvPr id="9" name="path"/>
              <p:cNvSpPr/>
              <p:nvPr/>
            </p:nvSpPr>
            <p:spPr>
              <a:xfrm>
                <a:off x="1571" y="1570"/>
                <a:ext cx="2240822" cy="2240824"/>
              </a:xfrm>
              <a:custGeom>
                <a:rect l="0" t="0" r="0" b="0"/>
                <a:pathLst>
                  <a:path w="3528" h="3528">
                    <a:moveTo>
                      <a:pt x="0" y="1764"/>
                    </a:moveTo>
                    <a:cubicBezTo>
                      <a:pt x="0" y="789"/>
                      <a:pt x="789" y="0"/>
                      <a:pt x="1764" y="0"/>
                    </a:cubicBezTo>
                    <a:lnTo>
                      <a:pt x="1764" y="0"/>
                    </a:lnTo>
                    <a:lnTo>
                      <a:pt x="1764" y="0"/>
                    </a:lnTo>
                    <a:lnTo>
                      <a:pt x="1764" y="0"/>
                    </a:lnTo>
                    <a:cubicBezTo>
                      <a:pt x="2738" y="0"/>
                      <a:pt x="3528" y="789"/>
                      <a:pt x="3528" y="1764"/>
                    </a:cubicBezTo>
                    <a:lnTo>
                      <a:pt x="3528" y="1764"/>
                    </a:lnTo>
                    <a:cubicBezTo>
                      <a:pt x="3528" y="1764"/>
                      <a:pt x="3528" y="1764"/>
                      <a:pt x="3528" y="1764"/>
                    </a:cubicBezTo>
                    <a:lnTo>
                      <a:pt x="3528" y="1764"/>
                    </a:lnTo>
                    <a:lnTo>
                      <a:pt x="3528" y="1764"/>
                    </a:lnTo>
                    <a:lnTo>
                      <a:pt x="3528" y="1764"/>
                    </a:lnTo>
                    <a:cubicBezTo>
                      <a:pt x="3528" y="2738"/>
                      <a:pt x="2738" y="3528"/>
                      <a:pt x="1764" y="3528"/>
                    </a:cubicBezTo>
                    <a:lnTo>
                      <a:pt x="1764" y="3528"/>
                    </a:lnTo>
                    <a:lnTo>
                      <a:pt x="1764" y="3528"/>
                    </a:lnTo>
                    <a:lnTo>
                      <a:pt x="1764" y="3528"/>
                    </a:lnTo>
                    <a:cubicBezTo>
                      <a:pt x="789" y="3528"/>
                      <a:pt x="0" y="2738"/>
                      <a:pt x="0" y="1764"/>
                    </a:cubicBezTo>
                    <a:lnTo>
                      <a:pt x="0" y="1764"/>
                    </a:lnTo>
                    <a:cubicBezTo>
                      <a:pt x="0" y="1764"/>
                      <a:pt x="0" y="1764"/>
                      <a:pt x="0" y="1764"/>
                    </a:cubicBezTo>
                    <a:lnTo>
                      <a:pt x="0" y="1764"/>
                    </a:lnTo>
                    <a:close/>
                  </a:path>
                </a:pathLst>
              </a:custGeom>
              <a:solidFill>
                <a:srgbClr val="64BDF5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" name="path"/>
              <p:cNvSpPr/>
              <p:nvPr/>
            </p:nvSpPr>
            <p:spPr>
              <a:xfrm>
                <a:off x="0" y="0"/>
                <a:ext cx="2243965" cy="2243966"/>
              </a:xfrm>
              <a:custGeom>
                <a:rect l="0" t="0" r="0" b="0"/>
                <a:pathLst>
                  <a:path w="3533" h="3533">
                    <a:moveTo>
                      <a:pt x="2" y="1766"/>
                    </a:moveTo>
                    <a:cubicBezTo>
                      <a:pt x="2" y="792"/>
                      <a:pt x="792" y="2"/>
                      <a:pt x="1766" y="2"/>
                    </a:cubicBezTo>
                    <a:lnTo>
                      <a:pt x="1766" y="2"/>
                    </a:lnTo>
                    <a:lnTo>
                      <a:pt x="1766" y="2"/>
                    </a:lnTo>
                    <a:lnTo>
                      <a:pt x="1766" y="2"/>
                    </a:lnTo>
                    <a:cubicBezTo>
                      <a:pt x="2741" y="2"/>
                      <a:pt x="3531" y="792"/>
                      <a:pt x="3531" y="1766"/>
                    </a:cubicBezTo>
                    <a:lnTo>
                      <a:pt x="3531" y="1766"/>
                    </a:lnTo>
                    <a:cubicBezTo>
                      <a:pt x="3531" y="1766"/>
                      <a:pt x="3531" y="1766"/>
                      <a:pt x="3531" y="1766"/>
                    </a:cubicBezTo>
                    <a:lnTo>
                      <a:pt x="3531" y="1766"/>
                    </a:lnTo>
                    <a:lnTo>
                      <a:pt x="3531" y="1766"/>
                    </a:lnTo>
                    <a:lnTo>
                      <a:pt x="3531" y="1766"/>
                    </a:lnTo>
                    <a:cubicBezTo>
                      <a:pt x="3531" y="2741"/>
                      <a:pt x="2741" y="3531"/>
                      <a:pt x="1766" y="3531"/>
                    </a:cubicBezTo>
                    <a:lnTo>
                      <a:pt x="1766" y="3531"/>
                    </a:lnTo>
                    <a:lnTo>
                      <a:pt x="1766" y="3531"/>
                    </a:lnTo>
                    <a:lnTo>
                      <a:pt x="1766" y="3531"/>
                    </a:lnTo>
                    <a:cubicBezTo>
                      <a:pt x="792" y="3531"/>
                      <a:pt x="2" y="2741"/>
                      <a:pt x="2" y="1766"/>
                    </a:cubicBezTo>
                    <a:lnTo>
                      <a:pt x="2" y="1766"/>
                    </a:lnTo>
                    <a:cubicBezTo>
                      <a:pt x="2" y="1766"/>
                      <a:pt x="2" y="1766"/>
                      <a:pt x="2" y="1766"/>
                    </a:cubicBezTo>
                    <a:lnTo>
                      <a:pt x="2" y="1766"/>
                    </a:lnTo>
                    <a:close/>
                  </a:path>
                </a:pathLst>
              </a:custGeom>
              <a:noFill/>
              <a:ln w="3143" cap="flat">
                <a:solidFill>
                  <a:srgbClr val="53BAE9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1" name="textbox 11"/>
            <p:cNvSpPr/>
            <p:nvPr/>
          </p:nvSpPr>
          <p:spPr>
            <a:xfrm>
              <a:off x="-12700" y="-12700"/>
              <a:ext cx="2269489" cy="22891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marL="886687" algn="l" rtl="0" eaLnBrk="0">
                <a:lnSpc>
                  <a:spcPct val="85000"/>
                </a:lnSpc>
                <a:spcBef>
                  <a:spcPts val="6"/>
                </a:spcBef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3600"/>
            </a:p>
            <a:p>
              <a:pPr algn="l" rtl="0" eaLnBrk="0">
                <a:lnSpc>
                  <a:spcPct val="107000"/>
                </a:lnSpc>
              </a:pPr>
              <a:endParaRPr lang="Arial" altLang="Arial" sz="1200"/>
            </a:p>
            <a:p>
              <a:pPr algn="l" rtl="0" eaLnBrk="0">
                <a:lnSpc>
                  <a:spcPct val="10582"/>
                </a:lnSpc>
              </a:pPr>
              <a:endParaRPr lang="Arial" altLang="Arial" sz="100"/>
            </a:p>
            <a:p>
              <a:pPr marL="751631" algn="l" rtl="0" eaLnBrk="0">
                <a:lnSpc>
                  <a:spcPct val="95000"/>
                </a:lnSpc>
              </a:pPr>
              <a:r>
                <a:rPr sz="1500" spc="7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市场规</a:t>
              </a:r>
              <a:r>
                <a:rPr sz="15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</a:t>
              </a:r>
              <a:endParaRPr lang="Microsoft YaHei" altLang="Microsoft YaHei" sz="1500"/>
            </a:p>
          </p:txBody>
        </p:sp>
      </p:grpSp>
      <p:grpSp>
        <p:nvGrpSpPr>
          <p:cNvPr id="6" name="group 6"/>
          <p:cNvGrpSpPr/>
          <p:nvPr/>
        </p:nvGrpSpPr>
        <p:grpSpPr>
          <a:xfrm rot="21600000">
            <a:off x="4974014" y="1807438"/>
            <a:ext cx="2243965" cy="2243966"/>
            <a:chExt cx="2243965" cy="2243966"/>
          </a:xfrm>
        </p:grpSpPr>
        <p:grpSp>
          <p:nvGrpSpPr>
            <p:cNvPr id="8" name="group 8"/>
            <p:cNvGrpSpPr/>
            <p:nvPr/>
          </p:nvGrpSpPr>
          <p:grpSpPr>
            <a:xfrm rot="21600000">
              <a:off x="0" y="0"/>
              <a:ext cx="2243965" cy="2243966"/>
              <a:chExt cx="2243965" cy="2243966"/>
            </a:xfrm>
          </p:grpSpPr>
          <p:sp>
            <p:nvSpPr>
              <p:cNvPr id="12" name="path"/>
              <p:cNvSpPr/>
              <p:nvPr/>
            </p:nvSpPr>
            <p:spPr>
              <a:xfrm>
                <a:off x="1571" y="1570"/>
                <a:ext cx="2240822" cy="2240824"/>
              </a:xfrm>
              <a:custGeom>
                <a:rect l="0" t="0" r="0" b="0"/>
                <a:pathLst>
                  <a:path w="3528" h="3528">
                    <a:moveTo>
                      <a:pt x="0" y="1764"/>
                    </a:moveTo>
                    <a:cubicBezTo>
                      <a:pt x="0" y="789"/>
                      <a:pt x="789" y="0"/>
                      <a:pt x="1764" y="0"/>
                    </a:cubicBezTo>
                    <a:lnTo>
                      <a:pt x="1764" y="0"/>
                    </a:lnTo>
                    <a:lnTo>
                      <a:pt x="1764" y="0"/>
                    </a:lnTo>
                    <a:lnTo>
                      <a:pt x="1764" y="0"/>
                    </a:lnTo>
                    <a:cubicBezTo>
                      <a:pt x="2738" y="0"/>
                      <a:pt x="3528" y="789"/>
                      <a:pt x="3528" y="1764"/>
                    </a:cubicBezTo>
                    <a:lnTo>
                      <a:pt x="3528" y="1764"/>
                    </a:lnTo>
                    <a:cubicBezTo>
                      <a:pt x="3528" y="1764"/>
                      <a:pt x="3528" y="1764"/>
                      <a:pt x="3528" y="1764"/>
                    </a:cubicBezTo>
                    <a:lnTo>
                      <a:pt x="3528" y="1764"/>
                    </a:lnTo>
                    <a:lnTo>
                      <a:pt x="3528" y="1764"/>
                    </a:lnTo>
                    <a:lnTo>
                      <a:pt x="3528" y="1764"/>
                    </a:lnTo>
                    <a:cubicBezTo>
                      <a:pt x="3528" y="2738"/>
                      <a:pt x="2738" y="3528"/>
                      <a:pt x="1764" y="3528"/>
                    </a:cubicBezTo>
                    <a:lnTo>
                      <a:pt x="1764" y="3528"/>
                    </a:lnTo>
                    <a:lnTo>
                      <a:pt x="1764" y="3528"/>
                    </a:lnTo>
                    <a:lnTo>
                      <a:pt x="1764" y="3528"/>
                    </a:lnTo>
                    <a:cubicBezTo>
                      <a:pt x="789" y="3528"/>
                      <a:pt x="0" y="2738"/>
                      <a:pt x="0" y="1764"/>
                    </a:cubicBezTo>
                    <a:lnTo>
                      <a:pt x="0" y="1764"/>
                    </a:lnTo>
                    <a:cubicBezTo>
                      <a:pt x="0" y="1764"/>
                      <a:pt x="0" y="1764"/>
                      <a:pt x="0" y="1764"/>
                    </a:cubicBezTo>
                    <a:lnTo>
                      <a:pt x="0" y="1764"/>
                    </a:lnTo>
                    <a:close/>
                  </a:path>
                </a:pathLst>
              </a:custGeom>
              <a:solidFill>
                <a:srgbClr val="64BDF5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3" name="path"/>
              <p:cNvSpPr/>
              <p:nvPr/>
            </p:nvSpPr>
            <p:spPr>
              <a:xfrm>
                <a:off x="0" y="0"/>
                <a:ext cx="2243965" cy="2243966"/>
              </a:xfrm>
              <a:custGeom>
                <a:rect l="0" t="0" r="0" b="0"/>
                <a:pathLst>
                  <a:path w="3533" h="3533">
                    <a:moveTo>
                      <a:pt x="2" y="1766"/>
                    </a:moveTo>
                    <a:cubicBezTo>
                      <a:pt x="2" y="792"/>
                      <a:pt x="792" y="2"/>
                      <a:pt x="1766" y="2"/>
                    </a:cubicBezTo>
                    <a:lnTo>
                      <a:pt x="1766" y="2"/>
                    </a:lnTo>
                    <a:lnTo>
                      <a:pt x="1766" y="2"/>
                    </a:lnTo>
                    <a:lnTo>
                      <a:pt x="1766" y="2"/>
                    </a:lnTo>
                    <a:cubicBezTo>
                      <a:pt x="2741" y="2"/>
                      <a:pt x="3531" y="792"/>
                      <a:pt x="3531" y="1766"/>
                    </a:cubicBezTo>
                    <a:lnTo>
                      <a:pt x="3531" y="1766"/>
                    </a:lnTo>
                    <a:cubicBezTo>
                      <a:pt x="3531" y="1766"/>
                      <a:pt x="3531" y="1766"/>
                      <a:pt x="3531" y="1766"/>
                    </a:cubicBezTo>
                    <a:lnTo>
                      <a:pt x="3531" y="1766"/>
                    </a:lnTo>
                    <a:lnTo>
                      <a:pt x="3531" y="1766"/>
                    </a:lnTo>
                    <a:lnTo>
                      <a:pt x="3531" y="1766"/>
                    </a:lnTo>
                    <a:cubicBezTo>
                      <a:pt x="3531" y="2741"/>
                      <a:pt x="2741" y="3531"/>
                      <a:pt x="1766" y="3531"/>
                    </a:cubicBezTo>
                    <a:lnTo>
                      <a:pt x="1766" y="3531"/>
                    </a:lnTo>
                    <a:lnTo>
                      <a:pt x="1766" y="3531"/>
                    </a:lnTo>
                    <a:lnTo>
                      <a:pt x="1766" y="3531"/>
                    </a:lnTo>
                    <a:cubicBezTo>
                      <a:pt x="792" y="3531"/>
                      <a:pt x="2" y="2741"/>
                      <a:pt x="2" y="1766"/>
                    </a:cubicBezTo>
                    <a:lnTo>
                      <a:pt x="2" y="1766"/>
                    </a:lnTo>
                    <a:cubicBezTo>
                      <a:pt x="2" y="1766"/>
                      <a:pt x="2" y="1766"/>
                      <a:pt x="2" y="1766"/>
                    </a:cubicBezTo>
                    <a:lnTo>
                      <a:pt x="2" y="1766"/>
                    </a:lnTo>
                    <a:close/>
                  </a:path>
                </a:pathLst>
              </a:custGeom>
              <a:noFill/>
              <a:ln w="3143" cap="flat">
                <a:solidFill>
                  <a:srgbClr val="53BAE9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4"/>
            <p:cNvSpPr/>
            <p:nvPr/>
          </p:nvSpPr>
          <p:spPr>
            <a:xfrm>
              <a:off x="-12700" y="-12700"/>
              <a:ext cx="2269489" cy="22891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marL="886688" algn="l" rtl="0" eaLnBrk="0">
                <a:lnSpc>
                  <a:spcPct val="85000"/>
                </a:lnSpc>
                <a:spcBef>
                  <a:spcPts val="6"/>
                </a:spcBef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3600"/>
            </a:p>
            <a:p>
              <a:pPr algn="l" rtl="0" eaLnBrk="0">
                <a:lnSpc>
                  <a:spcPct val="107000"/>
                </a:lnSpc>
              </a:pPr>
              <a:endParaRPr lang="Arial" altLang="Arial" sz="1200"/>
            </a:p>
            <a:p>
              <a:pPr algn="l" rtl="0" eaLnBrk="0">
                <a:lnSpc>
                  <a:spcPct val="6828"/>
                </a:lnSpc>
              </a:pPr>
              <a:endParaRPr lang="Arial" altLang="Arial" sz="100"/>
            </a:p>
            <a:p>
              <a:pPr marL="747632" algn="l" rtl="0" eaLnBrk="0">
                <a:lnSpc>
                  <a:spcPct val="95000"/>
                </a:lnSpc>
              </a:pPr>
              <a:r>
                <a:rPr sz="1500" spc="7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</a:t>
              </a:r>
              <a:r>
                <a:rPr sz="1500" spc="6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</a:t>
              </a:r>
              <a:endParaRPr lang="Microsoft YaHei" altLang="Microsoft YaHei" sz="1500"/>
            </a:p>
          </p:txBody>
        </p:sp>
      </p:grpSp>
      <p:grpSp>
        <p:nvGrpSpPr>
          <p:cNvPr id="43" name="group 10"/>
          <p:cNvGrpSpPr/>
          <p:nvPr/>
        </p:nvGrpSpPr>
        <p:grpSpPr>
          <a:xfrm rot="21600000">
            <a:off x="8982634" y="1807438"/>
            <a:ext cx="2243964" cy="2243966"/>
            <a:chExt cx="2243964" cy="2243966"/>
          </a:xfrm>
        </p:grpSpPr>
        <p:grpSp>
          <p:nvGrpSpPr>
            <p:cNvPr id="44" name="group 12"/>
            <p:cNvGrpSpPr/>
            <p:nvPr/>
          </p:nvGrpSpPr>
          <p:grpSpPr>
            <a:xfrm rot="21600000">
              <a:off x="0" y="0"/>
              <a:ext cx="2243964" cy="2243966"/>
              <a:chExt cx="2243964" cy="2243966"/>
            </a:xfrm>
          </p:grpSpPr>
          <p:sp>
            <p:nvSpPr>
              <p:cNvPr id="15" name="path"/>
              <p:cNvSpPr/>
              <p:nvPr/>
            </p:nvSpPr>
            <p:spPr>
              <a:xfrm>
                <a:off x="1571" y="1570"/>
                <a:ext cx="2240822" cy="2240824"/>
              </a:xfrm>
              <a:custGeom>
                <a:rect l="0" t="0" r="0" b="0"/>
                <a:pathLst>
                  <a:path w="3528" h="3528">
                    <a:moveTo>
                      <a:pt x="0" y="1764"/>
                    </a:moveTo>
                    <a:cubicBezTo>
                      <a:pt x="0" y="789"/>
                      <a:pt x="789" y="0"/>
                      <a:pt x="1764" y="0"/>
                    </a:cubicBezTo>
                    <a:lnTo>
                      <a:pt x="1764" y="0"/>
                    </a:lnTo>
                    <a:lnTo>
                      <a:pt x="1764" y="0"/>
                    </a:lnTo>
                    <a:lnTo>
                      <a:pt x="1764" y="0"/>
                    </a:lnTo>
                    <a:cubicBezTo>
                      <a:pt x="2738" y="0"/>
                      <a:pt x="3528" y="789"/>
                      <a:pt x="3528" y="1764"/>
                    </a:cubicBezTo>
                    <a:lnTo>
                      <a:pt x="3528" y="1764"/>
                    </a:lnTo>
                    <a:cubicBezTo>
                      <a:pt x="3528" y="1764"/>
                      <a:pt x="3528" y="1764"/>
                      <a:pt x="3528" y="1764"/>
                    </a:cubicBezTo>
                    <a:lnTo>
                      <a:pt x="3528" y="1764"/>
                    </a:lnTo>
                    <a:lnTo>
                      <a:pt x="3528" y="1764"/>
                    </a:lnTo>
                    <a:lnTo>
                      <a:pt x="3528" y="1764"/>
                    </a:lnTo>
                    <a:cubicBezTo>
                      <a:pt x="3528" y="2738"/>
                      <a:pt x="2738" y="3528"/>
                      <a:pt x="1764" y="3528"/>
                    </a:cubicBezTo>
                    <a:lnTo>
                      <a:pt x="1764" y="3528"/>
                    </a:lnTo>
                    <a:lnTo>
                      <a:pt x="1764" y="3528"/>
                    </a:lnTo>
                    <a:lnTo>
                      <a:pt x="1764" y="3528"/>
                    </a:lnTo>
                    <a:cubicBezTo>
                      <a:pt x="789" y="3528"/>
                      <a:pt x="0" y="2738"/>
                      <a:pt x="0" y="1764"/>
                    </a:cubicBezTo>
                    <a:lnTo>
                      <a:pt x="0" y="1764"/>
                    </a:lnTo>
                    <a:cubicBezTo>
                      <a:pt x="0" y="1764"/>
                      <a:pt x="0" y="1764"/>
                      <a:pt x="0" y="1764"/>
                    </a:cubicBezTo>
                    <a:lnTo>
                      <a:pt x="0" y="1764"/>
                    </a:lnTo>
                    <a:close/>
                  </a:path>
                </a:pathLst>
              </a:custGeom>
              <a:solidFill>
                <a:srgbClr val="64BDF5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path"/>
              <p:cNvSpPr/>
              <p:nvPr/>
            </p:nvSpPr>
            <p:spPr>
              <a:xfrm>
                <a:off x="0" y="0"/>
                <a:ext cx="2243964" cy="2243966"/>
              </a:xfrm>
              <a:custGeom>
                <a:rect l="0" t="0" r="0" b="0"/>
                <a:pathLst>
                  <a:path w="3533" h="3533">
                    <a:moveTo>
                      <a:pt x="2" y="1766"/>
                    </a:moveTo>
                    <a:cubicBezTo>
                      <a:pt x="2" y="792"/>
                      <a:pt x="792" y="2"/>
                      <a:pt x="1766" y="2"/>
                    </a:cubicBezTo>
                    <a:lnTo>
                      <a:pt x="1766" y="2"/>
                    </a:lnTo>
                    <a:lnTo>
                      <a:pt x="1766" y="2"/>
                    </a:lnTo>
                    <a:lnTo>
                      <a:pt x="1766" y="2"/>
                    </a:lnTo>
                    <a:cubicBezTo>
                      <a:pt x="2741" y="2"/>
                      <a:pt x="3531" y="792"/>
                      <a:pt x="3531" y="1766"/>
                    </a:cubicBezTo>
                    <a:lnTo>
                      <a:pt x="3531" y="1766"/>
                    </a:lnTo>
                    <a:cubicBezTo>
                      <a:pt x="3531" y="1766"/>
                      <a:pt x="3531" y="1766"/>
                      <a:pt x="3531" y="1766"/>
                    </a:cubicBezTo>
                    <a:lnTo>
                      <a:pt x="3531" y="1766"/>
                    </a:lnTo>
                    <a:lnTo>
                      <a:pt x="3531" y="1766"/>
                    </a:lnTo>
                    <a:lnTo>
                      <a:pt x="3531" y="1766"/>
                    </a:lnTo>
                    <a:cubicBezTo>
                      <a:pt x="3531" y="2741"/>
                      <a:pt x="2741" y="3531"/>
                      <a:pt x="1766" y="3531"/>
                    </a:cubicBezTo>
                    <a:lnTo>
                      <a:pt x="1766" y="3531"/>
                    </a:lnTo>
                    <a:lnTo>
                      <a:pt x="1766" y="3531"/>
                    </a:lnTo>
                    <a:lnTo>
                      <a:pt x="1766" y="3531"/>
                    </a:lnTo>
                    <a:cubicBezTo>
                      <a:pt x="792" y="3531"/>
                      <a:pt x="2" y="2741"/>
                      <a:pt x="2" y="1766"/>
                    </a:cubicBezTo>
                    <a:lnTo>
                      <a:pt x="2" y="1766"/>
                    </a:lnTo>
                    <a:cubicBezTo>
                      <a:pt x="2" y="1766"/>
                      <a:pt x="2" y="1766"/>
                      <a:pt x="2" y="1766"/>
                    </a:cubicBezTo>
                    <a:lnTo>
                      <a:pt x="2" y="1766"/>
                    </a:lnTo>
                    <a:close/>
                  </a:path>
                </a:pathLst>
              </a:custGeom>
              <a:noFill/>
              <a:ln w="3143" cap="flat">
                <a:solidFill>
                  <a:srgbClr val="53BAE9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7" name="textbox 17"/>
            <p:cNvSpPr/>
            <p:nvPr/>
          </p:nvSpPr>
          <p:spPr>
            <a:xfrm>
              <a:off x="-12700" y="-12700"/>
              <a:ext cx="2269489" cy="22891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marL="886688" algn="l" rtl="0" eaLnBrk="0">
                <a:lnSpc>
                  <a:spcPct val="85000"/>
                </a:lnSpc>
                <a:spcBef>
                  <a:spcPts val="6"/>
                </a:spcBef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3600"/>
            </a:p>
            <a:p>
              <a:pPr algn="l" rtl="0" eaLnBrk="0">
                <a:lnSpc>
                  <a:spcPct val="107000"/>
                </a:lnSpc>
              </a:pPr>
              <a:endParaRPr lang="Arial" altLang="Arial" sz="1200"/>
            </a:p>
            <a:p>
              <a:pPr algn="l" rtl="0" eaLnBrk="0">
                <a:lnSpc>
                  <a:spcPct val="6644"/>
                </a:lnSpc>
              </a:pPr>
              <a:endParaRPr lang="Arial" altLang="Arial" sz="100"/>
            </a:p>
            <a:p>
              <a:pPr marL="647218" algn="l" rtl="0" eaLnBrk="0">
                <a:lnSpc>
                  <a:spcPct val="95000"/>
                </a:lnSpc>
              </a:pPr>
              <a:r>
                <a:rPr sz="1500" spc="8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消费者需</a:t>
              </a:r>
              <a:r>
                <a:rPr sz="15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求</a:t>
              </a:r>
              <a:endParaRPr lang="Microsoft YaHei" altLang="Microsoft YaHei" sz="1500"/>
            </a:p>
          </p:txBody>
        </p:sp>
      </p:grpSp>
      <p:sp>
        <p:nvSpPr>
          <p:cNvPr id="18" name="textbox 18"/>
          <p:cNvSpPr/>
          <p:nvPr/>
        </p:nvSpPr>
        <p:spPr>
          <a:xfrm>
            <a:off x="8979722" y="4648391"/>
            <a:ext cx="2252345" cy="11372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72"/>
              </a:lnSpc>
            </a:pPr>
            <a:endParaRPr lang="Arial" altLang="Arial" sz="100"/>
          </a:p>
          <a:p>
            <a:pPr marL="12872" algn="l" rtl="0" eaLnBrk="0">
              <a:lnSpc>
                <a:spcPct val="86000"/>
              </a:lnSpc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消费者对汽车品质、性能、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</a:t>
            </a:r>
            <a:endParaRPr lang="Microsoft YaHei" altLang="Microsoft YaHei" sz="1300"/>
          </a:p>
          <a:p>
            <a:pPr marL="12700" algn="l" rtl="0" eaLnBrk="0">
              <a:lnSpc>
                <a:spcPct val="160000"/>
              </a:lnSpc>
              <a:spcBef>
                <a:spcPts val="1"/>
              </a:spcBef>
            </a:pP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全性等方面的要求不断提</a:t>
            </a:r>
            <a:r>
              <a:rPr sz="1300" spc="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 </a:t>
            </a: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对个性化、智能化等需求也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785082" algn="l" rtl="0" eaLnBrk="0">
              <a:lnSpc>
                <a:spcPts val="1456"/>
              </a:lnSpc>
              <a:spcBef>
                <a:spcPts val="3"/>
              </a:spcBef>
            </a:pPr>
            <a:r>
              <a:rPr sz="1200" spc="-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益增长</a:t>
            </a:r>
            <a:r>
              <a:rPr sz="12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19" name="textbox 19"/>
          <p:cNvSpPr/>
          <p:nvPr/>
        </p:nvSpPr>
        <p:spPr>
          <a:xfrm>
            <a:off x="442263" y="318468"/>
            <a:ext cx="4218304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1050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汽车行业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现状及趋势</a:t>
            </a:r>
            <a:endParaRPr lang="Microsoft YaHei" altLang="Microsoft YaHei" sz="3000"/>
          </a:p>
        </p:txBody>
      </p:sp>
      <p:grpSp>
        <p:nvGrpSpPr>
          <p:cNvPr id="45" name="group 1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0" name="textbox 40"/>
          <p:cNvSpPr/>
          <p:nvPr/>
        </p:nvSpPr>
        <p:spPr>
          <a:xfrm>
            <a:off x="4971274" y="4648391"/>
            <a:ext cx="2252345" cy="812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927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新能源汽车、智能驾驶等技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</a:t>
            </a:r>
            <a:endParaRPr lang="Microsoft YaHei" altLang="Microsoft YaHei" sz="1300"/>
          </a:p>
          <a:p>
            <a:pPr marL="19901" algn="l" rtl="0" eaLnBrk="0">
              <a:lnSpc>
                <a:spcPct val="86000"/>
              </a:lnSpc>
              <a:spcBef>
                <a:spcPts val="960"/>
              </a:spcBef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的快速发展，为汽车行业</a:t>
            </a:r>
            <a:r>
              <a:rPr sz="13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带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</a:t>
            </a:r>
            <a:endParaRPr lang="Microsoft YaHei" altLang="Microsoft YaHei" sz="1300"/>
          </a:p>
          <a:p>
            <a:pPr marL="441325" algn="l" rtl="0" eaLnBrk="0">
              <a:lnSpc>
                <a:spcPts val="2424"/>
              </a:lnSpc>
            </a:pPr>
            <a:r>
              <a:rPr sz="1300" spc="-7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新的机遇和挑战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41" name="textbox 41"/>
          <p:cNvSpPr/>
          <p:nvPr/>
        </p:nvSpPr>
        <p:spPr>
          <a:xfrm>
            <a:off x="962140" y="4649248"/>
            <a:ext cx="2252979" cy="829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821"/>
              </a:lnSpc>
            </a:pPr>
            <a:endParaRPr lang="Arial" altLang="Arial" sz="100"/>
          </a:p>
          <a:p>
            <a:pPr marL="21272" algn="l" rtl="0" eaLnBrk="0">
              <a:lnSpc>
                <a:spcPct val="85000"/>
              </a:lnSpc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随着全球经济的复苏和消</a:t>
            </a:r>
            <a:r>
              <a:rPr sz="1300" spc="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费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者</a:t>
            </a:r>
            <a:endParaRPr lang="Microsoft YaHei" altLang="Microsoft YaHei" sz="1300"/>
          </a:p>
          <a:p>
            <a:pPr marL="13385" indent="-685" algn="l" rtl="0" eaLnBrk="0">
              <a:lnSpc>
                <a:spcPct val="160000"/>
              </a:lnSpc>
              <a:spcBef>
                <a:spcPts val="2"/>
              </a:spcBef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购车需求的增加，汽车行业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场规模不断扩大，竞争日益</a:t>
            </a:r>
            <a:r>
              <a:rPr sz="13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</a:t>
            </a:r>
            <a:endParaRPr lang="Microsoft YaHei" altLang="Microsoft YaHei" sz="1300"/>
          </a:p>
        </p:txBody>
      </p:sp>
      <p:sp>
        <p:nvSpPr>
          <p:cNvPr id="42" name="textbox 42"/>
          <p:cNvSpPr/>
          <p:nvPr/>
        </p:nvSpPr>
        <p:spPr>
          <a:xfrm>
            <a:off x="1904772" y="5577821"/>
            <a:ext cx="334009" cy="2063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421"/>
              </a:lnSpc>
            </a:pPr>
            <a:r>
              <a:rPr sz="11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烈</a:t>
            </a:r>
            <a:r>
              <a:rPr sz="11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6" name="group 16"/>
          <p:cNvGrpSpPr/>
          <p:nvPr/>
        </p:nvGrpSpPr>
        <p:grpSpPr>
          <a:xfrm rot="21600000">
            <a:off x="619357" y="2191991"/>
            <a:ext cx="10953286" cy="731803"/>
            <a:chExt cx="10953286" cy="731803"/>
          </a:xfrm>
        </p:grpSpPr>
        <p:sp>
          <p:nvSpPr>
            <p:cNvPr id="43" name="path"/>
            <p:cNvSpPr/>
            <p:nvPr/>
          </p:nvSpPr>
          <p:spPr>
            <a:xfrm>
              <a:off x="0" y="0"/>
              <a:ext cx="1600605" cy="731803"/>
            </a:xfrm>
            <a:custGeom>
              <a:rect l="0" t="0" r="0" b="0"/>
              <a:pathLst>
                <a:path w="2520" h="1152">
                  <a:moveTo>
                    <a:pt x="0" y="0"/>
                  </a:moveTo>
                  <a:lnTo>
                    <a:pt x="2520" y="0"/>
                  </a:lnTo>
                  <a:lnTo>
                    <a:pt x="2520" y="1152"/>
                  </a:lnTo>
                  <a:lnTo>
                    <a:pt x="0" y="115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3AEF2">
                <a:alpha val="67058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1600605" y="0"/>
              <a:ext cx="5479432" cy="731803"/>
            </a:xfrm>
            <a:custGeom>
              <a:rect l="0" t="0" r="0" b="0"/>
              <a:pathLst>
                <a:path w="8629" h="1152">
                  <a:moveTo>
                    <a:pt x="0" y="0"/>
                  </a:moveTo>
                  <a:lnTo>
                    <a:pt x="8629" y="0"/>
                  </a:lnTo>
                  <a:lnTo>
                    <a:pt x="8629" y="1152"/>
                  </a:lnTo>
                  <a:lnTo>
                    <a:pt x="0" y="115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3AEF2">
                <a:alpha val="83921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7080037" y="0"/>
              <a:ext cx="3873248" cy="731803"/>
            </a:xfrm>
            <a:custGeom>
              <a:rect l="0" t="0" r="0" b="0"/>
              <a:pathLst>
                <a:path w="6099" h="1152">
                  <a:moveTo>
                    <a:pt x="0" y="0"/>
                  </a:moveTo>
                  <a:lnTo>
                    <a:pt x="6099" y="0"/>
                  </a:lnTo>
                  <a:lnTo>
                    <a:pt x="6099" y="1152"/>
                  </a:lnTo>
                  <a:lnTo>
                    <a:pt x="0" y="115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6" name="textbox 46"/>
          <p:cNvSpPr/>
          <p:nvPr/>
        </p:nvSpPr>
        <p:spPr>
          <a:xfrm>
            <a:off x="442263" y="318468"/>
            <a:ext cx="4218304" cy="502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2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3"/>
              </a:spcBef>
              <a:tabLst>
                <a:tab pos="781684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与预期成果</a:t>
            </a:r>
            <a:endParaRPr lang="Microsoft YaHei" altLang="Microsoft YaHei" sz="3000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67" name="textbox 67"/>
          <p:cNvSpPr/>
          <p:nvPr/>
        </p:nvSpPr>
        <p:spPr>
          <a:xfrm>
            <a:off x="8189040" y="4343086"/>
            <a:ext cx="3281679" cy="5321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16"/>
              </a:lnSpc>
            </a:pPr>
            <a:endParaRPr lang="Arial" altLang="Arial" sz="100"/>
          </a:p>
          <a:p>
            <a:pPr marL="13061" algn="l" rtl="0" eaLnBrk="0">
              <a:lnSpc>
                <a:spcPct val="84000"/>
              </a:lnSpc>
            </a:pPr>
            <a:r>
              <a:rPr sz="14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通过营销推广和品牌建设，提高</a:t>
            </a:r>
            <a:r>
              <a:rPr sz="1400" spc="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品的知</a:t>
            </a:r>
            <a:endParaRPr lang="Microsoft YaHei" altLang="Microsoft YaHei" sz="1400"/>
          </a:p>
          <a:p>
            <a:pPr marL="12700" algn="l" rtl="0" eaLnBrk="0">
              <a:lnSpc>
                <a:spcPts val="2570"/>
              </a:lnSpc>
            </a:pPr>
            <a:r>
              <a:rPr sz="1400" spc="-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名度和美誉度，扩大市场份</a:t>
            </a:r>
            <a:r>
              <a:rPr sz="14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额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68" name="textbox 68"/>
          <p:cNvSpPr/>
          <p:nvPr/>
        </p:nvSpPr>
        <p:spPr>
          <a:xfrm>
            <a:off x="4446646" y="4343086"/>
            <a:ext cx="3279140" cy="5314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16"/>
              </a:lnSpc>
            </a:pPr>
            <a:endParaRPr lang="Arial" altLang="Arial" sz="100"/>
          </a:p>
          <a:p>
            <a:pPr marL="21748" algn="l" rtl="0" eaLnBrk="0">
              <a:lnSpc>
                <a:spcPct val="84000"/>
              </a:lnSpc>
            </a:pPr>
            <a:r>
              <a:rPr sz="14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引入先进的生产工艺和技术，提高生产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</a:t>
            </a:r>
            <a:endParaRPr lang="Microsoft YaHei" altLang="Microsoft YaHei" sz="1400"/>
          </a:p>
          <a:p>
            <a:pPr marL="12700" algn="l" rtl="0" eaLnBrk="0">
              <a:lnSpc>
                <a:spcPts val="2564"/>
              </a:lnSpc>
            </a:pPr>
            <a:r>
              <a:rPr sz="1400" spc="-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率和产品质量，降低生产成</a:t>
            </a:r>
            <a:r>
              <a:rPr sz="14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69" name="textbox 69"/>
          <p:cNvSpPr/>
          <p:nvPr/>
        </p:nvSpPr>
        <p:spPr>
          <a:xfrm>
            <a:off x="700993" y="4343086"/>
            <a:ext cx="3161664" cy="5314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829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14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计划在一年内生产1000辆</a:t>
            </a:r>
            <a:r>
              <a:rPr sz="14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品质、高性</a:t>
            </a:r>
            <a:endParaRPr lang="Microsoft YaHei" altLang="Microsoft YaHei" sz="1400"/>
          </a:p>
          <a:p>
            <a:pPr marL="13061" algn="l" rtl="0" eaLnBrk="0">
              <a:lnSpc>
                <a:spcPts val="2566"/>
              </a:lnSpc>
            </a:pPr>
            <a:r>
              <a:rPr sz="1400" spc="-6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能的汽车，满足市场需求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70" name="textbox 70"/>
          <p:cNvSpPr/>
          <p:nvPr/>
        </p:nvSpPr>
        <p:spPr>
          <a:xfrm>
            <a:off x="8194431" y="3682732"/>
            <a:ext cx="1218564" cy="243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28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市场拓展目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</a:t>
            </a:r>
            <a:endParaRPr lang="Microsoft YaHei" altLang="Microsoft YaHei" sz="1500"/>
          </a:p>
        </p:txBody>
      </p:sp>
      <p:sp>
        <p:nvSpPr>
          <p:cNvPr id="71" name="textbox 71"/>
          <p:cNvSpPr/>
          <p:nvPr/>
        </p:nvSpPr>
        <p:spPr>
          <a:xfrm>
            <a:off x="4445865" y="3683132"/>
            <a:ext cx="1222375" cy="2419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622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技术创新目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</a:t>
            </a:r>
            <a:endParaRPr lang="Microsoft YaHei" altLang="Microsoft YaHei" sz="1500"/>
          </a:p>
        </p:txBody>
      </p:sp>
      <p:sp>
        <p:nvSpPr>
          <p:cNvPr id="72" name="textbox 72"/>
          <p:cNvSpPr/>
          <p:nvPr/>
        </p:nvSpPr>
        <p:spPr>
          <a:xfrm>
            <a:off x="702098" y="3682532"/>
            <a:ext cx="821689" cy="2432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59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生产目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</a:t>
            </a:r>
            <a:endParaRPr lang="Microsoft YaHei" altLang="Microsoft YaHei" sz="1500"/>
          </a:p>
        </p:txBody>
      </p:sp>
      <p:sp>
        <p:nvSpPr>
          <p:cNvPr id="73" name="textbox 73"/>
          <p:cNvSpPr/>
          <p:nvPr/>
        </p:nvSpPr>
        <p:spPr>
          <a:xfrm>
            <a:off x="1214142" y="2394843"/>
            <a:ext cx="426719" cy="3867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952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2700" spc="-10">
                <a:solidFill>
                  <a:srgbClr val="F4FBFF">
                    <a:alpha val="67058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700" spc="0">
                <a:solidFill>
                  <a:srgbClr val="F4FBFF">
                    <a:alpha val="67058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700"/>
          </a:p>
        </p:txBody>
      </p:sp>
      <p:sp>
        <p:nvSpPr>
          <p:cNvPr id="74" name="textbox 74"/>
          <p:cNvSpPr/>
          <p:nvPr/>
        </p:nvSpPr>
        <p:spPr>
          <a:xfrm>
            <a:off x="4754161" y="2396265"/>
            <a:ext cx="426719" cy="385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622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2700" spc="-10">
                <a:solidFill>
                  <a:srgbClr val="F4FBFF">
                    <a:alpha val="83921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700" spc="0">
                <a:solidFill>
                  <a:srgbClr val="F4FBFF">
                    <a:alpha val="83921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2700"/>
          </a:p>
        </p:txBody>
      </p:sp>
      <p:sp>
        <p:nvSpPr>
          <p:cNvPr id="75" name="textbox 75"/>
          <p:cNvSpPr/>
          <p:nvPr/>
        </p:nvSpPr>
        <p:spPr>
          <a:xfrm>
            <a:off x="9430502" y="2396265"/>
            <a:ext cx="426719" cy="385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622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2700" spc="-10">
                <a:solidFill>
                  <a:srgbClr val="F4FB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700" spc="0">
                <a:solidFill>
                  <a:srgbClr val="F4FB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27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path"/>
          <p:cNvSpPr/>
          <p:nvPr/>
        </p:nvSpPr>
        <p:spPr>
          <a:xfrm>
            <a:off x="653185" y="3037950"/>
            <a:ext cx="1104138" cy="1103757"/>
          </a:xfrm>
          <a:custGeom>
            <a:rect l="0" t="0" r="0" b="0"/>
            <a:pathLst>
              <a:path w="1738" h="1738">
                <a:moveTo>
                  <a:pt x="0" y="869"/>
                </a:moveTo>
                <a:cubicBezTo>
                  <a:pt x="0" y="389"/>
                  <a:pt x="389" y="0"/>
                  <a:pt x="869" y="0"/>
                </a:cubicBezTo>
                <a:lnTo>
                  <a:pt x="869" y="0"/>
                </a:lnTo>
                <a:lnTo>
                  <a:pt x="869" y="0"/>
                </a:lnTo>
                <a:lnTo>
                  <a:pt x="869" y="0"/>
                </a:lnTo>
                <a:cubicBezTo>
                  <a:pt x="1349" y="0"/>
                  <a:pt x="1738" y="389"/>
                  <a:pt x="1738" y="869"/>
                </a:cubicBezTo>
                <a:lnTo>
                  <a:pt x="1738" y="869"/>
                </a:lnTo>
                <a:cubicBezTo>
                  <a:pt x="1738" y="869"/>
                  <a:pt x="1738" y="869"/>
                  <a:pt x="1738" y="869"/>
                </a:cubicBezTo>
                <a:lnTo>
                  <a:pt x="1738" y="869"/>
                </a:lnTo>
                <a:lnTo>
                  <a:pt x="1738" y="869"/>
                </a:lnTo>
                <a:lnTo>
                  <a:pt x="1738" y="869"/>
                </a:lnTo>
                <a:cubicBezTo>
                  <a:pt x="1738" y="1349"/>
                  <a:pt x="1349" y="1738"/>
                  <a:pt x="869" y="1738"/>
                </a:cubicBezTo>
                <a:lnTo>
                  <a:pt x="869" y="1738"/>
                </a:lnTo>
                <a:lnTo>
                  <a:pt x="869" y="1738"/>
                </a:lnTo>
                <a:lnTo>
                  <a:pt x="869" y="1738"/>
                </a:lnTo>
                <a:cubicBezTo>
                  <a:pt x="389" y="1738"/>
                  <a:pt x="0" y="1349"/>
                  <a:pt x="0" y="869"/>
                </a:cubicBezTo>
                <a:lnTo>
                  <a:pt x="0" y="869"/>
                </a:lnTo>
                <a:cubicBezTo>
                  <a:pt x="0" y="869"/>
                  <a:pt x="0" y="869"/>
                  <a:pt x="0" y="869"/>
                </a:cubicBezTo>
                <a:lnTo>
                  <a:pt x="0" y="869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1406231" y="3836622"/>
            <a:ext cx="2495713" cy="2151790"/>
            <a:chExt cx="2495713" cy="2151790"/>
          </a:xfrm>
        </p:grpSpPr>
        <p:sp>
          <p:nvSpPr>
            <p:cNvPr id="77" name="path"/>
            <p:cNvSpPr/>
            <p:nvPr/>
          </p:nvSpPr>
          <p:spPr>
            <a:xfrm>
              <a:off x="499273" y="157446"/>
              <a:ext cx="1996439" cy="1994343"/>
            </a:xfrm>
            <a:custGeom>
              <a:rect l="0" t="0" r="0" b="0"/>
              <a:pathLst>
                <a:path w="3143" h="3140">
                  <a:moveTo>
                    <a:pt x="16" y="1570"/>
                  </a:moveTo>
                  <a:cubicBezTo>
                    <a:pt x="16" y="712"/>
                    <a:pt x="713" y="16"/>
                    <a:pt x="1572" y="16"/>
                  </a:cubicBezTo>
                  <a:lnTo>
                    <a:pt x="1572" y="16"/>
                  </a:lnTo>
                  <a:lnTo>
                    <a:pt x="1571" y="16"/>
                  </a:lnTo>
                  <a:lnTo>
                    <a:pt x="1571" y="16"/>
                  </a:lnTo>
                  <a:cubicBezTo>
                    <a:pt x="2430" y="16"/>
                    <a:pt x="3127" y="712"/>
                    <a:pt x="3127" y="1570"/>
                  </a:cubicBezTo>
                  <a:lnTo>
                    <a:pt x="3127" y="1570"/>
                  </a:lnTo>
                  <a:cubicBezTo>
                    <a:pt x="3127" y="1570"/>
                    <a:pt x="3127" y="1570"/>
                    <a:pt x="3127" y="1570"/>
                  </a:cubicBezTo>
                  <a:lnTo>
                    <a:pt x="3127" y="1570"/>
                  </a:lnTo>
                  <a:lnTo>
                    <a:pt x="3127" y="1570"/>
                  </a:lnTo>
                  <a:lnTo>
                    <a:pt x="3127" y="1570"/>
                  </a:lnTo>
                  <a:cubicBezTo>
                    <a:pt x="3127" y="2428"/>
                    <a:pt x="2430" y="3123"/>
                    <a:pt x="1571" y="3123"/>
                  </a:cubicBezTo>
                  <a:lnTo>
                    <a:pt x="1571" y="3123"/>
                  </a:lnTo>
                  <a:lnTo>
                    <a:pt x="1572" y="3123"/>
                  </a:lnTo>
                  <a:lnTo>
                    <a:pt x="1572" y="3123"/>
                  </a:lnTo>
                  <a:cubicBezTo>
                    <a:pt x="713" y="3123"/>
                    <a:pt x="16" y="2428"/>
                    <a:pt x="16" y="1570"/>
                  </a:cubicBezTo>
                  <a:lnTo>
                    <a:pt x="16" y="1570"/>
                  </a:lnTo>
                  <a:cubicBezTo>
                    <a:pt x="16" y="1570"/>
                    <a:pt x="16" y="1570"/>
                    <a:pt x="16" y="1570"/>
                  </a:cubicBezTo>
                  <a:lnTo>
                    <a:pt x="16" y="1570"/>
                  </a:lnTo>
                  <a:close/>
                </a:path>
              </a:pathLst>
            </a:custGeom>
            <a:noFill/>
            <a:ln w="21431" cap="flat">
              <a:solidFill>
                <a:srgbClr val="87DDF1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textbox 78"/>
            <p:cNvSpPr/>
            <p:nvPr/>
          </p:nvSpPr>
          <p:spPr>
            <a:xfrm>
              <a:off x="741689" y="684947"/>
              <a:ext cx="1442719" cy="12001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7810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5000"/>
                </a:lnSpc>
              </a:pPr>
              <a:r>
                <a:rPr sz="1500" spc="7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87DDF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实施范</a:t>
              </a:r>
              <a:r>
                <a:rPr sz="15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87DDF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围</a:t>
              </a:r>
              <a:endParaRPr lang="Microsoft YaHei" altLang="Microsoft YaHei" sz="1500"/>
            </a:p>
            <a:p>
              <a:pPr algn="l" rtl="0" eaLnBrk="0">
                <a:lnSpc>
                  <a:spcPct val="105000"/>
                </a:lnSpc>
              </a:pPr>
              <a:endParaRPr lang="Arial" altLang="Arial" sz="800"/>
            </a:p>
            <a:p>
              <a:pPr marL="212470" indent="-457" algn="l" rtl="0" eaLnBrk="0">
                <a:lnSpc>
                  <a:spcPct val="151000"/>
                </a:lnSpc>
                <a:spcBef>
                  <a:spcPts val="2"/>
                </a:spcBef>
              </a:pPr>
              <a:r>
                <a:rPr sz="1200" spc="-40">
                  <a:solidFill>
                    <a:srgbClr val="1C7EB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包括研发、采</a:t>
              </a:r>
              <a:r>
                <a:rPr sz="1200" spc="-10">
                  <a:solidFill>
                    <a:srgbClr val="1C7EB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购</a:t>
              </a:r>
              <a:r>
                <a:rPr sz="1200" spc="0">
                  <a:solidFill>
                    <a:srgbClr val="1C7EB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、 </a:t>
              </a:r>
              <a:r>
                <a:rPr sz="1200" spc="-10">
                  <a:solidFill>
                    <a:srgbClr val="1C7EB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</a:t>
              </a:r>
              <a:r>
                <a:rPr sz="1200" spc="0">
                  <a:solidFill>
                    <a:srgbClr val="1C7EB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、销售等各个 </a:t>
              </a:r>
              <a:r>
                <a:rPr sz="1200" spc="-30">
                  <a:solidFill>
                    <a:srgbClr val="1C7EB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环节的协同推进</a:t>
              </a:r>
              <a:r>
                <a:rPr sz="1200" spc="-10">
                  <a:solidFill>
                    <a:srgbClr val="1C7EB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200"/>
            </a:p>
          </p:txBody>
        </p:sp>
        <p:grpSp>
          <p:nvGrpSpPr>
            <p:cNvPr id="22" name="group 22"/>
            <p:cNvGrpSpPr/>
            <p:nvPr/>
          </p:nvGrpSpPr>
          <p:grpSpPr>
            <a:xfrm rot="21600000">
              <a:off x="0" y="0"/>
              <a:ext cx="488631" cy="459674"/>
              <a:chExt cx="488631" cy="459674"/>
            </a:xfrm>
          </p:grpSpPr>
          <p:sp>
            <p:nvSpPr>
              <p:cNvPr id="79" name="path"/>
              <p:cNvSpPr/>
              <p:nvPr/>
            </p:nvSpPr>
            <p:spPr>
              <a:xfrm>
                <a:off x="0" y="0"/>
                <a:ext cx="348996" cy="347471"/>
              </a:xfrm>
              <a:custGeom>
                <a:rect l="0" t="0" r="0" b="0"/>
                <a:pathLst>
                  <a:path w="549" h="547">
                    <a:moveTo>
                      <a:pt x="0" y="273"/>
                    </a:moveTo>
                    <a:cubicBezTo>
                      <a:pt x="0" y="122"/>
                      <a:pt x="123" y="0"/>
                      <a:pt x="274" y="0"/>
                    </a:cubicBezTo>
                    <a:lnTo>
                      <a:pt x="274" y="0"/>
                    </a:lnTo>
                    <a:lnTo>
                      <a:pt x="274" y="0"/>
                    </a:lnTo>
                    <a:lnTo>
                      <a:pt x="274" y="0"/>
                    </a:lnTo>
                    <a:cubicBezTo>
                      <a:pt x="426" y="0"/>
                      <a:pt x="549" y="122"/>
                      <a:pt x="549" y="273"/>
                    </a:cubicBezTo>
                    <a:lnTo>
                      <a:pt x="549" y="273"/>
                    </a:lnTo>
                    <a:cubicBezTo>
                      <a:pt x="549" y="273"/>
                      <a:pt x="549" y="273"/>
                      <a:pt x="549" y="273"/>
                    </a:cubicBezTo>
                    <a:lnTo>
                      <a:pt x="549" y="273"/>
                    </a:lnTo>
                    <a:lnTo>
                      <a:pt x="549" y="273"/>
                    </a:lnTo>
                    <a:lnTo>
                      <a:pt x="549" y="273"/>
                    </a:lnTo>
                    <a:cubicBezTo>
                      <a:pt x="549" y="424"/>
                      <a:pt x="426" y="547"/>
                      <a:pt x="274" y="547"/>
                    </a:cubicBezTo>
                    <a:lnTo>
                      <a:pt x="274" y="547"/>
                    </a:lnTo>
                    <a:lnTo>
                      <a:pt x="274" y="547"/>
                    </a:lnTo>
                    <a:lnTo>
                      <a:pt x="274" y="547"/>
                    </a:lnTo>
                    <a:cubicBezTo>
                      <a:pt x="123" y="547"/>
                      <a:pt x="0" y="424"/>
                      <a:pt x="0" y="273"/>
                    </a:cubicBezTo>
                    <a:lnTo>
                      <a:pt x="0" y="273"/>
                    </a:lnTo>
                    <a:cubicBezTo>
                      <a:pt x="0" y="273"/>
                      <a:pt x="0" y="273"/>
                      <a:pt x="0" y="273"/>
                    </a:cubicBezTo>
                    <a:lnTo>
                      <a:pt x="0" y="273"/>
                    </a:lnTo>
                    <a:close/>
                  </a:path>
                </a:pathLst>
              </a:custGeom>
              <a:solidFill>
                <a:srgbClr val="A2D7F9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80" name="path"/>
              <p:cNvSpPr/>
              <p:nvPr/>
            </p:nvSpPr>
            <p:spPr>
              <a:xfrm>
                <a:off x="329944" y="300797"/>
                <a:ext cx="158686" cy="158876"/>
              </a:xfrm>
              <a:custGeom>
                <a:rect l="0" t="0" r="0" b="0"/>
                <a:pathLst>
                  <a:path w="249" h="250">
                    <a:moveTo>
                      <a:pt x="0" y="125"/>
                    </a:moveTo>
                    <a:cubicBezTo>
                      <a:pt x="0" y="56"/>
                      <a:pt x="55" y="0"/>
                      <a:pt x="124" y="0"/>
                    </a:cubicBezTo>
                    <a:lnTo>
                      <a:pt x="124" y="0"/>
                    </a:lnTo>
                    <a:lnTo>
                      <a:pt x="124" y="0"/>
                    </a:lnTo>
                    <a:lnTo>
                      <a:pt x="124" y="0"/>
                    </a:lnTo>
                    <a:cubicBezTo>
                      <a:pt x="193" y="0"/>
                      <a:pt x="249" y="56"/>
                      <a:pt x="249" y="125"/>
                    </a:cubicBezTo>
                    <a:lnTo>
                      <a:pt x="249" y="125"/>
                    </a:lnTo>
                    <a:cubicBezTo>
                      <a:pt x="249" y="125"/>
                      <a:pt x="249" y="125"/>
                      <a:pt x="249" y="125"/>
                    </a:cubicBezTo>
                    <a:lnTo>
                      <a:pt x="249" y="125"/>
                    </a:lnTo>
                    <a:lnTo>
                      <a:pt x="249" y="125"/>
                    </a:lnTo>
                    <a:lnTo>
                      <a:pt x="249" y="125"/>
                    </a:lnTo>
                    <a:cubicBezTo>
                      <a:pt x="249" y="194"/>
                      <a:pt x="193" y="250"/>
                      <a:pt x="124" y="250"/>
                    </a:cubicBezTo>
                    <a:lnTo>
                      <a:pt x="124" y="250"/>
                    </a:lnTo>
                    <a:lnTo>
                      <a:pt x="124" y="250"/>
                    </a:lnTo>
                    <a:lnTo>
                      <a:pt x="124" y="250"/>
                    </a:lnTo>
                    <a:cubicBezTo>
                      <a:pt x="55" y="250"/>
                      <a:pt x="0" y="194"/>
                      <a:pt x="0" y="125"/>
                    </a:cubicBezTo>
                    <a:lnTo>
                      <a:pt x="0" y="125"/>
                    </a:lnTo>
                    <a:cubicBezTo>
                      <a:pt x="0" y="125"/>
                      <a:pt x="0" y="125"/>
                      <a:pt x="0" y="125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64BDF5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81" name="path"/>
            <p:cNvSpPr/>
            <p:nvPr/>
          </p:nvSpPr>
          <p:spPr>
            <a:xfrm>
              <a:off x="1304113" y="294562"/>
              <a:ext cx="386763" cy="348086"/>
            </a:xfrm>
            <a:custGeom>
              <a:rect l="0" t="0" r="0" b="0"/>
              <a:pathLst>
                <a:path w="609" h="548">
                  <a:moveTo>
                    <a:pt x="121" y="304"/>
                  </a:moveTo>
                  <a:lnTo>
                    <a:pt x="60" y="304"/>
                  </a:lnTo>
                  <a:lnTo>
                    <a:pt x="60" y="304"/>
                  </a:lnTo>
                  <a:cubicBezTo>
                    <a:pt x="27" y="304"/>
                    <a:pt x="0" y="277"/>
                    <a:pt x="0" y="243"/>
                  </a:cubicBezTo>
                  <a:lnTo>
                    <a:pt x="0" y="243"/>
                  </a:lnTo>
                  <a:lnTo>
                    <a:pt x="0" y="243"/>
                  </a:lnTo>
                  <a:lnTo>
                    <a:pt x="0" y="121"/>
                  </a:lnTo>
                  <a:lnTo>
                    <a:pt x="0" y="121"/>
                  </a:lnTo>
                  <a:cubicBezTo>
                    <a:pt x="0" y="88"/>
                    <a:pt x="27" y="60"/>
                    <a:pt x="60" y="60"/>
                  </a:cubicBezTo>
                  <a:lnTo>
                    <a:pt x="60" y="60"/>
                  </a:lnTo>
                  <a:lnTo>
                    <a:pt x="121" y="60"/>
                  </a:lnTo>
                  <a:lnTo>
                    <a:pt x="121" y="0"/>
                  </a:lnTo>
                  <a:lnTo>
                    <a:pt x="548" y="0"/>
                  </a:lnTo>
                  <a:lnTo>
                    <a:pt x="548" y="304"/>
                  </a:lnTo>
                  <a:lnTo>
                    <a:pt x="548" y="304"/>
                  </a:lnTo>
                  <a:cubicBezTo>
                    <a:pt x="548" y="371"/>
                    <a:pt x="493" y="426"/>
                    <a:pt x="426" y="426"/>
                  </a:cubicBezTo>
                  <a:lnTo>
                    <a:pt x="426" y="426"/>
                  </a:lnTo>
                  <a:lnTo>
                    <a:pt x="426" y="426"/>
                  </a:lnTo>
                  <a:lnTo>
                    <a:pt x="243" y="426"/>
                  </a:lnTo>
                  <a:lnTo>
                    <a:pt x="243" y="426"/>
                  </a:lnTo>
                  <a:cubicBezTo>
                    <a:pt x="176" y="426"/>
                    <a:pt x="121" y="371"/>
                    <a:pt x="121" y="304"/>
                  </a:cubicBezTo>
                  <a:lnTo>
                    <a:pt x="121" y="304"/>
                  </a:lnTo>
                  <a:lnTo>
                    <a:pt x="121" y="304"/>
                  </a:lnTo>
                  <a:close/>
                  <a:moveTo>
                    <a:pt x="121" y="243"/>
                  </a:moveTo>
                  <a:lnTo>
                    <a:pt x="121" y="121"/>
                  </a:lnTo>
                  <a:lnTo>
                    <a:pt x="60" y="121"/>
                  </a:lnTo>
                  <a:lnTo>
                    <a:pt x="60" y="243"/>
                  </a:lnTo>
                  <a:lnTo>
                    <a:pt x="121" y="243"/>
                  </a:lnTo>
                  <a:close/>
                  <a:moveTo>
                    <a:pt x="60" y="487"/>
                  </a:moveTo>
                  <a:lnTo>
                    <a:pt x="60" y="456"/>
                  </a:lnTo>
                  <a:lnTo>
                    <a:pt x="609" y="456"/>
                  </a:lnTo>
                  <a:lnTo>
                    <a:pt x="609" y="487"/>
                  </a:lnTo>
                  <a:lnTo>
                    <a:pt x="487" y="548"/>
                  </a:lnTo>
                  <a:lnTo>
                    <a:pt x="182" y="548"/>
                  </a:lnTo>
                  <a:lnTo>
                    <a:pt x="60" y="487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4" name="group 24"/>
          <p:cNvGrpSpPr/>
          <p:nvPr/>
        </p:nvGrpSpPr>
        <p:grpSpPr>
          <a:xfrm rot="21600000">
            <a:off x="6695476" y="1372314"/>
            <a:ext cx="1996440" cy="1996440"/>
            <a:chExt cx="1996440" cy="1996440"/>
          </a:xfrm>
        </p:grpSpPr>
        <p:sp>
          <p:nvSpPr>
            <p:cNvPr id="82" name="path"/>
            <p:cNvSpPr/>
            <p:nvPr/>
          </p:nvSpPr>
          <p:spPr>
            <a:xfrm>
              <a:off x="0" y="0"/>
              <a:ext cx="1996440" cy="1996440"/>
            </a:xfrm>
            <a:custGeom>
              <a:rect l="0" t="0" r="0" b="0"/>
              <a:pathLst>
                <a:path w="3144" h="3144">
                  <a:moveTo>
                    <a:pt x="16" y="1572"/>
                  </a:moveTo>
                  <a:cubicBezTo>
                    <a:pt x="16" y="713"/>
                    <a:pt x="713" y="16"/>
                    <a:pt x="1572" y="16"/>
                  </a:cubicBezTo>
                  <a:lnTo>
                    <a:pt x="1572" y="16"/>
                  </a:lnTo>
                  <a:lnTo>
                    <a:pt x="1571" y="16"/>
                  </a:lnTo>
                  <a:lnTo>
                    <a:pt x="1571" y="16"/>
                  </a:lnTo>
                  <a:cubicBezTo>
                    <a:pt x="2430" y="16"/>
                    <a:pt x="3127" y="713"/>
                    <a:pt x="3127" y="1572"/>
                  </a:cubicBezTo>
                  <a:lnTo>
                    <a:pt x="3127" y="1572"/>
                  </a:lnTo>
                  <a:cubicBezTo>
                    <a:pt x="3127" y="1572"/>
                    <a:pt x="3127" y="1572"/>
                    <a:pt x="3127" y="1572"/>
                  </a:cubicBezTo>
                  <a:lnTo>
                    <a:pt x="3127" y="1572"/>
                  </a:lnTo>
                  <a:lnTo>
                    <a:pt x="3127" y="1572"/>
                  </a:lnTo>
                  <a:lnTo>
                    <a:pt x="3127" y="1572"/>
                  </a:lnTo>
                  <a:cubicBezTo>
                    <a:pt x="3127" y="2430"/>
                    <a:pt x="2430" y="3127"/>
                    <a:pt x="1572" y="3127"/>
                  </a:cubicBezTo>
                  <a:lnTo>
                    <a:pt x="1572" y="3127"/>
                  </a:lnTo>
                  <a:lnTo>
                    <a:pt x="1572" y="3127"/>
                  </a:lnTo>
                  <a:lnTo>
                    <a:pt x="1572" y="3127"/>
                  </a:lnTo>
                  <a:cubicBezTo>
                    <a:pt x="713" y="3127"/>
                    <a:pt x="16" y="2430"/>
                    <a:pt x="16" y="1572"/>
                  </a:cubicBezTo>
                  <a:lnTo>
                    <a:pt x="16" y="1572"/>
                  </a:lnTo>
                  <a:close/>
                </a:path>
              </a:pathLst>
            </a:custGeom>
            <a:noFill/>
            <a:ln w="21431" cap="flat">
              <a:solidFill>
                <a:srgbClr val="64BDF5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textbox 83"/>
            <p:cNvSpPr/>
            <p:nvPr/>
          </p:nvSpPr>
          <p:spPr>
            <a:xfrm>
              <a:off x="-12700" y="-12700"/>
              <a:ext cx="2022475" cy="203707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marL="635486" algn="l" rtl="0" eaLnBrk="0">
                <a:lnSpc>
                  <a:spcPct val="95000"/>
                </a:lnSpc>
                <a:spcBef>
                  <a:spcPts val="6"/>
                </a:spcBef>
              </a:pPr>
              <a:r>
                <a:rPr sz="1500" spc="8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64BDF5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第三季</a:t>
              </a:r>
              <a:r>
                <a:rPr sz="1500" spc="5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64BDF5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度</a:t>
              </a:r>
              <a:endParaRPr lang="Microsoft YaHei" altLang="Microsoft YaHei" sz="1500"/>
            </a:p>
            <a:p>
              <a:pPr algn="l" rtl="0" eaLnBrk="0">
                <a:lnSpc>
                  <a:spcPct val="124000"/>
                </a:lnSpc>
              </a:pPr>
              <a:endParaRPr lang="Arial" altLang="Arial" sz="1000"/>
            </a:p>
            <a:p>
              <a:pPr marL="427269" algn="l" rtl="0" eaLnBrk="0">
                <a:lnSpc>
                  <a:spcPct val="91000"/>
                </a:lnSpc>
                <a:spcBef>
                  <a:spcPts val="368"/>
                </a:spcBef>
              </a:pPr>
              <a:r>
                <a:rPr sz="1200" spc="-10">
                  <a:solidFill>
                    <a:srgbClr val="1C7EB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正式</a:t>
              </a:r>
              <a:r>
                <a:rPr sz="1200" spc="0">
                  <a:solidFill>
                    <a:srgbClr val="1C7EB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投入生产，加</a:t>
              </a:r>
              <a:endParaRPr lang="Microsoft YaHei" altLang="Microsoft YaHei" sz="1200"/>
            </a:p>
            <a:p>
              <a:pPr marL="430469" algn="l" rtl="0" eaLnBrk="0">
                <a:lnSpc>
                  <a:spcPct val="91000"/>
                </a:lnSpc>
                <a:spcBef>
                  <a:spcPts val="850"/>
                </a:spcBef>
              </a:pPr>
              <a:r>
                <a:rPr sz="1200" spc="-10">
                  <a:solidFill>
                    <a:srgbClr val="1C7EB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强质量管</a:t>
              </a:r>
              <a:r>
                <a:rPr sz="1200" spc="0">
                  <a:solidFill>
                    <a:srgbClr val="1C7EB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理和成本</a:t>
              </a:r>
              <a:endParaRPr lang="Microsoft YaHei" altLang="Microsoft YaHei" sz="1200"/>
            </a:p>
            <a:p>
              <a:pPr algn="l" rtl="0" eaLnBrk="0">
                <a:lnSpc>
                  <a:spcPct val="101000"/>
                </a:lnSpc>
              </a:pPr>
              <a:endParaRPr lang="Arial" altLang="Arial" sz="700"/>
            </a:p>
            <a:p>
              <a:pPr algn="l" rtl="0" eaLnBrk="0">
                <a:lnSpc>
                  <a:spcPct val="6057"/>
                </a:lnSpc>
              </a:pPr>
              <a:endParaRPr lang="Arial" altLang="Arial" sz="100"/>
            </a:p>
            <a:p>
              <a:pPr marL="427269" algn="l" rtl="0" eaLnBrk="0">
                <a:lnSpc>
                  <a:spcPct val="98000"/>
                </a:lnSpc>
              </a:pPr>
              <a:r>
                <a:rPr sz="1100" spc="-90">
                  <a:solidFill>
                    <a:srgbClr val="1C7EB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控制。</a:t>
              </a:r>
              <a:endParaRPr lang="Microsoft YaHei" altLang="Microsoft YaHei" sz="1100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5106272" y="3991975"/>
            <a:ext cx="1996440" cy="1996438"/>
            <a:chExt cx="1996440" cy="1996438"/>
          </a:xfrm>
        </p:grpSpPr>
        <p:sp>
          <p:nvSpPr>
            <p:cNvPr id="84" name="path"/>
            <p:cNvSpPr/>
            <p:nvPr/>
          </p:nvSpPr>
          <p:spPr>
            <a:xfrm>
              <a:off x="0" y="0"/>
              <a:ext cx="1996440" cy="1996438"/>
            </a:xfrm>
            <a:custGeom>
              <a:rect l="0" t="0" r="0" b="0"/>
              <a:pathLst>
                <a:path w="3144" h="3143">
                  <a:moveTo>
                    <a:pt x="16" y="1572"/>
                  </a:moveTo>
                  <a:cubicBezTo>
                    <a:pt x="16" y="713"/>
                    <a:pt x="713" y="16"/>
                    <a:pt x="1572" y="16"/>
                  </a:cubicBezTo>
                  <a:lnTo>
                    <a:pt x="1572" y="16"/>
                  </a:lnTo>
                  <a:lnTo>
                    <a:pt x="1571" y="16"/>
                  </a:lnTo>
                  <a:lnTo>
                    <a:pt x="1571" y="16"/>
                  </a:lnTo>
                  <a:cubicBezTo>
                    <a:pt x="2430" y="16"/>
                    <a:pt x="3127" y="713"/>
                    <a:pt x="3127" y="1571"/>
                  </a:cubicBezTo>
                  <a:lnTo>
                    <a:pt x="3127" y="1571"/>
                  </a:lnTo>
                  <a:cubicBezTo>
                    <a:pt x="3127" y="1571"/>
                    <a:pt x="3127" y="1571"/>
                    <a:pt x="3127" y="1571"/>
                  </a:cubicBezTo>
                  <a:lnTo>
                    <a:pt x="3127" y="1571"/>
                  </a:lnTo>
                  <a:lnTo>
                    <a:pt x="3127" y="1571"/>
                  </a:lnTo>
                  <a:lnTo>
                    <a:pt x="3127" y="1571"/>
                  </a:lnTo>
                  <a:cubicBezTo>
                    <a:pt x="3127" y="2430"/>
                    <a:pt x="2430" y="3127"/>
                    <a:pt x="1572" y="3127"/>
                  </a:cubicBezTo>
                  <a:lnTo>
                    <a:pt x="1572" y="3127"/>
                  </a:lnTo>
                  <a:lnTo>
                    <a:pt x="1572" y="3127"/>
                  </a:lnTo>
                  <a:lnTo>
                    <a:pt x="1572" y="3127"/>
                  </a:lnTo>
                  <a:cubicBezTo>
                    <a:pt x="713" y="3127"/>
                    <a:pt x="16" y="2430"/>
                    <a:pt x="16" y="1571"/>
                  </a:cubicBezTo>
                  <a:lnTo>
                    <a:pt x="16" y="1572"/>
                  </a:lnTo>
                  <a:close/>
                </a:path>
              </a:pathLst>
            </a:custGeom>
            <a:noFill/>
            <a:ln w="21431" cap="flat">
              <a:solidFill>
                <a:srgbClr val="84CDFA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textbox 85"/>
            <p:cNvSpPr/>
            <p:nvPr/>
          </p:nvSpPr>
          <p:spPr>
            <a:xfrm>
              <a:off x="401716" y="571895"/>
              <a:ext cx="1242694" cy="11493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3597"/>
                </a:lnSpc>
              </a:pPr>
              <a:endParaRPr lang="Arial" altLang="Arial" sz="100"/>
            </a:p>
            <a:p>
              <a:pPr marL="248573" algn="l" rtl="0" eaLnBrk="0">
                <a:lnSpc>
                  <a:spcPct val="95000"/>
                </a:lnSpc>
              </a:pPr>
              <a:r>
                <a:rPr sz="1500" spc="8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84CDFA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第二季</a:t>
              </a:r>
              <a:r>
                <a:rPr sz="1500" spc="5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84CDFA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度</a:t>
              </a:r>
              <a:endParaRPr lang="Microsoft YaHei" altLang="Microsoft YaHei" sz="1500"/>
            </a:p>
            <a:p>
              <a:pPr algn="l" rtl="0" eaLnBrk="0">
                <a:lnSpc>
                  <a:spcPct val="102000"/>
                </a:lnSpc>
              </a:pPr>
              <a:endParaRPr lang="Arial" altLang="Arial" sz="500"/>
            </a:p>
            <a:p>
              <a:pPr marL="12700" indent="1066" algn="l" rtl="0" eaLnBrk="0">
                <a:lnSpc>
                  <a:spcPct val="151000"/>
                </a:lnSpc>
                <a:spcBef>
                  <a:spcPts val="4"/>
                </a:spcBef>
              </a:pPr>
              <a:r>
                <a:rPr sz="1200" spc="-10">
                  <a:solidFill>
                    <a:srgbClr val="1C7EB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完成设</a:t>
              </a:r>
              <a:r>
                <a:rPr sz="1200" spc="0">
                  <a:solidFill>
                    <a:srgbClr val="1C7EB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备采购和生 </a:t>
              </a:r>
              <a:r>
                <a:rPr sz="1200" spc="-10">
                  <a:solidFill>
                    <a:srgbClr val="1C7EB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产线</a:t>
              </a:r>
              <a:r>
                <a:rPr sz="1200" spc="0">
                  <a:solidFill>
                    <a:srgbClr val="1C7EB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建设，开始试 </a:t>
              </a:r>
              <a:r>
                <a:rPr sz="1200" spc="-60">
                  <a:solidFill>
                    <a:srgbClr val="1C7EB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</a:t>
              </a:r>
              <a:r>
                <a:rPr sz="1200" spc="-50">
                  <a:solidFill>
                    <a:srgbClr val="1C7EB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200"/>
            </a:p>
          </p:txBody>
        </p:sp>
        <p:sp>
          <p:nvSpPr>
            <p:cNvPr id="86" name="path"/>
            <p:cNvSpPr/>
            <p:nvPr/>
          </p:nvSpPr>
          <p:spPr>
            <a:xfrm>
              <a:off x="847558" y="185258"/>
              <a:ext cx="301338" cy="266685"/>
            </a:xfrm>
            <a:custGeom>
              <a:rect l="0" t="0" r="0" b="0"/>
              <a:pathLst>
                <a:path w="472" h="419">
                  <a:moveTo>
                    <a:pt x="1" y="137"/>
                  </a:moveTo>
                  <a:lnTo>
                    <a:pt x="228" y="419"/>
                  </a:lnTo>
                  <a:lnTo>
                    <a:pt x="137" y="137"/>
                  </a:lnTo>
                  <a:lnTo>
                    <a:pt x="1" y="137"/>
                  </a:lnTo>
                  <a:close/>
                  <a:moveTo>
                    <a:pt x="162" y="137"/>
                  </a:moveTo>
                  <a:lnTo>
                    <a:pt x="242" y="419"/>
                  </a:lnTo>
                  <a:lnTo>
                    <a:pt x="312" y="137"/>
                  </a:lnTo>
                  <a:lnTo>
                    <a:pt x="162" y="137"/>
                  </a:lnTo>
                  <a:close/>
                  <a:moveTo>
                    <a:pt x="255" y="419"/>
                  </a:moveTo>
                  <a:lnTo>
                    <a:pt x="474" y="137"/>
                  </a:lnTo>
                  <a:lnTo>
                    <a:pt x="338" y="137"/>
                  </a:lnTo>
                  <a:lnTo>
                    <a:pt x="255" y="419"/>
                  </a:lnTo>
                  <a:close/>
                  <a:moveTo>
                    <a:pt x="474" y="118"/>
                  </a:moveTo>
                  <a:lnTo>
                    <a:pt x="408" y="6"/>
                  </a:lnTo>
                  <a:lnTo>
                    <a:pt x="343" y="118"/>
                  </a:lnTo>
                  <a:lnTo>
                    <a:pt x="474" y="118"/>
                  </a:lnTo>
                  <a:close/>
                  <a:moveTo>
                    <a:pt x="388" y="0"/>
                  </a:moveTo>
                  <a:lnTo>
                    <a:pt x="256" y="0"/>
                  </a:lnTo>
                  <a:lnTo>
                    <a:pt x="322" y="116"/>
                  </a:lnTo>
                  <a:lnTo>
                    <a:pt x="388" y="0"/>
                  </a:lnTo>
                  <a:close/>
                  <a:moveTo>
                    <a:pt x="302" y="118"/>
                  </a:moveTo>
                  <a:lnTo>
                    <a:pt x="236" y="6"/>
                  </a:lnTo>
                  <a:lnTo>
                    <a:pt x="171" y="118"/>
                  </a:lnTo>
                  <a:lnTo>
                    <a:pt x="302" y="118"/>
                  </a:lnTo>
                  <a:close/>
                  <a:moveTo>
                    <a:pt x="217" y="0"/>
                  </a:moveTo>
                  <a:lnTo>
                    <a:pt x="86" y="0"/>
                  </a:lnTo>
                  <a:lnTo>
                    <a:pt x="151" y="116"/>
                  </a:lnTo>
                  <a:lnTo>
                    <a:pt x="217" y="0"/>
                  </a:lnTo>
                  <a:close/>
                  <a:moveTo>
                    <a:pt x="65" y="6"/>
                  </a:moveTo>
                  <a:lnTo>
                    <a:pt x="0" y="118"/>
                  </a:lnTo>
                  <a:lnTo>
                    <a:pt x="131" y="118"/>
                  </a:lnTo>
                  <a:lnTo>
                    <a:pt x="65" y="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8" name="group 28"/>
          <p:cNvGrpSpPr/>
          <p:nvPr/>
        </p:nvGrpSpPr>
        <p:grpSpPr>
          <a:xfrm rot="21600000">
            <a:off x="3500078" y="1380791"/>
            <a:ext cx="1994343" cy="1994343"/>
            <a:chExt cx="1994343" cy="1994343"/>
          </a:xfrm>
        </p:grpSpPr>
        <p:sp>
          <p:nvSpPr>
            <p:cNvPr id="87" name="path"/>
            <p:cNvSpPr/>
            <p:nvPr/>
          </p:nvSpPr>
          <p:spPr>
            <a:xfrm>
              <a:off x="0" y="0"/>
              <a:ext cx="1994343" cy="1994343"/>
            </a:xfrm>
            <a:custGeom>
              <a:rect l="0" t="0" r="0" b="0"/>
              <a:pathLst>
                <a:path w="3140" h="3140">
                  <a:moveTo>
                    <a:pt x="16" y="1570"/>
                  </a:moveTo>
                  <a:cubicBezTo>
                    <a:pt x="16" y="712"/>
                    <a:pt x="712" y="16"/>
                    <a:pt x="1570" y="16"/>
                  </a:cubicBezTo>
                  <a:lnTo>
                    <a:pt x="1570" y="16"/>
                  </a:lnTo>
                  <a:lnTo>
                    <a:pt x="1570" y="16"/>
                  </a:lnTo>
                  <a:lnTo>
                    <a:pt x="1570" y="16"/>
                  </a:lnTo>
                  <a:cubicBezTo>
                    <a:pt x="2428" y="16"/>
                    <a:pt x="3123" y="712"/>
                    <a:pt x="3123" y="1570"/>
                  </a:cubicBezTo>
                  <a:lnTo>
                    <a:pt x="3123" y="1570"/>
                  </a:lnTo>
                  <a:cubicBezTo>
                    <a:pt x="3123" y="1570"/>
                    <a:pt x="3123" y="1570"/>
                    <a:pt x="3123" y="1570"/>
                  </a:cubicBezTo>
                  <a:lnTo>
                    <a:pt x="3123" y="1570"/>
                  </a:lnTo>
                  <a:lnTo>
                    <a:pt x="3123" y="1570"/>
                  </a:lnTo>
                  <a:lnTo>
                    <a:pt x="3123" y="1570"/>
                  </a:lnTo>
                  <a:cubicBezTo>
                    <a:pt x="3123" y="2428"/>
                    <a:pt x="2428" y="3123"/>
                    <a:pt x="1570" y="3123"/>
                  </a:cubicBezTo>
                  <a:lnTo>
                    <a:pt x="1570" y="3123"/>
                  </a:lnTo>
                  <a:lnTo>
                    <a:pt x="1570" y="3123"/>
                  </a:lnTo>
                  <a:lnTo>
                    <a:pt x="1570" y="3123"/>
                  </a:lnTo>
                  <a:cubicBezTo>
                    <a:pt x="712" y="3123"/>
                    <a:pt x="16" y="2428"/>
                    <a:pt x="16" y="1570"/>
                  </a:cubicBezTo>
                  <a:lnTo>
                    <a:pt x="16" y="1570"/>
                  </a:lnTo>
                  <a:close/>
                </a:path>
              </a:pathLst>
            </a:custGeom>
            <a:noFill/>
            <a:ln w="21431" cap="flat">
              <a:solidFill>
                <a:srgbClr val="43AEF2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textbox 88"/>
            <p:cNvSpPr/>
            <p:nvPr/>
          </p:nvSpPr>
          <p:spPr>
            <a:xfrm>
              <a:off x="-12700" y="-12700"/>
              <a:ext cx="2019935" cy="20345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9506"/>
                </a:lnSpc>
              </a:pPr>
              <a:endParaRPr lang="Arial" altLang="Arial" sz="100"/>
            </a:p>
            <a:p>
              <a:pPr marL="689468" algn="l" rtl="0" eaLnBrk="0">
                <a:lnSpc>
                  <a:spcPct val="95000"/>
                </a:lnSpc>
              </a:pPr>
              <a:r>
                <a:rPr sz="1500" spc="8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3AEF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第一季</a:t>
              </a:r>
              <a:r>
                <a:rPr sz="1500" spc="5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3AEF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度</a:t>
              </a:r>
              <a:endParaRPr lang="Microsoft YaHei" altLang="Microsoft YaHei" sz="1500"/>
            </a:p>
            <a:p>
              <a:pPr marL="427134" algn="l" rtl="0" eaLnBrk="0">
                <a:lnSpc>
                  <a:spcPct val="91000"/>
                </a:lnSpc>
                <a:spcBef>
                  <a:spcPts val="1244"/>
                </a:spcBef>
              </a:pPr>
              <a:r>
                <a:rPr sz="1200" spc="-10">
                  <a:solidFill>
                    <a:srgbClr val="1C7EB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完成产</a:t>
              </a:r>
              <a:r>
                <a:rPr sz="1200" spc="0">
                  <a:solidFill>
                    <a:srgbClr val="1C7EB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品研发和设</a:t>
              </a:r>
              <a:endParaRPr lang="Microsoft YaHei" altLang="Microsoft YaHei" sz="1200"/>
            </a:p>
            <a:p>
              <a:pPr marL="426524" algn="l" rtl="0" eaLnBrk="0">
                <a:lnSpc>
                  <a:spcPct val="91000"/>
                </a:lnSpc>
                <a:spcBef>
                  <a:spcPts val="850"/>
                </a:spcBef>
              </a:pPr>
              <a:r>
                <a:rPr sz="1200" spc="-10">
                  <a:solidFill>
                    <a:srgbClr val="1C7EB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计，</a:t>
              </a:r>
              <a:r>
                <a:rPr sz="1200" spc="0">
                  <a:solidFill>
                    <a:srgbClr val="1C7EB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制定生产计划</a:t>
              </a:r>
              <a:endParaRPr lang="Microsoft YaHei" altLang="Microsoft YaHei" sz="1200"/>
            </a:p>
            <a:p>
              <a:pPr algn="l" rtl="0" eaLnBrk="0">
                <a:lnSpc>
                  <a:spcPct val="101000"/>
                </a:lnSpc>
              </a:pPr>
              <a:endParaRPr lang="Arial" altLang="Arial" sz="700"/>
            </a:p>
            <a:p>
              <a:pPr algn="l" rtl="0" eaLnBrk="0">
                <a:lnSpc>
                  <a:spcPct val="6453"/>
                </a:lnSpc>
              </a:pPr>
              <a:endParaRPr lang="Arial" altLang="Arial" sz="100"/>
            </a:p>
            <a:p>
              <a:pPr marL="425915" algn="l" rtl="0" eaLnBrk="0">
                <a:lnSpc>
                  <a:spcPct val="98000"/>
                </a:lnSpc>
              </a:pPr>
              <a:r>
                <a:rPr sz="1100" spc="-20">
                  <a:solidFill>
                    <a:srgbClr val="1C7EB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和采购计划</a:t>
              </a:r>
              <a:r>
                <a:rPr sz="1100" spc="-10">
                  <a:solidFill>
                    <a:srgbClr val="1C7EB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100"/>
            </a:p>
          </p:txBody>
        </p:sp>
      </p:grpSp>
      <p:sp>
        <p:nvSpPr>
          <p:cNvPr id="89" name="path"/>
          <p:cNvSpPr/>
          <p:nvPr/>
        </p:nvSpPr>
        <p:spPr>
          <a:xfrm>
            <a:off x="10144121" y="3028425"/>
            <a:ext cx="1104138" cy="1103757"/>
          </a:xfrm>
          <a:custGeom>
            <a:rect l="0" t="0" r="0" b="0"/>
            <a:pathLst>
              <a:path w="1738" h="1738">
                <a:moveTo>
                  <a:pt x="0" y="869"/>
                </a:moveTo>
                <a:cubicBezTo>
                  <a:pt x="0" y="389"/>
                  <a:pt x="389" y="0"/>
                  <a:pt x="869" y="0"/>
                </a:cubicBezTo>
                <a:lnTo>
                  <a:pt x="869" y="0"/>
                </a:lnTo>
                <a:lnTo>
                  <a:pt x="869" y="0"/>
                </a:lnTo>
                <a:lnTo>
                  <a:pt x="869" y="0"/>
                </a:lnTo>
                <a:cubicBezTo>
                  <a:pt x="1349" y="0"/>
                  <a:pt x="1738" y="389"/>
                  <a:pt x="1738" y="869"/>
                </a:cubicBezTo>
                <a:lnTo>
                  <a:pt x="1738" y="869"/>
                </a:lnTo>
                <a:cubicBezTo>
                  <a:pt x="1738" y="869"/>
                  <a:pt x="1738" y="869"/>
                  <a:pt x="1738" y="869"/>
                </a:cubicBezTo>
                <a:lnTo>
                  <a:pt x="1738" y="869"/>
                </a:lnTo>
                <a:lnTo>
                  <a:pt x="1738" y="869"/>
                </a:lnTo>
                <a:lnTo>
                  <a:pt x="1738" y="869"/>
                </a:lnTo>
                <a:cubicBezTo>
                  <a:pt x="1738" y="1349"/>
                  <a:pt x="1349" y="1738"/>
                  <a:pt x="869" y="1738"/>
                </a:cubicBezTo>
                <a:lnTo>
                  <a:pt x="869" y="1738"/>
                </a:lnTo>
                <a:cubicBezTo>
                  <a:pt x="389" y="1738"/>
                  <a:pt x="0" y="1349"/>
                  <a:pt x="0" y="869"/>
                </a:cubicBezTo>
                <a:lnTo>
                  <a:pt x="0" y="869"/>
                </a:lnTo>
                <a:cubicBezTo>
                  <a:pt x="0" y="869"/>
                  <a:pt x="0" y="869"/>
                  <a:pt x="0" y="869"/>
                </a:cubicBezTo>
                <a:lnTo>
                  <a:pt x="0" y="869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8291241" y="4014310"/>
            <a:ext cx="1994058" cy="1991962"/>
            <a:chExt cx="1994058" cy="1991962"/>
          </a:xfrm>
        </p:grpSpPr>
        <p:sp>
          <p:nvSpPr>
            <p:cNvPr id="90" name="path"/>
            <p:cNvSpPr/>
            <p:nvPr/>
          </p:nvSpPr>
          <p:spPr>
            <a:xfrm>
              <a:off x="0" y="0"/>
              <a:ext cx="1994058" cy="1991962"/>
            </a:xfrm>
            <a:custGeom>
              <a:rect l="0" t="0" r="0" b="0"/>
              <a:pathLst>
                <a:path w="3140" h="3136">
                  <a:moveTo>
                    <a:pt x="15" y="1568"/>
                  </a:moveTo>
                  <a:cubicBezTo>
                    <a:pt x="15" y="710"/>
                    <a:pt x="711" y="15"/>
                    <a:pt x="1570" y="15"/>
                  </a:cubicBezTo>
                  <a:lnTo>
                    <a:pt x="1570" y="15"/>
                  </a:lnTo>
                  <a:lnTo>
                    <a:pt x="1570" y="15"/>
                  </a:lnTo>
                  <a:lnTo>
                    <a:pt x="1570" y="15"/>
                  </a:lnTo>
                  <a:cubicBezTo>
                    <a:pt x="2428" y="14"/>
                    <a:pt x="3125" y="710"/>
                    <a:pt x="3125" y="1568"/>
                  </a:cubicBezTo>
                  <a:lnTo>
                    <a:pt x="3125" y="1568"/>
                  </a:lnTo>
                  <a:cubicBezTo>
                    <a:pt x="3125" y="1568"/>
                    <a:pt x="3125" y="1568"/>
                    <a:pt x="3125" y="1568"/>
                  </a:cubicBezTo>
                  <a:lnTo>
                    <a:pt x="3125" y="1568"/>
                  </a:lnTo>
                  <a:lnTo>
                    <a:pt x="3125" y="1568"/>
                  </a:lnTo>
                  <a:lnTo>
                    <a:pt x="3125" y="1568"/>
                  </a:lnTo>
                  <a:cubicBezTo>
                    <a:pt x="3125" y="2426"/>
                    <a:pt x="2428" y="3121"/>
                    <a:pt x="1570" y="3121"/>
                  </a:cubicBezTo>
                  <a:lnTo>
                    <a:pt x="1570" y="3121"/>
                  </a:lnTo>
                  <a:lnTo>
                    <a:pt x="1570" y="3121"/>
                  </a:lnTo>
                  <a:lnTo>
                    <a:pt x="1570" y="3121"/>
                  </a:lnTo>
                  <a:cubicBezTo>
                    <a:pt x="711" y="3121"/>
                    <a:pt x="15" y="2426"/>
                    <a:pt x="15" y="1568"/>
                  </a:cubicBezTo>
                  <a:lnTo>
                    <a:pt x="15" y="1568"/>
                  </a:lnTo>
                  <a:cubicBezTo>
                    <a:pt x="15" y="1568"/>
                    <a:pt x="15" y="1568"/>
                    <a:pt x="15" y="1568"/>
                  </a:cubicBezTo>
                  <a:lnTo>
                    <a:pt x="15" y="1568"/>
                  </a:lnTo>
                  <a:close/>
                </a:path>
              </a:pathLst>
            </a:custGeom>
            <a:noFill/>
            <a:ln w="19050" cap="flat">
              <a:solidFill>
                <a:srgbClr val="C7E1F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textbox 91"/>
            <p:cNvSpPr/>
            <p:nvPr/>
          </p:nvSpPr>
          <p:spPr>
            <a:xfrm>
              <a:off x="400984" y="549560"/>
              <a:ext cx="1365885" cy="102044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3597"/>
                </a:lnSpc>
              </a:pPr>
              <a:endParaRPr lang="Arial" altLang="Arial" sz="100"/>
            </a:p>
            <a:p>
              <a:pPr marL="220609" algn="l" rtl="0" eaLnBrk="0">
                <a:lnSpc>
                  <a:spcPct val="95000"/>
                </a:lnSpc>
              </a:pPr>
              <a:r>
                <a:rPr sz="1500" spc="8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87DDF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第四季</a:t>
              </a:r>
              <a:r>
                <a:rPr sz="1500" spc="5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87DDF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度</a:t>
              </a:r>
              <a:endParaRPr lang="Microsoft YaHei" altLang="Microsoft YaHei" sz="1500"/>
            </a:p>
            <a:p>
              <a:pPr algn="l" rtl="0" eaLnBrk="0">
                <a:lnSpc>
                  <a:spcPct val="118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300"/>
            </a:p>
            <a:p>
              <a:pPr marL="12700" indent="609" algn="l" rtl="0" eaLnBrk="0">
                <a:lnSpc>
                  <a:spcPct val="151000"/>
                </a:lnSpc>
              </a:pPr>
              <a:r>
                <a:rPr sz="1200" spc="-10">
                  <a:solidFill>
                    <a:srgbClr val="1C7EB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完成销</a:t>
              </a:r>
              <a:r>
                <a:rPr sz="1200" spc="0">
                  <a:solidFill>
                    <a:srgbClr val="1C7EB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售目标，进   </a:t>
              </a:r>
              <a:r>
                <a:rPr sz="1200" spc="-100">
                  <a:solidFill>
                    <a:srgbClr val="1C7EB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行项目总结和评估</a:t>
              </a:r>
              <a:r>
                <a:rPr sz="1200" spc="-50">
                  <a:solidFill>
                    <a:srgbClr val="1C7EB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200"/>
            </a:p>
          </p:txBody>
        </p:sp>
        <p:sp>
          <p:nvSpPr>
            <p:cNvPr id="92" name="path"/>
            <p:cNvSpPr/>
            <p:nvPr/>
          </p:nvSpPr>
          <p:spPr>
            <a:xfrm>
              <a:off x="840442" y="212347"/>
              <a:ext cx="313166" cy="315485"/>
            </a:xfrm>
            <a:custGeom>
              <a:rect l="0" t="0" r="0" b="0"/>
              <a:pathLst>
                <a:path w="492" h="496">
                  <a:moveTo>
                    <a:pt x="325" y="248"/>
                  </a:moveTo>
                  <a:cubicBezTo>
                    <a:pt x="325" y="119"/>
                    <a:pt x="391" y="47"/>
                    <a:pt x="391" y="47"/>
                  </a:cubicBezTo>
                  <a:lnTo>
                    <a:pt x="391" y="47"/>
                  </a:lnTo>
                  <a:cubicBezTo>
                    <a:pt x="391" y="47"/>
                    <a:pt x="333" y="0"/>
                    <a:pt x="245" y="0"/>
                  </a:cubicBezTo>
                  <a:lnTo>
                    <a:pt x="245" y="0"/>
                  </a:lnTo>
                  <a:cubicBezTo>
                    <a:pt x="158" y="0"/>
                    <a:pt x="99" y="47"/>
                    <a:pt x="99" y="47"/>
                  </a:cubicBezTo>
                  <a:lnTo>
                    <a:pt x="99" y="47"/>
                  </a:lnTo>
                  <a:cubicBezTo>
                    <a:pt x="99" y="47"/>
                    <a:pt x="166" y="102"/>
                    <a:pt x="166" y="248"/>
                  </a:cubicBezTo>
                  <a:lnTo>
                    <a:pt x="166" y="248"/>
                  </a:lnTo>
                  <a:cubicBezTo>
                    <a:pt x="166" y="389"/>
                    <a:pt x="98" y="448"/>
                    <a:pt x="98" y="448"/>
                  </a:cubicBezTo>
                  <a:lnTo>
                    <a:pt x="98" y="448"/>
                  </a:lnTo>
                  <a:cubicBezTo>
                    <a:pt x="98" y="448"/>
                    <a:pt x="169" y="496"/>
                    <a:pt x="245" y="496"/>
                  </a:cubicBezTo>
                  <a:lnTo>
                    <a:pt x="245" y="496"/>
                  </a:lnTo>
                  <a:cubicBezTo>
                    <a:pt x="323" y="496"/>
                    <a:pt x="391" y="449"/>
                    <a:pt x="391" y="449"/>
                  </a:cubicBezTo>
                  <a:lnTo>
                    <a:pt x="391" y="449"/>
                  </a:lnTo>
                  <a:cubicBezTo>
                    <a:pt x="391" y="449"/>
                    <a:pt x="325" y="386"/>
                    <a:pt x="325" y="248"/>
                  </a:cubicBezTo>
                  <a:moveTo>
                    <a:pt x="82" y="60"/>
                  </a:moveTo>
                  <a:cubicBezTo>
                    <a:pt x="82" y="60"/>
                    <a:pt x="0" y="111"/>
                    <a:pt x="0" y="249"/>
                  </a:cubicBezTo>
                  <a:lnTo>
                    <a:pt x="0" y="249"/>
                  </a:lnTo>
                  <a:cubicBezTo>
                    <a:pt x="0" y="387"/>
                    <a:pt x="83" y="432"/>
                    <a:pt x="83" y="432"/>
                  </a:cubicBezTo>
                  <a:lnTo>
                    <a:pt x="83" y="432"/>
                  </a:lnTo>
                  <a:cubicBezTo>
                    <a:pt x="83" y="432"/>
                    <a:pt x="144" y="387"/>
                    <a:pt x="144" y="249"/>
                  </a:cubicBezTo>
                  <a:lnTo>
                    <a:pt x="144" y="249"/>
                  </a:lnTo>
                  <a:cubicBezTo>
                    <a:pt x="144" y="111"/>
                    <a:pt x="82" y="60"/>
                    <a:pt x="82" y="60"/>
                  </a:cubicBezTo>
                  <a:moveTo>
                    <a:pt x="408" y="64"/>
                  </a:moveTo>
                  <a:cubicBezTo>
                    <a:pt x="408" y="64"/>
                    <a:pt x="346" y="111"/>
                    <a:pt x="346" y="249"/>
                  </a:cubicBezTo>
                  <a:lnTo>
                    <a:pt x="346" y="249"/>
                  </a:lnTo>
                  <a:cubicBezTo>
                    <a:pt x="346" y="387"/>
                    <a:pt x="407" y="432"/>
                    <a:pt x="407" y="432"/>
                  </a:cubicBezTo>
                  <a:lnTo>
                    <a:pt x="407" y="432"/>
                  </a:lnTo>
                  <a:cubicBezTo>
                    <a:pt x="407" y="432"/>
                    <a:pt x="493" y="387"/>
                    <a:pt x="493" y="249"/>
                  </a:cubicBezTo>
                  <a:lnTo>
                    <a:pt x="493" y="249"/>
                  </a:lnTo>
                  <a:cubicBezTo>
                    <a:pt x="493" y="111"/>
                    <a:pt x="408" y="64"/>
                    <a:pt x="408" y="64"/>
                  </a:cubicBezTo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93" name="textbox 93"/>
          <p:cNvSpPr/>
          <p:nvPr/>
        </p:nvSpPr>
        <p:spPr>
          <a:xfrm>
            <a:off x="442263" y="318468"/>
            <a:ext cx="4980304" cy="502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684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范围及时间节点</a:t>
            </a:r>
            <a:endParaRPr lang="Microsoft YaHei" altLang="Microsoft YaHei" sz="3000"/>
          </a:p>
        </p:txBody>
      </p:sp>
      <p:grpSp>
        <p:nvGrpSpPr>
          <p:cNvPr id="32" name="group 3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9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4" name="group 34"/>
          <p:cNvGrpSpPr/>
          <p:nvPr/>
        </p:nvGrpSpPr>
        <p:grpSpPr>
          <a:xfrm rot="21600000">
            <a:off x="10897170" y="3827097"/>
            <a:ext cx="488629" cy="459674"/>
            <a:chExt cx="488629" cy="459674"/>
          </a:xfrm>
        </p:grpSpPr>
        <p:sp>
          <p:nvSpPr>
            <p:cNvPr id="114" name="path"/>
            <p:cNvSpPr/>
            <p:nvPr/>
          </p:nvSpPr>
          <p:spPr>
            <a:xfrm>
              <a:off x="0" y="0"/>
              <a:ext cx="348997" cy="347472"/>
            </a:xfrm>
            <a:custGeom>
              <a:rect l="0" t="0" r="0" b="0"/>
              <a:pathLst>
                <a:path w="549" h="547">
                  <a:moveTo>
                    <a:pt x="0" y="273"/>
                  </a:moveTo>
                  <a:cubicBezTo>
                    <a:pt x="0" y="122"/>
                    <a:pt x="123" y="0"/>
                    <a:pt x="274" y="0"/>
                  </a:cubicBezTo>
                  <a:lnTo>
                    <a:pt x="274" y="0"/>
                  </a:lnTo>
                  <a:lnTo>
                    <a:pt x="274" y="0"/>
                  </a:lnTo>
                  <a:lnTo>
                    <a:pt x="274" y="0"/>
                  </a:lnTo>
                  <a:cubicBezTo>
                    <a:pt x="426" y="0"/>
                    <a:pt x="549" y="122"/>
                    <a:pt x="549" y="273"/>
                  </a:cubicBezTo>
                  <a:lnTo>
                    <a:pt x="549" y="273"/>
                  </a:lnTo>
                  <a:cubicBezTo>
                    <a:pt x="549" y="273"/>
                    <a:pt x="549" y="273"/>
                    <a:pt x="549" y="273"/>
                  </a:cubicBezTo>
                  <a:lnTo>
                    <a:pt x="549" y="273"/>
                  </a:lnTo>
                  <a:lnTo>
                    <a:pt x="549" y="273"/>
                  </a:lnTo>
                  <a:lnTo>
                    <a:pt x="549" y="273"/>
                  </a:lnTo>
                  <a:cubicBezTo>
                    <a:pt x="549" y="424"/>
                    <a:pt x="426" y="547"/>
                    <a:pt x="274" y="547"/>
                  </a:cubicBezTo>
                  <a:lnTo>
                    <a:pt x="274" y="547"/>
                  </a:lnTo>
                  <a:cubicBezTo>
                    <a:pt x="123" y="547"/>
                    <a:pt x="0" y="424"/>
                    <a:pt x="0" y="273"/>
                  </a:cubicBezTo>
                  <a:lnTo>
                    <a:pt x="0" y="273"/>
                  </a:lnTo>
                  <a:cubicBezTo>
                    <a:pt x="0" y="273"/>
                    <a:pt x="0" y="273"/>
                    <a:pt x="0" y="273"/>
                  </a:cubicBezTo>
                  <a:lnTo>
                    <a:pt x="0" y="273"/>
                  </a:lnTo>
                  <a:close/>
                </a:path>
              </a:pathLst>
            </a:custGeom>
            <a:solidFill>
              <a:srgbClr val="A2D7F9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329941" y="300797"/>
              <a:ext cx="158687" cy="158876"/>
            </a:xfrm>
            <a:custGeom>
              <a:rect l="0" t="0" r="0" b="0"/>
              <a:pathLst>
                <a:path w="249" h="250">
                  <a:moveTo>
                    <a:pt x="0" y="125"/>
                  </a:moveTo>
                  <a:cubicBezTo>
                    <a:pt x="0" y="56"/>
                    <a:pt x="55" y="0"/>
                    <a:pt x="124" y="0"/>
                  </a:cubicBezTo>
                  <a:lnTo>
                    <a:pt x="124" y="0"/>
                  </a:lnTo>
                  <a:lnTo>
                    <a:pt x="124" y="0"/>
                  </a:lnTo>
                  <a:lnTo>
                    <a:pt x="124" y="0"/>
                  </a:lnTo>
                  <a:cubicBezTo>
                    <a:pt x="193" y="0"/>
                    <a:pt x="249" y="56"/>
                    <a:pt x="249" y="125"/>
                  </a:cubicBezTo>
                  <a:lnTo>
                    <a:pt x="249" y="125"/>
                  </a:lnTo>
                  <a:cubicBezTo>
                    <a:pt x="249" y="125"/>
                    <a:pt x="249" y="125"/>
                    <a:pt x="249" y="125"/>
                  </a:cubicBezTo>
                  <a:lnTo>
                    <a:pt x="249" y="125"/>
                  </a:lnTo>
                  <a:lnTo>
                    <a:pt x="249" y="125"/>
                  </a:lnTo>
                  <a:lnTo>
                    <a:pt x="249" y="125"/>
                  </a:lnTo>
                  <a:cubicBezTo>
                    <a:pt x="249" y="194"/>
                    <a:pt x="193" y="250"/>
                    <a:pt x="124" y="250"/>
                  </a:cubicBezTo>
                  <a:lnTo>
                    <a:pt x="124" y="250"/>
                  </a:lnTo>
                  <a:lnTo>
                    <a:pt x="124" y="250"/>
                  </a:lnTo>
                  <a:lnTo>
                    <a:pt x="124" y="250"/>
                  </a:lnTo>
                  <a:cubicBezTo>
                    <a:pt x="55" y="250"/>
                    <a:pt x="0" y="194"/>
                    <a:pt x="0" y="125"/>
                  </a:cubicBezTo>
                  <a:lnTo>
                    <a:pt x="0" y="125"/>
                  </a:lnTo>
                  <a:cubicBezTo>
                    <a:pt x="0" y="125"/>
                    <a:pt x="0" y="125"/>
                    <a:pt x="0" y="125"/>
                  </a:cubicBezTo>
                  <a:lnTo>
                    <a:pt x="0" y="125"/>
                  </a:lnTo>
                  <a:close/>
                </a:path>
              </a:pathLst>
            </a:custGeom>
            <a:solidFill>
              <a:srgbClr val="64BDF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16" name="path"/>
          <p:cNvSpPr/>
          <p:nvPr/>
        </p:nvSpPr>
        <p:spPr>
          <a:xfrm>
            <a:off x="7482436" y="1527411"/>
            <a:ext cx="429199" cy="299772"/>
          </a:xfrm>
          <a:custGeom>
            <a:rect l="0" t="0" r="0" b="0"/>
            <a:pathLst>
              <a:path w="675" h="472">
                <a:moveTo>
                  <a:pt x="545" y="471"/>
                </a:moveTo>
                <a:cubicBezTo>
                  <a:pt x="545" y="471"/>
                  <a:pt x="653" y="472"/>
                  <a:pt x="668" y="359"/>
                </a:cubicBezTo>
                <a:lnTo>
                  <a:pt x="668" y="359"/>
                </a:lnTo>
                <a:cubicBezTo>
                  <a:pt x="675" y="236"/>
                  <a:pt x="564" y="212"/>
                  <a:pt x="564" y="212"/>
                </a:cubicBezTo>
                <a:lnTo>
                  <a:pt x="564" y="212"/>
                </a:lnTo>
                <a:cubicBezTo>
                  <a:pt x="564" y="212"/>
                  <a:pt x="576" y="30"/>
                  <a:pt x="420" y="10"/>
                </a:cubicBezTo>
                <a:lnTo>
                  <a:pt x="420" y="10"/>
                </a:lnTo>
                <a:cubicBezTo>
                  <a:pt x="285" y="-4"/>
                  <a:pt x="244" y="128"/>
                  <a:pt x="244" y="128"/>
                </a:cubicBezTo>
                <a:lnTo>
                  <a:pt x="244" y="128"/>
                </a:lnTo>
                <a:cubicBezTo>
                  <a:pt x="244" y="128"/>
                  <a:pt x="204" y="86"/>
                  <a:pt x="149" y="120"/>
                </a:cubicBezTo>
                <a:lnTo>
                  <a:pt x="149" y="120"/>
                </a:lnTo>
                <a:cubicBezTo>
                  <a:pt x="100" y="152"/>
                  <a:pt x="109" y="211"/>
                  <a:pt x="109" y="211"/>
                </a:cubicBezTo>
                <a:lnTo>
                  <a:pt x="109" y="211"/>
                </a:lnTo>
                <a:cubicBezTo>
                  <a:pt x="109" y="211"/>
                  <a:pt x="0" y="234"/>
                  <a:pt x="0" y="352"/>
                </a:cubicBezTo>
                <a:lnTo>
                  <a:pt x="0" y="352"/>
                </a:lnTo>
                <a:cubicBezTo>
                  <a:pt x="2" y="470"/>
                  <a:pt x="118" y="471"/>
                  <a:pt x="118" y="471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7" name="path"/>
          <p:cNvSpPr/>
          <p:nvPr/>
        </p:nvSpPr>
        <p:spPr>
          <a:xfrm>
            <a:off x="4303235" y="1493773"/>
            <a:ext cx="388033" cy="327402"/>
          </a:xfrm>
          <a:custGeom>
            <a:rect l="0" t="0" r="0" b="0"/>
            <a:pathLst>
              <a:path w="611" h="515">
                <a:moveTo>
                  <a:pt x="611" y="305"/>
                </a:moveTo>
                <a:lnTo>
                  <a:pt x="496" y="190"/>
                </a:lnTo>
                <a:lnTo>
                  <a:pt x="496" y="19"/>
                </a:lnTo>
                <a:lnTo>
                  <a:pt x="420" y="19"/>
                </a:lnTo>
                <a:lnTo>
                  <a:pt x="420" y="114"/>
                </a:lnTo>
                <a:lnTo>
                  <a:pt x="305" y="0"/>
                </a:lnTo>
                <a:lnTo>
                  <a:pt x="0" y="305"/>
                </a:lnTo>
                <a:lnTo>
                  <a:pt x="0" y="324"/>
                </a:lnTo>
                <a:lnTo>
                  <a:pt x="76" y="324"/>
                </a:lnTo>
                <a:lnTo>
                  <a:pt x="76" y="515"/>
                </a:lnTo>
                <a:lnTo>
                  <a:pt x="267" y="515"/>
                </a:lnTo>
                <a:lnTo>
                  <a:pt x="267" y="401"/>
                </a:lnTo>
                <a:lnTo>
                  <a:pt x="343" y="401"/>
                </a:lnTo>
                <a:lnTo>
                  <a:pt x="343" y="515"/>
                </a:lnTo>
                <a:lnTo>
                  <a:pt x="534" y="515"/>
                </a:lnTo>
                <a:lnTo>
                  <a:pt x="534" y="324"/>
                </a:lnTo>
                <a:lnTo>
                  <a:pt x="611" y="324"/>
                </a:lnTo>
                <a:lnTo>
                  <a:pt x="611" y="305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8" name="rect"/>
          <p:cNvSpPr/>
          <p:nvPr/>
        </p:nvSpPr>
        <p:spPr>
          <a:xfrm>
            <a:off x="1765527" y="3625850"/>
            <a:ext cx="8375194" cy="635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9" name="path"/>
          <p:cNvSpPr/>
          <p:nvPr/>
        </p:nvSpPr>
        <p:spPr>
          <a:xfrm>
            <a:off x="7434665" y="3540109"/>
            <a:ext cx="177832" cy="177832"/>
          </a:xfrm>
          <a:custGeom>
            <a:rect l="0" t="0" r="0" b="0"/>
            <a:pathLst>
              <a:path w="280" h="280">
                <a:moveTo>
                  <a:pt x="0" y="140"/>
                </a:moveTo>
                <a:lnTo>
                  <a:pt x="140" y="0"/>
                </a:lnTo>
                <a:lnTo>
                  <a:pt x="280" y="140"/>
                </a:lnTo>
                <a:lnTo>
                  <a:pt x="140" y="280"/>
                </a:lnTo>
                <a:lnTo>
                  <a:pt x="0" y="140"/>
                </a:lnTo>
                <a:close/>
              </a:path>
            </a:pathLst>
          </a:custGeom>
          <a:solidFill>
            <a:srgbClr val="84CDF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0" name="path"/>
          <p:cNvSpPr/>
          <p:nvPr/>
        </p:nvSpPr>
        <p:spPr>
          <a:xfrm>
            <a:off x="8709014" y="3540109"/>
            <a:ext cx="177832" cy="177832"/>
          </a:xfrm>
          <a:custGeom>
            <a:rect l="0" t="0" r="0" b="0"/>
            <a:pathLst>
              <a:path w="280" h="280">
                <a:moveTo>
                  <a:pt x="0" y="140"/>
                </a:moveTo>
                <a:lnTo>
                  <a:pt x="140" y="0"/>
                </a:lnTo>
                <a:lnTo>
                  <a:pt x="280" y="140"/>
                </a:lnTo>
                <a:lnTo>
                  <a:pt x="140" y="280"/>
                </a:lnTo>
                <a:lnTo>
                  <a:pt x="0" y="140"/>
                </a:lnTo>
                <a:close/>
              </a:path>
            </a:pathLst>
          </a:custGeom>
          <a:solidFill>
            <a:srgbClr val="64BDF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1" name="path"/>
          <p:cNvSpPr/>
          <p:nvPr/>
        </p:nvSpPr>
        <p:spPr>
          <a:xfrm>
            <a:off x="2976490" y="3540109"/>
            <a:ext cx="177832" cy="177832"/>
          </a:xfrm>
          <a:custGeom>
            <a:rect l="0" t="0" r="0" b="0"/>
            <a:pathLst>
              <a:path w="280" h="280">
                <a:moveTo>
                  <a:pt x="0" y="140"/>
                </a:moveTo>
                <a:lnTo>
                  <a:pt x="140" y="0"/>
                </a:lnTo>
                <a:lnTo>
                  <a:pt x="280" y="140"/>
                </a:lnTo>
                <a:lnTo>
                  <a:pt x="140" y="280"/>
                </a:lnTo>
                <a:lnTo>
                  <a:pt x="0" y="140"/>
                </a:lnTo>
                <a:close/>
              </a:path>
            </a:pathLst>
          </a:custGeom>
          <a:solidFill>
            <a:srgbClr val="64BDF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2" name="path"/>
          <p:cNvSpPr/>
          <p:nvPr/>
        </p:nvSpPr>
        <p:spPr>
          <a:xfrm>
            <a:off x="3613712" y="3540109"/>
            <a:ext cx="177832" cy="177832"/>
          </a:xfrm>
          <a:custGeom>
            <a:rect l="0" t="0" r="0" b="0"/>
            <a:pathLst>
              <a:path w="280" h="280">
                <a:moveTo>
                  <a:pt x="0" y="140"/>
                </a:moveTo>
                <a:lnTo>
                  <a:pt x="140" y="0"/>
                </a:lnTo>
                <a:lnTo>
                  <a:pt x="280" y="140"/>
                </a:lnTo>
                <a:lnTo>
                  <a:pt x="140" y="280"/>
                </a:lnTo>
                <a:lnTo>
                  <a:pt x="0" y="140"/>
                </a:lnTo>
                <a:close/>
              </a:path>
            </a:pathLst>
          </a:custGeom>
          <a:solidFill>
            <a:srgbClr val="84CDF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3" name="path"/>
          <p:cNvSpPr/>
          <p:nvPr/>
        </p:nvSpPr>
        <p:spPr>
          <a:xfrm>
            <a:off x="4250839" y="3540109"/>
            <a:ext cx="177832" cy="177832"/>
          </a:xfrm>
          <a:custGeom>
            <a:rect l="0" t="0" r="0" b="0"/>
            <a:pathLst>
              <a:path w="280" h="280">
                <a:moveTo>
                  <a:pt x="0" y="140"/>
                </a:moveTo>
                <a:lnTo>
                  <a:pt x="140" y="0"/>
                </a:lnTo>
                <a:lnTo>
                  <a:pt x="280" y="140"/>
                </a:lnTo>
                <a:lnTo>
                  <a:pt x="140" y="280"/>
                </a:lnTo>
                <a:lnTo>
                  <a:pt x="0" y="140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path"/>
          <p:cNvSpPr/>
          <p:nvPr/>
        </p:nvSpPr>
        <p:spPr>
          <a:xfrm>
            <a:off x="4888061" y="3540109"/>
            <a:ext cx="177832" cy="177832"/>
          </a:xfrm>
          <a:custGeom>
            <a:rect l="0" t="0" r="0" b="0"/>
            <a:pathLst>
              <a:path w="280" h="280">
                <a:moveTo>
                  <a:pt x="0" y="140"/>
                </a:moveTo>
                <a:lnTo>
                  <a:pt x="140" y="0"/>
                </a:lnTo>
                <a:lnTo>
                  <a:pt x="280" y="140"/>
                </a:lnTo>
                <a:lnTo>
                  <a:pt x="140" y="280"/>
                </a:lnTo>
                <a:lnTo>
                  <a:pt x="0" y="140"/>
                </a:lnTo>
                <a:close/>
              </a:path>
            </a:pathLst>
          </a:custGeom>
          <a:solidFill>
            <a:srgbClr val="64BDF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5" name="path"/>
          <p:cNvSpPr/>
          <p:nvPr/>
        </p:nvSpPr>
        <p:spPr>
          <a:xfrm>
            <a:off x="2339362" y="3540109"/>
            <a:ext cx="177831" cy="177832"/>
          </a:xfrm>
          <a:custGeom>
            <a:rect l="0" t="0" r="0" b="0"/>
            <a:pathLst>
              <a:path w="280" h="280">
                <a:moveTo>
                  <a:pt x="0" y="140"/>
                </a:moveTo>
                <a:lnTo>
                  <a:pt x="140" y="0"/>
                </a:lnTo>
                <a:lnTo>
                  <a:pt x="280" y="140"/>
                </a:lnTo>
                <a:lnTo>
                  <a:pt x="140" y="280"/>
                </a:lnTo>
                <a:lnTo>
                  <a:pt x="0" y="140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6" name="path"/>
          <p:cNvSpPr/>
          <p:nvPr/>
        </p:nvSpPr>
        <p:spPr>
          <a:xfrm>
            <a:off x="8071793" y="3540109"/>
            <a:ext cx="177831" cy="177832"/>
          </a:xfrm>
          <a:custGeom>
            <a:rect l="0" t="0" r="0" b="0"/>
            <a:pathLst>
              <a:path w="280" h="280">
                <a:moveTo>
                  <a:pt x="0" y="140"/>
                </a:moveTo>
                <a:lnTo>
                  <a:pt x="140" y="0"/>
                </a:lnTo>
                <a:lnTo>
                  <a:pt x="280" y="140"/>
                </a:lnTo>
                <a:lnTo>
                  <a:pt x="140" y="280"/>
                </a:lnTo>
                <a:lnTo>
                  <a:pt x="0" y="140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7" name="path"/>
          <p:cNvSpPr/>
          <p:nvPr/>
        </p:nvSpPr>
        <p:spPr>
          <a:xfrm>
            <a:off x="9346238" y="3540109"/>
            <a:ext cx="177831" cy="177832"/>
          </a:xfrm>
          <a:custGeom>
            <a:rect l="0" t="0" r="0" b="0"/>
            <a:pathLst>
              <a:path w="280" h="280">
                <a:moveTo>
                  <a:pt x="0" y="140"/>
                </a:moveTo>
                <a:lnTo>
                  <a:pt x="140" y="0"/>
                </a:lnTo>
                <a:lnTo>
                  <a:pt x="280" y="140"/>
                </a:lnTo>
                <a:lnTo>
                  <a:pt x="140" y="280"/>
                </a:lnTo>
                <a:lnTo>
                  <a:pt x="0" y="140"/>
                </a:lnTo>
                <a:close/>
              </a:path>
            </a:pathLst>
          </a:custGeom>
          <a:solidFill>
            <a:srgbClr val="84CDF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8" name="path"/>
          <p:cNvSpPr/>
          <p:nvPr/>
        </p:nvSpPr>
        <p:spPr>
          <a:xfrm>
            <a:off x="6162411" y="3540109"/>
            <a:ext cx="175736" cy="177832"/>
          </a:xfrm>
          <a:custGeom>
            <a:rect l="0" t="0" r="0" b="0"/>
            <a:pathLst>
              <a:path w="276" h="280">
                <a:moveTo>
                  <a:pt x="0" y="140"/>
                </a:moveTo>
                <a:lnTo>
                  <a:pt x="138" y="0"/>
                </a:lnTo>
                <a:lnTo>
                  <a:pt x="276" y="140"/>
                </a:lnTo>
                <a:lnTo>
                  <a:pt x="138" y="280"/>
                </a:lnTo>
                <a:lnTo>
                  <a:pt x="0" y="140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9" name="path"/>
          <p:cNvSpPr/>
          <p:nvPr/>
        </p:nvSpPr>
        <p:spPr>
          <a:xfrm>
            <a:off x="5525189" y="3540109"/>
            <a:ext cx="175735" cy="177832"/>
          </a:xfrm>
          <a:custGeom>
            <a:rect l="0" t="0" r="0" b="0"/>
            <a:pathLst>
              <a:path w="276" h="280">
                <a:moveTo>
                  <a:pt x="0" y="140"/>
                </a:moveTo>
                <a:lnTo>
                  <a:pt x="138" y="0"/>
                </a:lnTo>
                <a:lnTo>
                  <a:pt x="276" y="140"/>
                </a:lnTo>
                <a:lnTo>
                  <a:pt x="138" y="280"/>
                </a:lnTo>
                <a:lnTo>
                  <a:pt x="0" y="140"/>
                </a:lnTo>
                <a:close/>
              </a:path>
            </a:pathLst>
          </a:custGeom>
          <a:solidFill>
            <a:srgbClr val="84CDF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0" name="path"/>
          <p:cNvSpPr/>
          <p:nvPr/>
        </p:nvSpPr>
        <p:spPr>
          <a:xfrm>
            <a:off x="6799633" y="3540109"/>
            <a:ext cx="175735" cy="177832"/>
          </a:xfrm>
          <a:custGeom>
            <a:rect l="0" t="0" r="0" b="0"/>
            <a:pathLst>
              <a:path w="276" h="280">
                <a:moveTo>
                  <a:pt x="0" y="140"/>
                </a:moveTo>
                <a:lnTo>
                  <a:pt x="138" y="0"/>
                </a:lnTo>
                <a:lnTo>
                  <a:pt x="276" y="140"/>
                </a:lnTo>
                <a:lnTo>
                  <a:pt x="138" y="280"/>
                </a:lnTo>
                <a:lnTo>
                  <a:pt x="0" y="140"/>
                </a:lnTo>
                <a:close/>
              </a:path>
            </a:pathLst>
          </a:custGeom>
          <a:solidFill>
            <a:srgbClr val="64BDF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1" name="picture 13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32" name="textbox 132"/>
          <p:cNvSpPr/>
          <p:nvPr/>
        </p:nvSpPr>
        <p:spPr>
          <a:xfrm>
            <a:off x="3808729" y="2041953"/>
            <a:ext cx="4586604" cy="17710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931"/>
              </a:lnSpc>
            </a:pPr>
            <a:endParaRPr lang="Arial" altLang="Arial" sz="100"/>
          </a:p>
          <a:p>
            <a:pPr marL="1923471" algn="l" rtl="0" eaLnBrk="0">
              <a:lnSpc>
                <a:spcPct val="86000"/>
              </a:lnSpc>
            </a:pPr>
            <a:r>
              <a:rPr sz="4900" spc="9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9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49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668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生产工艺流程设计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" name="picture 13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77900" y="1574799"/>
            <a:ext cx="10189442" cy="4290164"/>
          </a:xfrm>
          <a:prstGeom prst="rect">
            <a:avLst/>
          </a:prstGeom>
        </p:spPr>
      </p:pic>
      <p:sp>
        <p:nvSpPr>
          <p:cNvPr id="134" name="textbox 134"/>
          <p:cNvSpPr/>
          <p:nvPr/>
        </p:nvSpPr>
        <p:spPr>
          <a:xfrm>
            <a:off x="4594469" y="1764399"/>
            <a:ext cx="6466204" cy="38436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862"/>
              </a:lnSpc>
            </a:pPr>
            <a:endParaRPr lang="Arial" altLang="Arial" sz="100"/>
          </a:p>
          <a:p>
            <a:pPr marL="4364269" algn="l" rtl="0" eaLnBrk="0">
              <a:lnSpc>
                <a:spcPct val="91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设备选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型</a:t>
            </a:r>
            <a:endParaRPr lang="Microsoft YaHei" altLang="Microsoft YaHei" sz="2000"/>
          </a:p>
          <a:p>
            <a:pPr algn="l" rtl="0" eaLnBrk="0">
              <a:lnSpc>
                <a:spcPct val="180000"/>
              </a:lnSpc>
            </a:pPr>
            <a:endParaRPr lang="Arial" altLang="Arial" sz="1000"/>
          </a:p>
          <a:p>
            <a:pPr algn="r" rtl="0" eaLnBrk="0">
              <a:lnSpc>
                <a:spcPct val="91000"/>
              </a:lnSpc>
              <a:spcBef>
                <a:spcPts val="458"/>
              </a:spcBef>
            </a:pPr>
            <a:r>
              <a:rPr sz="1500" spc="-7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选用先进、高效、稳定的生产设</a:t>
            </a:r>
            <a:r>
              <a:rPr sz="1500" spc="-2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r" rtl="0" eaLnBrk="0">
              <a:lnSpc>
                <a:spcPct val="91000"/>
              </a:lnSpc>
              <a:spcBef>
                <a:spcPts val="456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生产效率和产品质量，降低故障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3409315" algn="l" rtl="0" eaLnBrk="0">
              <a:lnSpc>
                <a:spcPct val="91000"/>
              </a:lnSpc>
              <a:spcBef>
                <a:spcPts val="456"/>
              </a:spcBef>
            </a:pPr>
            <a:r>
              <a:rPr sz="1500" spc="-14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率和维修成本</a:t>
            </a:r>
            <a:r>
              <a:rPr sz="1500" spc="-8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marL="842066" algn="l" rtl="0" eaLnBrk="0">
              <a:lnSpc>
                <a:spcPct val="92000"/>
              </a:lnSpc>
              <a:spcBef>
                <a:spcPts val="602"/>
              </a:spcBef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生产线布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</a:t>
            </a:r>
            <a:endParaRPr lang="Microsoft YaHei" altLang="Microsoft YaHei" sz="2000"/>
          </a:p>
          <a:p>
            <a:pPr algn="l" rtl="0" eaLnBrk="0">
              <a:lnSpc>
                <a:spcPct val="178000"/>
              </a:lnSpc>
            </a:pPr>
            <a:endParaRPr lang="Arial" altLang="Arial" sz="1000"/>
          </a:p>
          <a:p>
            <a:pPr marL="12890" algn="l" rtl="0" eaLnBrk="0">
              <a:lnSpc>
                <a:spcPct val="92000"/>
              </a:lnSpc>
              <a:spcBef>
                <a:spcPts val="45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生产流程和产品特性，合理规划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456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线布局，包括总装线、零部件装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5938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6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配线、检测线等，确保生产顺畅高效。</a:t>
            </a:r>
            <a:endParaRPr lang="Microsoft YaHei" altLang="Microsoft YaHei" sz="1500"/>
          </a:p>
        </p:txBody>
      </p:sp>
      <p:sp>
        <p:nvSpPr>
          <p:cNvPr id="135" name="textbox 135"/>
          <p:cNvSpPr/>
          <p:nvPr/>
        </p:nvSpPr>
        <p:spPr>
          <a:xfrm>
            <a:off x="1199283" y="1764913"/>
            <a:ext cx="3071495" cy="16979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412"/>
              </a:lnSpc>
            </a:pPr>
            <a:endParaRPr lang="Arial" altLang="Arial" sz="100"/>
          </a:p>
          <a:p>
            <a:pPr marL="972130" algn="l" rtl="0" eaLnBrk="0">
              <a:lnSpc>
                <a:spcPct val="93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工厂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选址</a:t>
            </a:r>
            <a:endParaRPr lang="Microsoft YaHei" altLang="Microsoft YaHei" sz="2000"/>
          </a:p>
          <a:p>
            <a:pPr algn="l" rtl="0" eaLnBrk="0">
              <a:lnSpc>
                <a:spcPct val="178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451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交通便利、配套设施完善的工业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24320" algn="l" rtl="0" eaLnBrk="0">
              <a:lnSpc>
                <a:spcPct val="91000"/>
              </a:lnSpc>
              <a:spcBef>
                <a:spcPts val="457"/>
              </a:spcBef>
            </a:pPr>
            <a:r>
              <a:rPr sz="1500" spc="-7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园区，方便原材料和零部件的运输</a:t>
            </a:r>
            <a:r>
              <a:rPr sz="1500" spc="-4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300"/>
          </a:p>
          <a:p>
            <a:pPr marL="22415" algn="l" rtl="0" eaLnBrk="0">
              <a:lnSpc>
                <a:spcPct val="97000"/>
              </a:lnSpc>
              <a:spcBef>
                <a:spcPts val="2"/>
              </a:spcBef>
            </a:pPr>
            <a:r>
              <a:rPr sz="1400" spc="-4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降低生产成本</a:t>
            </a:r>
            <a:r>
              <a:rPr sz="1400" spc="-3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136" name="textbox 136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3590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生产线布局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规划</a:t>
            </a:r>
            <a:endParaRPr lang="Microsoft YaHei" altLang="Microsoft YaHei" sz="3000"/>
          </a:p>
        </p:txBody>
      </p:sp>
      <p:grpSp>
        <p:nvGrpSpPr>
          <p:cNvPr id="36" name="group 3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3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7" name="picture 15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485412" y="1513148"/>
            <a:ext cx="3524853" cy="3532307"/>
          </a:xfrm>
          <a:prstGeom prst="rect">
            <a:avLst/>
          </a:prstGeom>
        </p:spPr>
      </p:pic>
      <p:pic>
        <p:nvPicPr>
          <p:cNvPr id="158" name="picture 15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660671" y="3426078"/>
            <a:ext cx="2699189" cy="2719784"/>
          </a:xfrm>
          <a:prstGeom prst="rect">
            <a:avLst/>
          </a:prstGeom>
        </p:spPr>
      </p:pic>
      <p:sp>
        <p:nvSpPr>
          <p:cNvPr id="159" name="textbox 159"/>
          <p:cNvSpPr/>
          <p:nvPr/>
        </p:nvSpPr>
        <p:spPr>
          <a:xfrm>
            <a:off x="8725206" y="4338405"/>
            <a:ext cx="3034029" cy="15932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03"/>
              </a:lnSpc>
            </a:pPr>
            <a:endParaRPr lang="Arial" altLang="Arial" sz="100"/>
          </a:p>
          <a:p>
            <a:pPr marL="15033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关键控制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标识</a:t>
            </a:r>
            <a:endParaRPr lang="Microsoft YaHei" altLang="Microsoft YaHei" sz="2300"/>
          </a:p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marL="12700" indent="190" algn="l" rtl="0" eaLnBrk="0">
              <a:lnSpc>
                <a:spcPct val="121000"/>
              </a:lnSpc>
              <a:spcBef>
                <a:spcPts val="2"/>
              </a:spcBef>
            </a:pPr>
            <a:r>
              <a:rPr sz="1500" spc="-7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在工艺流程图中标识出关键控制点</a:t>
            </a:r>
            <a:r>
              <a:rPr sz="15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如质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量检测点、设备维护点等，确   </a:t>
            </a: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保生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产过程中的关键环节得到有效   </a:t>
            </a:r>
            <a:r>
              <a:rPr sz="1500" spc="-7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控制。</a:t>
            </a:r>
            <a:endParaRPr lang="Microsoft YaHei" altLang="Microsoft YaHei" sz="1500"/>
          </a:p>
        </p:txBody>
      </p:sp>
      <p:sp>
        <p:nvSpPr>
          <p:cNvPr id="160" name="textbox 160"/>
          <p:cNvSpPr/>
          <p:nvPr/>
        </p:nvSpPr>
        <p:spPr>
          <a:xfrm>
            <a:off x="338386" y="2246685"/>
            <a:ext cx="3034664" cy="13449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076"/>
              </a:lnSpc>
            </a:pPr>
            <a:endParaRPr lang="Arial" altLang="Arial" sz="100"/>
          </a:p>
          <a:p>
            <a:pPr marL="1100351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工艺流程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梳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endParaRPr lang="Microsoft YaHei" altLang="Microsoft YaHei" sz="23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marL="203771" algn="l" rtl="0" eaLnBrk="0">
              <a:lnSpc>
                <a:spcPct val="92000"/>
              </a:lnSpc>
              <a:spcBef>
                <a:spcPts val="452"/>
              </a:spcBef>
            </a:pP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详细梳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理汽车生产的各个工艺流</a:t>
            </a:r>
            <a:endParaRPr lang="Microsoft YaHei" altLang="Microsoft YaHei" sz="1500"/>
          </a:p>
          <a:p>
            <a:pPr algn="l" rtl="0" eaLnBrk="0">
              <a:lnSpc>
                <a:spcPct val="112000"/>
              </a:lnSpc>
            </a:pPr>
            <a:endParaRPr lang="Arial" altLang="Arial" sz="400"/>
          </a:p>
          <a:p>
            <a:pPr marL="12700" indent="189357" algn="l" rtl="0" eaLnBrk="0">
              <a:lnSpc>
                <a:spcPct val="105000"/>
              </a:lnSpc>
              <a:spcBef>
                <a:spcPts val="3"/>
              </a:spcBef>
            </a:pP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程，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包括冲压、焊接、涂装、总   </a:t>
            </a:r>
            <a:r>
              <a:rPr sz="1500" spc="-7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装等，明确每个工序的输入和输出</a:t>
            </a: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61" name="textbox 161"/>
          <p:cNvSpPr/>
          <p:nvPr/>
        </p:nvSpPr>
        <p:spPr>
          <a:xfrm>
            <a:off x="7404832" y="1533254"/>
            <a:ext cx="2880995" cy="1318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78"/>
              </a:lnSpc>
            </a:pPr>
            <a:endParaRPr lang="Arial" altLang="Arial" sz="100"/>
          </a:p>
          <a:p>
            <a:pPr marL="17605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工艺流程图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绘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</a:t>
            </a:r>
            <a:endParaRPr lang="Microsoft YaHei" altLang="Microsoft YaHei" sz="2300"/>
          </a:p>
          <a:p>
            <a:pPr algn="l" rtl="0" eaLnBrk="0">
              <a:lnSpc>
                <a:spcPct val="109000"/>
              </a:lnSpc>
            </a:pPr>
            <a:endParaRPr lang="Arial" altLang="Arial" sz="800"/>
          </a:p>
          <a:p>
            <a:pPr marL="12700" indent="190" algn="l" rtl="0" eaLnBrk="0">
              <a:lnSpc>
                <a:spcPct val="122000"/>
              </a:lnSpc>
              <a:spcBef>
                <a:spcPts val="7"/>
              </a:spcBef>
            </a:pP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根据梳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理的工艺流程，使用专业的 </a:t>
            </a: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图绘制软件，绘制详细的工艺 </a:t>
            </a:r>
            <a:r>
              <a:rPr sz="1500" spc="-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流程图，直观展示生</a:t>
            </a:r>
            <a:r>
              <a:rPr sz="15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全过程。</a:t>
            </a:r>
            <a:endParaRPr lang="Microsoft YaHei" altLang="Microsoft YaHei" sz="1500"/>
          </a:p>
        </p:txBody>
      </p:sp>
      <p:sp>
        <p:nvSpPr>
          <p:cNvPr id="162" name="textbox 162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5494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工艺流程图绘制</a:t>
            </a:r>
            <a:endParaRPr lang="Microsoft YaHei" altLang="Microsoft YaHei" sz="3000"/>
          </a:p>
        </p:txBody>
      </p:sp>
      <p:grpSp>
        <p:nvGrpSpPr>
          <p:cNvPr id="38" name="group 3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6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3" name="picture 18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092556" y="1559286"/>
            <a:ext cx="4492829" cy="4492828"/>
          </a:xfrm>
          <a:prstGeom prst="rect">
            <a:avLst/>
          </a:prstGeom>
        </p:spPr>
      </p:pic>
      <p:sp>
        <p:nvSpPr>
          <p:cNvPr id="184" name="textbox 184"/>
          <p:cNvSpPr/>
          <p:nvPr/>
        </p:nvSpPr>
        <p:spPr>
          <a:xfrm>
            <a:off x="2360422" y="1471611"/>
            <a:ext cx="4178300" cy="47955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362"/>
              </a:lnSpc>
            </a:pPr>
            <a:endParaRPr lang="Arial" altLang="Arial" sz="100"/>
          </a:p>
          <a:p>
            <a:pPr marL="17036" algn="l" rtl="0" eaLnBrk="0">
              <a:lnSpc>
                <a:spcPct val="91000"/>
              </a:lnSpc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艺参数梳理</a:t>
            </a:r>
            <a:endParaRPr lang="Microsoft YaHei" altLang="Microsoft YaHei" sz="1600"/>
          </a:p>
          <a:p>
            <a:pPr marL="13652" indent="762" algn="l" rtl="0" eaLnBrk="0">
              <a:lnSpc>
                <a:spcPct val="150000"/>
              </a:lnSpc>
              <a:spcBef>
                <a:spcPts val="797"/>
              </a:spcBef>
            </a:pP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对汽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车生产过程中的关键工艺参数进行梳理，如   </a:t>
            </a: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温度、涂装厚度、总装精度等，明确每个参   </a:t>
            </a:r>
            <a:r>
              <a:rPr sz="1500" spc="-4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数的标准范围</a:t>
            </a:r>
            <a:r>
              <a:rPr sz="15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74000"/>
              </a:lnSpc>
            </a:pPr>
            <a:endParaRPr lang="Arial" altLang="Arial" sz="1000"/>
          </a:p>
          <a:p>
            <a:pPr marL="13977" algn="l" rtl="0" eaLnBrk="0">
              <a:lnSpc>
                <a:spcPct val="91000"/>
              </a:lnSpc>
              <a:spcBef>
                <a:spcPts val="481"/>
              </a:spcBef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参数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设定与调整</a:t>
            </a:r>
            <a:endParaRPr lang="Microsoft YaHei" altLang="Microsoft YaHei" sz="1600"/>
          </a:p>
          <a:p>
            <a:pPr marL="14414" indent="190" algn="l" rtl="0" eaLnBrk="0">
              <a:lnSpc>
                <a:spcPct val="151000"/>
              </a:lnSpc>
              <a:spcBef>
                <a:spcPts val="551"/>
              </a:spcBef>
            </a:pPr>
            <a:r>
              <a:rPr sz="1500" spc="-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根据产品特性和生产要求，设定合理的工艺参数</a:t>
            </a:r>
            <a:r>
              <a:rPr sz="15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并在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生产过程中进行实时调整，确保产品质量和   </a:t>
            </a:r>
            <a:r>
              <a:rPr sz="1500" spc="-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生产效率。</a:t>
            </a:r>
            <a:endParaRPr lang="Microsoft YaHei" altLang="Microsoft YaHei" sz="15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marL="13977" algn="l" rtl="0" eaLnBrk="0">
              <a:lnSpc>
                <a:spcPct val="91000"/>
              </a:lnSpc>
              <a:spcBef>
                <a:spcPts val="490"/>
              </a:spcBef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参数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监控与记录</a:t>
            </a:r>
            <a:endParaRPr lang="Microsoft YaHei" altLang="Microsoft YaHei" sz="1600"/>
          </a:p>
          <a:p>
            <a:pPr algn="l" rtl="0" eaLnBrk="0">
              <a:lnSpc>
                <a:spcPct val="114000"/>
              </a:lnSpc>
            </a:pPr>
            <a:endParaRPr lang="Arial" altLang="Arial" sz="400"/>
          </a:p>
          <a:p>
            <a:pPr marL="12700" indent="2095" algn="l" rtl="0" eaLnBrk="0">
              <a:lnSpc>
                <a:spcPct val="151000"/>
              </a:lnSpc>
              <a:spcBef>
                <a:spcPts val="4"/>
              </a:spcBef>
            </a:pP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建立工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艺参数监控机制，对每个关键工艺参数进   </a:t>
            </a: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实时监控和记录，以便及时发现问题并进行调   </a:t>
            </a:r>
            <a:r>
              <a:rPr sz="1500" spc="-8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</a:t>
            </a:r>
            <a:r>
              <a:rPr sz="1500" spc="-7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85" name="textbox 185"/>
          <p:cNvSpPr/>
          <p:nvPr/>
        </p:nvSpPr>
        <p:spPr>
          <a:xfrm>
            <a:off x="539110" y="1488376"/>
            <a:ext cx="1511935" cy="1548130"/>
          </a:xfrm>
          <a:prstGeom prst="rect">
            <a:avLst/>
          </a:prstGeom>
          <a:solidFill>
            <a:srgbClr val="64BDF5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630541" algn="l" rtl="0" eaLnBrk="0">
              <a:lnSpc>
                <a:spcPct val="86000"/>
              </a:lnSpc>
              <a:spcBef>
                <a:spcPts val="5"/>
              </a:spcBef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5700"/>
          </a:p>
        </p:txBody>
      </p:sp>
      <p:sp>
        <p:nvSpPr>
          <p:cNvPr id="186" name="textbox 186"/>
          <p:cNvSpPr/>
          <p:nvPr/>
        </p:nvSpPr>
        <p:spPr>
          <a:xfrm>
            <a:off x="539110" y="4984277"/>
            <a:ext cx="1511935" cy="1538605"/>
          </a:xfrm>
          <a:prstGeom prst="rect">
            <a:avLst/>
          </a:prstGeom>
          <a:solidFill>
            <a:srgbClr val="64BDF5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619539" algn="l" rtl="0" eaLnBrk="0">
              <a:lnSpc>
                <a:spcPct val="86000"/>
              </a:lnSpc>
              <a:spcBef>
                <a:spcPts val="2"/>
              </a:spcBef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5700"/>
          </a:p>
        </p:txBody>
      </p:sp>
      <p:sp>
        <p:nvSpPr>
          <p:cNvPr id="187" name="textbox 187"/>
          <p:cNvSpPr/>
          <p:nvPr/>
        </p:nvSpPr>
        <p:spPr>
          <a:xfrm>
            <a:off x="539110" y="3205846"/>
            <a:ext cx="1511935" cy="1548130"/>
          </a:xfrm>
          <a:prstGeom prst="rect">
            <a:avLst/>
          </a:prstGeom>
          <a:solidFill>
            <a:srgbClr val="64BDF5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601204" algn="l" rtl="0" eaLnBrk="0">
              <a:lnSpc>
                <a:spcPct val="86000"/>
              </a:lnSpc>
              <a:spcBef>
                <a:spcPts val="5"/>
              </a:spcBef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5700"/>
          </a:p>
        </p:txBody>
      </p:sp>
      <p:sp>
        <p:nvSpPr>
          <p:cNvPr id="188" name="textbox 188"/>
          <p:cNvSpPr/>
          <p:nvPr/>
        </p:nvSpPr>
        <p:spPr>
          <a:xfrm>
            <a:off x="442263" y="318468"/>
            <a:ext cx="3837304" cy="501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1"/>
              </a:spcBef>
              <a:tabLst>
                <a:tab pos="781684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关键工艺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参数设定</a:t>
            </a:r>
            <a:endParaRPr lang="Microsoft YaHei" altLang="Microsoft YaHei" sz="3000"/>
          </a:p>
        </p:txBody>
      </p:sp>
      <p:grpSp>
        <p:nvGrpSpPr>
          <p:cNvPr id="40" name="group 4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8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" name="picture 20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10" name="textbox 210"/>
          <p:cNvSpPr/>
          <p:nvPr/>
        </p:nvSpPr>
        <p:spPr>
          <a:xfrm>
            <a:off x="3232086" y="2041953"/>
            <a:ext cx="5734684" cy="17697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931"/>
              </a:lnSpc>
            </a:pPr>
            <a:endParaRPr lang="Arial" altLang="Arial" sz="100"/>
          </a:p>
          <a:p>
            <a:pPr marL="2500114" algn="l" rtl="0" eaLnBrk="0">
              <a:lnSpc>
                <a:spcPct val="86000"/>
              </a:lnSpc>
            </a:pPr>
            <a:r>
              <a:rPr sz="4900" spc="9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9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49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926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原材料采购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与库存管理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2" name="group 42"/>
          <p:cNvGrpSpPr/>
          <p:nvPr/>
        </p:nvGrpSpPr>
        <p:grpSpPr>
          <a:xfrm rot="21600000">
            <a:off x="909578" y="3581228"/>
            <a:ext cx="8212095" cy="433493"/>
            <a:chExt cx="8212095" cy="433493"/>
          </a:xfrm>
        </p:grpSpPr>
        <p:sp>
          <p:nvSpPr>
            <p:cNvPr id="211" name="path"/>
            <p:cNvSpPr/>
            <p:nvPr/>
          </p:nvSpPr>
          <p:spPr>
            <a:xfrm>
              <a:off x="0" y="0"/>
              <a:ext cx="1878992" cy="433493"/>
            </a:xfrm>
            <a:custGeom>
              <a:rect l="0" t="0" r="0" b="0"/>
              <a:pathLst>
                <a:path w="2959" h="682">
                  <a:moveTo>
                    <a:pt x="0" y="0"/>
                  </a:moveTo>
                  <a:lnTo>
                    <a:pt x="895" y="0"/>
                  </a:lnTo>
                  <a:lnTo>
                    <a:pt x="1492" y="341"/>
                  </a:lnTo>
                  <a:lnTo>
                    <a:pt x="895" y="682"/>
                  </a:lnTo>
                  <a:lnTo>
                    <a:pt x="0" y="682"/>
                  </a:lnTo>
                  <a:lnTo>
                    <a:pt x="596" y="341"/>
                  </a:lnTo>
                  <a:lnTo>
                    <a:pt x="0" y="0"/>
                  </a:lnTo>
                  <a:close/>
                </a:path>
                <a:path w="2959" h="682">
                  <a:moveTo>
                    <a:pt x="746" y="0"/>
                  </a:moveTo>
                  <a:lnTo>
                    <a:pt x="1641" y="0"/>
                  </a:lnTo>
                  <a:lnTo>
                    <a:pt x="2238" y="341"/>
                  </a:lnTo>
                  <a:lnTo>
                    <a:pt x="1641" y="682"/>
                  </a:lnTo>
                  <a:lnTo>
                    <a:pt x="746" y="682"/>
                  </a:lnTo>
                  <a:lnTo>
                    <a:pt x="1342" y="341"/>
                  </a:lnTo>
                  <a:lnTo>
                    <a:pt x="746" y="0"/>
                  </a:lnTo>
                  <a:close/>
                </a:path>
                <a:path w="2959" h="682">
                  <a:moveTo>
                    <a:pt x="1466" y="0"/>
                  </a:moveTo>
                  <a:lnTo>
                    <a:pt x="2362" y="0"/>
                  </a:lnTo>
                  <a:lnTo>
                    <a:pt x="2959" y="341"/>
                  </a:lnTo>
                  <a:lnTo>
                    <a:pt x="2362" y="682"/>
                  </a:lnTo>
                  <a:lnTo>
                    <a:pt x="1466" y="682"/>
                  </a:lnTo>
                  <a:lnTo>
                    <a:pt x="2063" y="341"/>
                  </a:lnTo>
                  <a:lnTo>
                    <a:pt x="1466" y="0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2111035" y="0"/>
              <a:ext cx="1878991" cy="433493"/>
            </a:xfrm>
            <a:custGeom>
              <a:rect l="0" t="0" r="0" b="0"/>
              <a:pathLst>
                <a:path w="2959" h="682">
                  <a:moveTo>
                    <a:pt x="0" y="0"/>
                  </a:moveTo>
                  <a:lnTo>
                    <a:pt x="895" y="0"/>
                  </a:lnTo>
                  <a:lnTo>
                    <a:pt x="1492" y="341"/>
                  </a:lnTo>
                  <a:lnTo>
                    <a:pt x="895" y="682"/>
                  </a:lnTo>
                  <a:lnTo>
                    <a:pt x="0" y="682"/>
                  </a:lnTo>
                  <a:lnTo>
                    <a:pt x="596" y="341"/>
                  </a:lnTo>
                  <a:lnTo>
                    <a:pt x="0" y="0"/>
                  </a:lnTo>
                  <a:close/>
                </a:path>
                <a:path w="2959" h="682">
                  <a:moveTo>
                    <a:pt x="746" y="0"/>
                  </a:moveTo>
                  <a:lnTo>
                    <a:pt x="1641" y="0"/>
                  </a:lnTo>
                  <a:lnTo>
                    <a:pt x="2238" y="341"/>
                  </a:lnTo>
                  <a:lnTo>
                    <a:pt x="1641" y="682"/>
                  </a:lnTo>
                  <a:lnTo>
                    <a:pt x="746" y="682"/>
                  </a:lnTo>
                  <a:lnTo>
                    <a:pt x="1342" y="341"/>
                  </a:lnTo>
                  <a:lnTo>
                    <a:pt x="746" y="0"/>
                  </a:lnTo>
                  <a:close/>
                </a:path>
                <a:path w="2959" h="682">
                  <a:moveTo>
                    <a:pt x="1466" y="0"/>
                  </a:moveTo>
                  <a:lnTo>
                    <a:pt x="2362" y="0"/>
                  </a:lnTo>
                  <a:lnTo>
                    <a:pt x="2959" y="341"/>
                  </a:lnTo>
                  <a:lnTo>
                    <a:pt x="2362" y="682"/>
                  </a:lnTo>
                  <a:lnTo>
                    <a:pt x="1466" y="682"/>
                  </a:lnTo>
                  <a:lnTo>
                    <a:pt x="2063" y="341"/>
                  </a:lnTo>
                  <a:lnTo>
                    <a:pt x="1466" y="0"/>
                  </a:lnTo>
                  <a:close/>
                </a:path>
              </a:pathLst>
            </a:custGeom>
            <a:solidFill>
              <a:srgbClr val="64BDF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4222069" y="0"/>
              <a:ext cx="1878989" cy="433493"/>
            </a:xfrm>
            <a:custGeom>
              <a:rect l="0" t="0" r="0" b="0"/>
              <a:pathLst>
                <a:path w="2959" h="682">
                  <a:moveTo>
                    <a:pt x="0" y="0"/>
                  </a:moveTo>
                  <a:lnTo>
                    <a:pt x="895" y="0"/>
                  </a:lnTo>
                  <a:lnTo>
                    <a:pt x="1492" y="341"/>
                  </a:lnTo>
                  <a:lnTo>
                    <a:pt x="895" y="682"/>
                  </a:lnTo>
                  <a:lnTo>
                    <a:pt x="0" y="682"/>
                  </a:lnTo>
                  <a:lnTo>
                    <a:pt x="596" y="341"/>
                  </a:lnTo>
                  <a:lnTo>
                    <a:pt x="0" y="0"/>
                  </a:lnTo>
                  <a:close/>
                </a:path>
                <a:path w="2959" h="682">
                  <a:moveTo>
                    <a:pt x="746" y="0"/>
                  </a:moveTo>
                  <a:lnTo>
                    <a:pt x="1641" y="0"/>
                  </a:lnTo>
                  <a:lnTo>
                    <a:pt x="2238" y="341"/>
                  </a:lnTo>
                  <a:lnTo>
                    <a:pt x="1641" y="682"/>
                  </a:lnTo>
                  <a:lnTo>
                    <a:pt x="746" y="682"/>
                  </a:lnTo>
                  <a:lnTo>
                    <a:pt x="1342" y="341"/>
                  </a:lnTo>
                  <a:lnTo>
                    <a:pt x="746" y="0"/>
                  </a:lnTo>
                  <a:close/>
                </a:path>
                <a:path w="2959" h="682">
                  <a:moveTo>
                    <a:pt x="1466" y="0"/>
                  </a:moveTo>
                  <a:lnTo>
                    <a:pt x="2362" y="0"/>
                  </a:lnTo>
                  <a:lnTo>
                    <a:pt x="2959" y="341"/>
                  </a:lnTo>
                  <a:lnTo>
                    <a:pt x="2362" y="682"/>
                  </a:lnTo>
                  <a:lnTo>
                    <a:pt x="1466" y="682"/>
                  </a:lnTo>
                  <a:lnTo>
                    <a:pt x="2063" y="341"/>
                  </a:lnTo>
                  <a:lnTo>
                    <a:pt x="1466" y="0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6333102" y="0"/>
              <a:ext cx="1878992" cy="433493"/>
            </a:xfrm>
            <a:custGeom>
              <a:rect l="0" t="0" r="0" b="0"/>
              <a:pathLst>
                <a:path w="2959" h="682">
                  <a:moveTo>
                    <a:pt x="0" y="0"/>
                  </a:moveTo>
                  <a:lnTo>
                    <a:pt x="895" y="0"/>
                  </a:lnTo>
                  <a:lnTo>
                    <a:pt x="1492" y="341"/>
                  </a:lnTo>
                  <a:lnTo>
                    <a:pt x="895" y="682"/>
                  </a:lnTo>
                  <a:lnTo>
                    <a:pt x="0" y="682"/>
                  </a:lnTo>
                  <a:lnTo>
                    <a:pt x="596" y="341"/>
                  </a:lnTo>
                  <a:lnTo>
                    <a:pt x="0" y="0"/>
                  </a:lnTo>
                  <a:close/>
                </a:path>
                <a:path w="2959" h="682">
                  <a:moveTo>
                    <a:pt x="746" y="0"/>
                  </a:moveTo>
                  <a:lnTo>
                    <a:pt x="1641" y="0"/>
                  </a:lnTo>
                  <a:lnTo>
                    <a:pt x="2238" y="341"/>
                  </a:lnTo>
                  <a:lnTo>
                    <a:pt x="1641" y="682"/>
                  </a:lnTo>
                  <a:lnTo>
                    <a:pt x="746" y="682"/>
                  </a:lnTo>
                  <a:lnTo>
                    <a:pt x="1342" y="341"/>
                  </a:lnTo>
                  <a:lnTo>
                    <a:pt x="746" y="0"/>
                  </a:lnTo>
                  <a:close/>
                </a:path>
                <a:path w="2959" h="682">
                  <a:moveTo>
                    <a:pt x="1466" y="0"/>
                  </a:moveTo>
                  <a:lnTo>
                    <a:pt x="2362" y="0"/>
                  </a:lnTo>
                  <a:lnTo>
                    <a:pt x="2959" y="341"/>
                  </a:lnTo>
                  <a:lnTo>
                    <a:pt x="2362" y="682"/>
                  </a:lnTo>
                  <a:lnTo>
                    <a:pt x="1466" y="682"/>
                  </a:lnTo>
                  <a:lnTo>
                    <a:pt x="2063" y="341"/>
                  </a:lnTo>
                  <a:lnTo>
                    <a:pt x="1466" y="0"/>
                  </a:lnTo>
                  <a:close/>
                </a:path>
              </a:pathLst>
            </a:custGeom>
            <a:solidFill>
              <a:srgbClr val="64BDF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806551" y="114606"/>
              <a:ext cx="219484" cy="219483"/>
            </a:xfrm>
            <a:custGeom>
              <a:rect l="0" t="0" r="0" b="0"/>
              <a:pathLst>
                <a:path w="345" h="345">
                  <a:moveTo>
                    <a:pt x="0" y="172"/>
                  </a:moveTo>
                  <a:cubicBezTo>
                    <a:pt x="0" y="77"/>
                    <a:pt x="77" y="0"/>
                    <a:pt x="172" y="0"/>
                  </a:cubicBezTo>
                  <a:lnTo>
                    <a:pt x="172" y="0"/>
                  </a:lnTo>
                  <a:lnTo>
                    <a:pt x="172" y="0"/>
                  </a:lnTo>
                  <a:lnTo>
                    <a:pt x="172" y="0"/>
                  </a:lnTo>
                  <a:cubicBezTo>
                    <a:pt x="268" y="0"/>
                    <a:pt x="345" y="77"/>
                    <a:pt x="345" y="172"/>
                  </a:cubicBezTo>
                  <a:lnTo>
                    <a:pt x="345" y="172"/>
                  </a:lnTo>
                  <a:cubicBezTo>
                    <a:pt x="345" y="172"/>
                    <a:pt x="345" y="172"/>
                    <a:pt x="345" y="172"/>
                  </a:cubicBezTo>
                  <a:lnTo>
                    <a:pt x="345" y="172"/>
                  </a:lnTo>
                  <a:lnTo>
                    <a:pt x="345" y="172"/>
                  </a:lnTo>
                  <a:lnTo>
                    <a:pt x="345" y="172"/>
                  </a:lnTo>
                  <a:cubicBezTo>
                    <a:pt x="345" y="268"/>
                    <a:pt x="268" y="345"/>
                    <a:pt x="172" y="345"/>
                  </a:cubicBezTo>
                  <a:lnTo>
                    <a:pt x="172" y="345"/>
                  </a:lnTo>
                  <a:lnTo>
                    <a:pt x="172" y="345"/>
                  </a:lnTo>
                  <a:lnTo>
                    <a:pt x="172" y="345"/>
                  </a:lnTo>
                  <a:cubicBezTo>
                    <a:pt x="77" y="345"/>
                    <a:pt x="0" y="268"/>
                    <a:pt x="0" y="172"/>
                  </a:cubicBezTo>
                  <a:lnTo>
                    <a:pt x="0" y="172"/>
                  </a:lnTo>
                  <a:close/>
                </a:path>
              </a:pathLst>
            </a:custGeom>
            <a:solidFill>
              <a:srgbClr val="F4FB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867511" y="175567"/>
              <a:ext cx="97564" cy="97564"/>
            </a:xfrm>
            <a:custGeom>
              <a:rect l="0" t="0" r="0" b="0"/>
              <a:pathLst>
                <a:path w="153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5047597" y="94797"/>
              <a:ext cx="219484" cy="219483"/>
            </a:xfrm>
            <a:custGeom>
              <a:rect l="0" t="0" r="0" b="0"/>
              <a:pathLst>
                <a:path w="345" h="345">
                  <a:moveTo>
                    <a:pt x="0" y="172"/>
                  </a:moveTo>
                  <a:cubicBezTo>
                    <a:pt x="0" y="77"/>
                    <a:pt x="77" y="0"/>
                    <a:pt x="172" y="0"/>
                  </a:cubicBezTo>
                  <a:lnTo>
                    <a:pt x="172" y="0"/>
                  </a:lnTo>
                  <a:lnTo>
                    <a:pt x="172" y="0"/>
                  </a:lnTo>
                  <a:lnTo>
                    <a:pt x="172" y="0"/>
                  </a:lnTo>
                  <a:cubicBezTo>
                    <a:pt x="268" y="0"/>
                    <a:pt x="345" y="77"/>
                    <a:pt x="345" y="172"/>
                  </a:cubicBezTo>
                  <a:lnTo>
                    <a:pt x="345" y="172"/>
                  </a:lnTo>
                  <a:cubicBezTo>
                    <a:pt x="345" y="172"/>
                    <a:pt x="345" y="172"/>
                    <a:pt x="345" y="172"/>
                  </a:cubicBezTo>
                  <a:lnTo>
                    <a:pt x="345" y="172"/>
                  </a:lnTo>
                  <a:lnTo>
                    <a:pt x="345" y="172"/>
                  </a:lnTo>
                  <a:lnTo>
                    <a:pt x="345" y="172"/>
                  </a:lnTo>
                  <a:cubicBezTo>
                    <a:pt x="345" y="268"/>
                    <a:pt x="268" y="345"/>
                    <a:pt x="172" y="345"/>
                  </a:cubicBezTo>
                  <a:lnTo>
                    <a:pt x="172" y="345"/>
                  </a:lnTo>
                  <a:lnTo>
                    <a:pt x="172" y="345"/>
                  </a:lnTo>
                  <a:lnTo>
                    <a:pt x="172" y="345"/>
                  </a:lnTo>
                  <a:cubicBezTo>
                    <a:pt x="77" y="345"/>
                    <a:pt x="0" y="268"/>
                    <a:pt x="0" y="172"/>
                  </a:cubicBezTo>
                  <a:lnTo>
                    <a:pt x="0" y="172"/>
                  </a:lnTo>
                  <a:close/>
                </a:path>
              </a:pathLst>
            </a:custGeom>
            <a:solidFill>
              <a:srgbClr val="F4FB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5108558" y="155757"/>
              <a:ext cx="97564" cy="97563"/>
            </a:xfrm>
            <a:custGeom>
              <a:rect l="0" t="0" r="0" b="0"/>
              <a:pathLst>
                <a:path w="153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2924371" y="107003"/>
              <a:ext cx="219485" cy="219483"/>
            </a:xfrm>
            <a:custGeom>
              <a:rect l="0" t="0" r="0" b="0"/>
              <a:pathLst>
                <a:path w="345" h="345">
                  <a:moveTo>
                    <a:pt x="0" y="172"/>
                  </a:moveTo>
                  <a:cubicBezTo>
                    <a:pt x="0" y="77"/>
                    <a:pt x="77" y="0"/>
                    <a:pt x="172" y="0"/>
                  </a:cubicBezTo>
                  <a:lnTo>
                    <a:pt x="172" y="0"/>
                  </a:lnTo>
                  <a:lnTo>
                    <a:pt x="172" y="0"/>
                  </a:lnTo>
                  <a:lnTo>
                    <a:pt x="172" y="0"/>
                  </a:lnTo>
                  <a:cubicBezTo>
                    <a:pt x="268" y="0"/>
                    <a:pt x="345" y="77"/>
                    <a:pt x="345" y="172"/>
                  </a:cubicBezTo>
                  <a:lnTo>
                    <a:pt x="345" y="172"/>
                  </a:lnTo>
                  <a:cubicBezTo>
                    <a:pt x="345" y="172"/>
                    <a:pt x="345" y="172"/>
                    <a:pt x="345" y="172"/>
                  </a:cubicBezTo>
                  <a:lnTo>
                    <a:pt x="345" y="172"/>
                  </a:lnTo>
                  <a:lnTo>
                    <a:pt x="345" y="172"/>
                  </a:lnTo>
                  <a:lnTo>
                    <a:pt x="345" y="172"/>
                  </a:lnTo>
                  <a:cubicBezTo>
                    <a:pt x="345" y="268"/>
                    <a:pt x="268" y="345"/>
                    <a:pt x="172" y="345"/>
                  </a:cubicBezTo>
                  <a:lnTo>
                    <a:pt x="172" y="345"/>
                  </a:lnTo>
                  <a:lnTo>
                    <a:pt x="172" y="345"/>
                  </a:lnTo>
                  <a:lnTo>
                    <a:pt x="172" y="345"/>
                  </a:lnTo>
                  <a:cubicBezTo>
                    <a:pt x="77" y="345"/>
                    <a:pt x="0" y="268"/>
                    <a:pt x="0" y="172"/>
                  </a:cubicBezTo>
                  <a:lnTo>
                    <a:pt x="0" y="172"/>
                  </a:lnTo>
                  <a:close/>
                </a:path>
              </a:pathLst>
            </a:custGeom>
            <a:solidFill>
              <a:srgbClr val="F4FB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2985333" y="167963"/>
              <a:ext cx="97564" cy="97563"/>
            </a:xfrm>
            <a:custGeom>
              <a:rect l="0" t="0" r="0" b="0"/>
              <a:pathLst>
                <a:path w="153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7172275" y="107003"/>
              <a:ext cx="219485" cy="219483"/>
            </a:xfrm>
            <a:custGeom>
              <a:rect l="0" t="0" r="0" b="0"/>
              <a:pathLst>
                <a:path w="345" h="345">
                  <a:moveTo>
                    <a:pt x="0" y="172"/>
                  </a:moveTo>
                  <a:cubicBezTo>
                    <a:pt x="0" y="77"/>
                    <a:pt x="77" y="0"/>
                    <a:pt x="172" y="0"/>
                  </a:cubicBezTo>
                  <a:lnTo>
                    <a:pt x="172" y="0"/>
                  </a:lnTo>
                  <a:lnTo>
                    <a:pt x="172" y="0"/>
                  </a:lnTo>
                  <a:lnTo>
                    <a:pt x="172" y="0"/>
                  </a:lnTo>
                  <a:cubicBezTo>
                    <a:pt x="268" y="0"/>
                    <a:pt x="345" y="77"/>
                    <a:pt x="345" y="172"/>
                  </a:cubicBezTo>
                  <a:lnTo>
                    <a:pt x="345" y="172"/>
                  </a:lnTo>
                  <a:cubicBezTo>
                    <a:pt x="345" y="172"/>
                    <a:pt x="345" y="172"/>
                    <a:pt x="345" y="172"/>
                  </a:cubicBezTo>
                  <a:lnTo>
                    <a:pt x="345" y="172"/>
                  </a:lnTo>
                  <a:lnTo>
                    <a:pt x="345" y="172"/>
                  </a:lnTo>
                  <a:lnTo>
                    <a:pt x="345" y="172"/>
                  </a:lnTo>
                  <a:cubicBezTo>
                    <a:pt x="345" y="268"/>
                    <a:pt x="268" y="345"/>
                    <a:pt x="172" y="345"/>
                  </a:cubicBezTo>
                  <a:lnTo>
                    <a:pt x="172" y="345"/>
                  </a:lnTo>
                  <a:lnTo>
                    <a:pt x="172" y="345"/>
                  </a:lnTo>
                  <a:lnTo>
                    <a:pt x="172" y="345"/>
                  </a:lnTo>
                  <a:cubicBezTo>
                    <a:pt x="77" y="345"/>
                    <a:pt x="0" y="268"/>
                    <a:pt x="0" y="172"/>
                  </a:cubicBezTo>
                  <a:lnTo>
                    <a:pt x="0" y="172"/>
                  </a:lnTo>
                  <a:close/>
                </a:path>
              </a:pathLst>
            </a:custGeom>
            <a:solidFill>
              <a:srgbClr val="F4FB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7233235" y="167963"/>
              <a:ext cx="97566" cy="97563"/>
            </a:xfrm>
            <a:custGeom>
              <a:rect l="0" t="0" r="0" b="0"/>
              <a:pathLst>
                <a:path w="153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lnTo>
                    <a:pt x="76" y="153"/>
                  </a:ln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23" name="textbox 223"/>
          <p:cNvSpPr/>
          <p:nvPr/>
        </p:nvSpPr>
        <p:spPr>
          <a:xfrm>
            <a:off x="4699018" y="4404155"/>
            <a:ext cx="2499995" cy="12960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636"/>
              </a:lnSpc>
            </a:pPr>
            <a:endParaRPr lang="Arial" altLang="Arial" sz="100"/>
          </a:p>
          <a:p>
            <a:pPr marL="13071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橡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胶</a:t>
            </a:r>
            <a:endParaRPr lang="Microsoft YaHei" altLang="Microsoft YaHei" sz="2300"/>
          </a:p>
          <a:p>
            <a:pPr algn="l" rtl="0" eaLnBrk="0">
              <a:lnSpc>
                <a:spcPct val="105000"/>
              </a:lnSpc>
            </a:pPr>
            <a:endParaRPr lang="Arial" altLang="Arial" sz="700"/>
          </a:p>
          <a:p>
            <a:pPr marL="12700" indent="1904" algn="l" rtl="0" eaLnBrk="0">
              <a:lnSpc>
                <a:spcPct val="122000"/>
              </a:lnSpc>
              <a:spcBef>
                <a:spcPts val="2"/>
              </a:spcBef>
            </a:pP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用于制造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轮胎、密封件等，需 </a:t>
            </a: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耐磨、耐油、耐高温等特 </a:t>
            </a:r>
            <a:r>
              <a:rPr sz="1500" spc="-8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性。</a:t>
            </a:r>
            <a:endParaRPr lang="Microsoft YaHei" altLang="Microsoft YaHei" sz="1500"/>
          </a:p>
        </p:txBody>
      </p:sp>
      <p:sp>
        <p:nvSpPr>
          <p:cNvPr id="224" name="textbox 224"/>
          <p:cNvSpPr/>
          <p:nvPr/>
        </p:nvSpPr>
        <p:spPr>
          <a:xfrm>
            <a:off x="6869194" y="1520133"/>
            <a:ext cx="2499995" cy="1279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764"/>
              </a:lnSpc>
            </a:pPr>
            <a:endParaRPr lang="Arial" altLang="Arial" sz="100"/>
          </a:p>
          <a:p>
            <a:pPr marL="14547" algn="l" rtl="0" eaLnBrk="0">
              <a:lnSpc>
                <a:spcPct val="92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玻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璃</a:t>
            </a:r>
            <a:endParaRPr lang="Microsoft YaHei" altLang="Microsoft YaHei" sz="2300"/>
          </a:p>
          <a:p>
            <a:pPr algn="l" rtl="0" eaLnBrk="0">
              <a:lnSpc>
                <a:spcPct val="104000"/>
              </a:lnSpc>
            </a:pPr>
            <a:endParaRPr lang="Arial" altLang="Arial" sz="600"/>
          </a:p>
          <a:p>
            <a:pPr marL="12700" indent="1905" algn="l" rtl="0" eaLnBrk="0">
              <a:lnSpc>
                <a:spcPct val="122000"/>
              </a:lnSpc>
              <a:spcBef>
                <a:spcPts val="3"/>
              </a:spcBef>
            </a:pP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用于制造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车窗、后视镜等，需 </a:t>
            </a: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安全、透光、耐冲击等特 </a:t>
            </a:r>
            <a:r>
              <a:rPr sz="1500" spc="-8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性。</a:t>
            </a:r>
            <a:endParaRPr lang="Microsoft YaHei" altLang="Microsoft YaHei" sz="1500"/>
          </a:p>
        </p:txBody>
      </p:sp>
      <p:sp>
        <p:nvSpPr>
          <p:cNvPr id="225" name="textbox 225"/>
          <p:cNvSpPr/>
          <p:nvPr/>
        </p:nvSpPr>
        <p:spPr>
          <a:xfrm>
            <a:off x="2601683" y="1533802"/>
            <a:ext cx="2499995" cy="1265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366"/>
              </a:lnSpc>
            </a:pPr>
            <a:endParaRPr lang="Arial" altLang="Arial" sz="100"/>
          </a:p>
          <a:p>
            <a:pPr marL="15328" algn="l" rtl="0" eaLnBrk="0">
              <a:lnSpc>
                <a:spcPct val="92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料</a:t>
            </a:r>
            <a:endParaRPr lang="Microsoft YaHei" altLang="Microsoft YaHei" sz="2300"/>
          </a:p>
          <a:p>
            <a:pPr algn="l" rtl="0" eaLnBrk="0">
              <a:lnSpc>
                <a:spcPct val="116000"/>
              </a:lnSpc>
            </a:pPr>
            <a:endParaRPr lang="Arial" altLang="Arial" sz="500"/>
          </a:p>
          <a:p>
            <a:pPr marL="12700" indent="2095" algn="l" rtl="0" eaLnBrk="0">
              <a:lnSpc>
                <a:spcPct val="121000"/>
              </a:lnSpc>
              <a:spcBef>
                <a:spcPts val="5"/>
              </a:spcBef>
            </a:pP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用于制造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内饰、外饰等非结构 </a:t>
            </a: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件，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需具备耐磨、耐候、环保 </a:t>
            </a:r>
            <a:r>
              <a:rPr sz="1500" spc="-6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等特性</a:t>
            </a:r>
            <a:r>
              <a:rPr sz="1500" spc="-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26" name="textbox 226"/>
          <p:cNvSpPr/>
          <p:nvPr/>
        </p:nvSpPr>
        <p:spPr>
          <a:xfrm>
            <a:off x="528168" y="4404745"/>
            <a:ext cx="2652395" cy="10217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307"/>
              </a:lnSpc>
            </a:pPr>
            <a:endParaRPr lang="Arial" altLang="Arial" sz="100"/>
          </a:p>
          <a:p>
            <a:pPr marL="12728" algn="l" rtl="0" eaLnBrk="0">
              <a:lnSpc>
                <a:spcPct val="92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</a:t>
            </a:r>
            <a:endParaRPr lang="Microsoft YaHei" altLang="Microsoft YaHei" sz="2300"/>
          </a:p>
          <a:p>
            <a:pPr algn="l" rtl="0" eaLnBrk="0">
              <a:lnSpc>
                <a:spcPct val="109000"/>
              </a:lnSpc>
            </a:pPr>
            <a:endParaRPr lang="Arial" altLang="Arial" sz="700"/>
          </a:p>
          <a:p>
            <a:pPr marL="12700" indent="381" algn="l" rtl="0" eaLnBrk="0">
              <a:lnSpc>
                <a:spcPct val="122000"/>
              </a:lnSpc>
            </a:pPr>
            <a:r>
              <a:rPr sz="1500" spc="-8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用于制造车身、车架等结构件</a:t>
            </a:r>
            <a:r>
              <a:rPr sz="1500" spc="-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8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需具备高强度、耐腐蚀等特性</a:t>
            </a:r>
            <a:r>
              <a:rPr sz="1500" spc="-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27" name="textbox 227"/>
          <p:cNvSpPr/>
          <p:nvPr/>
        </p:nvSpPr>
        <p:spPr>
          <a:xfrm>
            <a:off x="8998531" y="4406812"/>
            <a:ext cx="2498725" cy="9937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17"/>
              </a:lnSpc>
            </a:pPr>
            <a:endParaRPr lang="Arial" altLang="Arial" sz="100"/>
          </a:p>
          <a:p>
            <a:pPr marL="13404" algn="l" rtl="0" eaLnBrk="0">
              <a:lnSpc>
                <a:spcPct val="92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油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漆</a:t>
            </a:r>
            <a:endParaRPr lang="Microsoft YaHei" altLang="Microsoft YaHei" sz="2300"/>
          </a:p>
          <a:p>
            <a:pPr algn="l" rtl="0" eaLnBrk="0">
              <a:lnSpc>
                <a:spcPct val="109000"/>
              </a:lnSpc>
            </a:pPr>
            <a:endParaRPr lang="Arial" altLang="Arial" sz="500"/>
          </a:p>
          <a:p>
            <a:pPr marL="12700" indent="761" algn="l" rtl="0" eaLnBrk="0">
              <a:lnSpc>
                <a:spcPct val="123000"/>
              </a:lnSpc>
              <a:spcBef>
                <a:spcPts val="3"/>
              </a:spcBef>
            </a:pP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用于车身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涂装，需具备色泽鲜 </a:t>
            </a:r>
            <a:r>
              <a:rPr sz="1500" spc="-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艳、耐候、防腐蚀等</a:t>
            </a:r>
            <a:r>
              <a:rPr sz="15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性。</a:t>
            </a:r>
            <a:endParaRPr lang="Microsoft YaHei" altLang="Microsoft YaHei" sz="1500"/>
          </a:p>
        </p:txBody>
      </p:sp>
      <p:sp>
        <p:nvSpPr>
          <p:cNvPr id="228" name="textbox 228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3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1"/>
              </a:spcBef>
              <a:tabLst>
                <a:tab pos="780415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  <a:endParaRPr lang="Microsoft YaHei" altLang="Microsoft YaHei" sz="3000"/>
          </a:p>
        </p:txBody>
      </p:sp>
      <p:grpSp>
        <p:nvGrpSpPr>
          <p:cNvPr id="44" name="group 4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2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6" name="group 46"/>
          <p:cNvGrpSpPr/>
          <p:nvPr/>
        </p:nvGrpSpPr>
        <p:grpSpPr>
          <a:xfrm rot="21600000">
            <a:off x="9353715" y="3581228"/>
            <a:ext cx="1878992" cy="433493"/>
            <a:chExt cx="1878992" cy="433493"/>
          </a:xfrm>
        </p:grpSpPr>
        <p:sp>
          <p:nvSpPr>
            <p:cNvPr id="249" name="path"/>
            <p:cNvSpPr/>
            <p:nvPr/>
          </p:nvSpPr>
          <p:spPr>
            <a:xfrm>
              <a:off x="0" y="0"/>
              <a:ext cx="1878992" cy="433493"/>
            </a:xfrm>
            <a:custGeom>
              <a:rect l="0" t="0" r="0" b="0"/>
              <a:pathLst>
                <a:path w="2959" h="682">
                  <a:moveTo>
                    <a:pt x="0" y="0"/>
                  </a:moveTo>
                  <a:lnTo>
                    <a:pt x="895" y="0"/>
                  </a:lnTo>
                  <a:lnTo>
                    <a:pt x="1492" y="341"/>
                  </a:lnTo>
                  <a:lnTo>
                    <a:pt x="895" y="682"/>
                  </a:lnTo>
                  <a:lnTo>
                    <a:pt x="0" y="682"/>
                  </a:lnTo>
                  <a:lnTo>
                    <a:pt x="596" y="341"/>
                  </a:lnTo>
                  <a:lnTo>
                    <a:pt x="0" y="0"/>
                  </a:lnTo>
                  <a:close/>
                </a:path>
                <a:path w="2959" h="682">
                  <a:moveTo>
                    <a:pt x="746" y="0"/>
                  </a:moveTo>
                  <a:lnTo>
                    <a:pt x="1641" y="0"/>
                  </a:lnTo>
                  <a:lnTo>
                    <a:pt x="2238" y="341"/>
                  </a:lnTo>
                  <a:lnTo>
                    <a:pt x="1641" y="682"/>
                  </a:lnTo>
                  <a:lnTo>
                    <a:pt x="746" y="682"/>
                  </a:lnTo>
                  <a:lnTo>
                    <a:pt x="1342" y="341"/>
                  </a:lnTo>
                  <a:lnTo>
                    <a:pt x="746" y="0"/>
                  </a:lnTo>
                  <a:close/>
                </a:path>
                <a:path w="2959" h="682">
                  <a:moveTo>
                    <a:pt x="1466" y="0"/>
                  </a:moveTo>
                  <a:lnTo>
                    <a:pt x="2362" y="0"/>
                  </a:lnTo>
                  <a:lnTo>
                    <a:pt x="2959" y="341"/>
                  </a:lnTo>
                  <a:lnTo>
                    <a:pt x="2362" y="682"/>
                  </a:lnTo>
                  <a:lnTo>
                    <a:pt x="1466" y="682"/>
                  </a:lnTo>
                  <a:lnTo>
                    <a:pt x="2063" y="341"/>
                  </a:lnTo>
                  <a:lnTo>
                    <a:pt x="1466" y="0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0" name="path"/>
            <p:cNvSpPr/>
            <p:nvPr/>
          </p:nvSpPr>
          <p:spPr>
            <a:xfrm>
              <a:off x="807550" y="99974"/>
              <a:ext cx="219487" cy="219484"/>
            </a:xfrm>
            <a:custGeom>
              <a:rect l="0" t="0" r="0" b="0"/>
              <a:pathLst>
                <a:path w="345" h="345">
                  <a:moveTo>
                    <a:pt x="0" y="172"/>
                  </a:moveTo>
                  <a:cubicBezTo>
                    <a:pt x="0" y="77"/>
                    <a:pt x="77" y="0"/>
                    <a:pt x="172" y="0"/>
                  </a:cubicBezTo>
                  <a:lnTo>
                    <a:pt x="172" y="0"/>
                  </a:lnTo>
                  <a:lnTo>
                    <a:pt x="172" y="0"/>
                  </a:lnTo>
                  <a:lnTo>
                    <a:pt x="172" y="0"/>
                  </a:lnTo>
                  <a:cubicBezTo>
                    <a:pt x="268" y="0"/>
                    <a:pt x="345" y="77"/>
                    <a:pt x="345" y="172"/>
                  </a:cubicBezTo>
                  <a:lnTo>
                    <a:pt x="345" y="172"/>
                  </a:lnTo>
                  <a:cubicBezTo>
                    <a:pt x="345" y="172"/>
                    <a:pt x="345" y="172"/>
                    <a:pt x="345" y="172"/>
                  </a:cubicBezTo>
                  <a:lnTo>
                    <a:pt x="345" y="172"/>
                  </a:lnTo>
                  <a:lnTo>
                    <a:pt x="345" y="172"/>
                  </a:lnTo>
                  <a:lnTo>
                    <a:pt x="345" y="172"/>
                  </a:lnTo>
                  <a:cubicBezTo>
                    <a:pt x="345" y="268"/>
                    <a:pt x="268" y="345"/>
                    <a:pt x="172" y="345"/>
                  </a:cubicBezTo>
                  <a:lnTo>
                    <a:pt x="172" y="345"/>
                  </a:lnTo>
                  <a:lnTo>
                    <a:pt x="172" y="345"/>
                  </a:lnTo>
                  <a:lnTo>
                    <a:pt x="172" y="345"/>
                  </a:lnTo>
                  <a:cubicBezTo>
                    <a:pt x="77" y="345"/>
                    <a:pt x="0" y="268"/>
                    <a:pt x="0" y="172"/>
                  </a:cubicBezTo>
                  <a:lnTo>
                    <a:pt x="0" y="172"/>
                  </a:lnTo>
                  <a:close/>
                </a:path>
              </a:pathLst>
            </a:custGeom>
            <a:solidFill>
              <a:srgbClr val="F4FB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1" name="path"/>
            <p:cNvSpPr/>
            <p:nvPr/>
          </p:nvSpPr>
          <p:spPr>
            <a:xfrm>
              <a:off x="868509" y="160933"/>
              <a:ext cx="97566" cy="97564"/>
            </a:xfrm>
            <a:custGeom>
              <a:rect l="0" t="0" r="0" b="0"/>
              <a:pathLst>
                <a:path w="153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lnTo>
                    <a:pt x="76" y="153"/>
                  </a:ln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52" name="rect"/>
          <p:cNvSpPr/>
          <p:nvPr/>
        </p:nvSpPr>
        <p:spPr>
          <a:xfrm>
            <a:off x="3934168" y="3835634"/>
            <a:ext cx="19050" cy="1284762"/>
          </a:xfrm>
          <a:prstGeom prst="rect">
            <a:avLst/>
          </a:prstGeom>
          <a:solidFill>
            <a:srgbClr val="64BDF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8" name="group 48"/>
          <p:cNvGrpSpPr/>
          <p:nvPr/>
        </p:nvGrpSpPr>
        <p:grpSpPr>
          <a:xfrm rot="21600000">
            <a:off x="3560106" y="5063732"/>
            <a:ext cx="742789" cy="742789"/>
            <a:chExt cx="742789" cy="742789"/>
          </a:xfrm>
        </p:grpSpPr>
        <p:sp>
          <p:nvSpPr>
            <p:cNvPr id="253" name="path"/>
            <p:cNvSpPr/>
            <p:nvPr/>
          </p:nvSpPr>
          <p:spPr>
            <a:xfrm>
              <a:off x="0" y="0"/>
              <a:ext cx="742789" cy="742789"/>
            </a:xfrm>
            <a:custGeom>
              <a:rect l="0" t="0" r="0" b="0"/>
              <a:pathLst>
                <a:path w="1169" h="1169">
                  <a:moveTo>
                    <a:pt x="0" y="584"/>
                  </a:moveTo>
                  <a:cubicBezTo>
                    <a:pt x="0" y="261"/>
                    <a:pt x="261" y="0"/>
                    <a:pt x="584" y="0"/>
                  </a:cubicBezTo>
                  <a:lnTo>
                    <a:pt x="584" y="0"/>
                  </a:lnTo>
                  <a:lnTo>
                    <a:pt x="584" y="0"/>
                  </a:lnTo>
                  <a:lnTo>
                    <a:pt x="584" y="0"/>
                  </a:lnTo>
                  <a:cubicBezTo>
                    <a:pt x="907" y="0"/>
                    <a:pt x="1169" y="261"/>
                    <a:pt x="1169" y="584"/>
                  </a:cubicBezTo>
                  <a:lnTo>
                    <a:pt x="1169" y="584"/>
                  </a:lnTo>
                  <a:cubicBezTo>
                    <a:pt x="1169" y="584"/>
                    <a:pt x="1169" y="584"/>
                    <a:pt x="1169" y="584"/>
                  </a:cubicBezTo>
                  <a:lnTo>
                    <a:pt x="1169" y="584"/>
                  </a:lnTo>
                  <a:lnTo>
                    <a:pt x="1169" y="584"/>
                  </a:lnTo>
                  <a:lnTo>
                    <a:pt x="1169" y="584"/>
                  </a:lnTo>
                  <a:cubicBezTo>
                    <a:pt x="1169" y="907"/>
                    <a:pt x="907" y="1169"/>
                    <a:pt x="584" y="1169"/>
                  </a:cubicBezTo>
                  <a:lnTo>
                    <a:pt x="584" y="1169"/>
                  </a:lnTo>
                  <a:cubicBezTo>
                    <a:pt x="261" y="1169"/>
                    <a:pt x="0" y="907"/>
                    <a:pt x="0" y="584"/>
                  </a:cubicBezTo>
                  <a:lnTo>
                    <a:pt x="0" y="584"/>
                  </a:lnTo>
                  <a:close/>
                </a:path>
              </a:pathLst>
            </a:custGeom>
            <a:solidFill>
              <a:srgbClr val="64BDF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4" name="path"/>
            <p:cNvSpPr/>
            <p:nvPr/>
          </p:nvSpPr>
          <p:spPr>
            <a:xfrm>
              <a:off x="225078" y="219421"/>
              <a:ext cx="355387" cy="355387"/>
            </a:xfrm>
            <a:custGeom>
              <a:rect l="0" t="0" r="0" b="0"/>
              <a:pathLst>
                <a:path w="559" h="559">
                  <a:moveTo>
                    <a:pt x="214" y="335"/>
                  </a:moveTo>
                  <a:lnTo>
                    <a:pt x="55" y="335"/>
                  </a:lnTo>
                  <a:lnTo>
                    <a:pt x="55" y="559"/>
                  </a:lnTo>
                  <a:lnTo>
                    <a:pt x="0" y="559"/>
                  </a:lnTo>
                  <a:lnTo>
                    <a:pt x="0" y="0"/>
                  </a:lnTo>
                  <a:lnTo>
                    <a:pt x="335" y="0"/>
                  </a:lnTo>
                  <a:lnTo>
                    <a:pt x="345" y="55"/>
                  </a:lnTo>
                  <a:lnTo>
                    <a:pt x="559" y="55"/>
                  </a:lnTo>
                  <a:lnTo>
                    <a:pt x="475" y="223"/>
                  </a:lnTo>
                  <a:lnTo>
                    <a:pt x="559" y="391"/>
                  </a:lnTo>
                  <a:lnTo>
                    <a:pt x="223" y="391"/>
                  </a:lnTo>
                  <a:lnTo>
                    <a:pt x="214" y="335"/>
                  </a:lnTo>
                  <a:close/>
                </a:path>
              </a:pathLst>
            </a:custGeom>
            <a:solidFill>
              <a:srgbClr val="F4FB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55" name="rect"/>
          <p:cNvSpPr/>
          <p:nvPr/>
        </p:nvSpPr>
        <p:spPr>
          <a:xfrm>
            <a:off x="8182075" y="3822283"/>
            <a:ext cx="19050" cy="1284763"/>
          </a:xfrm>
          <a:prstGeom prst="rect">
            <a:avLst/>
          </a:prstGeom>
          <a:solidFill>
            <a:srgbClr val="64BDF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50"/>
          <p:cNvGrpSpPr/>
          <p:nvPr/>
        </p:nvGrpSpPr>
        <p:grpSpPr>
          <a:xfrm rot="21600000">
            <a:off x="7820205" y="5063732"/>
            <a:ext cx="742788" cy="742789"/>
            <a:chExt cx="742788" cy="742789"/>
          </a:xfrm>
        </p:grpSpPr>
        <p:sp>
          <p:nvSpPr>
            <p:cNvPr id="256" name="path"/>
            <p:cNvSpPr/>
            <p:nvPr/>
          </p:nvSpPr>
          <p:spPr>
            <a:xfrm>
              <a:off x="0" y="0"/>
              <a:ext cx="742788" cy="742789"/>
            </a:xfrm>
            <a:custGeom>
              <a:rect l="0" t="0" r="0" b="0"/>
              <a:pathLst>
                <a:path w="1169" h="1169">
                  <a:moveTo>
                    <a:pt x="0" y="584"/>
                  </a:moveTo>
                  <a:cubicBezTo>
                    <a:pt x="0" y="261"/>
                    <a:pt x="261" y="0"/>
                    <a:pt x="584" y="0"/>
                  </a:cubicBezTo>
                  <a:lnTo>
                    <a:pt x="584" y="0"/>
                  </a:lnTo>
                  <a:lnTo>
                    <a:pt x="584" y="0"/>
                  </a:lnTo>
                  <a:lnTo>
                    <a:pt x="584" y="0"/>
                  </a:lnTo>
                  <a:cubicBezTo>
                    <a:pt x="907" y="0"/>
                    <a:pt x="1169" y="261"/>
                    <a:pt x="1169" y="584"/>
                  </a:cubicBezTo>
                  <a:lnTo>
                    <a:pt x="1169" y="584"/>
                  </a:lnTo>
                  <a:cubicBezTo>
                    <a:pt x="1169" y="584"/>
                    <a:pt x="1169" y="584"/>
                    <a:pt x="1169" y="584"/>
                  </a:cubicBezTo>
                  <a:lnTo>
                    <a:pt x="1169" y="584"/>
                  </a:lnTo>
                  <a:lnTo>
                    <a:pt x="1169" y="584"/>
                  </a:lnTo>
                  <a:lnTo>
                    <a:pt x="1169" y="584"/>
                  </a:lnTo>
                  <a:cubicBezTo>
                    <a:pt x="1169" y="907"/>
                    <a:pt x="907" y="1169"/>
                    <a:pt x="584" y="1169"/>
                  </a:cubicBezTo>
                  <a:lnTo>
                    <a:pt x="584" y="1169"/>
                  </a:lnTo>
                  <a:cubicBezTo>
                    <a:pt x="261" y="1169"/>
                    <a:pt x="0" y="907"/>
                    <a:pt x="0" y="584"/>
                  </a:cubicBezTo>
                  <a:lnTo>
                    <a:pt x="0" y="584"/>
                  </a:lnTo>
                  <a:close/>
                </a:path>
              </a:pathLst>
            </a:custGeom>
            <a:solidFill>
              <a:srgbClr val="64BDF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7" name="path"/>
            <p:cNvSpPr/>
            <p:nvPr/>
          </p:nvSpPr>
          <p:spPr>
            <a:xfrm>
              <a:off x="96905" y="213461"/>
              <a:ext cx="539167" cy="313121"/>
            </a:xfrm>
            <a:custGeom>
              <a:rect l="0" t="0" r="0" b="0"/>
              <a:pathLst>
                <a:path w="849" h="492">
                  <a:moveTo>
                    <a:pt x="657" y="278"/>
                  </a:moveTo>
                  <a:cubicBezTo>
                    <a:pt x="657" y="278"/>
                    <a:pt x="565" y="183"/>
                    <a:pt x="437" y="183"/>
                  </a:cubicBezTo>
                  <a:lnTo>
                    <a:pt x="437" y="183"/>
                  </a:lnTo>
                  <a:cubicBezTo>
                    <a:pt x="313" y="183"/>
                    <a:pt x="189" y="278"/>
                    <a:pt x="189" y="278"/>
                  </a:cubicBezTo>
                  <a:lnTo>
                    <a:pt x="189" y="278"/>
                  </a:lnTo>
                  <a:lnTo>
                    <a:pt x="120" y="249"/>
                  </a:lnTo>
                  <a:lnTo>
                    <a:pt x="120" y="333"/>
                  </a:lnTo>
                  <a:lnTo>
                    <a:pt x="120" y="333"/>
                  </a:lnTo>
                  <a:cubicBezTo>
                    <a:pt x="131" y="337"/>
                    <a:pt x="139" y="347"/>
                    <a:pt x="139" y="359"/>
                  </a:cubicBezTo>
                  <a:lnTo>
                    <a:pt x="139" y="359"/>
                  </a:lnTo>
                  <a:cubicBezTo>
                    <a:pt x="139" y="372"/>
                    <a:pt x="131" y="382"/>
                    <a:pt x="120" y="385"/>
                  </a:cubicBezTo>
                  <a:lnTo>
                    <a:pt x="120" y="385"/>
                  </a:lnTo>
                  <a:lnTo>
                    <a:pt x="140" y="442"/>
                  </a:lnTo>
                  <a:lnTo>
                    <a:pt x="80" y="442"/>
                  </a:lnTo>
                  <a:lnTo>
                    <a:pt x="101" y="385"/>
                  </a:lnTo>
                  <a:lnTo>
                    <a:pt x="101" y="385"/>
                  </a:lnTo>
                  <a:cubicBezTo>
                    <a:pt x="91" y="381"/>
                    <a:pt x="84" y="371"/>
                    <a:pt x="84" y="359"/>
                  </a:cubicBezTo>
                  <a:lnTo>
                    <a:pt x="84" y="359"/>
                  </a:lnTo>
                  <a:cubicBezTo>
                    <a:pt x="84" y="348"/>
                    <a:pt x="91" y="338"/>
                    <a:pt x="100" y="334"/>
                  </a:cubicBezTo>
                  <a:lnTo>
                    <a:pt x="100" y="334"/>
                  </a:lnTo>
                  <a:lnTo>
                    <a:pt x="100" y="240"/>
                  </a:lnTo>
                  <a:lnTo>
                    <a:pt x="0" y="198"/>
                  </a:lnTo>
                  <a:lnTo>
                    <a:pt x="442" y="0"/>
                  </a:lnTo>
                  <a:lnTo>
                    <a:pt x="849" y="201"/>
                  </a:lnTo>
                  <a:lnTo>
                    <a:pt x="657" y="278"/>
                  </a:lnTo>
                  <a:close/>
                  <a:moveTo>
                    <a:pt x="432" y="231"/>
                  </a:moveTo>
                  <a:cubicBezTo>
                    <a:pt x="561" y="231"/>
                    <a:pt x="623" y="299"/>
                    <a:pt x="623" y="299"/>
                  </a:cubicBezTo>
                  <a:lnTo>
                    <a:pt x="623" y="299"/>
                  </a:lnTo>
                  <a:lnTo>
                    <a:pt x="623" y="440"/>
                  </a:lnTo>
                  <a:lnTo>
                    <a:pt x="623" y="440"/>
                  </a:lnTo>
                  <a:cubicBezTo>
                    <a:pt x="623" y="440"/>
                    <a:pt x="558" y="493"/>
                    <a:pt x="422" y="493"/>
                  </a:cubicBezTo>
                  <a:lnTo>
                    <a:pt x="422" y="493"/>
                  </a:lnTo>
                  <a:cubicBezTo>
                    <a:pt x="286" y="493"/>
                    <a:pt x="241" y="440"/>
                    <a:pt x="241" y="440"/>
                  </a:cubicBezTo>
                  <a:lnTo>
                    <a:pt x="241" y="440"/>
                  </a:lnTo>
                  <a:lnTo>
                    <a:pt x="241" y="299"/>
                  </a:lnTo>
                  <a:lnTo>
                    <a:pt x="241" y="299"/>
                  </a:lnTo>
                  <a:cubicBezTo>
                    <a:pt x="241" y="299"/>
                    <a:pt x="304" y="231"/>
                    <a:pt x="432" y="231"/>
                  </a:cubicBezTo>
                  <a:moveTo>
                    <a:pt x="430" y="462"/>
                  </a:moveTo>
                  <a:cubicBezTo>
                    <a:pt x="519" y="462"/>
                    <a:pt x="591" y="444"/>
                    <a:pt x="591" y="422"/>
                  </a:cubicBezTo>
                  <a:lnTo>
                    <a:pt x="591" y="422"/>
                  </a:lnTo>
                  <a:cubicBezTo>
                    <a:pt x="591" y="400"/>
                    <a:pt x="519" y="382"/>
                    <a:pt x="430" y="382"/>
                  </a:cubicBezTo>
                  <a:lnTo>
                    <a:pt x="430" y="382"/>
                  </a:lnTo>
                  <a:cubicBezTo>
                    <a:pt x="341" y="382"/>
                    <a:pt x="269" y="400"/>
                    <a:pt x="269" y="422"/>
                  </a:cubicBezTo>
                  <a:lnTo>
                    <a:pt x="269" y="422"/>
                  </a:lnTo>
                  <a:cubicBezTo>
                    <a:pt x="269" y="444"/>
                    <a:pt x="341" y="462"/>
                    <a:pt x="430" y="462"/>
                  </a:cubicBezTo>
                </a:path>
              </a:pathLst>
            </a:custGeom>
            <a:solidFill>
              <a:srgbClr val="F4FB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58" name="rect"/>
          <p:cNvSpPr/>
          <p:nvPr/>
        </p:nvSpPr>
        <p:spPr>
          <a:xfrm>
            <a:off x="10256083" y="2571731"/>
            <a:ext cx="19050" cy="961926"/>
          </a:xfrm>
          <a:prstGeom prst="rect">
            <a:avLst/>
          </a:prstGeom>
          <a:solidFill>
            <a:srgbClr val="64BDF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2" name="group 52"/>
          <p:cNvGrpSpPr/>
          <p:nvPr/>
        </p:nvGrpSpPr>
        <p:grpSpPr>
          <a:xfrm rot="21600000">
            <a:off x="9900598" y="1852615"/>
            <a:ext cx="742789" cy="742788"/>
            <a:chExt cx="742789" cy="742788"/>
          </a:xfrm>
        </p:grpSpPr>
        <p:sp>
          <p:nvSpPr>
            <p:cNvPr id="259" name="path"/>
            <p:cNvSpPr/>
            <p:nvPr/>
          </p:nvSpPr>
          <p:spPr>
            <a:xfrm>
              <a:off x="0" y="0"/>
              <a:ext cx="742789" cy="742788"/>
            </a:xfrm>
            <a:custGeom>
              <a:rect l="0" t="0" r="0" b="0"/>
              <a:pathLst>
                <a:path w="1169" h="1169">
                  <a:moveTo>
                    <a:pt x="0" y="584"/>
                  </a:moveTo>
                  <a:cubicBezTo>
                    <a:pt x="0" y="261"/>
                    <a:pt x="261" y="0"/>
                    <a:pt x="584" y="0"/>
                  </a:cubicBezTo>
                  <a:lnTo>
                    <a:pt x="584" y="0"/>
                  </a:lnTo>
                  <a:lnTo>
                    <a:pt x="584" y="0"/>
                  </a:lnTo>
                  <a:lnTo>
                    <a:pt x="584" y="0"/>
                  </a:lnTo>
                  <a:cubicBezTo>
                    <a:pt x="907" y="0"/>
                    <a:pt x="1169" y="261"/>
                    <a:pt x="1169" y="584"/>
                  </a:cubicBezTo>
                  <a:lnTo>
                    <a:pt x="1169" y="584"/>
                  </a:lnTo>
                  <a:cubicBezTo>
                    <a:pt x="1169" y="584"/>
                    <a:pt x="1169" y="584"/>
                    <a:pt x="1169" y="584"/>
                  </a:cubicBezTo>
                  <a:lnTo>
                    <a:pt x="1169" y="584"/>
                  </a:lnTo>
                  <a:lnTo>
                    <a:pt x="1169" y="584"/>
                  </a:lnTo>
                  <a:lnTo>
                    <a:pt x="1169" y="584"/>
                  </a:lnTo>
                  <a:cubicBezTo>
                    <a:pt x="1169" y="907"/>
                    <a:pt x="907" y="1169"/>
                    <a:pt x="584" y="1169"/>
                  </a:cubicBezTo>
                  <a:lnTo>
                    <a:pt x="584" y="1169"/>
                  </a:lnTo>
                  <a:lnTo>
                    <a:pt x="584" y="1169"/>
                  </a:lnTo>
                  <a:lnTo>
                    <a:pt x="584" y="1169"/>
                  </a:lnTo>
                  <a:cubicBezTo>
                    <a:pt x="261" y="1169"/>
                    <a:pt x="0" y="907"/>
                    <a:pt x="0" y="584"/>
                  </a:cubicBezTo>
                  <a:lnTo>
                    <a:pt x="0" y="584"/>
                  </a:lnTo>
                  <a:close/>
                </a:path>
              </a:pathLst>
            </a:custGeom>
            <a:solidFill>
              <a:srgbClr val="64BDF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0" name="path"/>
            <p:cNvSpPr/>
            <p:nvPr/>
          </p:nvSpPr>
          <p:spPr>
            <a:xfrm>
              <a:off x="175221" y="211817"/>
              <a:ext cx="383874" cy="335888"/>
            </a:xfrm>
            <a:custGeom>
              <a:rect l="0" t="0" r="0" b="0"/>
              <a:pathLst>
                <a:path w="604" h="528">
                  <a:moveTo>
                    <a:pt x="0" y="377"/>
                  </a:moveTo>
                  <a:lnTo>
                    <a:pt x="302" y="453"/>
                  </a:lnTo>
                  <a:lnTo>
                    <a:pt x="604" y="377"/>
                  </a:lnTo>
                  <a:lnTo>
                    <a:pt x="604" y="453"/>
                  </a:lnTo>
                  <a:lnTo>
                    <a:pt x="302" y="528"/>
                  </a:lnTo>
                  <a:lnTo>
                    <a:pt x="0" y="453"/>
                  </a:lnTo>
                  <a:lnTo>
                    <a:pt x="0" y="377"/>
                  </a:lnTo>
                  <a:close/>
                  <a:moveTo>
                    <a:pt x="0" y="226"/>
                  </a:moveTo>
                  <a:lnTo>
                    <a:pt x="302" y="302"/>
                  </a:lnTo>
                  <a:lnTo>
                    <a:pt x="604" y="226"/>
                  </a:lnTo>
                  <a:lnTo>
                    <a:pt x="604" y="302"/>
                  </a:lnTo>
                  <a:lnTo>
                    <a:pt x="302" y="377"/>
                  </a:lnTo>
                  <a:lnTo>
                    <a:pt x="0" y="302"/>
                  </a:lnTo>
                  <a:lnTo>
                    <a:pt x="0" y="226"/>
                  </a:lnTo>
                  <a:close/>
                  <a:moveTo>
                    <a:pt x="0" y="75"/>
                  </a:moveTo>
                  <a:lnTo>
                    <a:pt x="302" y="0"/>
                  </a:lnTo>
                  <a:lnTo>
                    <a:pt x="604" y="75"/>
                  </a:lnTo>
                  <a:lnTo>
                    <a:pt x="604" y="151"/>
                  </a:lnTo>
                  <a:lnTo>
                    <a:pt x="302" y="226"/>
                  </a:lnTo>
                  <a:lnTo>
                    <a:pt x="0" y="151"/>
                  </a:lnTo>
                  <a:lnTo>
                    <a:pt x="0" y="75"/>
                  </a:lnTo>
                  <a:close/>
                </a:path>
              </a:pathLst>
            </a:custGeom>
            <a:solidFill>
              <a:srgbClr val="F4FB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4" name="group 54"/>
          <p:cNvGrpSpPr/>
          <p:nvPr/>
        </p:nvGrpSpPr>
        <p:grpSpPr>
          <a:xfrm rot="21600000">
            <a:off x="5707716" y="1852615"/>
            <a:ext cx="742789" cy="742788"/>
            <a:chExt cx="742789" cy="742788"/>
          </a:xfrm>
        </p:grpSpPr>
        <p:sp>
          <p:nvSpPr>
            <p:cNvPr id="261" name="path"/>
            <p:cNvSpPr/>
            <p:nvPr/>
          </p:nvSpPr>
          <p:spPr>
            <a:xfrm>
              <a:off x="0" y="0"/>
              <a:ext cx="742789" cy="742788"/>
            </a:xfrm>
            <a:custGeom>
              <a:rect l="0" t="0" r="0" b="0"/>
              <a:pathLst>
                <a:path w="1169" h="1169">
                  <a:moveTo>
                    <a:pt x="0" y="584"/>
                  </a:moveTo>
                  <a:cubicBezTo>
                    <a:pt x="0" y="261"/>
                    <a:pt x="261" y="0"/>
                    <a:pt x="584" y="0"/>
                  </a:cubicBezTo>
                  <a:lnTo>
                    <a:pt x="584" y="0"/>
                  </a:lnTo>
                  <a:lnTo>
                    <a:pt x="584" y="0"/>
                  </a:lnTo>
                  <a:lnTo>
                    <a:pt x="584" y="0"/>
                  </a:lnTo>
                  <a:cubicBezTo>
                    <a:pt x="907" y="0"/>
                    <a:pt x="1169" y="261"/>
                    <a:pt x="1169" y="584"/>
                  </a:cubicBezTo>
                  <a:lnTo>
                    <a:pt x="1169" y="584"/>
                  </a:lnTo>
                  <a:cubicBezTo>
                    <a:pt x="1169" y="584"/>
                    <a:pt x="1169" y="584"/>
                    <a:pt x="1169" y="584"/>
                  </a:cubicBezTo>
                  <a:lnTo>
                    <a:pt x="1169" y="584"/>
                  </a:lnTo>
                  <a:lnTo>
                    <a:pt x="1169" y="584"/>
                  </a:lnTo>
                  <a:lnTo>
                    <a:pt x="1169" y="584"/>
                  </a:lnTo>
                  <a:cubicBezTo>
                    <a:pt x="1169" y="907"/>
                    <a:pt x="907" y="1169"/>
                    <a:pt x="584" y="1169"/>
                  </a:cubicBezTo>
                  <a:lnTo>
                    <a:pt x="584" y="1169"/>
                  </a:lnTo>
                  <a:lnTo>
                    <a:pt x="584" y="1169"/>
                  </a:lnTo>
                  <a:lnTo>
                    <a:pt x="584" y="1169"/>
                  </a:lnTo>
                  <a:cubicBezTo>
                    <a:pt x="261" y="1169"/>
                    <a:pt x="0" y="907"/>
                    <a:pt x="0" y="584"/>
                  </a:cubicBezTo>
                  <a:lnTo>
                    <a:pt x="0" y="584"/>
                  </a:lnTo>
                  <a:close/>
                </a:path>
              </a:pathLst>
            </a:custGeom>
            <a:solidFill>
              <a:srgbClr val="64BDF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2" name="path"/>
            <p:cNvSpPr/>
            <p:nvPr/>
          </p:nvSpPr>
          <p:spPr>
            <a:xfrm>
              <a:off x="177210" y="193726"/>
              <a:ext cx="381393" cy="367234"/>
            </a:xfrm>
            <a:custGeom>
              <a:rect l="0" t="0" r="0" b="0"/>
              <a:pathLst>
                <a:path w="600" h="578">
                  <a:moveTo>
                    <a:pt x="299" y="0"/>
                  </a:moveTo>
                  <a:lnTo>
                    <a:pt x="1" y="128"/>
                  </a:lnTo>
                  <a:lnTo>
                    <a:pt x="299" y="255"/>
                  </a:lnTo>
                  <a:lnTo>
                    <a:pt x="600" y="127"/>
                  </a:lnTo>
                  <a:lnTo>
                    <a:pt x="299" y="0"/>
                  </a:lnTo>
                  <a:close/>
                  <a:moveTo>
                    <a:pt x="311" y="271"/>
                  </a:moveTo>
                  <a:lnTo>
                    <a:pt x="311" y="578"/>
                  </a:lnTo>
                  <a:lnTo>
                    <a:pt x="600" y="441"/>
                  </a:lnTo>
                  <a:lnTo>
                    <a:pt x="600" y="148"/>
                  </a:lnTo>
                  <a:lnTo>
                    <a:pt x="311" y="271"/>
                  </a:lnTo>
                  <a:close/>
                  <a:moveTo>
                    <a:pt x="0" y="441"/>
                  </a:moveTo>
                  <a:lnTo>
                    <a:pt x="290" y="578"/>
                  </a:lnTo>
                  <a:lnTo>
                    <a:pt x="290" y="271"/>
                  </a:lnTo>
                  <a:lnTo>
                    <a:pt x="0" y="148"/>
                  </a:lnTo>
                  <a:lnTo>
                    <a:pt x="0" y="441"/>
                  </a:lnTo>
                  <a:close/>
                </a:path>
              </a:pathLst>
            </a:custGeom>
            <a:solidFill>
              <a:srgbClr val="F4FB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63" name="rect"/>
          <p:cNvSpPr/>
          <p:nvPr/>
        </p:nvSpPr>
        <p:spPr>
          <a:xfrm>
            <a:off x="1810942" y="2574173"/>
            <a:ext cx="19050" cy="970186"/>
          </a:xfrm>
          <a:prstGeom prst="rect">
            <a:avLst/>
          </a:prstGeom>
          <a:solidFill>
            <a:srgbClr val="64BDF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4" name="path"/>
          <p:cNvSpPr/>
          <p:nvPr/>
        </p:nvSpPr>
        <p:spPr>
          <a:xfrm>
            <a:off x="1449073" y="1852615"/>
            <a:ext cx="742789" cy="742788"/>
          </a:xfrm>
          <a:custGeom>
            <a:rect l="0" t="0" r="0" b="0"/>
            <a:pathLst>
              <a:path w="1169" h="1169">
                <a:moveTo>
                  <a:pt x="0" y="584"/>
                </a:moveTo>
                <a:cubicBezTo>
                  <a:pt x="0" y="261"/>
                  <a:pt x="261" y="0"/>
                  <a:pt x="584" y="0"/>
                </a:cubicBezTo>
                <a:lnTo>
                  <a:pt x="584" y="0"/>
                </a:lnTo>
                <a:lnTo>
                  <a:pt x="584" y="0"/>
                </a:lnTo>
                <a:lnTo>
                  <a:pt x="584" y="0"/>
                </a:lnTo>
                <a:cubicBezTo>
                  <a:pt x="907" y="0"/>
                  <a:pt x="1169" y="261"/>
                  <a:pt x="1169" y="584"/>
                </a:cubicBezTo>
                <a:lnTo>
                  <a:pt x="1169" y="584"/>
                </a:lnTo>
                <a:cubicBezTo>
                  <a:pt x="1169" y="584"/>
                  <a:pt x="1169" y="584"/>
                  <a:pt x="1169" y="584"/>
                </a:cubicBezTo>
                <a:lnTo>
                  <a:pt x="1169" y="584"/>
                </a:lnTo>
                <a:lnTo>
                  <a:pt x="1169" y="584"/>
                </a:lnTo>
                <a:lnTo>
                  <a:pt x="1169" y="584"/>
                </a:lnTo>
                <a:cubicBezTo>
                  <a:pt x="1169" y="907"/>
                  <a:pt x="907" y="1169"/>
                  <a:pt x="584" y="1169"/>
                </a:cubicBezTo>
                <a:lnTo>
                  <a:pt x="584" y="1169"/>
                </a:lnTo>
                <a:lnTo>
                  <a:pt x="584" y="1169"/>
                </a:lnTo>
                <a:lnTo>
                  <a:pt x="584" y="1169"/>
                </a:lnTo>
                <a:cubicBezTo>
                  <a:pt x="261" y="1169"/>
                  <a:pt x="0" y="907"/>
                  <a:pt x="0" y="584"/>
                </a:cubicBezTo>
                <a:lnTo>
                  <a:pt x="0" y="584"/>
                </a:lnTo>
                <a:close/>
              </a:path>
            </a:pathLst>
          </a:custGeom>
          <a:solidFill>
            <a:srgbClr val="64BDF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5" name="path"/>
          <p:cNvSpPr/>
          <p:nvPr/>
        </p:nvSpPr>
        <p:spPr>
          <a:xfrm>
            <a:off x="1640033" y="2043386"/>
            <a:ext cx="356541" cy="356542"/>
          </a:xfrm>
          <a:custGeom>
            <a:rect l="0" t="0" r="0" b="0"/>
            <a:pathLst>
              <a:path w="561" h="561">
                <a:moveTo>
                  <a:pt x="0" y="168"/>
                </a:moveTo>
                <a:lnTo>
                  <a:pt x="280" y="0"/>
                </a:lnTo>
                <a:lnTo>
                  <a:pt x="561" y="168"/>
                </a:lnTo>
                <a:lnTo>
                  <a:pt x="561" y="224"/>
                </a:lnTo>
                <a:lnTo>
                  <a:pt x="0" y="224"/>
                </a:lnTo>
                <a:lnTo>
                  <a:pt x="0" y="168"/>
                </a:lnTo>
                <a:close/>
                <a:moveTo>
                  <a:pt x="0" y="505"/>
                </a:moveTo>
                <a:lnTo>
                  <a:pt x="561" y="505"/>
                </a:lnTo>
                <a:lnTo>
                  <a:pt x="561" y="561"/>
                </a:lnTo>
                <a:lnTo>
                  <a:pt x="0" y="561"/>
                </a:lnTo>
                <a:lnTo>
                  <a:pt x="0" y="505"/>
                </a:lnTo>
                <a:close/>
                <a:moveTo>
                  <a:pt x="56" y="449"/>
                </a:moveTo>
                <a:lnTo>
                  <a:pt x="505" y="449"/>
                </a:lnTo>
                <a:lnTo>
                  <a:pt x="505" y="505"/>
                </a:lnTo>
                <a:lnTo>
                  <a:pt x="56" y="505"/>
                </a:lnTo>
                <a:lnTo>
                  <a:pt x="56" y="449"/>
                </a:lnTo>
                <a:close/>
                <a:moveTo>
                  <a:pt x="56" y="224"/>
                </a:moveTo>
                <a:lnTo>
                  <a:pt x="168" y="224"/>
                </a:lnTo>
                <a:lnTo>
                  <a:pt x="168" y="449"/>
                </a:lnTo>
                <a:lnTo>
                  <a:pt x="56" y="449"/>
                </a:lnTo>
                <a:lnTo>
                  <a:pt x="56" y="224"/>
                </a:lnTo>
                <a:close/>
                <a:moveTo>
                  <a:pt x="224" y="224"/>
                </a:moveTo>
                <a:lnTo>
                  <a:pt x="336" y="224"/>
                </a:lnTo>
                <a:lnTo>
                  <a:pt x="336" y="449"/>
                </a:lnTo>
                <a:lnTo>
                  <a:pt x="224" y="449"/>
                </a:lnTo>
                <a:lnTo>
                  <a:pt x="224" y="224"/>
                </a:lnTo>
                <a:close/>
                <a:moveTo>
                  <a:pt x="393" y="224"/>
                </a:moveTo>
                <a:lnTo>
                  <a:pt x="505" y="224"/>
                </a:lnTo>
                <a:lnTo>
                  <a:pt x="505" y="449"/>
                </a:lnTo>
                <a:lnTo>
                  <a:pt x="393" y="449"/>
                </a:lnTo>
                <a:lnTo>
                  <a:pt x="393" y="224"/>
                </a:lnTo>
                <a:close/>
              </a:path>
            </a:pathLst>
          </a:custGeom>
          <a:solidFill>
            <a:srgbClr val="F4FB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6" name="rect"/>
          <p:cNvSpPr/>
          <p:nvPr/>
        </p:nvSpPr>
        <p:spPr>
          <a:xfrm>
            <a:off x="6051991" y="2590939"/>
            <a:ext cx="19050" cy="961926"/>
          </a:xfrm>
          <a:prstGeom prst="rect">
            <a:avLst/>
          </a:prstGeom>
          <a:solidFill>
            <a:srgbClr val="64BDF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6" name="group 56"/>
          <p:cNvGrpSpPr/>
          <p:nvPr/>
        </p:nvGrpSpPr>
        <p:grpSpPr>
          <a:xfrm rot="21600000">
            <a:off x="6085579" y="1448346"/>
            <a:ext cx="5270353" cy="4832415"/>
            <a:chExt cx="5270353" cy="4832415"/>
          </a:xfrm>
        </p:grpSpPr>
        <p:sp>
          <p:nvSpPr>
            <p:cNvPr id="267" name="path"/>
            <p:cNvSpPr/>
            <p:nvPr/>
          </p:nvSpPr>
          <p:spPr>
            <a:xfrm>
              <a:off x="928730" y="0"/>
              <a:ext cx="4341623" cy="4832415"/>
            </a:xfrm>
            <a:custGeom>
              <a:rect l="0" t="0" r="0" b="0"/>
              <a:pathLst>
                <a:path w="6837" h="7609">
                  <a:moveTo>
                    <a:pt x="2508" y="3805"/>
                  </a:moveTo>
                  <a:lnTo>
                    <a:pt x="3436" y="1950"/>
                  </a:lnTo>
                  <a:lnTo>
                    <a:pt x="5909" y="1950"/>
                  </a:lnTo>
                  <a:lnTo>
                    <a:pt x="6837" y="3805"/>
                  </a:lnTo>
                  <a:lnTo>
                    <a:pt x="5909" y="5660"/>
                  </a:lnTo>
                  <a:lnTo>
                    <a:pt x="3436" y="5660"/>
                  </a:lnTo>
                  <a:lnTo>
                    <a:pt x="2508" y="3805"/>
                  </a:lnTo>
                  <a:close/>
                </a:path>
                <a:path w="6837" h="7609">
                  <a:moveTo>
                    <a:pt x="0" y="0"/>
                  </a:moveTo>
                  <a:lnTo>
                    <a:pt x="2508" y="0"/>
                  </a:lnTo>
                  <a:lnTo>
                    <a:pt x="5017" y="3805"/>
                  </a:lnTo>
                  <a:lnTo>
                    <a:pt x="2508" y="7610"/>
                  </a:lnTo>
                  <a:lnTo>
                    <a:pt x="0" y="76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F8AD9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0" y="0"/>
              <a:ext cx="4248500" cy="4832415"/>
            </a:xfrm>
            <a:custGeom>
              <a:rect l="0" t="0" r="0" b="0"/>
              <a:pathLst>
                <a:path w="6690" h="7609">
                  <a:moveTo>
                    <a:pt x="0" y="1914"/>
                  </a:moveTo>
                  <a:lnTo>
                    <a:pt x="1462" y="0"/>
                  </a:lnTo>
                  <a:lnTo>
                    <a:pt x="2925" y="1914"/>
                  </a:lnTo>
                  <a:lnTo>
                    <a:pt x="1462" y="3828"/>
                  </a:lnTo>
                  <a:lnTo>
                    <a:pt x="0" y="1914"/>
                  </a:lnTo>
                  <a:close/>
                </a:path>
                <a:path w="6690" h="7609">
                  <a:moveTo>
                    <a:pt x="0" y="5695"/>
                  </a:moveTo>
                  <a:lnTo>
                    <a:pt x="1462" y="3781"/>
                  </a:lnTo>
                  <a:lnTo>
                    <a:pt x="2925" y="5695"/>
                  </a:lnTo>
                  <a:lnTo>
                    <a:pt x="1462" y="7610"/>
                  </a:lnTo>
                  <a:lnTo>
                    <a:pt x="0" y="5695"/>
                  </a:lnTo>
                  <a:close/>
                </a:path>
                <a:path w="6690" h="7609">
                  <a:moveTo>
                    <a:pt x="3860" y="3805"/>
                  </a:moveTo>
                  <a:lnTo>
                    <a:pt x="5275" y="1950"/>
                  </a:lnTo>
                  <a:lnTo>
                    <a:pt x="6690" y="3805"/>
                  </a:lnTo>
                  <a:lnTo>
                    <a:pt x="5275" y="5660"/>
                  </a:lnTo>
                  <a:lnTo>
                    <a:pt x="3860" y="3805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9" name="path"/>
            <p:cNvSpPr/>
            <p:nvPr/>
          </p:nvSpPr>
          <p:spPr>
            <a:xfrm>
              <a:off x="596940" y="842710"/>
              <a:ext cx="3052919" cy="3016830"/>
            </a:xfrm>
            <a:custGeom>
              <a:rect l="0" t="0" r="0" b="0"/>
              <a:pathLst>
                <a:path w="4807" h="4750">
                  <a:moveTo>
                    <a:pt x="70" y="271"/>
                  </a:moveTo>
                  <a:lnTo>
                    <a:pt x="522" y="0"/>
                  </a:lnTo>
                  <a:lnTo>
                    <a:pt x="974" y="271"/>
                  </a:lnTo>
                  <a:lnTo>
                    <a:pt x="974" y="361"/>
                  </a:lnTo>
                  <a:lnTo>
                    <a:pt x="70" y="361"/>
                  </a:lnTo>
                  <a:lnTo>
                    <a:pt x="70" y="271"/>
                  </a:lnTo>
                  <a:close/>
                  <a:moveTo>
                    <a:pt x="70" y="813"/>
                  </a:moveTo>
                  <a:lnTo>
                    <a:pt x="974" y="813"/>
                  </a:lnTo>
                  <a:lnTo>
                    <a:pt x="974" y="904"/>
                  </a:lnTo>
                  <a:lnTo>
                    <a:pt x="70" y="904"/>
                  </a:lnTo>
                  <a:lnTo>
                    <a:pt x="70" y="813"/>
                  </a:lnTo>
                  <a:close/>
                  <a:moveTo>
                    <a:pt x="160" y="723"/>
                  </a:moveTo>
                  <a:lnTo>
                    <a:pt x="884" y="723"/>
                  </a:lnTo>
                  <a:lnTo>
                    <a:pt x="884" y="813"/>
                  </a:lnTo>
                  <a:lnTo>
                    <a:pt x="160" y="813"/>
                  </a:lnTo>
                  <a:lnTo>
                    <a:pt x="160" y="723"/>
                  </a:lnTo>
                  <a:close/>
                  <a:moveTo>
                    <a:pt x="160" y="361"/>
                  </a:moveTo>
                  <a:lnTo>
                    <a:pt x="341" y="361"/>
                  </a:lnTo>
                  <a:lnTo>
                    <a:pt x="341" y="723"/>
                  </a:lnTo>
                  <a:lnTo>
                    <a:pt x="160" y="723"/>
                  </a:lnTo>
                  <a:lnTo>
                    <a:pt x="160" y="361"/>
                  </a:lnTo>
                  <a:close/>
                  <a:moveTo>
                    <a:pt x="432" y="361"/>
                  </a:moveTo>
                  <a:lnTo>
                    <a:pt x="612" y="361"/>
                  </a:lnTo>
                  <a:lnTo>
                    <a:pt x="612" y="723"/>
                  </a:lnTo>
                  <a:lnTo>
                    <a:pt x="432" y="723"/>
                  </a:lnTo>
                  <a:lnTo>
                    <a:pt x="432" y="361"/>
                  </a:lnTo>
                  <a:close/>
                  <a:moveTo>
                    <a:pt x="703" y="361"/>
                  </a:moveTo>
                  <a:lnTo>
                    <a:pt x="884" y="361"/>
                  </a:lnTo>
                  <a:lnTo>
                    <a:pt x="884" y="723"/>
                  </a:lnTo>
                  <a:lnTo>
                    <a:pt x="703" y="723"/>
                  </a:lnTo>
                  <a:lnTo>
                    <a:pt x="703" y="361"/>
                  </a:lnTo>
                  <a:close/>
                </a:path>
                <a:path w="4807" h="4750">
                  <a:moveTo>
                    <a:pt x="940" y="4646"/>
                  </a:moveTo>
                  <a:lnTo>
                    <a:pt x="1045" y="4646"/>
                  </a:lnTo>
                  <a:lnTo>
                    <a:pt x="1045" y="4698"/>
                  </a:lnTo>
                  <a:lnTo>
                    <a:pt x="1045" y="4698"/>
                  </a:lnTo>
                  <a:cubicBezTo>
                    <a:pt x="1045" y="4727"/>
                    <a:pt x="1021" y="4750"/>
                    <a:pt x="992" y="4750"/>
                  </a:cubicBezTo>
                  <a:lnTo>
                    <a:pt x="992" y="4750"/>
                  </a:lnTo>
                  <a:lnTo>
                    <a:pt x="992" y="4750"/>
                  </a:lnTo>
                  <a:lnTo>
                    <a:pt x="52" y="4750"/>
                  </a:lnTo>
                  <a:lnTo>
                    <a:pt x="52" y="4750"/>
                  </a:lnTo>
                  <a:cubicBezTo>
                    <a:pt x="23" y="4750"/>
                    <a:pt x="0" y="4727"/>
                    <a:pt x="0" y="4698"/>
                  </a:cubicBezTo>
                  <a:lnTo>
                    <a:pt x="0" y="4698"/>
                  </a:lnTo>
                  <a:lnTo>
                    <a:pt x="0" y="4698"/>
                  </a:lnTo>
                  <a:lnTo>
                    <a:pt x="0" y="4646"/>
                  </a:lnTo>
                  <a:lnTo>
                    <a:pt x="104" y="4646"/>
                  </a:lnTo>
                  <a:lnTo>
                    <a:pt x="104" y="4019"/>
                  </a:lnTo>
                  <a:lnTo>
                    <a:pt x="104" y="4019"/>
                  </a:lnTo>
                  <a:cubicBezTo>
                    <a:pt x="104" y="3961"/>
                    <a:pt x="151" y="3914"/>
                    <a:pt x="209" y="3914"/>
                  </a:cubicBezTo>
                  <a:lnTo>
                    <a:pt x="209" y="3914"/>
                  </a:lnTo>
                  <a:lnTo>
                    <a:pt x="836" y="3914"/>
                  </a:lnTo>
                  <a:lnTo>
                    <a:pt x="836" y="3914"/>
                  </a:lnTo>
                  <a:cubicBezTo>
                    <a:pt x="893" y="3914"/>
                    <a:pt x="940" y="3961"/>
                    <a:pt x="940" y="4019"/>
                  </a:cubicBezTo>
                  <a:lnTo>
                    <a:pt x="940" y="4019"/>
                  </a:lnTo>
                  <a:lnTo>
                    <a:pt x="940" y="4019"/>
                  </a:lnTo>
                  <a:lnTo>
                    <a:pt x="940" y="4646"/>
                  </a:lnTo>
                  <a:close/>
                  <a:moveTo>
                    <a:pt x="209" y="4019"/>
                  </a:moveTo>
                  <a:lnTo>
                    <a:pt x="209" y="4489"/>
                  </a:lnTo>
                  <a:lnTo>
                    <a:pt x="836" y="4489"/>
                  </a:lnTo>
                  <a:lnTo>
                    <a:pt x="836" y="4019"/>
                  </a:lnTo>
                  <a:lnTo>
                    <a:pt x="209" y="4019"/>
                  </a:lnTo>
                  <a:close/>
                  <a:moveTo>
                    <a:pt x="418" y="4594"/>
                  </a:moveTo>
                  <a:lnTo>
                    <a:pt x="418" y="4646"/>
                  </a:lnTo>
                  <a:lnTo>
                    <a:pt x="627" y="4646"/>
                  </a:lnTo>
                  <a:lnTo>
                    <a:pt x="627" y="4594"/>
                  </a:lnTo>
                  <a:lnTo>
                    <a:pt x="418" y="4594"/>
                  </a:lnTo>
                  <a:close/>
                </a:path>
                <a:path w="4807" h="4750">
                  <a:moveTo>
                    <a:pt x="4241" y="2094"/>
                  </a:moveTo>
                  <a:lnTo>
                    <a:pt x="4241" y="2005"/>
                  </a:lnTo>
                  <a:lnTo>
                    <a:pt x="4335" y="2005"/>
                  </a:lnTo>
                  <a:lnTo>
                    <a:pt x="4335" y="2761"/>
                  </a:lnTo>
                  <a:lnTo>
                    <a:pt x="4807" y="2761"/>
                  </a:lnTo>
                  <a:lnTo>
                    <a:pt x="4618" y="2950"/>
                  </a:lnTo>
                  <a:lnTo>
                    <a:pt x="3957" y="2950"/>
                  </a:lnTo>
                  <a:lnTo>
                    <a:pt x="3863" y="2761"/>
                  </a:lnTo>
                  <a:lnTo>
                    <a:pt x="4241" y="2761"/>
                  </a:lnTo>
                  <a:lnTo>
                    <a:pt x="4241" y="2666"/>
                  </a:lnTo>
                  <a:lnTo>
                    <a:pt x="3863" y="2666"/>
                  </a:lnTo>
                  <a:lnTo>
                    <a:pt x="3863" y="2654"/>
                  </a:lnTo>
                  <a:lnTo>
                    <a:pt x="3863" y="2654"/>
                  </a:lnTo>
                  <a:cubicBezTo>
                    <a:pt x="4039" y="2512"/>
                    <a:pt x="4171" y="2321"/>
                    <a:pt x="4238" y="2102"/>
                  </a:cubicBezTo>
                  <a:lnTo>
                    <a:pt x="4238" y="2102"/>
                  </a:lnTo>
                  <a:lnTo>
                    <a:pt x="4241" y="2094"/>
                  </a:lnTo>
                  <a:close/>
                  <a:moveTo>
                    <a:pt x="4806" y="2666"/>
                  </a:moveTo>
                  <a:lnTo>
                    <a:pt x="4335" y="2666"/>
                  </a:lnTo>
                  <a:lnTo>
                    <a:pt x="4335" y="2649"/>
                  </a:lnTo>
                  <a:lnTo>
                    <a:pt x="4335" y="2649"/>
                  </a:lnTo>
                  <a:cubicBezTo>
                    <a:pt x="4395" y="2561"/>
                    <a:pt x="4430" y="2453"/>
                    <a:pt x="4430" y="2336"/>
                  </a:cubicBezTo>
                  <a:lnTo>
                    <a:pt x="4430" y="2336"/>
                  </a:lnTo>
                  <a:cubicBezTo>
                    <a:pt x="4430" y="2219"/>
                    <a:pt x="4395" y="2110"/>
                    <a:pt x="4334" y="2020"/>
                  </a:cubicBezTo>
                  <a:lnTo>
                    <a:pt x="4334" y="2020"/>
                  </a:lnTo>
                  <a:lnTo>
                    <a:pt x="4335" y="2022"/>
                  </a:lnTo>
                  <a:lnTo>
                    <a:pt x="4335" y="2013"/>
                  </a:lnTo>
                  <a:lnTo>
                    <a:pt x="4335" y="2013"/>
                  </a:lnTo>
                  <a:cubicBezTo>
                    <a:pt x="4600" y="2122"/>
                    <a:pt x="4787" y="2370"/>
                    <a:pt x="4806" y="2664"/>
                  </a:cubicBezTo>
                  <a:lnTo>
                    <a:pt x="4806" y="2664"/>
                  </a:lnTo>
                  <a:lnTo>
                    <a:pt x="4806" y="266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70" name="textbox 270"/>
          <p:cNvSpPr/>
          <p:nvPr/>
        </p:nvSpPr>
        <p:spPr>
          <a:xfrm>
            <a:off x="1174067" y="1651034"/>
            <a:ext cx="4406265" cy="409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686"/>
              </a:lnSpc>
            </a:pPr>
            <a:endParaRPr lang="Arial" altLang="Arial" sz="100"/>
          </a:p>
          <a:p>
            <a:pPr marL="15634" algn="l" rtl="0" eaLnBrk="0">
              <a:lnSpc>
                <a:spcPct val="90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资质</a:t>
            </a:r>
            <a:endParaRPr lang="Microsoft YaHei" altLang="Microsoft YaHei" sz="1800"/>
          </a:p>
          <a:p>
            <a:pPr marL="12700" indent="1333" algn="l" rtl="0" eaLnBrk="0">
              <a:lnSpc>
                <a:spcPct val="123000"/>
              </a:lnSpc>
              <a:spcBef>
                <a:spcPts val="1217"/>
              </a:spcBef>
            </a:pP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具备相关生产资质和经验的供应商，确保原材料 </a:t>
            </a:r>
            <a:r>
              <a:rPr sz="1500" spc="-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质量可靠</a:t>
            </a:r>
            <a:r>
              <a:rPr sz="1500" spc="-4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14948" algn="l" rtl="0" eaLnBrk="0">
              <a:lnSpc>
                <a:spcPct val="90000"/>
              </a:lnSpc>
              <a:spcBef>
                <a:spcPts val="545"/>
              </a:spcBef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价格与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交货期</a:t>
            </a:r>
            <a:endParaRPr lang="Microsoft YaHei" altLang="Microsoft YaHei" sz="1800"/>
          </a:p>
          <a:p>
            <a:pPr marL="13081" indent="1714" algn="l" rtl="0" eaLnBrk="0">
              <a:lnSpc>
                <a:spcPct val="122000"/>
              </a:lnSpc>
              <a:spcBef>
                <a:spcPts val="1255"/>
              </a:spcBef>
            </a:pP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评估供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应商的价格竞争力和交货期稳定性，确保采购 </a:t>
            </a:r>
            <a:r>
              <a:rPr sz="1500" spc="-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成本和生产计划不受</a:t>
            </a: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响。</a:t>
            </a:r>
            <a:endParaRPr lang="Microsoft YaHei" altLang="Microsoft YaHei" sz="15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marL="15405" algn="l" rtl="0" eaLnBrk="0">
              <a:lnSpc>
                <a:spcPct val="90000"/>
              </a:lnSpc>
              <a:spcBef>
                <a:spcPts val="550"/>
              </a:spcBef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技术支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持与服务</a:t>
            </a:r>
            <a:endParaRPr lang="Microsoft YaHei" altLang="Microsoft YaHei" sz="18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6019"/>
              </a:lnSpc>
            </a:pPr>
            <a:endParaRPr lang="Arial" altLang="Arial" sz="100"/>
          </a:p>
          <a:p>
            <a:pPr marL="13843" algn="l" rtl="0" eaLnBrk="0">
              <a:lnSpc>
                <a:spcPct val="122000"/>
              </a:lnSpc>
            </a:pP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考察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供应商的技术支持能力和售后服务水平，确保采 </a:t>
            </a:r>
            <a:r>
              <a:rPr sz="15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购过程中出现问题时能够及时解</a:t>
            </a: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71" name="textbox 271"/>
          <p:cNvSpPr/>
          <p:nvPr/>
        </p:nvSpPr>
        <p:spPr>
          <a:xfrm>
            <a:off x="1212444" y="378266"/>
            <a:ext cx="3067050" cy="4406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9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与评估</a:t>
            </a:r>
            <a:endParaRPr lang="Microsoft YaHei" altLang="Microsoft YaHei" sz="3000"/>
          </a:p>
        </p:txBody>
      </p:sp>
      <p:grpSp>
        <p:nvGrpSpPr>
          <p:cNvPr id="58" name="group 58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272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3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4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5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6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0" name="group 60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27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2" name="group 62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28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3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4" name="group 64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28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9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0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1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92" name="path"/>
          <p:cNvSpPr/>
          <p:nvPr/>
        </p:nvSpPr>
        <p:spPr>
          <a:xfrm>
            <a:off x="904944" y="4808201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3" name="path"/>
          <p:cNvSpPr/>
          <p:nvPr/>
        </p:nvSpPr>
        <p:spPr>
          <a:xfrm>
            <a:off x="904944" y="1702238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4" name="path"/>
          <p:cNvSpPr/>
          <p:nvPr/>
        </p:nvSpPr>
        <p:spPr>
          <a:xfrm>
            <a:off x="904944" y="3245908"/>
            <a:ext cx="166570" cy="166569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5" name="picture 29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11200" y="1587500"/>
            <a:ext cx="3579893" cy="3867314"/>
          </a:xfrm>
          <a:prstGeom prst="rect">
            <a:avLst/>
          </a:prstGeom>
        </p:spPr>
      </p:pic>
      <p:sp>
        <p:nvSpPr>
          <p:cNvPr id="296" name="textbox 296"/>
          <p:cNvSpPr/>
          <p:nvPr/>
        </p:nvSpPr>
        <p:spPr>
          <a:xfrm>
            <a:off x="8368061" y="1789334"/>
            <a:ext cx="2987039" cy="12909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1000"/>
          </a:p>
          <a:p>
            <a:pPr marL="573913" algn="l" rtl="0" eaLnBrk="0">
              <a:lnSpc>
                <a:spcPct val="95000"/>
              </a:lnSpc>
              <a:spcBef>
                <a:spcPts val="1"/>
              </a:spcBef>
              <a:tabLst>
                <a:tab pos="829944"/>
              </a:tabLst>
            </a:pPr>
            <a:r>
              <a:rPr sz="15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库存盘点与记</a:t>
            </a:r>
            <a:r>
              <a:rPr sz="15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  <a:endParaRPr lang="Microsoft YaHei" altLang="Microsoft YaHei" sz="15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300"/>
          </a:p>
          <a:p>
            <a:pPr marL="60877" indent="685" algn="l" rtl="0" eaLnBrk="0">
              <a:lnSpc>
                <a:spcPct val="157000"/>
              </a:lnSpc>
              <a:spcBef>
                <a:spcPts val="2"/>
              </a:spcBef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定期对库存进行盘点和记录，确保库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4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数量准确，避免原材料积压</a:t>
            </a:r>
            <a:r>
              <a:rPr sz="13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浪费。</a:t>
            </a:r>
            <a:endParaRPr lang="Microsoft YaHei" altLang="Microsoft YaHei" sz="1300"/>
          </a:p>
        </p:txBody>
      </p:sp>
      <p:grpSp>
        <p:nvGrpSpPr>
          <p:cNvPr id="66" name="group 66"/>
          <p:cNvGrpSpPr/>
          <p:nvPr/>
        </p:nvGrpSpPr>
        <p:grpSpPr>
          <a:xfrm rot="21600000">
            <a:off x="8380761" y="1802034"/>
            <a:ext cx="561213" cy="561213"/>
            <a:chExt cx="561213" cy="561213"/>
          </a:xfrm>
        </p:grpSpPr>
        <p:sp>
          <p:nvSpPr>
            <p:cNvPr id="297" name="path"/>
            <p:cNvSpPr/>
            <p:nvPr/>
          </p:nvSpPr>
          <p:spPr>
            <a:xfrm>
              <a:off x="0" y="0"/>
              <a:ext cx="561213" cy="561213"/>
            </a:xfrm>
            <a:custGeom>
              <a:rect l="0" t="0" r="0" b="0"/>
              <a:pathLst>
                <a:path w="883" h="883">
                  <a:moveTo>
                    <a:pt x="0" y="441"/>
                  </a:moveTo>
                  <a:cubicBezTo>
                    <a:pt x="0" y="197"/>
                    <a:pt x="197" y="0"/>
                    <a:pt x="441" y="0"/>
                  </a:cubicBezTo>
                  <a:lnTo>
                    <a:pt x="441" y="0"/>
                  </a:lnTo>
                  <a:lnTo>
                    <a:pt x="441" y="0"/>
                  </a:lnTo>
                  <a:lnTo>
                    <a:pt x="441" y="0"/>
                  </a:lnTo>
                  <a:cubicBezTo>
                    <a:pt x="685" y="0"/>
                    <a:pt x="883" y="197"/>
                    <a:pt x="883" y="441"/>
                  </a:cubicBezTo>
                  <a:lnTo>
                    <a:pt x="883" y="441"/>
                  </a:lnTo>
                  <a:cubicBezTo>
                    <a:pt x="883" y="441"/>
                    <a:pt x="883" y="441"/>
                    <a:pt x="883" y="441"/>
                  </a:cubicBezTo>
                  <a:lnTo>
                    <a:pt x="883" y="441"/>
                  </a:lnTo>
                  <a:lnTo>
                    <a:pt x="883" y="441"/>
                  </a:lnTo>
                  <a:lnTo>
                    <a:pt x="883" y="441"/>
                  </a:lnTo>
                  <a:cubicBezTo>
                    <a:pt x="883" y="685"/>
                    <a:pt x="685" y="883"/>
                    <a:pt x="441" y="883"/>
                  </a:cubicBezTo>
                  <a:lnTo>
                    <a:pt x="441" y="883"/>
                  </a:lnTo>
                  <a:lnTo>
                    <a:pt x="441" y="883"/>
                  </a:lnTo>
                  <a:lnTo>
                    <a:pt x="441" y="883"/>
                  </a:lnTo>
                  <a:cubicBezTo>
                    <a:pt x="197" y="883"/>
                    <a:pt x="0" y="685"/>
                    <a:pt x="0" y="441"/>
                  </a:cubicBezTo>
                  <a:lnTo>
                    <a:pt x="0" y="441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8" name="path"/>
            <p:cNvSpPr/>
            <p:nvPr/>
          </p:nvSpPr>
          <p:spPr>
            <a:xfrm>
              <a:off x="134494" y="188595"/>
              <a:ext cx="292226" cy="201263"/>
            </a:xfrm>
            <a:custGeom>
              <a:rect l="0" t="0" r="0" b="0"/>
              <a:pathLst>
                <a:path w="460" h="316">
                  <a:moveTo>
                    <a:pt x="85" y="129"/>
                  </a:moveTo>
                  <a:lnTo>
                    <a:pt x="114" y="129"/>
                  </a:lnTo>
                  <a:lnTo>
                    <a:pt x="114" y="158"/>
                  </a:lnTo>
                  <a:lnTo>
                    <a:pt x="85" y="158"/>
                  </a:lnTo>
                  <a:lnTo>
                    <a:pt x="85" y="129"/>
                  </a:lnTo>
                  <a:close/>
                </a:path>
                <a:path w="460" h="316">
                  <a:moveTo>
                    <a:pt x="172" y="129"/>
                  </a:moveTo>
                  <a:lnTo>
                    <a:pt x="201" y="129"/>
                  </a:lnTo>
                  <a:lnTo>
                    <a:pt x="201" y="158"/>
                  </a:lnTo>
                  <a:lnTo>
                    <a:pt x="172" y="158"/>
                  </a:lnTo>
                  <a:lnTo>
                    <a:pt x="172" y="129"/>
                  </a:lnTo>
                  <a:close/>
                </a:path>
                <a:path w="460" h="316">
                  <a:moveTo>
                    <a:pt x="259" y="129"/>
                  </a:moveTo>
                  <a:lnTo>
                    <a:pt x="287" y="129"/>
                  </a:lnTo>
                  <a:lnTo>
                    <a:pt x="287" y="158"/>
                  </a:lnTo>
                  <a:lnTo>
                    <a:pt x="259" y="158"/>
                  </a:lnTo>
                  <a:lnTo>
                    <a:pt x="259" y="129"/>
                  </a:lnTo>
                  <a:close/>
                </a:path>
                <a:path w="460" h="316">
                  <a:moveTo>
                    <a:pt x="345" y="129"/>
                  </a:moveTo>
                  <a:lnTo>
                    <a:pt x="373" y="129"/>
                  </a:lnTo>
                  <a:lnTo>
                    <a:pt x="373" y="158"/>
                  </a:lnTo>
                  <a:lnTo>
                    <a:pt x="345" y="158"/>
                  </a:lnTo>
                  <a:lnTo>
                    <a:pt x="345" y="129"/>
                  </a:lnTo>
                  <a:close/>
                </a:path>
                <a:path w="460" h="316">
                  <a:moveTo>
                    <a:pt x="85" y="71"/>
                  </a:moveTo>
                  <a:lnTo>
                    <a:pt x="114" y="71"/>
                  </a:lnTo>
                  <a:lnTo>
                    <a:pt x="114" y="100"/>
                  </a:lnTo>
                  <a:lnTo>
                    <a:pt x="85" y="100"/>
                  </a:lnTo>
                  <a:lnTo>
                    <a:pt x="85" y="71"/>
                  </a:lnTo>
                  <a:close/>
                </a:path>
                <a:path w="460" h="316">
                  <a:moveTo>
                    <a:pt x="172" y="71"/>
                  </a:moveTo>
                  <a:lnTo>
                    <a:pt x="201" y="71"/>
                  </a:lnTo>
                  <a:lnTo>
                    <a:pt x="201" y="100"/>
                  </a:lnTo>
                  <a:lnTo>
                    <a:pt x="172" y="100"/>
                  </a:lnTo>
                  <a:lnTo>
                    <a:pt x="172" y="71"/>
                  </a:lnTo>
                  <a:close/>
                </a:path>
                <a:path w="460" h="316">
                  <a:moveTo>
                    <a:pt x="259" y="71"/>
                  </a:moveTo>
                  <a:lnTo>
                    <a:pt x="287" y="71"/>
                  </a:lnTo>
                  <a:lnTo>
                    <a:pt x="287" y="100"/>
                  </a:lnTo>
                  <a:lnTo>
                    <a:pt x="259" y="100"/>
                  </a:lnTo>
                  <a:lnTo>
                    <a:pt x="259" y="71"/>
                  </a:lnTo>
                  <a:close/>
                </a:path>
                <a:path w="460" h="316">
                  <a:moveTo>
                    <a:pt x="345" y="71"/>
                  </a:moveTo>
                  <a:lnTo>
                    <a:pt x="373" y="71"/>
                  </a:lnTo>
                  <a:lnTo>
                    <a:pt x="373" y="100"/>
                  </a:lnTo>
                  <a:lnTo>
                    <a:pt x="345" y="100"/>
                  </a:lnTo>
                  <a:lnTo>
                    <a:pt x="345" y="71"/>
                  </a:lnTo>
                  <a:close/>
                </a:path>
                <a:path w="460" h="316">
                  <a:moveTo>
                    <a:pt x="460" y="316"/>
                  </a:moveTo>
                  <a:lnTo>
                    <a:pt x="0" y="316"/>
                  </a:lnTo>
                  <a:lnTo>
                    <a:pt x="0" y="42"/>
                  </a:lnTo>
                  <a:lnTo>
                    <a:pt x="28" y="42"/>
                  </a:lnTo>
                  <a:lnTo>
                    <a:pt x="28" y="287"/>
                  </a:lnTo>
                  <a:lnTo>
                    <a:pt x="431" y="287"/>
                  </a:lnTo>
                  <a:lnTo>
                    <a:pt x="431" y="28"/>
                  </a:lnTo>
                  <a:lnTo>
                    <a:pt x="0" y="28"/>
                  </a:lnTo>
                  <a:lnTo>
                    <a:pt x="0" y="0"/>
                  </a:lnTo>
                  <a:lnTo>
                    <a:pt x="460" y="0"/>
                  </a:lnTo>
                  <a:lnTo>
                    <a:pt x="460" y="31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99" name="textbox 299"/>
          <p:cNvSpPr/>
          <p:nvPr/>
        </p:nvSpPr>
        <p:spPr>
          <a:xfrm>
            <a:off x="5021972" y="4933974"/>
            <a:ext cx="2939414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947"/>
              </a:lnSpc>
            </a:pPr>
            <a:endParaRPr lang="Arial" altLang="Arial" sz="100"/>
          </a:p>
          <a:p>
            <a:pPr marL="14414" algn="l" rtl="0" eaLnBrk="0">
              <a:lnSpc>
                <a:spcPct val="86000"/>
              </a:lnSpc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建立库存预警机制，当库存量低于安</a:t>
            </a:r>
            <a:r>
              <a:rPr sz="13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</a:t>
            </a:r>
            <a:endParaRPr lang="Microsoft YaHei" altLang="Microsoft YaHei" sz="1300"/>
          </a:p>
          <a:p>
            <a:pPr marL="13728" indent="-1028" algn="l" rtl="0" eaLnBrk="0">
              <a:lnSpc>
                <a:spcPct val="159000"/>
              </a:lnSpc>
              <a:spcBef>
                <a:spcPts val="29"/>
              </a:spcBef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库存时及时提醒采购部门补充采购，</a:t>
            </a:r>
            <a:r>
              <a:rPr sz="1300" spc="4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保生产不受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影响。</a:t>
            </a:r>
            <a:endParaRPr lang="Microsoft YaHei" altLang="Microsoft YaHei" sz="1300"/>
          </a:p>
        </p:txBody>
      </p:sp>
      <p:sp>
        <p:nvSpPr>
          <p:cNvPr id="300" name="textbox 300"/>
          <p:cNvSpPr/>
          <p:nvPr/>
        </p:nvSpPr>
        <p:spPr>
          <a:xfrm>
            <a:off x="442263" y="318468"/>
            <a:ext cx="3837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79144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管理制度建立</a:t>
            </a:r>
            <a:endParaRPr lang="Microsoft YaHei" altLang="Microsoft YaHei" sz="3000"/>
          </a:p>
        </p:txBody>
      </p:sp>
      <p:grpSp>
        <p:nvGrpSpPr>
          <p:cNvPr id="68" name="group 6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30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21" name="textbox 321"/>
          <p:cNvSpPr/>
          <p:nvPr/>
        </p:nvSpPr>
        <p:spPr>
          <a:xfrm>
            <a:off x="8417438" y="4934488"/>
            <a:ext cx="3076575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98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及时处理呆滞物料，通过降价销售、</a:t>
            </a:r>
            <a:r>
              <a:rPr sz="13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</a:t>
            </a:r>
            <a:endParaRPr lang="Microsoft YaHei" altLang="Microsoft YaHei" sz="1300"/>
          </a:p>
          <a:p>
            <a:pPr marL="16129" algn="l" rtl="0" eaLnBrk="0">
              <a:lnSpc>
                <a:spcPts val="2429"/>
              </a:lnSpc>
            </a:pPr>
            <a:r>
              <a:rPr sz="13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收利用等方式减少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库存积压和资金占用。</a:t>
            </a:r>
            <a:endParaRPr lang="Microsoft YaHei" altLang="Microsoft YaHei" sz="1300"/>
          </a:p>
        </p:txBody>
      </p:sp>
      <p:sp>
        <p:nvSpPr>
          <p:cNvPr id="322" name="textbox 322"/>
          <p:cNvSpPr/>
          <p:nvPr/>
        </p:nvSpPr>
        <p:spPr>
          <a:xfrm>
            <a:off x="5021972" y="2560105"/>
            <a:ext cx="3078479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45"/>
              </a:lnSpc>
            </a:pPr>
            <a:endParaRPr lang="Arial" altLang="Arial" sz="100"/>
          </a:p>
          <a:p>
            <a:pPr marL="14242" algn="l" rtl="0" eaLnBrk="0">
              <a:lnSpc>
                <a:spcPct val="86000"/>
              </a:lnSpc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根据原材料的性质和重要性，实行分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</a:t>
            </a:r>
            <a:endParaRPr lang="Microsoft YaHei" altLang="Microsoft YaHei" sz="1300"/>
          </a:p>
          <a:p>
            <a:pPr marL="12700" algn="l" rtl="0" eaLnBrk="0">
              <a:lnSpc>
                <a:spcPts val="2428"/>
              </a:lnSpc>
            </a:pPr>
            <a:r>
              <a:rPr sz="13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，确保关键原材料的安全库存。</a:t>
            </a:r>
            <a:endParaRPr lang="Microsoft YaHei" altLang="Microsoft YaHei" sz="1300"/>
          </a:p>
        </p:txBody>
      </p:sp>
      <p:grpSp>
        <p:nvGrpSpPr>
          <p:cNvPr id="70" name="group 70"/>
          <p:cNvGrpSpPr/>
          <p:nvPr/>
        </p:nvGrpSpPr>
        <p:grpSpPr>
          <a:xfrm rot="21600000">
            <a:off x="4987192" y="1802034"/>
            <a:ext cx="561213" cy="561213"/>
            <a:chExt cx="561213" cy="561213"/>
          </a:xfrm>
        </p:grpSpPr>
        <p:sp>
          <p:nvSpPr>
            <p:cNvPr id="323" name="path"/>
            <p:cNvSpPr/>
            <p:nvPr/>
          </p:nvSpPr>
          <p:spPr>
            <a:xfrm>
              <a:off x="0" y="0"/>
              <a:ext cx="561213" cy="561213"/>
            </a:xfrm>
            <a:custGeom>
              <a:rect l="0" t="0" r="0" b="0"/>
              <a:pathLst>
                <a:path w="883" h="883">
                  <a:moveTo>
                    <a:pt x="0" y="441"/>
                  </a:moveTo>
                  <a:cubicBezTo>
                    <a:pt x="0" y="197"/>
                    <a:pt x="197" y="0"/>
                    <a:pt x="441" y="0"/>
                  </a:cubicBezTo>
                  <a:lnTo>
                    <a:pt x="441" y="0"/>
                  </a:lnTo>
                  <a:lnTo>
                    <a:pt x="441" y="0"/>
                  </a:lnTo>
                  <a:lnTo>
                    <a:pt x="441" y="0"/>
                  </a:lnTo>
                  <a:cubicBezTo>
                    <a:pt x="685" y="0"/>
                    <a:pt x="883" y="197"/>
                    <a:pt x="883" y="441"/>
                  </a:cubicBezTo>
                  <a:lnTo>
                    <a:pt x="883" y="441"/>
                  </a:lnTo>
                  <a:cubicBezTo>
                    <a:pt x="883" y="441"/>
                    <a:pt x="883" y="441"/>
                    <a:pt x="883" y="441"/>
                  </a:cubicBezTo>
                  <a:lnTo>
                    <a:pt x="883" y="441"/>
                  </a:lnTo>
                  <a:lnTo>
                    <a:pt x="883" y="441"/>
                  </a:lnTo>
                  <a:lnTo>
                    <a:pt x="883" y="441"/>
                  </a:lnTo>
                  <a:cubicBezTo>
                    <a:pt x="883" y="685"/>
                    <a:pt x="685" y="883"/>
                    <a:pt x="441" y="883"/>
                  </a:cubicBezTo>
                  <a:lnTo>
                    <a:pt x="441" y="883"/>
                  </a:lnTo>
                  <a:lnTo>
                    <a:pt x="441" y="883"/>
                  </a:lnTo>
                  <a:lnTo>
                    <a:pt x="441" y="883"/>
                  </a:lnTo>
                  <a:cubicBezTo>
                    <a:pt x="197" y="883"/>
                    <a:pt x="0" y="685"/>
                    <a:pt x="0" y="441"/>
                  </a:cubicBezTo>
                  <a:lnTo>
                    <a:pt x="0" y="441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4" name="path"/>
            <p:cNvSpPr/>
            <p:nvPr/>
          </p:nvSpPr>
          <p:spPr>
            <a:xfrm>
              <a:off x="134495" y="134493"/>
              <a:ext cx="292226" cy="292226"/>
            </a:xfrm>
            <a:custGeom>
              <a:rect l="0" t="0" r="0" b="0"/>
              <a:pathLst>
                <a:path w="460" h="460">
                  <a:moveTo>
                    <a:pt x="373" y="201"/>
                  </a:moveTo>
                  <a:lnTo>
                    <a:pt x="85" y="201"/>
                  </a:lnTo>
                  <a:lnTo>
                    <a:pt x="85" y="85"/>
                  </a:lnTo>
                  <a:lnTo>
                    <a:pt x="114" y="85"/>
                  </a:lnTo>
                  <a:lnTo>
                    <a:pt x="114" y="172"/>
                  </a:lnTo>
                  <a:lnTo>
                    <a:pt x="344" y="172"/>
                  </a:lnTo>
                  <a:lnTo>
                    <a:pt x="344" y="85"/>
                  </a:lnTo>
                  <a:lnTo>
                    <a:pt x="373" y="85"/>
                  </a:lnTo>
                  <a:lnTo>
                    <a:pt x="373" y="201"/>
                  </a:lnTo>
                  <a:close/>
                </a:path>
                <a:path w="460" h="460">
                  <a:moveTo>
                    <a:pt x="315" y="143"/>
                  </a:moveTo>
                  <a:lnTo>
                    <a:pt x="230" y="143"/>
                  </a:lnTo>
                  <a:lnTo>
                    <a:pt x="230" y="85"/>
                  </a:lnTo>
                  <a:lnTo>
                    <a:pt x="259" y="85"/>
                  </a:lnTo>
                  <a:lnTo>
                    <a:pt x="259" y="114"/>
                  </a:lnTo>
                  <a:lnTo>
                    <a:pt x="286" y="114"/>
                  </a:lnTo>
                  <a:lnTo>
                    <a:pt x="286" y="85"/>
                  </a:lnTo>
                  <a:lnTo>
                    <a:pt x="315" y="85"/>
                  </a:lnTo>
                  <a:lnTo>
                    <a:pt x="315" y="143"/>
                  </a:lnTo>
                  <a:close/>
                </a:path>
                <a:path w="460" h="460">
                  <a:moveTo>
                    <a:pt x="460" y="460"/>
                  </a:moveTo>
                  <a:lnTo>
                    <a:pt x="0" y="460"/>
                  </a:lnTo>
                  <a:lnTo>
                    <a:pt x="0" y="0"/>
                  </a:lnTo>
                  <a:lnTo>
                    <a:pt x="373" y="0"/>
                  </a:lnTo>
                  <a:lnTo>
                    <a:pt x="373" y="27"/>
                  </a:lnTo>
                  <a:lnTo>
                    <a:pt x="27" y="27"/>
                  </a:lnTo>
                  <a:lnTo>
                    <a:pt x="27" y="431"/>
                  </a:lnTo>
                  <a:lnTo>
                    <a:pt x="431" y="431"/>
                  </a:lnTo>
                  <a:lnTo>
                    <a:pt x="431" y="85"/>
                  </a:lnTo>
                  <a:lnTo>
                    <a:pt x="460" y="85"/>
                  </a:lnTo>
                  <a:lnTo>
                    <a:pt x="460" y="460"/>
                  </a:lnTo>
                  <a:close/>
                </a:path>
                <a:path w="460" h="460">
                  <a:moveTo>
                    <a:pt x="85" y="258"/>
                  </a:moveTo>
                  <a:lnTo>
                    <a:pt x="373" y="258"/>
                  </a:lnTo>
                  <a:lnTo>
                    <a:pt x="373" y="287"/>
                  </a:lnTo>
                  <a:lnTo>
                    <a:pt x="85" y="287"/>
                  </a:lnTo>
                  <a:lnTo>
                    <a:pt x="85" y="258"/>
                  </a:lnTo>
                  <a:close/>
                </a:path>
                <a:path w="460" h="460">
                  <a:moveTo>
                    <a:pt x="85" y="315"/>
                  </a:moveTo>
                  <a:lnTo>
                    <a:pt x="373" y="315"/>
                  </a:lnTo>
                  <a:lnTo>
                    <a:pt x="373" y="344"/>
                  </a:lnTo>
                  <a:lnTo>
                    <a:pt x="85" y="344"/>
                  </a:lnTo>
                  <a:lnTo>
                    <a:pt x="85" y="315"/>
                  </a:lnTo>
                  <a:close/>
                </a:path>
                <a:path w="460" h="460">
                  <a:moveTo>
                    <a:pt x="85" y="373"/>
                  </a:moveTo>
                  <a:lnTo>
                    <a:pt x="373" y="373"/>
                  </a:lnTo>
                  <a:lnTo>
                    <a:pt x="373" y="402"/>
                  </a:lnTo>
                  <a:lnTo>
                    <a:pt x="85" y="402"/>
                  </a:lnTo>
                  <a:lnTo>
                    <a:pt x="85" y="3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72" name="group 72"/>
          <p:cNvGrpSpPr/>
          <p:nvPr/>
        </p:nvGrpSpPr>
        <p:grpSpPr>
          <a:xfrm rot="21600000">
            <a:off x="8380761" y="4177283"/>
            <a:ext cx="561213" cy="561212"/>
            <a:chExt cx="561213" cy="561212"/>
          </a:xfrm>
        </p:grpSpPr>
        <p:sp>
          <p:nvSpPr>
            <p:cNvPr id="325" name="path"/>
            <p:cNvSpPr/>
            <p:nvPr/>
          </p:nvSpPr>
          <p:spPr>
            <a:xfrm>
              <a:off x="0" y="0"/>
              <a:ext cx="561213" cy="561212"/>
            </a:xfrm>
            <a:custGeom>
              <a:rect l="0" t="0" r="0" b="0"/>
              <a:pathLst>
                <a:path w="883" h="883">
                  <a:moveTo>
                    <a:pt x="0" y="441"/>
                  </a:moveTo>
                  <a:cubicBezTo>
                    <a:pt x="0" y="197"/>
                    <a:pt x="197" y="0"/>
                    <a:pt x="441" y="0"/>
                  </a:cubicBezTo>
                  <a:lnTo>
                    <a:pt x="441" y="0"/>
                  </a:lnTo>
                  <a:lnTo>
                    <a:pt x="441" y="0"/>
                  </a:lnTo>
                  <a:lnTo>
                    <a:pt x="441" y="0"/>
                  </a:lnTo>
                  <a:cubicBezTo>
                    <a:pt x="685" y="0"/>
                    <a:pt x="883" y="197"/>
                    <a:pt x="883" y="441"/>
                  </a:cubicBezTo>
                  <a:lnTo>
                    <a:pt x="883" y="441"/>
                  </a:lnTo>
                  <a:cubicBezTo>
                    <a:pt x="883" y="441"/>
                    <a:pt x="883" y="441"/>
                    <a:pt x="883" y="441"/>
                  </a:cubicBezTo>
                  <a:lnTo>
                    <a:pt x="883" y="441"/>
                  </a:lnTo>
                  <a:lnTo>
                    <a:pt x="883" y="441"/>
                  </a:lnTo>
                  <a:lnTo>
                    <a:pt x="883" y="441"/>
                  </a:lnTo>
                  <a:cubicBezTo>
                    <a:pt x="883" y="685"/>
                    <a:pt x="685" y="883"/>
                    <a:pt x="441" y="883"/>
                  </a:cubicBezTo>
                  <a:lnTo>
                    <a:pt x="441" y="883"/>
                  </a:lnTo>
                  <a:lnTo>
                    <a:pt x="441" y="883"/>
                  </a:lnTo>
                  <a:lnTo>
                    <a:pt x="441" y="883"/>
                  </a:lnTo>
                  <a:cubicBezTo>
                    <a:pt x="197" y="883"/>
                    <a:pt x="0" y="685"/>
                    <a:pt x="0" y="441"/>
                  </a:cubicBezTo>
                  <a:lnTo>
                    <a:pt x="0" y="441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6" name="path"/>
            <p:cNvSpPr/>
            <p:nvPr/>
          </p:nvSpPr>
          <p:spPr>
            <a:xfrm>
              <a:off x="152781" y="138779"/>
              <a:ext cx="282415" cy="283559"/>
            </a:xfrm>
            <a:custGeom>
              <a:rect l="0" t="0" r="0" b="0"/>
              <a:pathLst>
                <a:path w="442" h="446">
                  <a:moveTo>
                    <a:pt x="200" y="400"/>
                  </a:moveTo>
                  <a:lnTo>
                    <a:pt x="45" y="242"/>
                  </a:lnTo>
                  <a:lnTo>
                    <a:pt x="354" y="0"/>
                  </a:lnTo>
                  <a:lnTo>
                    <a:pt x="444" y="89"/>
                  </a:lnTo>
                  <a:lnTo>
                    <a:pt x="200" y="400"/>
                  </a:lnTo>
                  <a:close/>
                  <a:moveTo>
                    <a:pt x="89" y="245"/>
                  </a:moveTo>
                  <a:lnTo>
                    <a:pt x="197" y="356"/>
                  </a:lnTo>
                  <a:lnTo>
                    <a:pt x="406" y="94"/>
                  </a:lnTo>
                  <a:lnTo>
                    <a:pt x="351" y="39"/>
                  </a:lnTo>
                  <a:lnTo>
                    <a:pt x="89" y="245"/>
                  </a:lnTo>
                  <a:close/>
                </a:path>
                <a:path w="442" h="446">
                  <a:moveTo>
                    <a:pt x="161" y="259"/>
                  </a:moveTo>
                  <a:lnTo>
                    <a:pt x="143" y="237"/>
                  </a:lnTo>
                  <a:lnTo>
                    <a:pt x="338" y="86"/>
                  </a:lnTo>
                  <a:lnTo>
                    <a:pt x="355" y="108"/>
                  </a:lnTo>
                  <a:lnTo>
                    <a:pt x="161" y="259"/>
                  </a:lnTo>
                  <a:close/>
                </a:path>
                <a:path w="442" h="446">
                  <a:moveTo>
                    <a:pt x="53" y="435"/>
                  </a:moveTo>
                  <a:cubicBezTo>
                    <a:pt x="10" y="392"/>
                    <a:pt x="10" y="392"/>
                    <a:pt x="10" y="392"/>
                  </a:cubicBezTo>
                  <a:lnTo>
                    <a:pt x="10" y="392"/>
                  </a:lnTo>
                  <a:cubicBezTo>
                    <a:pt x="21" y="385"/>
                    <a:pt x="21" y="385"/>
                    <a:pt x="21" y="385"/>
                  </a:cubicBezTo>
                  <a:lnTo>
                    <a:pt x="21" y="385"/>
                  </a:lnTo>
                  <a:cubicBezTo>
                    <a:pt x="39" y="367"/>
                    <a:pt x="39" y="339"/>
                    <a:pt x="21" y="324"/>
                  </a:cubicBezTo>
                  <a:lnTo>
                    <a:pt x="21" y="324"/>
                  </a:lnTo>
                  <a:cubicBezTo>
                    <a:pt x="10" y="314"/>
                    <a:pt x="10" y="314"/>
                    <a:pt x="10" y="314"/>
                  </a:cubicBezTo>
                  <a:lnTo>
                    <a:pt x="10" y="314"/>
                  </a:lnTo>
                  <a:cubicBezTo>
                    <a:pt x="42" y="281"/>
                    <a:pt x="42" y="281"/>
                    <a:pt x="42" y="281"/>
                  </a:cubicBezTo>
                  <a:lnTo>
                    <a:pt x="42" y="281"/>
                  </a:lnTo>
                  <a:cubicBezTo>
                    <a:pt x="60" y="303"/>
                    <a:pt x="60" y="303"/>
                    <a:pt x="60" y="303"/>
                  </a:cubicBezTo>
                  <a:lnTo>
                    <a:pt x="60" y="303"/>
                  </a:lnTo>
                  <a:cubicBezTo>
                    <a:pt x="50" y="314"/>
                    <a:pt x="50" y="314"/>
                    <a:pt x="50" y="314"/>
                  </a:cubicBezTo>
                  <a:lnTo>
                    <a:pt x="50" y="314"/>
                  </a:lnTo>
                  <a:cubicBezTo>
                    <a:pt x="67" y="339"/>
                    <a:pt x="67" y="371"/>
                    <a:pt x="50" y="392"/>
                  </a:cubicBezTo>
                  <a:lnTo>
                    <a:pt x="50" y="392"/>
                  </a:lnTo>
                  <a:cubicBezTo>
                    <a:pt x="53" y="396"/>
                    <a:pt x="53" y="396"/>
                    <a:pt x="53" y="396"/>
                  </a:cubicBezTo>
                  <a:lnTo>
                    <a:pt x="53" y="396"/>
                  </a:lnTo>
                  <a:cubicBezTo>
                    <a:pt x="75" y="378"/>
                    <a:pt x="107" y="378"/>
                    <a:pt x="132" y="396"/>
                  </a:cubicBezTo>
                  <a:lnTo>
                    <a:pt x="132" y="396"/>
                  </a:lnTo>
                  <a:cubicBezTo>
                    <a:pt x="143" y="385"/>
                    <a:pt x="143" y="385"/>
                    <a:pt x="143" y="385"/>
                  </a:cubicBezTo>
                  <a:lnTo>
                    <a:pt x="143" y="385"/>
                  </a:lnTo>
                  <a:cubicBezTo>
                    <a:pt x="164" y="403"/>
                    <a:pt x="164" y="403"/>
                    <a:pt x="164" y="403"/>
                  </a:cubicBezTo>
                  <a:lnTo>
                    <a:pt x="164" y="403"/>
                  </a:lnTo>
                  <a:cubicBezTo>
                    <a:pt x="132" y="435"/>
                    <a:pt x="132" y="435"/>
                    <a:pt x="132" y="435"/>
                  </a:cubicBezTo>
                  <a:lnTo>
                    <a:pt x="132" y="435"/>
                  </a:lnTo>
                  <a:cubicBezTo>
                    <a:pt x="121" y="425"/>
                    <a:pt x="121" y="425"/>
                    <a:pt x="121" y="425"/>
                  </a:cubicBezTo>
                  <a:lnTo>
                    <a:pt x="121" y="425"/>
                  </a:lnTo>
                  <a:cubicBezTo>
                    <a:pt x="107" y="407"/>
                    <a:pt x="78" y="407"/>
                    <a:pt x="60" y="425"/>
                  </a:cubicBezTo>
                  <a:lnTo>
                    <a:pt x="60" y="425"/>
                  </a:lnTo>
                  <a:lnTo>
                    <a:pt x="53" y="435"/>
                  </a:lnTo>
                  <a:close/>
                </a:path>
                <a:path w="442" h="446">
                  <a:moveTo>
                    <a:pt x="21" y="446"/>
                  </a:moveTo>
                  <a:lnTo>
                    <a:pt x="0" y="425"/>
                  </a:lnTo>
                  <a:lnTo>
                    <a:pt x="32" y="393"/>
                  </a:lnTo>
                  <a:lnTo>
                    <a:pt x="53" y="414"/>
                  </a:lnTo>
                  <a:lnTo>
                    <a:pt x="21" y="44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74" name="group 74"/>
          <p:cNvGrpSpPr/>
          <p:nvPr/>
        </p:nvGrpSpPr>
        <p:grpSpPr>
          <a:xfrm rot="21600000">
            <a:off x="4987192" y="4188147"/>
            <a:ext cx="561213" cy="561212"/>
            <a:chExt cx="561213" cy="561212"/>
          </a:xfrm>
        </p:grpSpPr>
        <p:sp>
          <p:nvSpPr>
            <p:cNvPr id="327" name="path"/>
            <p:cNvSpPr/>
            <p:nvPr/>
          </p:nvSpPr>
          <p:spPr>
            <a:xfrm>
              <a:off x="0" y="0"/>
              <a:ext cx="561213" cy="561212"/>
            </a:xfrm>
            <a:custGeom>
              <a:rect l="0" t="0" r="0" b="0"/>
              <a:pathLst>
                <a:path w="883" h="883">
                  <a:moveTo>
                    <a:pt x="0" y="441"/>
                  </a:moveTo>
                  <a:cubicBezTo>
                    <a:pt x="0" y="197"/>
                    <a:pt x="197" y="0"/>
                    <a:pt x="441" y="0"/>
                  </a:cubicBezTo>
                  <a:lnTo>
                    <a:pt x="441" y="0"/>
                  </a:lnTo>
                  <a:lnTo>
                    <a:pt x="441" y="0"/>
                  </a:lnTo>
                  <a:lnTo>
                    <a:pt x="441" y="0"/>
                  </a:lnTo>
                  <a:cubicBezTo>
                    <a:pt x="685" y="0"/>
                    <a:pt x="883" y="197"/>
                    <a:pt x="883" y="441"/>
                  </a:cubicBezTo>
                  <a:lnTo>
                    <a:pt x="883" y="441"/>
                  </a:lnTo>
                  <a:cubicBezTo>
                    <a:pt x="883" y="441"/>
                    <a:pt x="883" y="441"/>
                    <a:pt x="883" y="441"/>
                  </a:cubicBezTo>
                  <a:lnTo>
                    <a:pt x="883" y="441"/>
                  </a:lnTo>
                  <a:lnTo>
                    <a:pt x="883" y="441"/>
                  </a:lnTo>
                  <a:lnTo>
                    <a:pt x="883" y="441"/>
                  </a:lnTo>
                  <a:cubicBezTo>
                    <a:pt x="883" y="685"/>
                    <a:pt x="685" y="883"/>
                    <a:pt x="441" y="883"/>
                  </a:cubicBezTo>
                  <a:lnTo>
                    <a:pt x="441" y="883"/>
                  </a:lnTo>
                  <a:lnTo>
                    <a:pt x="441" y="883"/>
                  </a:lnTo>
                  <a:lnTo>
                    <a:pt x="441" y="883"/>
                  </a:lnTo>
                  <a:cubicBezTo>
                    <a:pt x="197" y="883"/>
                    <a:pt x="0" y="685"/>
                    <a:pt x="0" y="441"/>
                  </a:cubicBezTo>
                  <a:lnTo>
                    <a:pt x="0" y="441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8" name="path"/>
            <p:cNvSpPr/>
            <p:nvPr/>
          </p:nvSpPr>
          <p:spPr>
            <a:xfrm>
              <a:off x="135446" y="126867"/>
              <a:ext cx="290322" cy="285560"/>
            </a:xfrm>
            <a:custGeom>
              <a:rect l="0" t="0" r="0" b="0"/>
              <a:pathLst>
                <a:path w="457" h="449">
                  <a:moveTo>
                    <a:pt x="214" y="364"/>
                  </a:moveTo>
                  <a:lnTo>
                    <a:pt x="93" y="245"/>
                  </a:lnTo>
                  <a:lnTo>
                    <a:pt x="253" y="87"/>
                  </a:lnTo>
                  <a:lnTo>
                    <a:pt x="372" y="207"/>
                  </a:lnTo>
                  <a:lnTo>
                    <a:pt x="214" y="364"/>
                  </a:lnTo>
                  <a:close/>
                  <a:moveTo>
                    <a:pt x="132" y="245"/>
                  </a:moveTo>
                  <a:lnTo>
                    <a:pt x="214" y="323"/>
                  </a:lnTo>
                  <a:lnTo>
                    <a:pt x="330" y="207"/>
                  </a:lnTo>
                  <a:lnTo>
                    <a:pt x="253" y="126"/>
                  </a:lnTo>
                  <a:lnTo>
                    <a:pt x="132" y="245"/>
                  </a:lnTo>
                  <a:close/>
                </a:path>
                <a:path w="457" h="449">
                  <a:moveTo>
                    <a:pt x="91" y="449"/>
                  </a:moveTo>
                  <a:cubicBezTo>
                    <a:pt x="70" y="449"/>
                    <a:pt x="49" y="442"/>
                    <a:pt x="31" y="425"/>
                  </a:cubicBezTo>
                  <a:lnTo>
                    <a:pt x="31" y="425"/>
                  </a:lnTo>
                  <a:cubicBezTo>
                    <a:pt x="0" y="393"/>
                    <a:pt x="0" y="336"/>
                    <a:pt x="31" y="305"/>
                  </a:cubicBezTo>
                  <a:lnTo>
                    <a:pt x="31" y="305"/>
                  </a:lnTo>
                  <a:cubicBezTo>
                    <a:pt x="70" y="266"/>
                    <a:pt x="70" y="266"/>
                    <a:pt x="70" y="266"/>
                  </a:cubicBezTo>
                  <a:lnTo>
                    <a:pt x="70" y="266"/>
                  </a:lnTo>
                  <a:cubicBezTo>
                    <a:pt x="91" y="287"/>
                    <a:pt x="91" y="287"/>
                    <a:pt x="91" y="287"/>
                  </a:cubicBezTo>
                  <a:lnTo>
                    <a:pt x="91" y="287"/>
                  </a:lnTo>
                  <a:cubicBezTo>
                    <a:pt x="52" y="326"/>
                    <a:pt x="52" y="326"/>
                    <a:pt x="52" y="326"/>
                  </a:cubicBezTo>
                  <a:lnTo>
                    <a:pt x="52" y="326"/>
                  </a:lnTo>
                  <a:cubicBezTo>
                    <a:pt x="42" y="336"/>
                    <a:pt x="35" y="351"/>
                    <a:pt x="35" y="365"/>
                  </a:cubicBezTo>
                  <a:lnTo>
                    <a:pt x="35" y="365"/>
                  </a:lnTo>
                  <a:cubicBezTo>
                    <a:pt x="35" y="379"/>
                    <a:pt x="42" y="393"/>
                    <a:pt x="52" y="403"/>
                  </a:cubicBezTo>
                  <a:lnTo>
                    <a:pt x="52" y="403"/>
                  </a:lnTo>
                  <a:cubicBezTo>
                    <a:pt x="63" y="414"/>
                    <a:pt x="77" y="421"/>
                    <a:pt x="91" y="421"/>
                  </a:cubicBezTo>
                  <a:lnTo>
                    <a:pt x="91" y="421"/>
                  </a:lnTo>
                  <a:cubicBezTo>
                    <a:pt x="105" y="421"/>
                    <a:pt x="119" y="414"/>
                    <a:pt x="129" y="403"/>
                  </a:cubicBezTo>
                  <a:lnTo>
                    <a:pt x="129" y="403"/>
                  </a:lnTo>
                  <a:cubicBezTo>
                    <a:pt x="168" y="365"/>
                    <a:pt x="168" y="365"/>
                    <a:pt x="168" y="365"/>
                  </a:cubicBezTo>
                  <a:lnTo>
                    <a:pt x="168" y="365"/>
                  </a:lnTo>
                  <a:cubicBezTo>
                    <a:pt x="189" y="386"/>
                    <a:pt x="189" y="386"/>
                    <a:pt x="189" y="386"/>
                  </a:cubicBezTo>
                  <a:lnTo>
                    <a:pt x="189" y="386"/>
                  </a:lnTo>
                  <a:cubicBezTo>
                    <a:pt x="150" y="425"/>
                    <a:pt x="150" y="425"/>
                    <a:pt x="150" y="425"/>
                  </a:cubicBezTo>
                  <a:lnTo>
                    <a:pt x="150" y="425"/>
                  </a:lnTo>
                  <a:cubicBezTo>
                    <a:pt x="133" y="442"/>
                    <a:pt x="112" y="449"/>
                    <a:pt x="91" y="449"/>
                  </a:cubicBezTo>
                </a:path>
                <a:path w="457" h="449">
                  <a:moveTo>
                    <a:pt x="393" y="181"/>
                  </a:moveTo>
                  <a:cubicBezTo>
                    <a:pt x="372" y="160"/>
                    <a:pt x="372" y="160"/>
                    <a:pt x="372" y="160"/>
                  </a:cubicBezTo>
                  <a:lnTo>
                    <a:pt x="372" y="160"/>
                  </a:lnTo>
                  <a:cubicBezTo>
                    <a:pt x="411" y="122"/>
                    <a:pt x="411" y="122"/>
                    <a:pt x="411" y="122"/>
                  </a:cubicBezTo>
                  <a:lnTo>
                    <a:pt x="411" y="122"/>
                  </a:lnTo>
                  <a:cubicBezTo>
                    <a:pt x="421" y="111"/>
                    <a:pt x="429" y="97"/>
                    <a:pt x="429" y="83"/>
                  </a:cubicBezTo>
                  <a:lnTo>
                    <a:pt x="429" y="83"/>
                  </a:lnTo>
                  <a:cubicBezTo>
                    <a:pt x="429" y="69"/>
                    <a:pt x="421" y="55"/>
                    <a:pt x="411" y="45"/>
                  </a:cubicBezTo>
                  <a:lnTo>
                    <a:pt x="411" y="45"/>
                  </a:lnTo>
                  <a:cubicBezTo>
                    <a:pt x="390" y="24"/>
                    <a:pt x="355" y="24"/>
                    <a:pt x="333" y="45"/>
                  </a:cubicBezTo>
                  <a:lnTo>
                    <a:pt x="333" y="45"/>
                  </a:lnTo>
                  <a:cubicBezTo>
                    <a:pt x="295" y="83"/>
                    <a:pt x="295" y="83"/>
                    <a:pt x="295" y="83"/>
                  </a:cubicBezTo>
                  <a:lnTo>
                    <a:pt x="295" y="83"/>
                  </a:lnTo>
                  <a:cubicBezTo>
                    <a:pt x="274" y="62"/>
                    <a:pt x="274" y="62"/>
                    <a:pt x="274" y="62"/>
                  </a:cubicBezTo>
                  <a:lnTo>
                    <a:pt x="274" y="62"/>
                  </a:lnTo>
                  <a:cubicBezTo>
                    <a:pt x="312" y="24"/>
                    <a:pt x="312" y="24"/>
                    <a:pt x="312" y="24"/>
                  </a:cubicBezTo>
                  <a:lnTo>
                    <a:pt x="312" y="24"/>
                  </a:lnTo>
                  <a:cubicBezTo>
                    <a:pt x="330" y="6"/>
                    <a:pt x="351" y="0"/>
                    <a:pt x="372" y="0"/>
                  </a:cubicBezTo>
                  <a:lnTo>
                    <a:pt x="372" y="0"/>
                  </a:lnTo>
                  <a:cubicBezTo>
                    <a:pt x="393" y="0"/>
                    <a:pt x="414" y="6"/>
                    <a:pt x="432" y="24"/>
                  </a:cubicBezTo>
                  <a:lnTo>
                    <a:pt x="432" y="24"/>
                  </a:lnTo>
                  <a:cubicBezTo>
                    <a:pt x="450" y="41"/>
                    <a:pt x="457" y="62"/>
                    <a:pt x="457" y="83"/>
                  </a:cubicBezTo>
                  <a:lnTo>
                    <a:pt x="457" y="83"/>
                  </a:lnTo>
                  <a:cubicBezTo>
                    <a:pt x="457" y="104"/>
                    <a:pt x="450" y="125"/>
                    <a:pt x="432" y="143"/>
                  </a:cubicBezTo>
                  <a:lnTo>
                    <a:pt x="432" y="143"/>
                  </a:lnTo>
                  <a:lnTo>
                    <a:pt x="393" y="181"/>
                  </a:lnTo>
                  <a:close/>
                </a:path>
                <a:path w="457" h="449">
                  <a:moveTo>
                    <a:pt x="176" y="259"/>
                  </a:moveTo>
                  <a:lnTo>
                    <a:pt x="153" y="238"/>
                  </a:lnTo>
                  <a:lnTo>
                    <a:pt x="176" y="217"/>
                  </a:lnTo>
                  <a:lnTo>
                    <a:pt x="198" y="238"/>
                  </a:lnTo>
                  <a:lnTo>
                    <a:pt x="176" y="259"/>
                  </a:lnTo>
                  <a:close/>
                </a:path>
                <a:path w="457" h="449">
                  <a:moveTo>
                    <a:pt x="231" y="245"/>
                  </a:moveTo>
                  <a:lnTo>
                    <a:pt x="210" y="224"/>
                  </a:lnTo>
                  <a:lnTo>
                    <a:pt x="231" y="203"/>
                  </a:lnTo>
                  <a:lnTo>
                    <a:pt x="254" y="224"/>
                  </a:lnTo>
                  <a:lnTo>
                    <a:pt x="231" y="245"/>
                  </a:lnTo>
                  <a:close/>
                </a:path>
                <a:path w="457" h="449">
                  <a:moveTo>
                    <a:pt x="245" y="189"/>
                  </a:moveTo>
                  <a:lnTo>
                    <a:pt x="224" y="168"/>
                  </a:lnTo>
                  <a:lnTo>
                    <a:pt x="245" y="147"/>
                  </a:lnTo>
                  <a:lnTo>
                    <a:pt x="266" y="168"/>
                  </a:lnTo>
                  <a:lnTo>
                    <a:pt x="245" y="189"/>
                  </a:lnTo>
                  <a:close/>
                </a:path>
                <a:path w="457" h="449">
                  <a:moveTo>
                    <a:pt x="217" y="303"/>
                  </a:moveTo>
                  <a:lnTo>
                    <a:pt x="196" y="282"/>
                  </a:lnTo>
                  <a:lnTo>
                    <a:pt x="217" y="259"/>
                  </a:lnTo>
                  <a:lnTo>
                    <a:pt x="238" y="282"/>
                  </a:lnTo>
                  <a:lnTo>
                    <a:pt x="217" y="303"/>
                  </a:lnTo>
                  <a:close/>
                </a:path>
                <a:path w="457" h="449">
                  <a:moveTo>
                    <a:pt x="287" y="233"/>
                  </a:moveTo>
                  <a:lnTo>
                    <a:pt x="266" y="210"/>
                  </a:lnTo>
                  <a:lnTo>
                    <a:pt x="287" y="189"/>
                  </a:lnTo>
                  <a:lnTo>
                    <a:pt x="308" y="210"/>
                  </a:lnTo>
                  <a:lnTo>
                    <a:pt x="287" y="23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29" name="textbox 329"/>
          <p:cNvSpPr/>
          <p:nvPr/>
        </p:nvSpPr>
        <p:spPr>
          <a:xfrm>
            <a:off x="5891859" y="4368176"/>
            <a:ext cx="1224280" cy="242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652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库存预警机</a:t>
            </a:r>
            <a:r>
              <a:rPr sz="15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</a:t>
            </a:r>
            <a:endParaRPr lang="Microsoft YaHei" altLang="Microsoft YaHei" sz="1500"/>
          </a:p>
        </p:txBody>
      </p:sp>
      <p:sp>
        <p:nvSpPr>
          <p:cNvPr id="330" name="textbox 330"/>
          <p:cNvSpPr/>
          <p:nvPr/>
        </p:nvSpPr>
        <p:spPr>
          <a:xfrm>
            <a:off x="5891829" y="2005637"/>
            <a:ext cx="1224280" cy="2419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15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库存分类管</a:t>
            </a:r>
            <a:r>
              <a:rPr sz="15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endParaRPr lang="Microsoft YaHei" altLang="Microsoft YaHei" sz="1500"/>
          </a:p>
        </p:txBody>
      </p:sp>
      <p:sp>
        <p:nvSpPr>
          <p:cNvPr id="331" name="textbox 331"/>
          <p:cNvSpPr/>
          <p:nvPr/>
        </p:nvSpPr>
        <p:spPr>
          <a:xfrm>
            <a:off x="9287837" y="4368176"/>
            <a:ext cx="1221739" cy="241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556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呆滞物料处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32" name="picture 3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333" name="textbox 333"/>
          <p:cNvSpPr/>
          <p:nvPr/>
        </p:nvSpPr>
        <p:spPr>
          <a:xfrm>
            <a:off x="3522979" y="2040350"/>
            <a:ext cx="5158104" cy="17729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931"/>
              </a:lnSpc>
            </a:pPr>
            <a:endParaRPr lang="Arial" altLang="Arial" sz="100"/>
          </a:p>
          <a:p>
            <a:pPr marL="2209220" algn="l" rtl="0" eaLnBrk="0">
              <a:lnSpc>
                <a:spcPct val="86000"/>
              </a:lnSpc>
            </a:pPr>
            <a:r>
              <a:rPr sz="4900" spc="9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9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Microsoft YaHei" altLang="Microsoft YaHei" sz="49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720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生产设备选型与配置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6" name="group 76"/>
          <p:cNvGrpSpPr/>
          <p:nvPr/>
        </p:nvGrpSpPr>
        <p:grpSpPr>
          <a:xfrm rot="21600000">
            <a:off x="5221803" y="2703177"/>
            <a:ext cx="1655833" cy="572510"/>
            <a:chExt cx="1655833" cy="572510"/>
          </a:xfrm>
        </p:grpSpPr>
        <p:sp>
          <p:nvSpPr>
            <p:cNvPr id="334" name="path"/>
            <p:cNvSpPr/>
            <p:nvPr/>
          </p:nvSpPr>
          <p:spPr>
            <a:xfrm>
              <a:off x="5136" y="8021"/>
              <a:ext cx="869058" cy="556467"/>
            </a:xfrm>
            <a:custGeom>
              <a:rect l="0" t="0" r="0" b="0"/>
              <a:pathLst>
                <a:path w="1368" h="876">
                  <a:moveTo>
                    <a:pt x="1368" y="876"/>
                  </a:moveTo>
                  <a:lnTo>
                    <a:pt x="0" y="0"/>
                  </a:lnTo>
                </a:path>
              </a:pathLst>
            </a:custGeom>
            <a:solidFill>
              <a:srgbClr val="64BDF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5" name="path"/>
            <p:cNvSpPr/>
            <p:nvPr/>
          </p:nvSpPr>
          <p:spPr>
            <a:xfrm>
              <a:off x="0" y="0"/>
              <a:ext cx="879330" cy="572510"/>
            </a:xfrm>
            <a:custGeom>
              <a:rect l="0" t="0" r="0" b="0"/>
              <a:pathLst>
                <a:path w="1384" h="901">
                  <a:moveTo>
                    <a:pt x="1376" y="888"/>
                  </a:moveTo>
                  <a:lnTo>
                    <a:pt x="8" y="12"/>
                  </a:lnTo>
                </a:path>
              </a:pathLst>
            </a:custGeom>
            <a:noFill/>
            <a:ln w="19050" cap="flat">
              <a:solidFill>
                <a:srgbClr val="64BDF5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6" name="path"/>
            <p:cNvSpPr/>
            <p:nvPr/>
          </p:nvSpPr>
          <p:spPr>
            <a:xfrm>
              <a:off x="863996" y="83882"/>
              <a:ext cx="787047" cy="457876"/>
            </a:xfrm>
            <a:custGeom>
              <a:rect l="0" t="0" r="0" b="0"/>
              <a:pathLst>
                <a:path w="1239" h="721">
                  <a:moveTo>
                    <a:pt x="1239" y="0"/>
                  </a:moveTo>
                  <a:lnTo>
                    <a:pt x="0" y="721"/>
                  </a:lnTo>
                </a:path>
              </a:pathLst>
            </a:custGeom>
            <a:solidFill>
              <a:srgbClr val="64BDF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7" name="path"/>
            <p:cNvSpPr/>
            <p:nvPr/>
          </p:nvSpPr>
          <p:spPr>
            <a:xfrm>
              <a:off x="859206" y="75649"/>
              <a:ext cx="796626" cy="474343"/>
            </a:xfrm>
            <a:custGeom>
              <a:rect l="0" t="0" r="0" b="0"/>
              <a:pathLst>
                <a:path w="1254" h="746">
                  <a:moveTo>
                    <a:pt x="1246" y="12"/>
                  </a:moveTo>
                  <a:lnTo>
                    <a:pt x="7" y="734"/>
                  </a:lnTo>
                </a:path>
              </a:pathLst>
            </a:custGeom>
            <a:noFill/>
            <a:ln w="19050" cap="flat">
              <a:solidFill>
                <a:srgbClr val="64BDF5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38" name="rect"/>
          <p:cNvSpPr/>
          <p:nvPr/>
        </p:nvSpPr>
        <p:spPr>
          <a:xfrm>
            <a:off x="6086475" y="3252175"/>
            <a:ext cx="19050" cy="1146048"/>
          </a:xfrm>
          <a:prstGeom prst="rect">
            <a:avLst/>
          </a:prstGeom>
          <a:solidFill>
            <a:srgbClr val="64BDF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9" name="path"/>
          <p:cNvSpPr/>
          <p:nvPr/>
        </p:nvSpPr>
        <p:spPr>
          <a:xfrm>
            <a:off x="2304287" y="4201902"/>
            <a:ext cx="7583426" cy="1744811"/>
          </a:xfrm>
          <a:custGeom>
            <a:rect l="0" t="0" r="0" b="0"/>
            <a:pathLst>
              <a:path w="11942" h="2747">
                <a:moveTo>
                  <a:pt x="0" y="0"/>
                </a:moveTo>
                <a:lnTo>
                  <a:pt x="11245" y="0"/>
                </a:lnTo>
                <a:lnTo>
                  <a:pt x="11942" y="697"/>
                </a:lnTo>
                <a:lnTo>
                  <a:pt x="11942" y="2747"/>
                </a:lnTo>
                <a:lnTo>
                  <a:pt x="0" y="2747"/>
                </a:lnTo>
                <a:lnTo>
                  <a:pt x="0" y="0"/>
                </a:lnTo>
                <a:close/>
              </a:path>
              <a:path w="11942" h="2747">
                <a:moveTo>
                  <a:pt x="11942" y="0"/>
                </a:moveTo>
                <a:lnTo>
                  <a:pt x="11942" y="443"/>
                </a:lnTo>
                <a:lnTo>
                  <a:pt x="11498" y="0"/>
                </a:lnTo>
                <a:lnTo>
                  <a:pt x="11942" y="0"/>
                </a:lnTo>
                <a:close/>
              </a:path>
            </a:pathLst>
          </a:custGeom>
          <a:solidFill>
            <a:srgbClr val="139BF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78" name="group 78"/>
          <p:cNvGrpSpPr/>
          <p:nvPr/>
        </p:nvGrpSpPr>
        <p:grpSpPr>
          <a:xfrm rot="21600000">
            <a:off x="654974" y="1746676"/>
            <a:ext cx="4692566" cy="1777322"/>
            <a:chExt cx="4692566" cy="1777322"/>
          </a:xfrm>
        </p:grpSpPr>
        <p:sp>
          <p:nvSpPr>
            <p:cNvPr id="340" name="rect"/>
            <p:cNvSpPr/>
            <p:nvPr/>
          </p:nvSpPr>
          <p:spPr>
            <a:xfrm>
              <a:off x="0" y="0"/>
              <a:ext cx="4692565" cy="1777322"/>
            </a:xfrm>
            <a:prstGeom prst="rect">
              <a:avLst/>
            </a:prstGeom>
            <a:solidFill>
              <a:srgbClr val="64BDF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1" name="textbox 341"/>
            <p:cNvSpPr/>
            <p:nvPr/>
          </p:nvSpPr>
          <p:spPr>
            <a:xfrm>
              <a:off x="346471" y="324399"/>
              <a:ext cx="3834129" cy="10604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1328"/>
                </a:lnSpc>
              </a:pPr>
              <a:endParaRPr lang="Arial" altLang="Arial" sz="100"/>
            </a:p>
            <a:p>
              <a:pPr marL="16128" algn="l" rtl="0" eaLnBrk="0">
                <a:lnSpc>
                  <a:spcPct val="91000"/>
                </a:lnSpc>
              </a:pPr>
              <a:r>
                <a:rPr sz="2100" spc="-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生产线设</a:t>
              </a:r>
              <a:r>
                <a:rPr sz="21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备</a:t>
              </a:r>
              <a:endParaRPr lang="Microsoft YaHei" altLang="Microsoft YaHei" sz="2100"/>
            </a:p>
            <a:p>
              <a:pPr algn="l" rtl="0" eaLnBrk="0">
                <a:lnSpc>
                  <a:spcPct val="101000"/>
                </a:lnSpc>
              </a:pPr>
              <a:endParaRPr lang="Arial" altLang="Arial" sz="1200"/>
            </a:p>
            <a:p>
              <a:pPr algn="l" rtl="0" eaLnBrk="0">
                <a:lnSpc>
                  <a:spcPct val="8479"/>
                </a:lnSpc>
              </a:pPr>
              <a:endParaRPr lang="Arial" altLang="Arial" sz="100"/>
            </a:p>
            <a:p>
              <a:pPr marL="14605" indent="-1905" algn="l" rtl="0" eaLnBrk="0">
                <a:lnSpc>
                  <a:spcPct val="122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车身焊接、涂装、总装等生产线设备，用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于实现汽车的生产流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程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sp>
          <p:nvSpPr>
            <p:cNvPr id="342" name="path"/>
            <p:cNvSpPr/>
            <p:nvPr/>
          </p:nvSpPr>
          <p:spPr>
            <a:xfrm>
              <a:off x="4410795" y="0"/>
              <a:ext cx="281770" cy="281770"/>
            </a:xfrm>
            <a:custGeom>
              <a:rect l="0" t="0" r="0" b="0"/>
              <a:pathLst>
                <a:path w="442" h="442">
                  <a:moveTo>
                    <a:pt x="443" y="0"/>
                  </a:moveTo>
                  <a:lnTo>
                    <a:pt x="443" y="443"/>
                  </a:lnTo>
                  <a:lnTo>
                    <a:pt x="0" y="0"/>
                  </a:lnTo>
                  <a:lnTo>
                    <a:pt x="443" y="0"/>
                  </a:lnTo>
                  <a:close/>
                </a:path>
              </a:pathLst>
            </a:custGeom>
            <a:solidFill>
              <a:srgbClr val="64BDF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43" name="path"/>
          <p:cNvSpPr/>
          <p:nvPr/>
        </p:nvSpPr>
        <p:spPr>
          <a:xfrm>
            <a:off x="6862009" y="1746676"/>
            <a:ext cx="4692565" cy="1777322"/>
          </a:xfrm>
          <a:custGeom>
            <a:rect l="0" t="0" r="0" b="0"/>
            <a:pathLst>
              <a:path w="7389" h="2798">
                <a:moveTo>
                  <a:pt x="0" y="0"/>
                </a:moveTo>
                <a:lnTo>
                  <a:pt x="6667" y="0"/>
                </a:lnTo>
                <a:lnTo>
                  <a:pt x="7389" y="722"/>
                </a:lnTo>
                <a:lnTo>
                  <a:pt x="7389" y="2798"/>
                </a:lnTo>
                <a:lnTo>
                  <a:pt x="0" y="2798"/>
                </a:lnTo>
                <a:lnTo>
                  <a:pt x="0" y="0"/>
                </a:lnTo>
                <a:close/>
              </a:path>
              <a:path w="7389" h="2798">
                <a:moveTo>
                  <a:pt x="7389" y="0"/>
                </a:moveTo>
                <a:lnTo>
                  <a:pt x="7389" y="443"/>
                </a:lnTo>
                <a:lnTo>
                  <a:pt x="6946" y="0"/>
                </a:lnTo>
                <a:lnTo>
                  <a:pt x="7389" y="0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44" name="textbox 344"/>
          <p:cNvSpPr/>
          <p:nvPr/>
        </p:nvSpPr>
        <p:spPr>
          <a:xfrm>
            <a:off x="7199318" y="2623000"/>
            <a:ext cx="3834129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882"/>
              </a:lnSpc>
            </a:pPr>
            <a:endParaRPr lang="Arial" altLang="Arial" sz="100"/>
          </a:p>
          <a:p>
            <a:pPr marL="12700" indent="2667" algn="l" rtl="0" eaLnBrk="0">
              <a:lnSpc>
                <a:spcPct val="106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用于确保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生产过程中的质量和精度，包括各种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测量和测试设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345" name="textbox 345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3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1"/>
              </a:spcBef>
              <a:tabLst>
                <a:tab pos="781684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设备需求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3000"/>
          </a:p>
        </p:txBody>
      </p:sp>
      <p:grpSp>
        <p:nvGrpSpPr>
          <p:cNvPr id="80" name="group 8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34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2" name="group 82"/>
          <p:cNvGrpSpPr/>
          <p:nvPr/>
        </p:nvGrpSpPr>
        <p:grpSpPr>
          <a:xfrm rot="21600000">
            <a:off x="5575254" y="2695564"/>
            <a:ext cx="1041486" cy="1064453"/>
            <a:chExt cx="1041486" cy="1064453"/>
          </a:xfrm>
        </p:grpSpPr>
        <p:sp>
          <p:nvSpPr>
            <p:cNvPr id="366" name="path"/>
            <p:cNvSpPr/>
            <p:nvPr/>
          </p:nvSpPr>
          <p:spPr>
            <a:xfrm>
              <a:off x="0" y="0"/>
              <a:ext cx="1041486" cy="1064453"/>
            </a:xfrm>
            <a:custGeom>
              <a:rect l="0" t="0" r="0" b="0"/>
              <a:pathLst>
                <a:path w="1640" h="1676">
                  <a:moveTo>
                    <a:pt x="0" y="838"/>
                  </a:moveTo>
                  <a:cubicBezTo>
                    <a:pt x="0" y="375"/>
                    <a:pt x="367" y="0"/>
                    <a:pt x="820" y="0"/>
                  </a:cubicBezTo>
                  <a:lnTo>
                    <a:pt x="820" y="0"/>
                  </a:lnTo>
                  <a:lnTo>
                    <a:pt x="820" y="0"/>
                  </a:lnTo>
                  <a:lnTo>
                    <a:pt x="820" y="0"/>
                  </a:lnTo>
                  <a:cubicBezTo>
                    <a:pt x="1272" y="0"/>
                    <a:pt x="1640" y="375"/>
                    <a:pt x="1640" y="838"/>
                  </a:cubicBezTo>
                  <a:lnTo>
                    <a:pt x="1640" y="838"/>
                  </a:lnTo>
                  <a:cubicBezTo>
                    <a:pt x="1640" y="838"/>
                    <a:pt x="1640" y="838"/>
                    <a:pt x="1640" y="838"/>
                  </a:cubicBezTo>
                  <a:lnTo>
                    <a:pt x="1640" y="838"/>
                  </a:lnTo>
                  <a:lnTo>
                    <a:pt x="1640" y="838"/>
                  </a:lnTo>
                  <a:lnTo>
                    <a:pt x="1640" y="838"/>
                  </a:lnTo>
                  <a:cubicBezTo>
                    <a:pt x="1640" y="1301"/>
                    <a:pt x="1272" y="1676"/>
                    <a:pt x="820" y="1676"/>
                  </a:cubicBezTo>
                  <a:lnTo>
                    <a:pt x="820" y="1676"/>
                  </a:lnTo>
                  <a:lnTo>
                    <a:pt x="820" y="1676"/>
                  </a:lnTo>
                  <a:lnTo>
                    <a:pt x="820" y="1676"/>
                  </a:lnTo>
                  <a:cubicBezTo>
                    <a:pt x="367" y="1676"/>
                    <a:pt x="0" y="1301"/>
                    <a:pt x="0" y="838"/>
                  </a:cubicBezTo>
                  <a:lnTo>
                    <a:pt x="0" y="838"/>
                  </a:lnTo>
                  <a:cubicBezTo>
                    <a:pt x="0" y="838"/>
                    <a:pt x="0" y="838"/>
                    <a:pt x="0" y="838"/>
                  </a:cubicBezTo>
                  <a:lnTo>
                    <a:pt x="0" y="838"/>
                  </a:lnTo>
                  <a:close/>
                </a:path>
              </a:pathLst>
            </a:custGeom>
            <a:solidFill>
              <a:srgbClr val="E0F2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7" name="path"/>
            <p:cNvSpPr/>
            <p:nvPr/>
          </p:nvSpPr>
          <p:spPr>
            <a:xfrm>
              <a:off x="117381" y="119968"/>
              <a:ext cx="806727" cy="824518"/>
            </a:xfrm>
            <a:custGeom>
              <a:rect l="0" t="0" r="0" b="0"/>
              <a:pathLst>
                <a:path w="1270" h="1298">
                  <a:moveTo>
                    <a:pt x="0" y="649"/>
                  </a:moveTo>
                  <a:cubicBezTo>
                    <a:pt x="0" y="290"/>
                    <a:pt x="284" y="0"/>
                    <a:pt x="635" y="0"/>
                  </a:cubicBezTo>
                  <a:lnTo>
                    <a:pt x="635" y="0"/>
                  </a:lnTo>
                  <a:lnTo>
                    <a:pt x="635" y="0"/>
                  </a:lnTo>
                  <a:lnTo>
                    <a:pt x="635" y="0"/>
                  </a:lnTo>
                  <a:cubicBezTo>
                    <a:pt x="986" y="0"/>
                    <a:pt x="1270" y="290"/>
                    <a:pt x="1270" y="649"/>
                  </a:cubicBezTo>
                  <a:lnTo>
                    <a:pt x="1270" y="649"/>
                  </a:lnTo>
                  <a:cubicBezTo>
                    <a:pt x="1270" y="649"/>
                    <a:pt x="1270" y="649"/>
                    <a:pt x="1270" y="649"/>
                  </a:cubicBezTo>
                  <a:lnTo>
                    <a:pt x="1270" y="649"/>
                  </a:lnTo>
                  <a:lnTo>
                    <a:pt x="1270" y="649"/>
                  </a:lnTo>
                  <a:lnTo>
                    <a:pt x="1270" y="649"/>
                  </a:lnTo>
                  <a:cubicBezTo>
                    <a:pt x="1270" y="1007"/>
                    <a:pt x="986" y="1298"/>
                    <a:pt x="635" y="1298"/>
                  </a:cubicBezTo>
                  <a:lnTo>
                    <a:pt x="635" y="1298"/>
                  </a:lnTo>
                  <a:cubicBezTo>
                    <a:pt x="284" y="1298"/>
                    <a:pt x="0" y="1007"/>
                    <a:pt x="0" y="649"/>
                  </a:cubicBezTo>
                  <a:lnTo>
                    <a:pt x="0" y="649"/>
                  </a:lnTo>
                  <a:cubicBezTo>
                    <a:pt x="0" y="649"/>
                    <a:pt x="0" y="649"/>
                    <a:pt x="0" y="649"/>
                  </a:cubicBezTo>
                  <a:lnTo>
                    <a:pt x="0" y="649"/>
                  </a:lnTo>
                  <a:close/>
                </a:path>
              </a:pathLst>
            </a:custGeom>
            <a:solidFill>
              <a:srgbClr val="64BDF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68" name="textbox 368"/>
          <p:cNvSpPr/>
          <p:nvPr/>
        </p:nvSpPr>
        <p:spPr>
          <a:xfrm>
            <a:off x="2675112" y="5062733"/>
            <a:ext cx="5321300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5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包括物料搬运、仓储、环保等设备，以支持生产线的顺利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行。</a:t>
            </a:r>
            <a:endParaRPr lang="Microsoft YaHei" altLang="Microsoft YaHei" sz="1500"/>
          </a:p>
        </p:txBody>
      </p:sp>
      <p:sp>
        <p:nvSpPr>
          <p:cNvPr id="369" name="textbox 369"/>
          <p:cNvSpPr/>
          <p:nvPr/>
        </p:nvSpPr>
        <p:spPr>
          <a:xfrm>
            <a:off x="2677208" y="4536106"/>
            <a:ext cx="1088389" cy="3162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82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1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辅助设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</a:t>
            </a:r>
            <a:endParaRPr lang="Microsoft YaHei" altLang="Microsoft YaHei" sz="2100"/>
          </a:p>
        </p:txBody>
      </p:sp>
      <p:sp>
        <p:nvSpPr>
          <p:cNvPr id="370" name="textbox 370"/>
          <p:cNvSpPr/>
          <p:nvPr/>
        </p:nvSpPr>
        <p:spPr>
          <a:xfrm>
            <a:off x="7200995" y="2087114"/>
            <a:ext cx="1089025" cy="3143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11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1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</a:t>
            </a:r>
            <a:endParaRPr lang="Microsoft YaHei" altLang="Microsoft YaHei" sz="2100"/>
          </a:p>
        </p:txBody>
      </p:sp>
      <p:sp>
        <p:nvSpPr>
          <p:cNvPr id="371" name="path"/>
          <p:cNvSpPr/>
          <p:nvPr/>
        </p:nvSpPr>
        <p:spPr>
          <a:xfrm>
            <a:off x="5885367" y="3055961"/>
            <a:ext cx="396240" cy="368046"/>
          </a:xfrm>
          <a:custGeom>
            <a:rect l="0" t="0" r="0" b="0"/>
            <a:pathLst>
              <a:path w="624" h="579">
                <a:moveTo>
                  <a:pt x="0" y="413"/>
                </a:moveTo>
                <a:lnTo>
                  <a:pt x="312" y="496"/>
                </a:lnTo>
                <a:lnTo>
                  <a:pt x="624" y="413"/>
                </a:lnTo>
                <a:lnTo>
                  <a:pt x="624" y="496"/>
                </a:lnTo>
                <a:lnTo>
                  <a:pt x="312" y="579"/>
                </a:lnTo>
                <a:lnTo>
                  <a:pt x="0" y="496"/>
                </a:lnTo>
                <a:lnTo>
                  <a:pt x="0" y="413"/>
                </a:lnTo>
                <a:close/>
                <a:moveTo>
                  <a:pt x="0" y="248"/>
                </a:moveTo>
                <a:lnTo>
                  <a:pt x="312" y="331"/>
                </a:lnTo>
                <a:lnTo>
                  <a:pt x="624" y="248"/>
                </a:lnTo>
                <a:lnTo>
                  <a:pt x="624" y="331"/>
                </a:lnTo>
                <a:lnTo>
                  <a:pt x="312" y="413"/>
                </a:lnTo>
                <a:lnTo>
                  <a:pt x="0" y="331"/>
                </a:lnTo>
                <a:lnTo>
                  <a:pt x="0" y="248"/>
                </a:lnTo>
                <a:close/>
                <a:moveTo>
                  <a:pt x="0" y="82"/>
                </a:moveTo>
                <a:lnTo>
                  <a:pt x="312" y="0"/>
                </a:lnTo>
                <a:lnTo>
                  <a:pt x="624" y="82"/>
                </a:lnTo>
                <a:lnTo>
                  <a:pt x="624" y="165"/>
                </a:lnTo>
                <a:lnTo>
                  <a:pt x="312" y="248"/>
                </a:lnTo>
                <a:lnTo>
                  <a:pt x="0" y="165"/>
                </a:lnTo>
                <a:lnTo>
                  <a:pt x="0" y="8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4" name="group 84"/>
          <p:cNvGrpSpPr/>
          <p:nvPr/>
        </p:nvGrpSpPr>
        <p:grpSpPr>
          <a:xfrm rot="21600000">
            <a:off x="4471133" y="1503400"/>
            <a:ext cx="3775751" cy="2679729"/>
            <a:chExt cx="3775751" cy="2679729"/>
          </a:xfrm>
        </p:grpSpPr>
        <p:sp>
          <p:nvSpPr>
            <p:cNvPr id="372" name="path"/>
            <p:cNvSpPr/>
            <p:nvPr/>
          </p:nvSpPr>
          <p:spPr>
            <a:xfrm>
              <a:off x="1623278" y="529249"/>
              <a:ext cx="2152472" cy="2150479"/>
            </a:xfrm>
            <a:custGeom>
              <a:rect l="0" t="0" r="0" b="0"/>
              <a:pathLst>
                <a:path w="3389" h="3386">
                  <a:moveTo>
                    <a:pt x="776" y="2554"/>
                  </a:moveTo>
                  <a:cubicBezTo>
                    <a:pt x="1055" y="2554"/>
                    <a:pt x="1123" y="2622"/>
                    <a:pt x="1085" y="2702"/>
                  </a:cubicBezTo>
                  <a:lnTo>
                    <a:pt x="1085" y="2702"/>
                  </a:lnTo>
                  <a:cubicBezTo>
                    <a:pt x="1013" y="2859"/>
                    <a:pt x="890" y="2880"/>
                    <a:pt x="924" y="3096"/>
                  </a:cubicBezTo>
                  <a:lnTo>
                    <a:pt x="924" y="3096"/>
                  </a:lnTo>
                  <a:cubicBezTo>
                    <a:pt x="979" y="3469"/>
                    <a:pt x="1577" y="3469"/>
                    <a:pt x="1636" y="3096"/>
                  </a:cubicBezTo>
                  <a:lnTo>
                    <a:pt x="1636" y="3096"/>
                  </a:lnTo>
                  <a:cubicBezTo>
                    <a:pt x="1670" y="2880"/>
                    <a:pt x="1543" y="2859"/>
                    <a:pt x="1471" y="2702"/>
                  </a:cubicBezTo>
                  <a:lnTo>
                    <a:pt x="1471" y="2702"/>
                  </a:lnTo>
                  <a:cubicBezTo>
                    <a:pt x="1437" y="2622"/>
                    <a:pt x="1501" y="2554"/>
                    <a:pt x="1781" y="2554"/>
                  </a:cubicBezTo>
                  <a:lnTo>
                    <a:pt x="1781" y="2554"/>
                  </a:lnTo>
                  <a:cubicBezTo>
                    <a:pt x="2557" y="2554"/>
                    <a:pt x="2557" y="2554"/>
                    <a:pt x="2557" y="2554"/>
                  </a:cubicBezTo>
                  <a:lnTo>
                    <a:pt x="2557" y="2554"/>
                  </a:lnTo>
                  <a:cubicBezTo>
                    <a:pt x="2557" y="1779"/>
                    <a:pt x="2557" y="1779"/>
                    <a:pt x="2557" y="1779"/>
                  </a:cubicBezTo>
                  <a:lnTo>
                    <a:pt x="2557" y="1779"/>
                  </a:lnTo>
                  <a:cubicBezTo>
                    <a:pt x="2557" y="1499"/>
                    <a:pt x="2624" y="1431"/>
                    <a:pt x="2709" y="1470"/>
                  </a:cubicBezTo>
                  <a:lnTo>
                    <a:pt x="2709" y="1470"/>
                  </a:lnTo>
                  <a:cubicBezTo>
                    <a:pt x="2862" y="1542"/>
                    <a:pt x="2883" y="1664"/>
                    <a:pt x="3099" y="1631"/>
                  </a:cubicBezTo>
                  <a:lnTo>
                    <a:pt x="3099" y="1631"/>
                  </a:lnTo>
                  <a:cubicBezTo>
                    <a:pt x="3473" y="1576"/>
                    <a:pt x="3473" y="978"/>
                    <a:pt x="3099" y="919"/>
                  </a:cubicBezTo>
                  <a:lnTo>
                    <a:pt x="3099" y="919"/>
                  </a:lnTo>
                  <a:cubicBezTo>
                    <a:pt x="2883" y="885"/>
                    <a:pt x="2862" y="1012"/>
                    <a:pt x="2709" y="1084"/>
                  </a:cubicBezTo>
                  <a:lnTo>
                    <a:pt x="2709" y="1084"/>
                  </a:lnTo>
                  <a:cubicBezTo>
                    <a:pt x="2624" y="1118"/>
                    <a:pt x="2557" y="1054"/>
                    <a:pt x="2557" y="775"/>
                  </a:cubicBezTo>
                  <a:lnTo>
                    <a:pt x="2557" y="775"/>
                  </a:lnTo>
                  <a:cubicBezTo>
                    <a:pt x="2557" y="0"/>
                    <a:pt x="2557" y="0"/>
                    <a:pt x="2557" y="0"/>
                  </a:cubicBezTo>
                  <a:lnTo>
                    <a:pt x="2557" y="0"/>
                  </a:lnTo>
                  <a:cubicBezTo>
                    <a:pt x="1781" y="0"/>
                    <a:pt x="1781" y="0"/>
                    <a:pt x="1781" y="0"/>
                  </a:cubicBezTo>
                  <a:lnTo>
                    <a:pt x="1781" y="0"/>
                  </a:lnTo>
                  <a:cubicBezTo>
                    <a:pt x="1501" y="0"/>
                    <a:pt x="1437" y="67"/>
                    <a:pt x="1471" y="148"/>
                  </a:cubicBezTo>
                  <a:lnTo>
                    <a:pt x="1471" y="148"/>
                  </a:lnTo>
                  <a:cubicBezTo>
                    <a:pt x="1543" y="305"/>
                    <a:pt x="1670" y="321"/>
                    <a:pt x="1636" y="542"/>
                  </a:cubicBezTo>
                  <a:lnTo>
                    <a:pt x="1636" y="542"/>
                  </a:lnTo>
                  <a:cubicBezTo>
                    <a:pt x="1577" y="915"/>
                    <a:pt x="979" y="915"/>
                    <a:pt x="924" y="542"/>
                  </a:cubicBezTo>
                  <a:lnTo>
                    <a:pt x="924" y="542"/>
                  </a:lnTo>
                  <a:cubicBezTo>
                    <a:pt x="890" y="321"/>
                    <a:pt x="1013" y="305"/>
                    <a:pt x="1085" y="148"/>
                  </a:cubicBezTo>
                  <a:lnTo>
                    <a:pt x="1085" y="148"/>
                  </a:lnTo>
                  <a:cubicBezTo>
                    <a:pt x="1123" y="67"/>
                    <a:pt x="1055" y="0"/>
                    <a:pt x="776" y="0"/>
                  </a:cubicBezTo>
                  <a:lnTo>
                    <a:pt x="776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775"/>
                    <a:pt x="0" y="775"/>
                    <a:pt x="0" y="775"/>
                  </a:cubicBezTo>
                  <a:lnTo>
                    <a:pt x="0" y="775"/>
                  </a:lnTo>
                  <a:cubicBezTo>
                    <a:pt x="0" y="1054"/>
                    <a:pt x="67" y="1118"/>
                    <a:pt x="148" y="1084"/>
                  </a:cubicBezTo>
                  <a:lnTo>
                    <a:pt x="148" y="1084"/>
                  </a:lnTo>
                  <a:cubicBezTo>
                    <a:pt x="305" y="1012"/>
                    <a:pt x="326" y="885"/>
                    <a:pt x="542" y="919"/>
                  </a:cubicBezTo>
                  <a:lnTo>
                    <a:pt x="542" y="919"/>
                  </a:lnTo>
                  <a:cubicBezTo>
                    <a:pt x="915" y="978"/>
                    <a:pt x="915" y="1576"/>
                    <a:pt x="542" y="1631"/>
                  </a:cubicBezTo>
                  <a:lnTo>
                    <a:pt x="542" y="1631"/>
                  </a:lnTo>
                  <a:cubicBezTo>
                    <a:pt x="326" y="1664"/>
                    <a:pt x="305" y="1542"/>
                    <a:pt x="148" y="1470"/>
                  </a:cubicBezTo>
                  <a:lnTo>
                    <a:pt x="148" y="1470"/>
                  </a:lnTo>
                  <a:cubicBezTo>
                    <a:pt x="67" y="1431"/>
                    <a:pt x="0" y="1499"/>
                    <a:pt x="0" y="1779"/>
                  </a:cubicBezTo>
                  <a:lnTo>
                    <a:pt x="0" y="1779"/>
                  </a:lnTo>
                  <a:cubicBezTo>
                    <a:pt x="0" y="2554"/>
                    <a:pt x="0" y="2554"/>
                    <a:pt x="0" y="2554"/>
                  </a:cubicBezTo>
                  <a:lnTo>
                    <a:pt x="0" y="2554"/>
                  </a:lnTo>
                  <a:lnTo>
                    <a:pt x="776" y="2554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3" name="path"/>
            <p:cNvSpPr/>
            <p:nvPr/>
          </p:nvSpPr>
          <p:spPr>
            <a:xfrm>
              <a:off x="0" y="0"/>
              <a:ext cx="2152472" cy="2150479"/>
            </a:xfrm>
            <a:custGeom>
              <a:rect l="0" t="0" r="0" b="0"/>
              <a:pathLst>
                <a:path w="3389" h="3386">
                  <a:moveTo>
                    <a:pt x="776" y="831"/>
                  </a:moveTo>
                  <a:cubicBezTo>
                    <a:pt x="1055" y="831"/>
                    <a:pt x="1119" y="764"/>
                    <a:pt x="1085" y="679"/>
                  </a:cubicBezTo>
                  <a:lnTo>
                    <a:pt x="1085" y="679"/>
                  </a:lnTo>
                  <a:cubicBezTo>
                    <a:pt x="1013" y="526"/>
                    <a:pt x="886" y="505"/>
                    <a:pt x="920" y="289"/>
                  </a:cubicBezTo>
                  <a:lnTo>
                    <a:pt x="920" y="289"/>
                  </a:lnTo>
                  <a:cubicBezTo>
                    <a:pt x="979" y="-83"/>
                    <a:pt x="1577" y="-83"/>
                    <a:pt x="1632" y="289"/>
                  </a:cubicBezTo>
                  <a:lnTo>
                    <a:pt x="1632" y="289"/>
                  </a:lnTo>
                  <a:cubicBezTo>
                    <a:pt x="1666" y="505"/>
                    <a:pt x="1543" y="526"/>
                    <a:pt x="1471" y="679"/>
                  </a:cubicBezTo>
                  <a:lnTo>
                    <a:pt x="1471" y="679"/>
                  </a:lnTo>
                  <a:cubicBezTo>
                    <a:pt x="1433" y="764"/>
                    <a:pt x="1501" y="831"/>
                    <a:pt x="1781" y="831"/>
                  </a:cubicBezTo>
                  <a:lnTo>
                    <a:pt x="1781" y="831"/>
                  </a:lnTo>
                  <a:cubicBezTo>
                    <a:pt x="2557" y="831"/>
                    <a:pt x="2557" y="831"/>
                    <a:pt x="2557" y="831"/>
                  </a:cubicBezTo>
                  <a:lnTo>
                    <a:pt x="2557" y="831"/>
                  </a:lnTo>
                  <a:cubicBezTo>
                    <a:pt x="2557" y="1607"/>
                    <a:pt x="2557" y="1607"/>
                    <a:pt x="2557" y="1607"/>
                  </a:cubicBezTo>
                  <a:lnTo>
                    <a:pt x="2557" y="1607"/>
                  </a:lnTo>
                  <a:cubicBezTo>
                    <a:pt x="2557" y="1886"/>
                    <a:pt x="2624" y="1950"/>
                    <a:pt x="2705" y="1916"/>
                  </a:cubicBezTo>
                  <a:lnTo>
                    <a:pt x="2705" y="1916"/>
                  </a:lnTo>
                  <a:cubicBezTo>
                    <a:pt x="2862" y="1844"/>
                    <a:pt x="2883" y="1717"/>
                    <a:pt x="3099" y="1751"/>
                  </a:cubicBezTo>
                  <a:lnTo>
                    <a:pt x="3099" y="1751"/>
                  </a:lnTo>
                  <a:cubicBezTo>
                    <a:pt x="3473" y="1810"/>
                    <a:pt x="3473" y="2407"/>
                    <a:pt x="3099" y="2462"/>
                  </a:cubicBezTo>
                  <a:lnTo>
                    <a:pt x="3099" y="2462"/>
                  </a:lnTo>
                  <a:cubicBezTo>
                    <a:pt x="2883" y="2496"/>
                    <a:pt x="2862" y="2374"/>
                    <a:pt x="2705" y="2302"/>
                  </a:cubicBezTo>
                  <a:lnTo>
                    <a:pt x="2705" y="2302"/>
                  </a:lnTo>
                  <a:cubicBezTo>
                    <a:pt x="2624" y="2263"/>
                    <a:pt x="2557" y="2331"/>
                    <a:pt x="2557" y="2611"/>
                  </a:cubicBezTo>
                  <a:lnTo>
                    <a:pt x="2557" y="2611"/>
                  </a:lnTo>
                  <a:cubicBezTo>
                    <a:pt x="2557" y="3386"/>
                    <a:pt x="2557" y="3386"/>
                    <a:pt x="2557" y="3386"/>
                  </a:cubicBezTo>
                  <a:lnTo>
                    <a:pt x="2557" y="3386"/>
                  </a:lnTo>
                  <a:cubicBezTo>
                    <a:pt x="1781" y="3386"/>
                    <a:pt x="1781" y="3386"/>
                    <a:pt x="1781" y="3386"/>
                  </a:cubicBezTo>
                  <a:lnTo>
                    <a:pt x="1781" y="3386"/>
                  </a:lnTo>
                  <a:cubicBezTo>
                    <a:pt x="1501" y="3386"/>
                    <a:pt x="1433" y="3318"/>
                    <a:pt x="1471" y="3238"/>
                  </a:cubicBezTo>
                  <a:lnTo>
                    <a:pt x="1471" y="3238"/>
                  </a:lnTo>
                  <a:cubicBezTo>
                    <a:pt x="1543" y="3081"/>
                    <a:pt x="1666" y="3060"/>
                    <a:pt x="1632" y="2844"/>
                  </a:cubicBezTo>
                  <a:lnTo>
                    <a:pt x="1632" y="2844"/>
                  </a:lnTo>
                  <a:cubicBezTo>
                    <a:pt x="1577" y="2471"/>
                    <a:pt x="979" y="2471"/>
                    <a:pt x="920" y="2844"/>
                  </a:cubicBezTo>
                  <a:lnTo>
                    <a:pt x="920" y="2844"/>
                  </a:lnTo>
                  <a:cubicBezTo>
                    <a:pt x="886" y="3060"/>
                    <a:pt x="1013" y="3081"/>
                    <a:pt x="1085" y="3238"/>
                  </a:cubicBezTo>
                  <a:lnTo>
                    <a:pt x="1085" y="3238"/>
                  </a:lnTo>
                  <a:cubicBezTo>
                    <a:pt x="1119" y="3318"/>
                    <a:pt x="1055" y="3386"/>
                    <a:pt x="776" y="3386"/>
                  </a:cubicBezTo>
                  <a:lnTo>
                    <a:pt x="776" y="3386"/>
                  </a:lnTo>
                  <a:cubicBezTo>
                    <a:pt x="0" y="3386"/>
                    <a:pt x="0" y="3386"/>
                    <a:pt x="0" y="3386"/>
                  </a:cubicBezTo>
                  <a:lnTo>
                    <a:pt x="0" y="3386"/>
                  </a:lnTo>
                  <a:cubicBezTo>
                    <a:pt x="0" y="2611"/>
                    <a:pt x="0" y="2611"/>
                    <a:pt x="0" y="2611"/>
                  </a:cubicBezTo>
                  <a:lnTo>
                    <a:pt x="0" y="2611"/>
                  </a:lnTo>
                  <a:cubicBezTo>
                    <a:pt x="0" y="2331"/>
                    <a:pt x="67" y="2263"/>
                    <a:pt x="148" y="2302"/>
                  </a:cubicBezTo>
                  <a:lnTo>
                    <a:pt x="148" y="2302"/>
                  </a:lnTo>
                  <a:cubicBezTo>
                    <a:pt x="305" y="2374"/>
                    <a:pt x="322" y="2496"/>
                    <a:pt x="542" y="2462"/>
                  </a:cubicBezTo>
                  <a:lnTo>
                    <a:pt x="542" y="2462"/>
                  </a:lnTo>
                  <a:cubicBezTo>
                    <a:pt x="915" y="2407"/>
                    <a:pt x="915" y="1810"/>
                    <a:pt x="542" y="1751"/>
                  </a:cubicBezTo>
                  <a:lnTo>
                    <a:pt x="542" y="1751"/>
                  </a:lnTo>
                  <a:cubicBezTo>
                    <a:pt x="322" y="1717"/>
                    <a:pt x="305" y="1844"/>
                    <a:pt x="148" y="1916"/>
                  </a:cubicBezTo>
                  <a:lnTo>
                    <a:pt x="148" y="1916"/>
                  </a:lnTo>
                  <a:cubicBezTo>
                    <a:pt x="67" y="1950"/>
                    <a:pt x="0" y="1886"/>
                    <a:pt x="0" y="1607"/>
                  </a:cubicBezTo>
                  <a:lnTo>
                    <a:pt x="0" y="1607"/>
                  </a:lnTo>
                  <a:cubicBezTo>
                    <a:pt x="0" y="831"/>
                    <a:pt x="0" y="831"/>
                    <a:pt x="0" y="831"/>
                  </a:cubicBezTo>
                  <a:lnTo>
                    <a:pt x="0" y="831"/>
                  </a:lnTo>
                  <a:lnTo>
                    <a:pt x="776" y="831"/>
                  </a:lnTo>
                  <a:close/>
                </a:path>
              </a:pathLst>
            </a:custGeom>
            <a:solidFill>
              <a:srgbClr val="8ECEF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6" name="group 86"/>
          <p:cNvGrpSpPr/>
          <p:nvPr/>
        </p:nvGrpSpPr>
        <p:grpSpPr>
          <a:xfrm rot="21600000">
            <a:off x="3941939" y="3126679"/>
            <a:ext cx="3775751" cy="2679672"/>
            <a:chExt cx="3775751" cy="2679672"/>
          </a:xfrm>
        </p:grpSpPr>
        <p:sp>
          <p:nvSpPr>
            <p:cNvPr id="374" name="path"/>
            <p:cNvSpPr/>
            <p:nvPr/>
          </p:nvSpPr>
          <p:spPr>
            <a:xfrm>
              <a:off x="0" y="0"/>
              <a:ext cx="2152472" cy="2150479"/>
            </a:xfrm>
            <a:custGeom>
              <a:rect l="0" t="0" r="0" b="0"/>
              <a:pathLst>
                <a:path w="3389" h="3386">
                  <a:moveTo>
                    <a:pt x="1608" y="831"/>
                  </a:moveTo>
                  <a:cubicBezTo>
                    <a:pt x="1888" y="831"/>
                    <a:pt x="1952" y="764"/>
                    <a:pt x="1918" y="683"/>
                  </a:cubicBezTo>
                  <a:lnTo>
                    <a:pt x="1918" y="683"/>
                  </a:lnTo>
                  <a:cubicBezTo>
                    <a:pt x="1846" y="526"/>
                    <a:pt x="1718" y="505"/>
                    <a:pt x="1752" y="289"/>
                  </a:cubicBezTo>
                  <a:lnTo>
                    <a:pt x="1752" y="289"/>
                  </a:lnTo>
                  <a:cubicBezTo>
                    <a:pt x="1812" y="-83"/>
                    <a:pt x="2410" y="-83"/>
                    <a:pt x="2465" y="289"/>
                  </a:cubicBezTo>
                  <a:lnTo>
                    <a:pt x="2465" y="289"/>
                  </a:lnTo>
                  <a:cubicBezTo>
                    <a:pt x="2499" y="505"/>
                    <a:pt x="2376" y="526"/>
                    <a:pt x="2304" y="683"/>
                  </a:cubicBezTo>
                  <a:lnTo>
                    <a:pt x="2304" y="683"/>
                  </a:lnTo>
                  <a:cubicBezTo>
                    <a:pt x="2265" y="764"/>
                    <a:pt x="2333" y="831"/>
                    <a:pt x="2613" y="831"/>
                  </a:cubicBezTo>
                  <a:lnTo>
                    <a:pt x="2613" y="831"/>
                  </a:lnTo>
                  <a:cubicBezTo>
                    <a:pt x="3389" y="831"/>
                    <a:pt x="3389" y="831"/>
                    <a:pt x="3389" y="831"/>
                  </a:cubicBezTo>
                  <a:lnTo>
                    <a:pt x="3389" y="831"/>
                  </a:lnTo>
                  <a:cubicBezTo>
                    <a:pt x="3389" y="1607"/>
                    <a:pt x="3389" y="1607"/>
                    <a:pt x="3389" y="1607"/>
                  </a:cubicBezTo>
                  <a:lnTo>
                    <a:pt x="3389" y="1607"/>
                  </a:lnTo>
                  <a:cubicBezTo>
                    <a:pt x="3389" y="1886"/>
                    <a:pt x="3321" y="1954"/>
                    <a:pt x="3241" y="1916"/>
                  </a:cubicBezTo>
                  <a:lnTo>
                    <a:pt x="3241" y="1916"/>
                  </a:lnTo>
                  <a:cubicBezTo>
                    <a:pt x="3084" y="1844"/>
                    <a:pt x="3063" y="1721"/>
                    <a:pt x="2846" y="1755"/>
                  </a:cubicBezTo>
                  <a:lnTo>
                    <a:pt x="2846" y="1755"/>
                  </a:lnTo>
                  <a:cubicBezTo>
                    <a:pt x="2473" y="1810"/>
                    <a:pt x="2473" y="2407"/>
                    <a:pt x="2846" y="2467"/>
                  </a:cubicBezTo>
                  <a:lnTo>
                    <a:pt x="2846" y="2467"/>
                  </a:lnTo>
                  <a:cubicBezTo>
                    <a:pt x="3063" y="2501"/>
                    <a:pt x="3084" y="2374"/>
                    <a:pt x="3241" y="2302"/>
                  </a:cubicBezTo>
                  <a:lnTo>
                    <a:pt x="3241" y="2302"/>
                  </a:lnTo>
                  <a:cubicBezTo>
                    <a:pt x="3321" y="2268"/>
                    <a:pt x="3389" y="2331"/>
                    <a:pt x="3389" y="2611"/>
                  </a:cubicBezTo>
                  <a:lnTo>
                    <a:pt x="3389" y="2611"/>
                  </a:lnTo>
                  <a:cubicBezTo>
                    <a:pt x="3389" y="3386"/>
                    <a:pt x="3389" y="3386"/>
                    <a:pt x="3389" y="3386"/>
                  </a:cubicBezTo>
                  <a:lnTo>
                    <a:pt x="3389" y="3386"/>
                  </a:lnTo>
                  <a:cubicBezTo>
                    <a:pt x="2613" y="3386"/>
                    <a:pt x="2613" y="3386"/>
                    <a:pt x="2613" y="3386"/>
                  </a:cubicBezTo>
                  <a:lnTo>
                    <a:pt x="2613" y="3386"/>
                  </a:lnTo>
                  <a:cubicBezTo>
                    <a:pt x="2333" y="3386"/>
                    <a:pt x="2265" y="3318"/>
                    <a:pt x="2304" y="3238"/>
                  </a:cubicBezTo>
                  <a:lnTo>
                    <a:pt x="2304" y="3238"/>
                  </a:lnTo>
                  <a:cubicBezTo>
                    <a:pt x="2376" y="3081"/>
                    <a:pt x="2499" y="3064"/>
                    <a:pt x="2465" y="2844"/>
                  </a:cubicBezTo>
                  <a:lnTo>
                    <a:pt x="2465" y="2844"/>
                  </a:lnTo>
                  <a:cubicBezTo>
                    <a:pt x="2410" y="2471"/>
                    <a:pt x="1812" y="2471"/>
                    <a:pt x="1752" y="2844"/>
                  </a:cubicBezTo>
                  <a:lnTo>
                    <a:pt x="1752" y="2844"/>
                  </a:lnTo>
                  <a:cubicBezTo>
                    <a:pt x="1718" y="3064"/>
                    <a:pt x="1846" y="3081"/>
                    <a:pt x="1918" y="3238"/>
                  </a:cubicBezTo>
                  <a:lnTo>
                    <a:pt x="1918" y="3238"/>
                  </a:lnTo>
                  <a:cubicBezTo>
                    <a:pt x="1952" y="3318"/>
                    <a:pt x="1888" y="3386"/>
                    <a:pt x="1608" y="3386"/>
                  </a:cubicBezTo>
                  <a:lnTo>
                    <a:pt x="1608" y="3386"/>
                  </a:lnTo>
                  <a:cubicBezTo>
                    <a:pt x="832" y="3386"/>
                    <a:pt x="832" y="3386"/>
                    <a:pt x="832" y="3386"/>
                  </a:cubicBezTo>
                  <a:lnTo>
                    <a:pt x="832" y="3386"/>
                  </a:lnTo>
                  <a:cubicBezTo>
                    <a:pt x="832" y="2611"/>
                    <a:pt x="832" y="2611"/>
                    <a:pt x="832" y="2611"/>
                  </a:cubicBezTo>
                  <a:lnTo>
                    <a:pt x="832" y="2611"/>
                  </a:lnTo>
                  <a:cubicBezTo>
                    <a:pt x="832" y="2331"/>
                    <a:pt x="764" y="2268"/>
                    <a:pt x="680" y="2302"/>
                  </a:cubicBezTo>
                  <a:lnTo>
                    <a:pt x="680" y="2302"/>
                  </a:lnTo>
                  <a:cubicBezTo>
                    <a:pt x="527" y="2374"/>
                    <a:pt x="506" y="2501"/>
                    <a:pt x="289" y="2467"/>
                  </a:cubicBezTo>
                  <a:lnTo>
                    <a:pt x="289" y="2467"/>
                  </a:lnTo>
                  <a:cubicBezTo>
                    <a:pt x="-83" y="2407"/>
                    <a:pt x="-83" y="1810"/>
                    <a:pt x="289" y="1755"/>
                  </a:cubicBezTo>
                  <a:lnTo>
                    <a:pt x="289" y="1755"/>
                  </a:lnTo>
                  <a:cubicBezTo>
                    <a:pt x="506" y="1721"/>
                    <a:pt x="527" y="1844"/>
                    <a:pt x="680" y="1916"/>
                  </a:cubicBezTo>
                  <a:lnTo>
                    <a:pt x="680" y="1916"/>
                  </a:lnTo>
                  <a:cubicBezTo>
                    <a:pt x="764" y="1954"/>
                    <a:pt x="832" y="1886"/>
                    <a:pt x="832" y="1607"/>
                  </a:cubicBezTo>
                  <a:lnTo>
                    <a:pt x="832" y="1607"/>
                  </a:lnTo>
                  <a:cubicBezTo>
                    <a:pt x="832" y="831"/>
                    <a:pt x="832" y="831"/>
                    <a:pt x="832" y="831"/>
                  </a:cubicBezTo>
                  <a:lnTo>
                    <a:pt x="832" y="831"/>
                  </a:lnTo>
                  <a:lnTo>
                    <a:pt x="1608" y="831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5" name="path"/>
            <p:cNvSpPr/>
            <p:nvPr/>
          </p:nvSpPr>
          <p:spPr>
            <a:xfrm>
              <a:off x="1623278" y="527199"/>
              <a:ext cx="2152472" cy="2152473"/>
            </a:xfrm>
            <a:custGeom>
              <a:rect l="0" t="0" r="0" b="0"/>
              <a:pathLst>
                <a:path w="3389" h="3389">
                  <a:moveTo>
                    <a:pt x="832" y="1781"/>
                  </a:moveTo>
                  <a:cubicBezTo>
                    <a:pt x="832" y="1501"/>
                    <a:pt x="764" y="1437"/>
                    <a:pt x="684" y="1471"/>
                  </a:cubicBezTo>
                  <a:lnTo>
                    <a:pt x="684" y="1471"/>
                  </a:lnTo>
                  <a:cubicBezTo>
                    <a:pt x="527" y="1543"/>
                    <a:pt x="506" y="1670"/>
                    <a:pt x="289" y="1636"/>
                  </a:cubicBezTo>
                  <a:lnTo>
                    <a:pt x="289" y="1636"/>
                  </a:lnTo>
                  <a:cubicBezTo>
                    <a:pt x="-83" y="1577"/>
                    <a:pt x="-83" y="979"/>
                    <a:pt x="289" y="924"/>
                  </a:cubicBezTo>
                  <a:lnTo>
                    <a:pt x="289" y="924"/>
                  </a:lnTo>
                  <a:cubicBezTo>
                    <a:pt x="506" y="890"/>
                    <a:pt x="527" y="1013"/>
                    <a:pt x="684" y="1085"/>
                  </a:cubicBezTo>
                  <a:lnTo>
                    <a:pt x="684" y="1085"/>
                  </a:lnTo>
                  <a:cubicBezTo>
                    <a:pt x="764" y="1123"/>
                    <a:pt x="832" y="1055"/>
                    <a:pt x="832" y="776"/>
                  </a:cubicBezTo>
                  <a:lnTo>
                    <a:pt x="832" y="776"/>
                  </a:lnTo>
                  <a:cubicBezTo>
                    <a:pt x="832" y="0"/>
                    <a:pt x="832" y="0"/>
                    <a:pt x="832" y="0"/>
                  </a:cubicBezTo>
                  <a:lnTo>
                    <a:pt x="832" y="0"/>
                  </a:lnTo>
                  <a:cubicBezTo>
                    <a:pt x="1608" y="0"/>
                    <a:pt x="1608" y="0"/>
                    <a:pt x="1608" y="0"/>
                  </a:cubicBezTo>
                  <a:lnTo>
                    <a:pt x="1608" y="0"/>
                  </a:lnTo>
                  <a:cubicBezTo>
                    <a:pt x="1888" y="0"/>
                    <a:pt x="1956" y="67"/>
                    <a:pt x="1918" y="148"/>
                  </a:cubicBezTo>
                  <a:lnTo>
                    <a:pt x="1918" y="148"/>
                  </a:lnTo>
                  <a:cubicBezTo>
                    <a:pt x="1846" y="305"/>
                    <a:pt x="1723" y="326"/>
                    <a:pt x="1757" y="542"/>
                  </a:cubicBezTo>
                  <a:lnTo>
                    <a:pt x="1757" y="542"/>
                  </a:lnTo>
                  <a:cubicBezTo>
                    <a:pt x="1812" y="915"/>
                    <a:pt x="2410" y="915"/>
                    <a:pt x="2469" y="542"/>
                  </a:cubicBezTo>
                  <a:lnTo>
                    <a:pt x="2469" y="542"/>
                  </a:lnTo>
                  <a:cubicBezTo>
                    <a:pt x="2503" y="326"/>
                    <a:pt x="2376" y="305"/>
                    <a:pt x="2304" y="148"/>
                  </a:cubicBezTo>
                  <a:lnTo>
                    <a:pt x="2304" y="148"/>
                  </a:lnTo>
                  <a:cubicBezTo>
                    <a:pt x="2270" y="67"/>
                    <a:pt x="2333" y="0"/>
                    <a:pt x="2613" y="0"/>
                  </a:cubicBezTo>
                  <a:lnTo>
                    <a:pt x="2613" y="0"/>
                  </a:lnTo>
                  <a:cubicBezTo>
                    <a:pt x="3389" y="0"/>
                    <a:pt x="3389" y="0"/>
                    <a:pt x="3389" y="0"/>
                  </a:cubicBezTo>
                  <a:lnTo>
                    <a:pt x="3389" y="0"/>
                  </a:lnTo>
                  <a:cubicBezTo>
                    <a:pt x="3389" y="776"/>
                    <a:pt x="3389" y="776"/>
                    <a:pt x="3389" y="776"/>
                  </a:cubicBezTo>
                  <a:lnTo>
                    <a:pt x="3389" y="776"/>
                  </a:lnTo>
                  <a:cubicBezTo>
                    <a:pt x="3389" y="1055"/>
                    <a:pt x="3321" y="1123"/>
                    <a:pt x="3241" y="1085"/>
                  </a:cubicBezTo>
                  <a:lnTo>
                    <a:pt x="3241" y="1085"/>
                  </a:lnTo>
                  <a:cubicBezTo>
                    <a:pt x="3084" y="1013"/>
                    <a:pt x="3067" y="890"/>
                    <a:pt x="2846" y="924"/>
                  </a:cubicBezTo>
                  <a:lnTo>
                    <a:pt x="2846" y="924"/>
                  </a:lnTo>
                  <a:cubicBezTo>
                    <a:pt x="2473" y="979"/>
                    <a:pt x="2473" y="1577"/>
                    <a:pt x="2846" y="1636"/>
                  </a:cubicBezTo>
                  <a:lnTo>
                    <a:pt x="2846" y="1636"/>
                  </a:lnTo>
                  <a:cubicBezTo>
                    <a:pt x="3067" y="1670"/>
                    <a:pt x="3084" y="1543"/>
                    <a:pt x="3241" y="1471"/>
                  </a:cubicBezTo>
                  <a:lnTo>
                    <a:pt x="3241" y="1471"/>
                  </a:lnTo>
                  <a:cubicBezTo>
                    <a:pt x="3321" y="1437"/>
                    <a:pt x="3389" y="1501"/>
                    <a:pt x="3389" y="1781"/>
                  </a:cubicBezTo>
                  <a:lnTo>
                    <a:pt x="3389" y="1781"/>
                  </a:lnTo>
                  <a:cubicBezTo>
                    <a:pt x="3389" y="2557"/>
                    <a:pt x="3389" y="2557"/>
                    <a:pt x="3389" y="2557"/>
                  </a:cubicBezTo>
                  <a:lnTo>
                    <a:pt x="3389" y="2557"/>
                  </a:lnTo>
                  <a:cubicBezTo>
                    <a:pt x="2613" y="2557"/>
                    <a:pt x="2613" y="2557"/>
                    <a:pt x="2613" y="2557"/>
                  </a:cubicBezTo>
                  <a:lnTo>
                    <a:pt x="2613" y="2557"/>
                  </a:lnTo>
                  <a:cubicBezTo>
                    <a:pt x="2333" y="2557"/>
                    <a:pt x="2270" y="2624"/>
                    <a:pt x="2304" y="2709"/>
                  </a:cubicBezTo>
                  <a:lnTo>
                    <a:pt x="2304" y="2709"/>
                  </a:lnTo>
                  <a:cubicBezTo>
                    <a:pt x="2376" y="2862"/>
                    <a:pt x="2503" y="2883"/>
                    <a:pt x="2469" y="3099"/>
                  </a:cubicBezTo>
                  <a:lnTo>
                    <a:pt x="2469" y="3099"/>
                  </a:lnTo>
                  <a:cubicBezTo>
                    <a:pt x="2410" y="3473"/>
                    <a:pt x="1812" y="3473"/>
                    <a:pt x="1757" y="3099"/>
                  </a:cubicBezTo>
                  <a:lnTo>
                    <a:pt x="1757" y="3099"/>
                  </a:lnTo>
                  <a:cubicBezTo>
                    <a:pt x="1723" y="2883"/>
                    <a:pt x="1846" y="2862"/>
                    <a:pt x="1918" y="2709"/>
                  </a:cubicBezTo>
                  <a:lnTo>
                    <a:pt x="1918" y="2709"/>
                  </a:lnTo>
                  <a:cubicBezTo>
                    <a:pt x="1956" y="2624"/>
                    <a:pt x="1888" y="2557"/>
                    <a:pt x="1608" y="2557"/>
                  </a:cubicBezTo>
                  <a:lnTo>
                    <a:pt x="1608" y="2557"/>
                  </a:lnTo>
                  <a:cubicBezTo>
                    <a:pt x="832" y="2557"/>
                    <a:pt x="832" y="2557"/>
                    <a:pt x="832" y="2557"/>
                  </a:cubicBezTo>
                  <a:lnTo>
                    <a:pt x="832" y="2557"/>
                  </a:lnTo>
                  <a:lnTo>
                    <a:pt x="832" y="1781"/>
                  </a:lnTo>
                  <a:close/>
                </a:path>
              </a:pathLst>
            </a:custGeom>
            <a:solidFill>
              <a:srgbClr val="8ECEF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76" name="textbox 376"/>
          <p:cNvSpPr/>
          <p:nvPr/>
        </p:nvSpPr>
        <p:spPr>
          <a:xfrm>
            <a:off x="7959665" y="3859133"/>
            <a:ext cx="2432050" cy="10547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40"/>
              </a:lnSpc>
            </a:pPr>
            <a:endParaRPr lang="Arial" altLang="Arial" sz="100"/>
          </a:p>
          <a:p>
            <a:pPr marL="13072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推荐品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牌</a:t>
            </a:r>
            <a:endParaRPr lang="Microsoft YaHei" altLang="Microsoft YaHei" sz="1500"/>
          </a:p>
          <a:p>
            <a:pPr marL="12700" algn="l" rtl="0" eaLnBrk="0">
              <a:lnSpc>
                <a:spcPct val="82000"/>
              </a:lnSpc>
              <a:spcBef>
                <a:spcPts val="767"/>
              </a:spcBef>
            </a:pP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国内外知名品牌，如ABB、</a:t>
            </a:r>
            <a:endParaRPr lang="Microsoft YaHei" altLang="Microsoft YaHei" sz="1200"/>
          </a:p>
          <a:p>
            <a:pPr marL="13614" indent="12192" algn="l" rtl="0" eaLnBrk="0">
              <a:lnSpc>
                <a:spcPct val="154000"/>
              </a:lnSpc>
              <a:spcBef>
                <a:spcPts val="6"/>
              </a:spcBef>
            </a:pP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FANU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SIEMENS</a:t>
            </a: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等，确保设备质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spc="-4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量和售后服</a:t>
            </a:r>
            <a:r>
              <a:rPr sz="12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377" name="textbox 377"/>
          <p:cNvSpPr/>
          <p:nvPr/>
        </p:nvSpPr>
        <p:spPr>
          <a:xfrm>
            <a:off x="442263" y="318468"/>
            <a:ext cx="4980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1684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设备选型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原则及推荐品牌</a:t>
            </a:r>
            <a:endParaRPr lang="Microsoft YaHei" altLang="Microsoft YaHei" sz="3000"/>
          </a:p>
        </p:txBody>
      </p:sp>
      <p:grpSp>
        <p:nvGrpSpPr>
          <p:cNvPr id="88" name="group 8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37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98" name="textbox 398"/>
          <p:cNvSpPr/>
          <p:nvPr/>
        </p:nvSpPr>
        <p:spPr>
          <a:xfrm>
            <a:off x="1875160" y="2096085"/>
            <a:ext cx="2433320" cy="7639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71"/>
              </a:lnSpc>
            </a:pPr>
            <a:endParaRPr lang="Arial" altLang="Arial" sz="100"/>
          </a:p>
          <a:p>
            <a:pPr marL="1700996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endParaRPr lang="Microsoft YaHei" altLang="Microsoft YaHei" sz="1500"/>
          </a:p>
          <a:p>
            <a:pPr marL="12700" algn="l" rtl="0" eaLnBrk="0">
              <a:lnSpc>
                <a:spcPct val="83000"/>
              </a:lnSpc>
              <a:spcBef>
                <a:spcPts val="749"/>
              </a:spcBef>
            </a:pPr>
            <a:r>
              <a:rPr sz="1200" spc="-6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选择技术先进、性能稳定的设</a:t>
            </a:r>
            <a:r>
              <a:rPr sz="12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200"/>
          </a:p>
          <a:p>
            <a:pPr marL="622452" algn="l" rtl="0" eaLnBrk="0">
              <a:lnSpc>
                <a:spcPts val="2160"/>
              </a:lnSpc>
            </a:pPr>
            <a:r>
              <a:rPr sz="1200" spc="-7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提高生产效率和产品质量</a:t>
            </a: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399" name="textbox 399"/>
          <p:cNvSpPr/>
          <p:nvPr/>
        </p:nvSpPr>
        <p:spPr>
          <a:xfrm>
            <a:off x="1269291" y="3860932"/>
            <a:ext cx="2432685" cy="7632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680"/>
              </a:lnSpc>
            </a:pPr>
            <a:endParaRPr lang="Arial" altLang="Arial" sz="100"/>
          </a:p>
          <a:p>
            <a:pPr marL="1701292" algn="l" rtl="0" eaLnBrk="0">
              <a:lnSpc>
                <a:spcPct val="94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endParaRPr lang="Microsoft YaHei" altLang="Microsoft YaHei" sz="1500"/>
          </a:p>
          <a:p>
            <a:pPr marL="12700" algn="l" rtl="0" eaLnBrk="0">
              <a:lnSpc>
                <a:spcPct val="82000"/>
              </a:lnSpc>
              <a:spcBef>
                <a:spcPts val="777"/>
              </a:spcBef>
            </a:pP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生产需求和产品特点，选择适</a:t>
            </a:r>
            <a:endParaRPr lang="Microsoft YaHei" altLang="Microsoft YaHei" sz="1200"/>
          </a:p>
          <a:p>
            <a:pPr algn="r" rtl="0" eaLnBrk="0">
              <a:lnSpc>
                <a:spcPts val="2161"/>
              </a:lnSpc>
            </a:pPr>
            <a:r>
              <a:rPr sz="1200" spc="-8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合的设备类型和规格</a:t>
            </a:r>
            <a:r>
              <a:rPr sz="1200" spc="-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400" name="textbox 400"/>
          <p:cNvSpPr/>
          <p:nvPr/>
        </p:nvSpPr>
        <p:spPr>
          <a:xfrm>
            <a:off x="8459589" y="2110730"/>
            <a:ext cx="2310764" cy="7651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98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endParaRPr lang="Microsoft YaHei" altLang="Microsoft YaHei" sz="1500"/>
          </a:p>
          <a:p>
            <a:pPr marL="14443" algn="l" rtl="0" eaLnBrk="0">
              <a:lnSpc>
                <a:spcPct val="83000"/>
              </a:lnSpc>
              <a:spcBef>
                <a:spcPts val="756"/>
              </a:spcBef>
            </a:pP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综合考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虑设备价格、维护成本和使</a:t>
            </a:r>
            <a:endParaRPr lang="Microsoft YaHei" altLang="Microsoft YaHei" sz="1200"/>
          </a:p>
          <a:p>
            <a:pPr marL="15052" algn="l" rtl="0" eaLnBrk="0">
              <a:lnSpc>
                <a:spcPts val="2162"/>
              </a:lnSpc>
            </a:pPr>
            <a:r>
              <a:rPr sz="1200" spc="-6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用寿命，选择性价比较高的设</a:t>
            </a:r>
            <a:r>
              <a:rPr sz="12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https://d.book118.com/147131003100006051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145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2024-09-24T13:41:01.716</cp:lastPrinted>
  <dcterms:created xsi:type="dcterms:W3CDTF">2024-09-24T05:41:01Z</dcterms:created>
  <dcterms:modified xsi:type="dcterms:W3CDTF">2024-09-24T05:41:03Z</dcterms:modified>
</cp:coreProperties>
</file>