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3"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8.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D31C81-C79B-48E0-9847-B0D981246691}" type="datetimeFigureOut">
              <a:rPr lang="zh-CN" altLang="en-US" smtClean="0"/>
              <a:t>2023/9/12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9C38A-AA06-47FD-9F40-829A30CEFF9B}"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1800">
                <a:effectLst/>
                <a:ea typeface="宋体" panose="02010600030101010101" pitchFamily="2" charset="-122"/>
                <a:cs typeface="宋体" panose="02010600030101010101" pitchFamily="2" charset="-122"/>
              </a:rPr>
              <a:t>教师小结：</a:t>
            </a:r>
            <a:r>
              <a:rPr lang="zh-CN" altLang="zh-CN" sz="1800">
                <a:effectLst/>
                <a:ea typeface="宋体" panose="02010600030101010101" pitchFamily="2" charset="-122"/>
                <a:cs typeface="宋体" panose="02010600030101010101" pitchFamily="2" charset="-122"/>
              </a:rPr>
              <a:t>大脑参与了我们日常生活中的所有活动，通过游戏，我们发现成败的关键在于小组里每一位成员的大脑反应是否足够的灵活。而想要脑筋灵活，在日常生活中，我们必须科学用脑，特别是学习，科学用脑能够充分开发我们的潜能，让我们变得越来越聪明。</a:t>
            </a:r>
            <a:endParaRPr lang="zh-CN" altLang="en-US"/>
          </a:p>
        </p:txBody>
      </p:sp>
      <p:sp>
        <p:nvSpPr>
          <p:cNvPr id="4" name="灯片编号占位符 3"/>
          <p:cNvSpPr>
            <a:spLocks noGrp="1"/>
          </p:cNvSpPr>
          <p:nvPr>
            <p:ph type="sldNum" sz="quarter" idx="5"/>
          </p:nvPr>
        </p:nvSpPr>
        <p:spPr/>
        <p:txBody>
          <a:bodyPr/>
          <a:lstStyle/>
          <a:p>
            <a:fld id="{2AD9C38A-AA06-47FD-9F40-829A30CEFF9B}" type="slidenum">
              <a:rPr lang="zh-CN" altLang="en-US" smtClean="0"/>
              <a:t>5</a:t>
            </a:fld>
            <a:endParaRPr lang="zh-CN" altLang="en-US"/>
          </a:p>
        </p:txBody>
      </p:sp>
    </p:spTree>
    <p:extLst>
      <p:ext uri="{BB962C8B-B14F-4D97-AF65-F5344CB8AC3E}">
        <p14:creationId xmlns:p14="http://schemas.microsoft.com/office/powerpoint/2010/main" val="291185298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1800">
                <a:effectLst/>
                <a:ea typeface="宋体" panose="02010600030101010101" pitchFamily="2" charset="-122"/>
                <a:cs typeface="宋体" panose="02010600030101010101" pitchFamily="2" charset="-122"/>
              </a:rPr>
              <a:t>教师引导：</a:t>
            </a:r>
            <a:r>
              <a:rPr lang="zh-CN" altLang="zh-CN" sz="1800">
                <a:effectLst/>
                <a:ea typeface="宋体" panose="02010600030101010101" pitchFamily="2" charset="-122"/>
                <a:cs typeface="宋体" panose="02010600030101010101" pitchFamily="2" charset="-122"/>
              </a:rPr>
              <a:t>科学用脑好处多，但如果过度使用大脑，会有怎样的后果呢？盈盈就有这样的烦恼。</a:t>
            </a:r>
            <a:endParaRPr lang="zh-CN" altLang="en-US"/>
          </a:p>
        </p:txBody>
      </p:sp>
      <p:sp>
        <p:nvSpPr>
          <p:cNvPr id="4" name="灯片编号占位符 3"/>
          <p:cNvSpPr>
            <a:spLocks noGrp="1"/>
          </p:cNvSpPr>
          <p:nvPr>
            <p:ph type="sldNum" sz="quarter" idx="5"/>
          </p:nvPr>
        </p:nvSpPr>
        <p:spPr/>
        <p:txBody>
          <a:bodyPr/>
          <a:lstStyle/>
          <a:p>
            <a:fld id="{2AD9C38A-AA06-47FD-9F40-829A30CEFF9B}" type="slidenum">
              <a:rPr lang="zh-CN" altLang="en-US" smtClean="0"/>
              <a:t>7</a:t>
            </a:fld>
            <a:endParaRPr lang="zh-CN" altLang="en-US"/>
          </a:p>
        </p:txBody>
      </p:sp>
    </p:spTree>
    <p:extLst>
      <p:ext uri="{BB962C8B-B14F-4D97-AF65-F5344CB8AC3E}">
        <p14:creationId xmlns:p14="http://schemas.microsoft.com/office/powerpoint/2010/main" val="675150664"/>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zh-CN" sz="1800">
                <a:effectLst/>
                <a:ea typeface="宋体" panose="02010600030101010101" pitchFamily="2" charset="-122"/>
                <a:cs typeface="宋体" panose="02010600030101010101" pitchFamily="2" charset="-122"/>
              </a:rPr>
              <a:t>教师小结：盈盈的这些表现是由于心理压力过大，不注意用脑卫生，造成了心理疲劳。由此可见，过度使用大脑会影响我们生活的方</a:t>
            </a:r>
            <a:r>
              <a:rPr lang="zh-CN" altLang="en-US" sz="1800">
                <a:effectLst/>
                <a:ea typeface="宋体" panose="02010600030101010101" pitchFamily="2" charset="-122"/>
                <a:cs typeface="宋体" panose="02010600030101010101" pitchFamily="2" charset="-122"/>
              </a:rPr>
              <a:t>方</a:t>
            </a:r>
            <a:r>
              <a:rPr lang="zh-CN" altLang="zh-CN" sz="1800">
                <a:effectLst/>
                <a:ea typeface="宋体" panose="02010600030101010101" pitchFamily="2" charset="-122"/>
                <a:cs typeface="宋体" panose="02010600030101010101" pitchFamily="2" charset="-122"/>
              </a:rPr>
              <a:t>面面，我们要学会科学用脑。</a:t>
            </a:r>
            <a:endParaRPr lang="zh-CN" altLang="en-US"/>
          </a:p>
        </p:txBody>
      </p:sp>
      <p:sp>
        <p:nvSpPr>
          <p:cNvPr id="4" name="灯片编号占位符 3"/>
          <p:cNvSpPr>
            <a:spLocks noGrp="1"/>
          </p:cNvSpPr>
          <p:nvPr>
            <p:ph type="sldNum" sz="quarter" idx="5"/>
          </p:nvPr>
        </p:nvSpPr>
        <p:spPr/>
        <p:txBody>
          <a:bodyPr/>
          <a:lstStyle/>
          <a:p>
            <a:fld id="{2AD9C38A-AA06-47FD-9F40-829A30CEFF9B}" type="slidenum">
              <a:rPr lang="zh-CN" altLang="en-US" smtClean="0"/>
              <a:t>8</a:t>
            </a:fld>
            <a:endParaRPr lang="zh-CN" altLang="en-US"/>
          </a:p>
        </p:txBody>
      </p:sp>
    </p:spTree>
    <p:extLst>
      <p:ext uri="{BB962C8B-B14F-4D97-AF65-F5344CB8AC3E}">
        <p14:creationId xmlns:p14="http://schemas.microsoft.com/office/powerpoint/2010/main" val="3079008990"/>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1800">
                <a:effectLst/>
                <a:ea typeface="宋体" panose="02010600030101010101" pitchFamily="2" charset="-122"/>
                <a:cs typeface="宋体" panose="02010600030101010101" pitchFamily="2" charset="-122"/>
              </a:rPr>
              <a:t>教师引导</a:t>
            </a:r>
            <a:r>
              <a:rPr lang="zh-CN" altLang="zh-CN" sz="1800">
                <a:effectLst/>
                <a:ea typeface="宋体" panose="02010600030101010101" pitchFamily="2" charset="-122"/>
                <a:cs typeface="宋体" panose="02010600030101010101" pitchFamily="2" charset="-122"/>
              </a:rPr>
              <a:t>：要学会科学用脑，首先得了解大脑，你对大脑的了解有多少？现在让我们进行“脑王争霸赛”，测试大家对大脑的了解程度。</a:t>
            </a:r>
            <a:endParaRPr lang="zh-CN" altLang="en-US"/>
          </a:p>
        </p:txBody>
      </p:sp>
      <p:sp>
        <p:nvSpPr>
          <p:cNvPr id="4" name="灯片编号占位符 3"/>
          <p:cNvSpPr>
            <a:spLocks noGrp="1"/>
          </p:cNvSpPr>
          <p:nvPr>
            <p:ph type="sldNum" sz="quarter" idx="5"/>
          </p:nvPr>
        </p:nvSpPr>
        <p:spPr/>
        <p:txBody>
          <a:bodyPr/>
          <a:lstStyle/>
          <a:p>
            <a:fld id="{2AD9C38A-AA06-47FD-9F40-829A30CEFF9B}" type="slidenum">
              <a:rPr lang="zh-CN" altLang="en-US" smtClean="0"/>
              <a:t>9</a:t>
            </a:fld>
            <a:endParaRPr lang="zh-CN" altLang="en-US"/>
          </a:p>
        </p:txBody>
      </p:sp>
    </p:spTree>
    <p:extLst>
      <p:ext uri="{BB962C8B-B14F-4D97-AF65-F5344CB8AC3E}">
        <p14:creationId xmlns:p14="http://schemas.microsoft.com/office/powerpoint/2010/main" val="380157508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AAA1D6-B335-459F-ABF4-DB9F0F3C9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06DEAF-C8C5-4452-BB11-46AE8780D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1D6AE4-1263-471B-8954-6B8F547EC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F34FCF-4874-442A-97B1-A76CA78CC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98524A-FF85-4404-B19F-E72BE42656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F5BF41-4F85-4883-B05B-8740CF6411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FF4F2A-76F6-48D5-BD36-2EB7A8BFBB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59B6C9-BB26-4203-8C0E-09126BFA1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CB9C7-A260-4E1F-A56F-D54EF40E9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C4BC9E-C80A-4986-8C28-2E07C09A7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393353-6374-43A3-9D1C-0FF6C682C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AFD5C5DB-8F88-4A47-AEE2-AEB5E6DCFE77}"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jpeg" /><Relationship Id="rId13"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lum/>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FD5C5DB-8F88-4A47-AEE2-AEB5E6DCFE77}"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lum/>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90B9294-950F-4B43-8566-32723803539F}" type="datetimeFigureOut">
              <a:rPr lang="zh-CN" altLang="en-US" smtClean="0"/>
              <a:t>2023/9/12</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FD5C5DB-8F88-4A47-AEE2-AEB5E6DCFE77}"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1.xml"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xml"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2.xml" /><Relationship Id="rId3" Type="http://schemas.openxmlformats.org/officeDocument/2006/relationships/tags" Target="../tags/tag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tags" Target="../tags/tag3.xml" /><Relationship Id="rId4"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134143041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lum/>
          </a:blip>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1524000" y="1983726"/>
            <a:ext cx="9144000" cy="2387600"/>
          </a:xfrm>
        </p:spPr>
        <p:txBody>
          <a:bodyPr>
            <a:normAutofit/>
          </a:bodyPr>
          <a:lstStyle/>
          <a:p>
            <a:r>
              <a:rPr lang="zh-CN" sz="6600" b="1">
                <a:latin typeface="黑体" panose="02010609060101010101" pitchFamily="49" charset="-122"/>
                <a:ea typeface="黑体" panose="02010609060101010101" pitchFamily="49" charset="-122"/>
                <a:cs typeface="+mn-cs"/>
                <a:sym typeface="+mn-ea"/>
              </a:rPr>
              <a:t>科学用脑好处多</a:t>
            </a:r>
            <a:br>
              <a:rPr lang="en-US" altLang="zh-CN" sz="6600" b="1">
                <a:latin typeface="黑体" panose="02010609060101010101" pitchFamily="49" charset="-122"/>
                <a:ea typeface="黑体" panose="02010609060101010101" pitchFamily="49" charset="-122"/>
                <a:cs typeface="+mn-cs"/>
                <a:sym typeface="+mn-ea"/>
              </a:rPr>
            </a:br>
            <a:endParaRPr lang="en-US" altLang="zh-CN" sz="6600" b="1">
              <a:latin typeface="黑体" panose="02010609060101010101" pitchFamily="49" charset="-122"/>
              <a:ea typeface="黑体" panose="02010609060101010101" pitchFamily="49" charset="-122"/>
              <a:cs typeface="+mn-cs"/>
              <a:sym typeface="+mn-ea"/>
            </a:endParaRPr>
          </a:p>
        </p:txBody>
      </p:sp>
      <p:sp>
        <p:nvSpPr>
          <p:cNvPr id="7" name="文本框 6"/>
          <p:cNvSpPr txBox="1"/>
          <p:nvPr/>
        </p:nvSpPr>
        <p:spPr>
          <a:xfrm>
            <a:off x="748987" y="513012"/>
            <a:ext cx="6602095" cy="506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楷体" panose="02010609060101010101" pitchFamily="49" charset="-122"/>
                <a:ea typeface="楷体" panose="02010609060101010101" pitchFamily="49" charset="-122"/>
              </a:rPr>
              <a:t>《心理健康》</a:t>
            </a:r>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五年级上册 第五课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txBox="1">
            <a:spLocks noGrp="1"/>
          </p:cNvSpPr>
          <p:nvPr/>
        </p:nvSpPr>
        <p:spPr>
          <a:xfrm>
            <a:off x="5356334" y="1455149"/>
            <a:ext cx="1479331" cy="590931"/>
          </a:xfrm>
          <a:prstGeom prst="rect">
            <a:avLst/>
          </a:prstGeom>
          <a:noFill/>
        </p:spPr>
        <p:txBody>
          <a:bodyPr vert="horz" wrap="square" lIns="91440" tIns="45720" rIns="91440" bIns="45720" rtlCol="0" anchor="ctr">
            <a:sp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a:latin typeface="黑体" panose="02010609060101010101" pitchFamily="49" charset="-122"/>
                <a:ea typeface="黑体" panose="02010609060101010101" pitchFamily="49" charset="-122"/>
                <a:cs typeface="宋体" panose="02010600030101010101" pitchFamily="2" charset="-122"/>
              </a:rPr>
              <a:t>目 录</a:t>
            </a:r>
          </a:p>
        </p:txBody>
      </p:sp>
      <p:grpSp>
        <p:nvGrpSpPr>
          <p:cNvPr id="7" name="组合 6"/>
          <p:cNvGrpSpPr/>
          <p:nvPr/>
        </p:nvGrpSpPr>
        <p:grpSpPr>
          <a:xfrm>
            <a:off x="4249133" y="2498489"/>
            <a:ext cx="346841" cy="346841"/>
            <a:chOff x="2188156" y="1991243"/>
            <a:chExt cx="346841" cy="346841"/>
          </a:xfrm>
        </p:grpSpPr>
        <p:sp>
          <p:nvSpPr>
            <p:cNvPr id="8" name="AutoShape 3"/>
            <p:cNvSpPr>
              <a:spLocks noChangeAspect="1" noChangeArrowheads="1" noTextEdit="1"/>
            </p:cNvSpPr>
            <p:nvPr/>
          </p:nvSpPr>
          <p:spPr bwMode="auto">
            <a:xfrm>
              <a:off x="2315858" y="2059690"/>
              <a:ext cx="45719" cy="47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9" name="组合 8"/>
            <p:cNvGrpSpPr/>
            <p:nvPr/>
          </p:nvGrpSpPr>
          <p:grpSpPr>
            <a:xfrm>
              <a:off x="2188156" y="1991243"/>
              <a:ext cx="346841" cy="346841"/>
              <a:chOff x="1282317" y="2454183"/>
              <a:chExt cx="346841" cy="346841"/>
            </a:xfrm>
          </p:grpSpPr>
          <p:grpSp>
            <p:nvGrpSpPr>
              <p:cNvPr id="10" name="组合 9"/>
              <p:cNvGrpSpPr/>
              <p:nvPr/>
            </p:nvGrpSpPr>
            <p:grpSpPr>
              <a:xfrm>
                <a:off x="1282317" y="2454183"/>
                <a:ext cx="346841" cy="346841"/>
                <a:chOff x="1271753" y="2453562"/>
                <a:chExt cx="346841" cy="346841"/>
              </a:xfrm>
            </p:grpSpPr>
            <p:sp>
              <p:nvSpPr>
                <p:cNvPr id="11" name="椭圆 10"/>
                <p:cNvSpPr/>
                <p:nvPr/>
              </p:nvSpPr>
              <p:spPr>
                <a:xfrm>
                  <a:off x="1271753" y="2453562"/>
                  <a:ext cx="346841" cy="346841"/>
                </a:xfrm>
                <a:prstGeom prst="ellipse">
                  <a:avLst/>
                </a:prstGeom>
                <a:solidFill>
                  <a:schemeClr val="accent1"/>
                </a:solidFill>
                <a:ln>
                  <a:solidFill>
                    <a:schemeClr val="accent1">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黑体" panose="02010609060101010101" pitchFamily="49" charset="-122"/>
                    <a:ea typeface="黑体" panose="02010609060101010101" pitchFamily="49" charset="-122"/>
                  </a:endParaRPr>
                </a:p>
              </p:txBody>
            </p:sp>
            <p:sp>
              <p:nvSpPr>
                <p:cNvPr id="12" name="弧形 16"/>
                <p:cNvSpPr/>
                <p:nvPr/>
              </p:nvSpPr>
              <p:spPr>
                <a:xfrm>
                  <a:off x="1410545" y="2548971"/>
                  <a:ext cx="156021" cy="156021"/>
                </a:xfrm>
                <a:prstGeom prst="arc">
                  <a:avLst>
                    <a:gd name="adj1" fmla="val 16200000"/>
                    <a:gd name="adj2" fmla="val 20666359"/>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endParaRPr lang="zh-CN" altLang="en-US">
                    <a:latin typeface="黑体" panose="02010609060101010101" pitchFamily="49" charset="-122"/>
                    <a:ea typeface="黑体" panose="02010609060101010101" pitchFamily="49" charset="-122"/>
                  </a:endParaRPr>
                </a:p>
              </p:txBody>
            </p:sp>
          </p:grpSp>
          <p:sp>
            <p:nvSpPr>
              <p:cNvPr id="13" name="Oval 5"/>
              <p:cNvSpPr>
                <a:spLocks noChangeArrowheads="1"/>
              </p:cNvSpPr>
              <p:nvPr/>
            </p:nvSpPr>
            <p:spPr bwMode="auto">
              <a:xfrm flipH="1">
                <a:off x="1422312" y="2518338"/>
                <a:ext cx="45719" cy="47351"/>
              </a:xfrm>
              <a:prstGeom prst="ellipse">
                <a:avLst/>
              </a:pr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黑体" panose="02010609060101010101" pitchFamily="49" charset="-122"/>
                  <a:ea typeface="黑体" panose="02010609060101010101" pitchFamily="49" charset="-122"/>
                </a:endParaRPr>
              </a:p>
            </p:txBody>
          </p:sp>
        </p:grpSp>
      </p:grpSp>
      <p:sp>
        <p:nvSpPr>
          <p:cNvPr id="14" name="文本框 6"/>
          <p:cNvSpPr txBox="1">
            <a:spLocks noChangeArrowheads="1"/>
          </p:cNvSpPr>
          <p:nvPr/>
        </p:nvSpPr>
        <p:spPr bwMode="auto">
          <a:xfrm>
            <a:off x="4785608" y="2441894"/>
            <a:ext cx="141577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defTabSz="514350" fontAlgn="base">
              <a:spcBef>
                <a:spcPct val="0"/>
              </a:spcBef>
              <a:spcAft>
                <a:spcPct val="0"/>
              </a:spcAft>
              <a:defRPr/>
            </a:pPr>
            <a:r>
              <a:rPr lang="zh-CN" altLang="en-US" sz="2400">
                <a:latin typeface="黑体" panose="02010609060101010101" pitchFamily="49" charset="-122"/>
                <a:ea typeface="黑体" panose="02010609060101010101" pitchFamily="49" charset="-122"/>
              </a:rPr>
              <a:t>一、导入</a:t>
            </a:r>
          </a:p>
        </p:txBody>
      </p:sp>
      <p:grpSp>
        <p:nvGrpSpPr>
          <p:cNvPr id="15" name="组合 14"/>
          <p:cNvGrpSpPr/>
          <p:nvPr/>
        </p:nvGrpSpPr>
        <p:grpSpPr>
          <a:xfrm>
            <a:off x="4249133" y="3255579"/>
            <a:ext cx="346841" cy="346841"/>
            <a:chOff x="1282317" y="2454183"/>
            <a:chExt cx="346841" cy="346841"/>
          </a:xfrm>
        </p:grpSpPr>
        <p:grpSp>
          <p:nvGrpSpPr>
            <p:cNvPr id="16" name="组合 15"/>
            <p:cNvGrpSpPr/>
            <p:nvPr/>
          </p:nvGrpSpPr>
          <p:grpSpPr>
            <a:xfrm>
              <a:off x="1282317" y="2454183"/>
              <a:ext cx="346841" cy="346841"/>
              <a:chOff x="1271753" y="2453562"/>
              <a:chExt cx="346841" cy="346841"/>
            </a:xfrm>
          </p:grpSpPr>
          <p:sp>
            <p:nvSpPr>
              <p:cNvPr id="17" name="椭圆 16"/>
              <p:cNvSpPr/>
              <p:nvPr/>
            </p:nvSpPr>
            <p:spPr>
              <a:xfrm>
                <a:off x="1271753" y="2453562"/>
                <a:ext cx="346841" cy="346841"/>
              </a:xfrm>
              <a:prstGeom prst="ellipse">
                <a:avLst/>
              </a:prstGeom>
              <a:solidFill>
                <a:srgbClr val="FFF7BD"/>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黑体" panose="02010609060101010101" pitchFamily="49" charset="-122"/>
                  <a:ea typeface="黑体" panose="02010609060101010101" pitchFamily="49" charset="-122"/>
                </a:endParaRPr>
              </a:p>
            </p:txBody>
          </p:sp>
          <p:sp>
            <p:nvSpPr>
              <p:cNvPr id="18" name="弧形 47"/>
              <p:cNvSpPr/>
              <p:nvPr/>
            </p:nvSpPr>
            <p:spPr>
              <a:xfrm>
                <a:off x="1410545" y="2548971"/>
                <a:ext cx="156021" cy="156021"/>
              </a:xfrm>
              <a:prstGeom prst="arc">
                <a:avLst>
                  <a:gd name="adj1" fmla="val 16200000"/>
                  <a:gd name="adj2" fmla="val 20666359"/>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endParaRPr lang="zh-CN" altLang="en-US">
                  <a:latin typeface="黑体" panose="02010609060101010101" pitchFamily="49" charset="-122"/>
                  <a:ea typeface="黑体" panose="02010609060101010101" pitchFamily="49" charset="-122"/>
                </a:endParaRPr>
              </a:p>
            </p:txBody>
          </p:sp>
        </p:grpSp>
        <p:sp>
          <p:nvSpPr>
            <p:cNvPr id="19" name="Oval 5"/>
            <p:cNvSpPr>
              <a:spLocks noChangeArrowheads="1"/>
            </p:cNvSpPr>
            <p:nvPr/>
          </p:nvSpPr>
          <p:spPr bwMode="auto">
            <a:xfrm flipH="1">
              <a:off x="1422312" y="2518338"/>
              <a:ext cx="45719" cy="47351"/>
            </a:xfrm>
            <a:prstGeom prst="ellipse">
              <a:avLst/>
            </a:pr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黑体" panose="02010609060101010101" pitchFamily="49" charset="-122"/>
                <a:ea typeface="黑体" panose="02010609060101010101" pitchFamily="49" charset="-122"/>
              </a:endParaRPr>
            </a:p>
          </p:txBody>
        </p:sp>
      </p:grpSp>
      <p:grpSp>
        <p:nvGrpSpPr>
          <p:cNvPr id="20" name="组合 19"/>
          <p:cNvGrpSpPr/>
          <p:nvPr/>
        </p:nvGrpSpPr>
        <p:grpSpPr>
          <a:xfrm>
            <a:off x="4261426" y="4034029"/>
            <a:ext cx="346841" cy="346841"/>
            <a:chOff x="1282317" y="2454183"/>
            <a:chExt cx="346841" cy="346841"/>
          </a:xfrm>
        </p:grpSpPr>
        <p:grpSp>
          <p:nvGrpSpPr>
            <p:cNvPr id="21" name="组合 20"/>
            <p:cNvGrpSpPr/>
            <p:nvPr/>
          </p:nvGrpSpPr>
          <p:grpSpPr>
            <a:xfrm>
              <a:off x="1282317" y="2454183"/>
              <a:ext cx="346841" cy="346841"/>
              <a:chOff x="1271753" y="2453562"/>
              <a:chExt cx="346841" cy="346841"/>
            </a:xfrm>
          </p:grpSpPr>
          <p:sp>
            <p:nvSpPr>
              <p:cNvPr id="22" name="椭圆 21"/>
              <p:cNvSpPr/>
              <p:nvPr/>
            </p:nvSpPr>
            <p:spPr>
              <a:xfrm>
                <a:off x="1271753" y="2453562"/>
                <a:ext cx="346841" cy="346841"/>
              </a:xfrm>
              <a:prstGeom prst="ellipse">
                <a:avLst/>
              </a:prstGeom>
              <a:solidFill>
                <a:srgbClr val="C2EEF9"/>
              </a:solidFill>
              <a:ln>
                <a:solidFill>
                  <a:srgbClr val="7BCCE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黑体" panose="02010609060101010101" pitchFamily="49" charset="-122"/>
                  <a:ea typeface="黑体" panose="02010609060101010101" pitchFamily="49" charset="-122"/>
                </a:endParaRPr>
              </a:p>
            </p:txBody>
          </p:sp>
          <p:sp>
            <p:nvSpPr>
              <p:cNvPr id="23" name="弧形 37"/>
              <p:cNvSpPr/>
              <p:nvPr/>
            </p:nvSpPr>
            <p:spPr>
              <a:xfrm>
                <a:off x="1410545" y="2548971"/>
                <a:ext cx="156021" cy="156021"/>
              </a:xfrm>
              <a:prstGeom prst="arc">
                <a:avLst>
                  <a:gd name="adj1" fmla="val 16200000"/>
                  <a:gd name="adj2" fmla="val 20666359"/>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endParaRPr lang="zh-CN" altLang="en-US">
                  <a:latin typeface="黑体" panose="02010609060101010101" pitchFamily="49" charset="-122"/>
                  <a:ea typeface="黑体" panose="02010609060101010101" pitchFamily="49" charset="-122"/>
                </a:endParaRPr>
              </a:p>
            </p:txBody>
          </p:sp>
        </p:grpSp>
        <p:sp>
          <p:nvSpPr>
            <p:cNvPr id="24" name="Oval 5"/>
            <p:cNvSpPr>
              <a:spLocks noChangeArrowheads="1"/>
            </p:cNvSpPr>
            <p:nvPr/>
          </p:nvSpPr>
          <p:spPr bwMode="auto">
            <a:xfrm flipH="1">
              <a:off x="1422312" y="2518338"/>
              <a:ext cx="45719" cy="47351"/>
            </a:xfrm>
            <a:prstGeom prst="ellipse">
              <a:avLst/>
            </a:pr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黑体" panose="02010609060101010101" pitchFamily="49" charset="-122"/>
                <a:ea typeface="黑体" panose="02010609060101010101" pitchFamily="49" charset="-122"/>
              </a:endParaRPr>
            </a:p>
          </p:txBody>
        </p:sp>
      </p:grpSp>
      <p:sp>
        <p:nvSpPr>
          <p:cNvPr id="31" name="文本框 6"/>
          <p:cNvSpPr txBox="1">
            <a:spLocks noChangeArrowheads="1"/>
          </p:cNvSpPr>
          <p:nvPr/>
        </p:nvSpPr>
        <p:spPr bwMode="auto">
          <a:xfrm>
            <a:off x="4785608" y="3198984"/>
            <a:ext cx="20313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lvl="0"/>
            <a:r>
              <a:rPr lang="zh-CN" altLang="en-US" sz="2400">
                <a:latin typeface="黑体" panose="02010609060101010101" pitchFamily="49" charset="-122"/>
                <a:ea typeface="黑体" panose="02010609060101010101" pitchFamily="49" charset="-122"/>
              </a:rPr>
              <a:t>二、课程开展</a:t>
            </a:r>
          </a:p>
        </p:txBody>
      </p:sp>
      <p:sp>
        <p:nvSpPr>
          <p:cNvPr id="32" name="文本框 6"/>
          <p:cNvSpPr txBox="1">
            <a:spLocks noChangeArrowheads="1"/>
          </p:cNvSpPr>
          <p:nvPr/>
        </p:nvSpPr>
        <p:spPr bwMode="auto">
          <a:xfrm>
            <a:off x="4785268" y="3978132"/>
            <a:ext cx="310312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defTabSz="514350" fontAlgn="base">
              <a:spcBef>
                <a:spcPct val="0"/>
              </a:spcBef>
              <a:spcAft>
                <a:spcPct val="0"/>
              </a:spcAft>
              <a:defRPr/>
            </a:pPr>
            <a:r>
              <a:rPr lang="zh-CN" altLang="en-US" sz="2400">
                <a:solidFill>
                  <a:schemeClr val="tx1"/>
                </a:solidFill>
                <a:latin typeface="黑体" panose="02010609060101010101" pitchFamily="49" charset="-122"/>
                <a:ea typeface="黑体" panose="02010609060101010101" pitchFamily="49" charset="-122"/>
              </a:rPr>
              <a:t>三、</a:t>
            </a:r>
            <a:r>
              <a:rPr lang="zh-CN" altLang="en-US" sz="2400">
                <a:latin typeface="黑体" panose="02010609060101010101" pitchFamily="49" charset="-122"/>
                <a:ea typeface="黑体" panose="02010609060101010101" pitchFamily="49" charset="-122"/>
              </a:rPr>
              <a:t>总结拓展</a:t>
            </a:r>
            <a:endParaRPr lang="zh-CN" altLang="en-US" sz="2400">
              <a:solidFill>
                <a:schemeClr val="tx1"/>
              </a:solidFill>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ctrTitle" idx="4294967295"/>
          </p:nvPr>
        </p:nvSpPr>
        <p:spPr>
          <a:xfrm>
            <a:off x="1524000" y="2235200"/>
            <a:ext cx="9144000" cy="2387600"/>
          </a:xfrm>
        </p:spPr>
        <p:txBody>
          <a:bodyPr/>
          <a:lstStyle/>
          <a:p>
            <a:pPr algn="ctr"/>
            <a:r>
              <a:rPr lang="zh-CN" sz="6600" b="1">
                <a:latin typeface="黑体" panose="02010609060101010101" pitchFamily="49" charset="-122"/>
                <a:ea typeface="黑体" panose="02010609060101010101" pitchFamily="49" charset="-122"/>
                <a:cs typeface="+mn-cs"/>
                <a:sym typeface="+mn-ea"/>
              </a:rPr>
              <a:t>导</a:t>
            </a:r>
            <a:r>
              <a:rPr lang="en-US" altLang="zh-CN" sz="6600" b="1">
                <a:latin typeface="黑体" panose="02010609060101010101" pitchFamily="49" charset="-122"/>
                <a:ea typeface="黑体" panose="02010609060101010101" pitchFamily="49" charset="-122"/>
                <a:cs typeface="+mn-cs"/>
                <a:sym typeface="+mn-ea"/>
              </a:rPr>
              <a:t> </a:t>
            </a:r>
            <a:r>
              <a:rPr lang="zh-CN" sz="6600" b="1">
                <a:latin typeface="黑体" panose="02010609060101010101" pitchFamily="49" charset="-122"/>
                <a:ea typeface="黑体" panose="02010609060101010101" pitchFamily="49" charset="-122"/>
                <a:cs typeface="+mn-cs"/>
                <a:sym typeface="+mn-ea"/>
              </a:rPr>
              <a:t>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Title 6"/>
          <p:cNvSpPr txBox="1"/>
          <p:nvPr>
            <p:custDataLst>
              <p:tags r:id="rId2"/>
            </p:custDataLst>
          </p:nvPr>
        </p:nvSpPr>
        <p:spPr>
          <a:xfrm>
            <a:off x="589280" y="2440305"/>
            <a:ext cx="5317490" cy="3275965"/>
          </a:xfrm>
          <a:prstGeom prst="rect">
            <a:avLst/>
          </a:prstGeom>
          <a:noFill/>
          <a:ln w="3175">
            <a:noFill/>
            <a:prstDash val="dash"/>
          </a:ln>
        </p:spPr>
        <p:txBody>
          <a:bodyPr wrap="square" lIns="63500" tIns="25400" rIns="63500" bIns="25400" anchor="t" anchorCtr="0"/>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ctr">
              <a:lnSpc>
                <a:spcPct val="120000"/>
              </a:lnSpc>
              <a:spcBef>
                <a:spcPct val="0"/>
              </a:spcBef>
              <a:spcAft>
                <a:spcPts val="800"/>
              </a:spcAft>
              <a:buSzTx/>
              <a:buFont typeface="Wingdings" panose="05000000000000000000" charset="0"/>
            </a:pPr>
            <a:r>
              <a:rPr lang="zh-CN" altLang="en-US" sz="2400" spc="14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微软雅黑" panose="020b0503020204020204" charset="-122"/>
              </a:rPr>
              <a:t>活动规则：</a:t>
            </a:r>
          </a:p>
          <a:p>
            <a:pPr lvl="0" indent="0" algn="l" fontAlgn="ctr">
              <a:lnSpc>
                <a:spcPct val="120000"/>
              </a:lnSpc>
              <a:spcBef>
                <a:spcPct val="0"/>
              </a:spcBef>
              <a:spcAft>
                <a:spcPts val="800"/>
              </a:spcAft>
              <a:buSzTx/>
              <a:buFont typeface="Wingdings" panose="05000000000000000000" charset="0"/>
            </a:pPr>
            <a:r>
              <a:rPr lang="zh-CN" altLang="en-US" sz="2400" spc="14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微软雅黑" panose="020b0503020204020204" charset="-122"/>
              </a:rPr>
              <a:t>    6人为一组，每组确定一个组长，三分钟内，组长说出一个词语，如“夏天”，其他成员接下去，前一词语的最后一字是后一词语的首字，看看哪个小组的词语接的最长，这个小组将获得加分。</a:t>
            </a:r>
          </a:p>
        </p:txBody>
      </p:sp>
      <p:sp>
        <p:nvSpPr>
          <p:cNvPr id="4" name="标题 1"/>
          <p:cNvSpPr>
            <a:spLocks noGrp="1"/>
          </p:cNvSpPr>
          <p:nvPr>
            <p:ph type="title"/>
          </p:nvPr>
        </p:nvSpPr>
        <p:spPr>
          <a:xfrm>
            <a:off x="1480820" y="1016635"/>
            <a:ext cx="5836285" cy="1460500"/>
          </a:xfrm>
        </p:spPr>
        <p:txBody>
          <a:bodyPr>
            <a:normAutofit/>
          </a:bodyPr>
          <a:lstStyle/>
          <a:p>
            <a:r>
              <a:rPr lang="zh-CN" altLang="en-US" sz="4000" b="1">
                <a:latin typeface="楷体" panose="02010609060101010101" pitchFamily="49" charset="-122"/>
                <a:ea typeface="楷体" panose="02010609060101010101" pitchFamily="49" charset="-122"/>
                <a:cs typeface="Arial" pitchFamily="34" charset="0"/>
              </a:rPr>
              <a:t>暖身活动：用</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脑</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接龙</a:t>
            </a:r>
          </a:p>
        </p:txBody>
      </p:sp>
      <p:pic>
        <p:nvPicPr>
          <p:cNvPr id="3" name="图片 2">
            <a:extLst>
              <a:ext uri="{FF2B5EF4-FFF2-40B4-BE49-F238E27FC236}">
                <a16:creationId xmlns:a16="http://schemas.microsoft.com/office/drawing/2014/main" id="{20B06FC5-18DF-9F35-0D9E-B08FB9DC5870}"/>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096000" y="2767220"/>
            <a:ext cx="5506720" cy="3575793"/>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7"/>
          <p:cNvSpPr txBox="1"/>
          <p:nvPr/>
        </p:nvSpPr>
        <p:spPr>
          <a:xfrm>
            <a:off x="5427542" y="2914677"/>
            <a:ext cx="6175879" cy="2787650"/>
          </a:xfrm>
          <a:prstGeom prst="rect">
            <a:avLst/>
          </a:prstGeom>
          <a:noFill/>
          <a:ln w="3175">
            <a:noFill/>
            <a:prstDash val="dash"/>
          </a:ln>
        </p:spPr>
        <p:txBody>
          <a:bodyPr wrap="square" lIns="63500" tIns="25400" rIns="63500" bIns="25400" anchor="t" anchorCtr="0"/>
          <a:lstStyle>
            <a:defPPr>
              <a:defRPr lang="zh-CN"/>
            </a:defPPr>
            <a:lvl1pPr marL="381000" indent="-381000" algn="l" defTabSz="913765" rtl="0" eaLnBrk="1" fontAlgn="ctr" latinLnBrk="0" hangingPunct="1">
              <a:lnSpc>
                <a:spcPct val="120000"/>
              </a:lnSpc>
              <a:spcBef>
                <a:spcPct val="0"/>
              </a:spcBef>
              <a:spcAft>
                <a:spcPts val="800"/>
              </a:spcAft>
              <a:buSzTx/>
              <a:buFont typeface="Wingdings" panose="05000000000000000000" charset="0"/>
              <a:buChar char="l"/>
              <a:defRPr sz="2400" b="0" kern="1200" cap="none" spc="140" baseline="0">
                <a:ln w="3175">
                  <a:noFill/>
                  <a:prstDash val="dash"/>
                </a:ln>
                <a:solidFill>
                  <a:schemeClr val="dk1">
                    <a:lumMod val="75000"/>
                    <a:lumOff val="25000"/>
                  </a:schemeClr>
                </a:solidFill>
                <a:effectLst/>
                <a:latin typeface="楷体" panose="02010609060101010101" pitchFamily="49" charset="-122"/>
                <a:ea typeface="楷体" panose="02010609060101010101" pitchFamily="49"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err="1"/>
              <a:t>进行活动后，你有怎样的心情？</a:t>
            </a:r>
          </a:p>
          <a:p>
            <a:r>
              <a:rPr sz="2800" err="1"/>
              <a:t>你认为活动获胜的关键是什么？</a:t>
            </a:r>
          </a:p>
          <a:p>
            <a:pPr>
              <a:lnSpc>
                <a:spcPct val="140000"/>
              </a:lnSpc>
            </a:pPr>
            <a:r>
              <a:rPr sz="2800" err="1"/>
              <a:t>在这个过程中，我们身体的哪一个器官发挥着重要的作用？</a:t>
            </a:r>
          </a:p>
        </p:txBody>
      </p:sp>
      <p:sp>
        <p:nvSpPr>
          <p:cNvPr id="3" name="矩形: 圆角 1"/>
          <p:cNvSpPr/>
          <p:nvPr/>
        </p:nvSpPr>
        <p:spPr>
          <a:xfrm>
            <a:off x="6215898" y="1536906"/>
            <a:ext cx="3823050" cy="798489"/>
          </a:xfrm>
          <a:prstGeom prst="roundRect">
            <a:avLst/>
          </a:prstGeom>
          <a:solidFill>
            <a:schemeClr val="bg1"/>
          </a:solidFill>
          <a:ln w="57150">
            <a:solidFill>
              <a:schemeClr val="accent4">
                <a:lumMod val="20000"/>
                <a:lumOff val="80000"/>
              </a:schemeClr>
            </a:solidFill>
          </a:ln>
        </p:spPr>
        <p:style>
          <a:lnRef idx="3">
            <a:schemeClr val="lt1"/>
          </a:lnRef>
          <a:fillRef idx="1">
            <a:schemeClr val="accent6"/>
          </a:fillRef>
          <a:effectRef idx="1">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3200">
                <a:solidFill>
                  <a:schemeClr val="tx1"/>
                </a:solidFill>
                <a:latin typeface="黑体" panose="02010609060101010101" pitchFamily="49" charset="-122"/>
                <a:ea typeface="黑体" panose="02010609060101010101" pitchFamily="49" charset="-122"/>
              </a:rPr>
              <a:t>讨论与分享</a:t>
            </a:r>
          </a:p>
        </p:txBody>
      </p:sp>
      <p:pic>
        <p:nvPicPr>
          <p:cNvPr id="2" name="图片 1">
            <a:extLst>
              <a:ext uri="{FF2B5EF4-FFF2-40B4-BE49-F238E27FC236}">
                <a16:creationId xmlns:a16="http://schemas.microsoft.com/office/drawing/2014/main" id="{3F5BEA78-36AA-AF0C-7505-7CAFF6AC2815}"/>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flipH="1">
            <a:off x="780141" y="2208875"/>
            <a:ext cx="4281575" cy="3493452"/>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9" presetClass="entr" presetSubtype="0" dur="5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par>
                          <p:cTn id="8" fill="hold" nodeType="afterGroup">
                            <p:stCondLst>
                              <p:cond delay="500"/>
                            </p:stCondLst>
                            <p:childTnLst>
                              <p:par>
                                <p:cTn id="9" presetID="9" presetClass="entr" presetSubtype="0" dur="50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dissolv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ctrTitle" idx="4294967295"/>
          </p:nvPr>
        </p:nvSpPr>
        <p:spPr>
          <a:xfrm>
            <a:off x="1524000" y="2235200"/>
            <a:ext cx="9144000" cy="2387600"/>
          </a:xfrm>
        </p:spPr>
        <p:txBody>
          <a:bodyPr/>
          <a:lstStyle/>
          <a:p>
            <a:pPr algn="ctr"/>
            <a:r>
              <a:rPr lang="zh-CN" altLang="en-US" sz="6600" b="1">
                <a:latin typeface="黑体" panose="02010609060101010101" pitchFamily="49" charset="-122"/>
                <a:ea typeface="黑体" panose="02010609060101010101" pitchFamily="49" charset="-122"/>
                <a:cs typeface="+mn-cs"/>
                <a:sym typeface="+mn-ea"/>
              </a:rPr>
              <a:t>课程开展</a:t>
            </a:r>
            <a:endParaRPr lang="zh-CN" sz="6600" b="1">
              <a:latin typeface="黑体" panose="02010609060101010101" pitchFamily="49" charset="-122"/>
              <a:ea typeface="黑体" panose="02010609060101010101" pitchFamily="49" charset="-122"/>
              <a:cs typeface="+mn-cs"/>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6"/>
          <p:cNvSpPr txBox="1"/>
          <p:nvPr>
            <p:custDataLst>
              <p:tags r:id="rId3"/>
            </p:custDataLst>
          </p:nvPr>
        </p:nvSpPr>
        <p:spPr>
          <a:xfrm>
            <a:off x="891704" y="1875461"/>
            <a:ext cx="10408592" cy="3863340"/>
          </a:xfrm>
          <a:prstGeom prst="rect">
            <a:avLst/>
          </a:prstGeom>
          <a:noFill/>
          <a:ln w="3175">
            <a:noFill/>
            <a:prstDash val="dash"/>
          </a:ln>
        </p:spPr>
        <p:txBody>
          <a:bodyPr wrap="square" lIns="63500" tIns="25400" rIns="63500" bIns="2540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30000"/>
              </a:lnSpc>
              <a:spcBef>
                <a:spcPts val="1000"/>
              </a:spcBef>
              <a:spcAft>
                <a:spcPct val="0"/>
              </a:spcAft>
              <a:buSzTx/>
              <a:buFont typeface="+mj-ea"/>
            </a:pPr>
            <a:r>
              <a:rPr lang="zh-CN" altLang="en-US" sz="24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r>
              <a:rPr lang="en-US" altLang="zh-CN" sz="24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p>
          <a:p>
            <a:pPr lvl="0" indent="0" algn="ctr" fontAlgn="ctr">
              <a:lnSpc>
                <a:spcPct val="130000"/>
              </a:lnSpc>
              <a:spcBef>
                <a:spcPts val="1000"/>
              </a:spcBef>
              <a:spcAft>
                <a:spcPct val="0"/>
              </a:spcAft>
              <a:buSzTx/>
              <a:buFont typeface="+mj-ea"/>
            </a:pPr>
            <a:r>
              <a:rPr lang="en-US" altLang="zh-CN" sz="36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p>
          <a:p>
            <a:pPr lvl="0" indent="0" algn="ctr" fontAlgn="ctr">
              <a:lnSpc>
                <a:spcPct val="130000"/>
              </a:lnSpc>
              <a:spcBef>
                <a:spcPts val="1000"/>
              </a:spcBef>
              <a:spcAft>
                <a:spcPct val="0"/>
              </a:spcAft>
              <a:buSzTx/>
              <a:buFont typeface="+mj-ea"/>
            </a:pPr>
            <a:r>
              <a:rPr lang="en-US" altLang="zh-CN" sz="36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r>
              <a:rPr lang="zh-CN" altLang="en-US" sz="36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播放故事动画：《盈盈的烦恼》</a:t>
            </a:r>
          </a:p>
          <a:p>
            <a:pPr lvl="0" indent="0" algn="l" fontAlgn="ctr">
              <a:lnSpc>
                <a:spcPct val="130000"/>
              </a:lnSpc>
              <a:spcBef>
                <a:spcPts val="1000"/>
              </a:spcBef>
              <a:spcAft>
                <a:spcPct val="0"/>
              </a:spcAft>
              <a:buSzTx/>
              <a:buFont typeface="+mj-ea"/>
            </a:pPr>
            <a:r>
              <a:rPr altLang="zh-CN" sz="36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endParaRPr lang="zh-CN" altLang="en-US" sz="36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5" name="标题 1"/>
          <p:cNvSpPr txBox="1"/>
          <p:nvPr/>
        </p:nvSpPr>
        <p:spPr>
          <a:xfrm>
            <a:off x="5997575" y="584200"/>
            <a:ext cx="5735320" cy="14605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4000" b="1">
                <a:latin typeface="楷体" panose="02010609060101010101" pitchFamily="49" charset="-122"/>
                <a:ea typeface="楷体" panose="02010609060101010101" pitchFamily="49" charset="-122"/>
                <a:cs typeface="Arial" pitchFamily="34" charset="0"/>
              </a:rPr>
              <a:t>活动一：烦</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脑</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故事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7"/>
          <p:cNvSpPr txBox="1"/>
          <p:nvPr/>
        </p:nvSpPr>
        <p:spPr>
          <a:xfrm>
            <a:off x="5246742" y="2912110"/>
            <a:ext cx="6438528" cy="2823845"/>
          </a:xfrm>
          <a:prstGeom prst="rect">
            <a:avLst/>
          </a:prstGeom>
          <a:noFill/>
          <a:ln w="3175">
            <a:noFill/>
            <a:prstDash val="dash"/>
          </a:ln>
        </p:spPr>
        <p:txBody>
          <a:bodyPr wrap="square" lIns="63500" tIns="25400" rIns="63500" bIns="25400" anchor="t" anchorCtr="0"/>
          <a:lstStyle>
            <a:defPPr>
              <a:defRPr lang="zh-CN"/>
            </a:defPPr>
            <a:lvl1pPr marL="381000" indent="-381000" algn="l" defTabSz="913765" rtl="0" eaLnBrk="1" fontAlgn="ctr" latinLnBrk="0" hangingPunct="1">
              <a:lnSpc>
                <a:spcPct val="120000"/>
              </a:lnSpc>
              <a:spcBef>
                <a:spcPct val="0"/>
              </a:spcBef>
              <a:spcAft>
                <a:spcPts val="800"/>
              </a:spcAft>
              <a:buSzTx/>
              <a:buFont typeface="Wingdings" panose="05000000000000000000" charset="0"/>
              <a:buChar char="l"/>
              <a:defRPr sz="2400" b="0" kern="1200" cap="none" spc="140" baseline="0">
                <a:ln w="3175">
                  <a:noFill/>
                  <a:prstDash val="dash"/>
                </a:ln>
                <a:solidFill>
                  <a:schemeClr val="dk1">
                    <a:lumMod val="75000"/>
                    <a:lumOff val="25000"/>
                  </a:schemeClr>
                </a:solidFill>
                <a:effectLst/>
                <a:latin typeface="楷体" panose="02010609060101010101" pitchFamily="49" charset="-122"/>
                <a:ea typeface="楷体" panose="02010609060101010101" pitchFamily="49"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err="1"/>
              <a:t>盈盈的烦恼有哪些呢？</a:t>
            </a:r>
          </a:p>
          <a:p>
            <a:r>
              <a:rPr sz="2800" err="1"/>
              <a:t>结合故事内容，</a:t>
            </a:r>
            <a:r>
              <a:rPr lang="zh-CN" altLang="en-US" sz="2800"/>
              <a:t>说说</a:t>
            </a:r>
            <a:r>
              <a:rPr sz="2800" err="1"/>
              <a:t>导致盈盈烦恼的原因是什么？</a:t>
            </a:r>
          </a:p>
        </p:txBody>
      </p:sp>
      <p:sp>
        <p:nvSpPr>
          <p:cNvPr id="3" name="矩形: 圆角 1"/>
          <p:cNvSpPr/>
          <p:nvPr/>
        </p:nvSpPr>
        <p:spPr>
          <a:xfrm>
            <a:off x="6215898" y="1536906"/>
            <a:ext cx="3823050" cy="798489"/>
          </a:xfrm>
          <a:prstGeom prst="roundRect">
            <a:avLst/>
          </a:prstGeom>
          <a:solidFill>
            <a:schemeClr val="bg1"/>
          </a:solidFill>
          <a:ln w="57150">
            <a:solidFill>
              <a:schemeClr val="accent4">
                <a:lumMod val="20000"/>
                <a:lumOff val="80000"/>
              </a:schemeClr>
            </a:solidFill>
          </a:ln>
        </p:spPr>
        <p:style>
          <a:lnRef idx="3">
            <a:schemeClr val="lt1"/>
          </a:lnRef>
          <a:fillRef idx="1">
            <a:schemeClr val="accent6"/>
          </a:fillRef>
          <a:effectRef idx="1">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3200">
                <a:solidFill>
                  <a:schemeClr val="tx1"/>
                </a:solidFill>
                <a:latin typeface="黑体" panose="02010609060101010101" pitchFamily="49" charset="-122"/>
                <a:ea typeface="黑体" panose="02010609060101010101" pitchFamily="49" charset="-122"/>
              </a:rPr>
              <a:t>讨论与分享</a:t>
            </a:r>
          </a:p>
        </p:txBody>
      </p:sp>
      <p:pic>
        <p:nvPicPr>
          <p:cNvPr id="5" name="图片 4">
            <a:extLst>
              <a:ext uri="{FF2B5EF4-FFF2-40B4-BE49-F238E27FC236}">
                <a16:creationId xmlns:a16="http://schemas.microsoft.com/office/drawing/2014/main" id="{DAE5B718-5CEE-CD94-3A48-BB735D252599}"/>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flipH="1">
            <a:off x="780141" y="2208875"/>
            <a:ext cx="4281575" cy="3493452"/>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9" presetClass="entr" presetSubtype="0" dur="5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par>
                          <p:cTn id="8" fill="hold" nodeType="afterGroup">
                            <p:stCondLst>
                              <p:cond delay="500"/>
                            </p:stCondLst>
                            <p:childTnLst>
                              <p:par>
                                <p:cTn id="9" presetID="9" presetClass="entr" presetSubtype="0" dur="50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dissolv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6"/>
          <p:cNvSpPr txBox="1"/>
          <p:nvPr>
            <p:custDataLst>
              <p:tags r:id="rId3"/>
            </p:custDataLst>
          </p:nvPr>
        </p:nvSpPr>
        <p:spPr>
          <a:xfrm>
            <a:off x="862571" y="2108200"/>
            <a:ext cx="7035953" cy="3894455"/>
          </a:xfrm>
          <a:prstGeom prst="rect">
            <a:avLst/>
          </a:prstGeom>
          <a:noFill/>
          <a:ln w="3175">
            <a:noFill/>
            <a:prstDash val="dash"/>
          </a:ln>
        </p:spPr>
        <p:txBody>
          <a:bodyPr wrap="square" lIns="63500" tIns="25400" rIns="63500" bIns="25400" anchor="t" anchorCtr="0">
            <a:normAutofit lnSpcReduction="1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30000"/>
              </a:lnSpc>
              <a:spcBef>
                <a:spcPts val="1000"/>
              </a:spcBef>
              <a:spcAft>
                <a:spcPct val="0"/>
              </a:spcAft>
              <a:buSzTx/>
              <a:buFont typeface="+mj-ea"/>
            </a:pPr>
            <a:r>
              <a:rPr lang="zh-CN" altLang="en-US" sz="28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r>
              <a:rPr lang="en-US" altLang="zh-CN" sz="28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p>
          <a:p>
            <a:pPr lvl="0" indent="0" algn="l" fontAlgn="ctr">
              <a:lnSpc>
                <a:spcPct val="130000"/>
              </a:lnSpc>
              <a:spcBef>
                <a:spcPts val="1000"/>
              </a:spcBef>
              <a:spcAft>
                <a:spcPct val="0"/>
              </a:spcAft>
              <a:buSzTx/>
              <a:buFont typeface="+mj-ea"/>
            </a:pPr>
            <a:r>
              <a:rPr lang="zh-CN" altLang="en-US" sz="28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活动规则：</a:t>
            </a:r>
            <a:endParaRPr lang="en-US" altLang="zh-CN" sz="28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endParaRPr>
          </a:p>
          <a:p>
            <a:pPr lvl="0" indent="0" algn="l" fontAlgn="ctr">
              <a:lnSpc>
                <a:spcPct val="130000"/>
              </a:lnSpc>
              <a:spcBef>
                <a:spcPts val="1000"/>
              </a:spcBef>
              <a:spcAft>
                <a:spcPct val="0"/>
              </a:spcAft>
              <a:buSzTx/>
              <a:buFont typeface="+mj-ea"/>
            </a:pPr>
            <a:r>
              <a:rPr lang="zh-CN" altLang="en-US" sz="28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六人为一组，每组对老师出示的问题进行抢答，答对的小组加1分，答错不扣分，看哪组的分数最高，该组将获得奖励。</a:t>
            </a:r>
          </a:p>
          <a:p>
            <a:pPr lvl="0" indent="0" algn="l" fontAlgn="ctr">
              <a:lnSpc>
                <a:spcPct val="130000"/>
              </a:lnSpc>
              <a:spcBef>
                <a:spcPts val="1000"/>
              </a:spcBef>
              <a:spcAft>
                <a:spcPct val="0"/>
              </a:spcAft>
              <a:buSzTx/>
              <a:buFont typeface="+mj-ea"/>
            </a:pPr>
            <a:r>
              <a:rPr altLang="zh-CN" sz="40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endParaRPr lang="zh-CN" altLang="en-US" sz="40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endParaRPr>
          </a:p>
        </p:txBody>
      </p:sp>
      <p:sp>
        <p:nvSpPr>
          <p:cNvPr id="5" name="标题 1"/>
          <p:cNvSpPr txBox="1"/>
          <p:nvPr/>
        </p:nvSpPr>
        <p:spPr>
          <a:xfrm>
            <a:off x="1345565" y="855345"/>
            <a:ext cx="7730490" cy="14605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000" b="1">
                <a:latin typeface="楷体" panose="02010609060101010101" pitchFamily="49" charset="-122"/>
                <a:ea typeface="楷体" panose="02010609060101010101" pitchFamily="49" charset="-122"/>
                <a:cs typeface="Arial" pitchFamily="34" charset="0"/>
              </a:rPr>
              <a:t>活动二：学</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脑</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知识</a:t>
            </a:r>
          </a:p>
        </p:txBody>
      </p:sp>
      <p:pic>
        <p:nvPicPr>
          <p:cNvPr id="6" name="图片 5">
            <a:extLst>
              <a:ext uri="{FF2B5EF4-FFF2-40B4-BE49-F238E27FC236}">
                <a16:creationId xmlns:a16="http://schemas.microsoft.com/office/drawing/2014/main" id="{21585E83-CD45-3227-6DA4-69728B6C9B11}"/>
              </a:ext>
            </a:extLst>
          </p:cNvPr>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8089474" y="1585595"/>
            <a:ext cx="2939150" cy="4300221"/>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6"/>
          <p:cNvSpPr txBox="1"/>
          <p:nvPr>
            <p:custDataLst>
              <p:tags r:id="rId2"/>
            </p:custDataLst>
          </p:nvPr>
        </p:nvSpPr>
        <p:spPr>
          <a:xfrm>
            <a:off x="2230755" y="2046825"/>
            <a:ext cx="7730490" cy="2433956"/>
          </a:xfrm>
          <a:prstGeom prst="rect">
            <a:avLst/>
          </a:prstGeom>
          <a:noFill/>
          <a:ln w="3175">
            <a:noFill/>
            <a:prstDash val="dash"/>
          </a:ln>
        </p:spPr>
        <p:txBody>
          <a:bodyPr wrap="square" lIns="63500" tIns="25400" rIns="63500" bIns="2540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fontAlgn="ctr">
              <a:lnSpc>
                <a:spcPct val="130000"/>
              </a:lnSpc>
              <a:spcBef>
                <a:spcPts val="1000"/>
              </a:spcBef>
              <a:spcAft>
                <a:spcPct val="0"/>
              </a:spcAft>
              <a:buSzTx/>
              <a:buFont typeface="+mj-ea"/>
            </a:pPr>
            <a:r>
              <a:rPr lang="zh-CN" altLang="en-US" sz="32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r>
              <a:rPr lang="en-US" altLang="zh-CN" sz="32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    </a:t>
            </a:r>
          </a:p>
          <a:p>
            <a:pPr lvl="0" indent="0" fontAlgn="ctr">
              <a:lnSpc>
                <a:spcPct val="130000"/>
              </a:lnSpc>
              <a:spcBef>
                <a:spcPts val="1000"/>
              </a:spcBef>
              <a:spcAft>
                <a:spcPct val="0"/>
              </a:spcAft>
              <a:buSzTx/>
              <a:buFont typeface="+mj-ea"/>
            </a:pPr>
            <a:r>
              <a:rPr lang="zh-CN" altLang="en-US" sz="32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1.人脑的重量占身体重量的百分比是？                           </a:t>
            </a:r>
          </a:p>
          <a:p>
            <a:pPr lvl="0" indent="0" fontAlgn="ctr">
              <a:lnSpc>
                <a:spcPct val="130000"/>
              </a:lnSpc>
              <a:spcBef>
                <a:spcPts val="1000"/>
              </a:spcBef>
              <a:spcAft>
                <a:spcPct val="0"/>
              </a:spcAft>
              <a:buSzTx/>
              <a:buFont typeface="+mj-ea"/>
            </a:pPr>
            <a:r>
              <a:rPr lang="zh-CN" altLang="en-US" sz="3200" spc="100">
                <a:ln w="3175">
                  <a:noFill/>
                  <a:prstDash val="dash"/>
                </a:ln>
                <a:solidFill>
                  <a:schemeClr val="dk1">
                    <a:lumMod val="75000"/>
                    <a:lumOff val="25000"/>
                  </a:schemeClr>
                </a:solidFill>
                <a:latin typeface="楷体" panose="02010609060101010101" pitchFamily="49" charset="-122"/>
                <a:ea typeface="楷体" panose="02010609060101010101" pitchFamily="49" charset="-122"/>
                <a:cs typeface="楷体" panose="02010609060101010101" pitchFamily="49" charset="-122"/>
              </a:rPr>
              <a:t>A.50%   B.20%   C.5%   D.2%</a:t>
            </a:r>
          </a:p>
        </p:txBody>
      </p:sp>
      <p:sp>
        <p:nvSpPr>
          <p:cNvPr id="5" name="标题 1"/>
          <p:cNvSpPr txBox="1"/>
          <p:nvPr/>
        </p:nvSpPr>
        <p:spPr>
          <a:xfrm>
            <a:off x="1345565" y="855345"/>
            <a:ext cx="7730490" cy="14605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000" b="1">
                <a:latin typeface="楷体" panose="02010609060101010101" pitchFamily="49" charset="-122"/>
                <a:ea typeface="楷体" panose="02010609060101010101" pitchFamily="49" charset="-122"/>
                <a:cs typeface="Arial" pitchFamily="34" charset="0"/>
              </a:rPr>
              <a:t>活动二：学</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脑</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知识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6"/>
          <p:cNvSpPr txBox="1"/>
          <p:nvPr>
            <p:custDataLst>
              <p:tags r:id="rId2"/>
            </p:custDataLst>
          </p:nvPr>
        </p:nvSpPr>
        <p:spPr>
          <a:xfrm>
            <a:off x="1345565" y="2166839"/>
            <a:ext cx="10184524" cy="3863340"/>
          </a:xfrm>
          <a:prstGeom prst="rect">
            <a:avLst/>
          </a:prstGeom>
          <a:noFill/>
          <a:ln w="3175">
            <a:noFill/>
            <a:prstDash val="dash"/>
          </a:ln>
        </p:spPr>
        <p:txBody>
          <a:bodyPr wrap="square" lIns="63500" tIns="25400" rIns="63500" bIns="25400" anchor="t" anchorCtr="0">
            <a:normAutofit/>
          </a:bodyPr>
          <a:lstStyle>
            <a:defPPr>
              <a:defRPr lang="zh-CN"/>
            </a:defPPr>
            <a:lvl1pPr marL="0" lvl="0" indent="0" algn="l" defTabSz="913765" rtl="0" eaLnBrk="1" fontAlgn="ctr" latinLnBrk="0" hangingPunct="1">
              <a:lnSpc>
                <a:spcPct val="130000"/>
              </a:lnSpc>
              <a:spcBef>
                <a:spcPts val="1000"/>
              </a:spcBef>
              <a:spcAft>
                <a:spcPct val="0"/>
              </a:spcAft>
              <a:buSzTx/>
              <a:buFont typeface="+mj-ea"/>
              <a:buNone/>
              <a:defRPr sz="3200" b="0" kern="1200" cap="none" spc="100" baseline="0">
                <a:ln w="3175">
                  <a:noFill/>
                  <a:prstDash val="dash"/>
                </a:ln>
                <a:solidFill>
                  <a:schemeClr val="dk1">
                    <a:lumMod val="75000"/>
                    <a:lumOff val="25000"/>
                  </a:schemeClr>
                </a:solidFill>
                <a:effectLst/>
                <a:latin typeface="楷体" panose="02010609060101010101" pitchFamily="49" charset="-122"/>
                <a:ea typeface="楷体" panose="02010609060101010101" pitchFamily="49"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    </a:t>
            </a:r>
            <a:r>
              <a:rPr lang="en-US" altLang="zh-CN"/>
              <a:t>    </a:t>
            </a:r>
          </a:p>
          <a:p>
            <a:r>
              <a:rPr altLang="zh-CN"/>
              <a:t>2.</a:t>
            </a:r>
            <a:r>
              <a:rPr lang="zh-CN" altLang="en-US"/>
              <a:t>人脑消耗的能量占全身总耗能量的百分之</a:t>
            </a:r>
            <a:r>
              <a:rPr lang="en-US" altLang="zh-CN" u="sng"/>
              <a:t>   </a:t>
            </a:r>
            <a:r>
              <a:rPr lang="zh-CN" altLang="en-US"/>
              <a:t>及以上？               </a:t>
            </a:r>
          </a:p>
          <a:p>
            <a:r>
              <a:rPr lang="zh-CN" altLang="en-US"/>
              <a:t>A.50%   B.20%   C.5%   D.2%</a:t>
            </a:r>
          </a:p>
        </p:txBody>
      </p:sp>
      <p:sp>
        <p:nvSpPr>
          <p:cNvPr id="5" name="标题 1"/>
          <p:cNvSpPr txBox="1"/>
          <p:nvPr/>
        </p:nvSpPr>
        <p:spPr>
          <a:xfrm>
            <a:off x="1345565" y="855345"/>
            <a:ext cx="7730490" cy="14605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000" b="1">
                <a:latin typeface="楷体" panose="02010609060101010101" pitchFamily="49" charset="-122"/>
                <a:ea typeface="楷体" panose="02010609060101010101" pitchFamily="49" charset="-122"/>
                <a:cs typeface="Arial" pitchFamily="34" charset="0"/>
              </a:rPr>
              <a:t>活动二：学</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脑</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知识</a:t>
            </a:r>
          </a:p>
        </p:txBody>
      </p:sp>
    </p:spTree>
    <p:extLst>
      <p:ext uri="{BB962C8B-B14F-4D97-AF65-F5344CB8AC3E}">
        <p14:creationId xmlns:p14="http://schemas.microsoft.com/office/powerpoint/2010/main" val="1697074265"/>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6"/>
          <p:cNvSpPr txBox="1"/>
          <p:nvPr>
            <p:custDataLst>
              <p:tags r:id="rId2"/>
            </p:custDataLst>
          </p:nvPr>
        </p:nvSpPr>
        <p:spPr>
          <a:xfrm>
            <a:off x="1918860" y="2315845"/>
            <a:ext cx="9479608" cy="3863340"/>
          </a:xfrm>
          <a:prstGeom prst="rect">
            <a:avLst/>
          </a:prstGeom>
          <a:noFill/>
          <a:ln w="3175">
            <a:noFill/>
            <a:prstDash val="dash"/>
          </a:ln>
        </p:spPr>
        <p:txBody>
          <a:bodyPr wrap="square" lIns="63500" tIns="25400" rIns="63500" bIns="25400" anchor="t" anchorCtr="0">
            <a:normAutofit/>
          </a:bodyPr>
          <a:lstStyle>
            <a:defPPr>
              <a:defRPr lang="zh-CN"/>
            </a:defPPr>
            <a:lvl1pPr marL="0" lvl="0" indent="0" algn="l" defTabSz="913765" rtl="0" eaLnBrk="1" fontAlgn="ctr" latinLnBrk="0" hangingPunct="1">
              <a:lnSpc>
                <a:spcPct val="130000"/>
              </a:lnSpc>
              <a:spcBef>
                <a:spcPts val="1000"/>
              </a:spcBef>
              <a:spcAft>
                <a:spcPct val="0"/>
              </a:spcAft>
              <a:buSzTx/>
              <a:buFont typeface="+mj-ea"/>
              <a:buNone/>
              <a:defRPr sz="3200" b="0" kern="1200" cap="none" spc="100" baseline="0">
                <a:ln w="3175">
                  <a:noFill/>
                  <a:prstDash val="dash"/>
                </a:ln>
                <a:solidFill>
                  <a:schemeClr val="dk1">
                    <a:lumMod val="75000"/>
                    <a:lumOff val="25000"/>
                  </a:schemeClr>
                </a:solidFill>
                <a:effectLst/>
                <a:latin typeface="楷体" panose="02010609060101010101" pitchFamily="49" charset="-122"/>
                <a:ea typeface="楷体" panose="02010609060101010101" pitchFamily="49"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    </a:t>
            </a:r>
            <a:r>
              <a:rPr lang="en-US" altLang="zh-CN"/>
              <a:t>    </a:t>
            </a:r>
          </a:p>
          <a:p>
            <a:r>
              <a:rPr altLang="zh-CN"/>
              <a:t>3.</a:t>
            </a:r>
            <a:r>
              <a:rPr lang="zh-CN" altLang="en-US"/>
              <a:t>学习时人脑处于怎么样的状态？（多选）                           </a:t>
            </a:r>
          </a:p>
          <a:p>
            <a:r>
              <a:rPr lang="zh-CN" altLang="en-US"/>
              <a:t>A.平静   B.紧张   C.兴奋   D.抑制</a:t>
            </a:r>
          </a:p>
        </p:txBody>
      </p:sp>
      <p:sp>
        <p:nvSpPr>
          <p:cNvPr id="5" name="标题 1"/>
          <p:cNvSpPr txBox="1"/>
          <p:nvPr/>
        </p:nvSpPr>
        <p:spPr>
          <a:xfrm>
            <a:off x="1345565" y="855345"/>
            <a:ext cx="7730490" cy="14605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000" b="1">
                <a:latin typeface="楷体" panose="02010609060101010101" pitchFamily="49" charset="-122"/>
                <a:ea typeface="楷体" panose="02010609060101010101" pitchFamily="49" charset="-122"/>
                <a:cs typeface="Arial" pitchFamily="34" charset="0"/>
              </a:rPr>
              <a:t>活动二：学</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脑</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知识</a:t>
            </a:r>
          </a:p>
        </p:txBody>
      </p:sp>
    </p:spTree>
    <p:extLst>
      <p:ext uri="{BB962C8B-B14F-4D97-AF65-F5344CB8AC3E}">
        <p14:creationId xmlns:p14="http://schemas.microsoft.com/office/powerpoint/2010/main" val="1546325576"/>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6"/>
          <p:cNvSpPr txBox="1"/>
          <p:nvPr>
            <p:custDataLst>
              <p:tags r:id="rId2"/>
            </p:custDataLst>
          </p:nvPr>
        </p:nvSpPr>
        <p:spPr>
          <a:xfrm>
            <a:off x="2801730" y="2913928"/>
            <a:ext cx="7359015" cy="1628228"/>
          </a:xfrm>
          <a:prstGeom prst="rect">
            <a:avLst/>
          </a:prstGeom>
          <a:noFill/>
          <a:ln w="3175">
            <a:noFill/>
            <a:prstDash val="dash"/>
          </a:ln>
        </p:spPr>
        <p:txBody>
          <a:bodyPr wrap="square" lIns="63500" tIns="25400" rIns="63500" bIns="25400" anchor="t" anchorCtr="0">
            <a:normAutofit/>
          </a:bodyPr>
          <a:lstStyle>
            <a:defPPr>
              <a:defRPr lang="zh-CN"/>
            </a:defPPr>
            <a:lvl1pPr marL="0" lvl="0" indent="0" algn="l" defTabSz="913765" rtl="0" eaLnBrk="1" fontAlgn="ctr" latinLnBrk="0" hangingPunct="1">
              <a:lnSpc>
                <a:spcPct val="130000"/>
              </a:lnSpc>
              <a:spcBef>
                <a:spcPts val="1000"/>
              </a:spcBef>
              <a:spcAft>
                <a:spcPct val="0"/>
              </a:spcAft>
              <a:buSzTx/>
              <a:buFont typeface="+mj-ea"/>
              <a:buNone/>
              <a:defRPr sz="3200" b="0" kern="1200" cap="none" spc="100" baseline="0">
                <a:ln w="3175">
                  <a:noFill/>
                  <a:prstDash val="dash"/>
                </a:ln>
                <a:solidFill>
                  <a:schemeClr val="dk1">
                    <a:lumMod val="75000"/>
                    <a:lumOff val="25000"/>
                  </a:schemeClr>
                </a:solidFill>
                <a:effectLst/>
                <a:latin typeface="楷体" panose="02010609060101010101" pitchFamily="49" charset="-122"/>
                <a:ea typeface="楷体" panose="02010609060101010101" pitchFamily="49"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ltLang="zh-CN"/>
              <a:t>4.</a:t>
            </a:r>
            <a:r>
              <a:rPr lang="zh-CN" altLang="en-US"/>
              <a:t>大脑活动的基本形式是？（多选）                                  </a:t>
            </a:r>
          </a:p>
          <a:p>
            <a:r>
              <a:rPr lang="zh-CN" altLang="en-US"/>
              <a:t>A.平静   B.紧张   C.兴奋   D.抑制</a:t>
            </a:r>
          </a:p>
        </p:txBody>
      </p:sp>
      <p:sp>
        <p:nvSpPr>
          <p:cNvPr id="5" name="标题 1"/>
          <p:cNvSpPr txBox="1"/>
          <p:nvPr/>
        </p:nvSpPr>
        <p:spPr>
          <a:xfrm>
            <a:off x="1345565" y="855345"/>
            <a:ext cx="7730490" cy="14605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000" b="1">
                <a:latin typeface="楷体" panose="02010609060101010101" pitchFamily="49" charset="-122"/>
                <a:ea typeface="楷体" panose="02010609060101010101" pitchFamily="49" charset="-122"/>
                <a:cs typeface="Arial" pitchFamily="34" charset="0"/>
              </a:rPr>
              <a:t>活动二：学</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脑</a:t>
            </a:r>
            <a:r>
              <a:rPr lang="en-US" altLang="zh-CN" sz="4000" b="1">
                <a:latin typeface="楷体" panose="02010609060101010101" pitchFamily="49" charset="-122"/>
                <a:ea typeface="楷体" panose="02010609060101010101" pitchFamily="49" charset="-122"/>
                <a:cs typeface="Arial" pitchFamily="34" charset="0"/>
              </a:rPr>
              <a:t>”</a:t>
            </a:r>
            <a:r>
              <a:rPr lang="zh-CN" altLang="en-US" sz="4000" b="1">
                <a:latin typeface="楷体" panose="02010609060101010101" pitchFamily="49" charset="-122"/>
                <a:ea typeface="楷体" panose="02010609060101010101" pitchFamily="49" charset="-122"/>
                <a:cs typeface="Arial" pitchFamily="34" charset="0"/>
              </a:rPr>
              <a:t>知识</a:t>
            </a:r>
          </a:p>
        </p:txBody>
      </p:sp>
    </p:spTree>
    <p:extLst>
      <p:ext uri="{BB962C8B-B14F-4D97-AF65-F5344CB8AC3E}">
        <p14:creationId xmlns:p14="http://schemas.microsoft.com/office/powerpoint/2010/main" val="26735998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https://d.book118.com/147134143041006054</a:t>
            </a:r>
          </a:p>
        </p:txBody>
      </p:sp>
    </p:spTree>
  </p:cSld>
  <p:clrMapOvr>
    <a:masterClrMapping/>
  </p:clrMapOvr>
  <p:transition/>
  <p:timing/>
</p:sld>
</file>

<file path=ppt/tags/tag1.xml><?xml version="1.0" encoding="utf-8"?>
<p:tagLst xmlns:p="http://schemas.openxmlformats.org/presentationml/2006/main">
  <p:tag name="KSO_WM_ASSEMBLE_CHIP_INDEX" val="ed65ebdbd437424fbba0e003c52d57ee"/>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6e624054ed1e2fb7f788"/>
  <p:tag name="KSO_WM_TEMPLATE_ASSEMBLE_XID" val="60656e624054ed1e2fb7f788"/>
  <p:tag name="KSO_WM_TEMPLATE_CATEGORY" val="diagram"/>
  <p:tag name="KSO_WM_TEMPLATE_INDEX" val="20207082"/>
  <p:tag name="KSO_WM_UNIT_BLOCK" val="0"/>
  <p:tag name="KSO_WM_UNIT_COMPATIBLE" val="0"/>
  <p:tag name="KSO_WM_UNIT_DEC_AREA_ID" val="5ee9098fa6ee4b09819d22cf1331fdd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082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90"/>
</p:tagLst>
</file>

<file path=ppt/tags/tag2.xml><?xml version="1.0" encoding="utf-8"?>
<p:tagLst xmlns:p="http://schemas.openxmlformats.org/presentationml/2006/main">
  <p:tag name="KSO_WM_ASSEMBLE_CHIP_INDEX" val="12bf8c8888c94d9d85c495c07aa8776a"/>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70484054ed1e2fb814b4"/>
  <p:tag name="KSO_WM_TEMPLATE_ASSEMBLE_XID" val="606570484054ed1e2fb814b4"/>
  <p:tag name="KSO_WM_TEMPLATE_CATEGORY" val="diagram"/>
  <p:tag name="KSO_WM_TEMPLATE_INDEX" val="20217057"/>
  <p:tag name="KSO_WM_UNIT_BLOCK" val="0"/>
  <p:tag name="KSO_WM_UNIT_COMPATIBLE" val="0"/>
  <p:tag name="KSO_WM_UNIT_DEC_AREA_ID" val="72f2a9365b3849888a9fad9747817c0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57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26"/>
</p:tagLst>
</file>

<file path=ppt/tags/tag3.xml><?xml version="1.0" encoding="utf-8"?>
<p:tagLst xmlns:p="http://schemas.openxmlformats.org/presentationml/2006/main">
  <p:tag name="KSO_WM_ASSEMBLE_CHIP_INDEX" val="12bf8c8888c94d9d85c495c07aa8776a"/>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70484054ed1e2fb814b4"/>
  <p:tag name="KSO_WM_TEMPLATE_ASSEMBLE_XID" val="606570484054ed1e2fb814b4"/>
  <p:tag name="KSO_WM_TEMPLATE_CATEGORY" val="diagram"/>
  <p:tag name="KSO_WM_TEMPLATE_INDEX" val="20217057"/>
  <p:tag name="KSO_WM_UNIT_BLOCK" val="0"/>
  <p:tag name="KSO_WM_UNIT_COMPATIBLE" val="0"/>
  <p:tag name="KSO_WM_UNIT_DEC_AREA_ID" val="72f2a9365b3849888a9fad9747817c0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57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26"/>
</p:tagLst>
</file>

<file path=ppt/tags/tag4.xml><?xml version="1.0" encoding="utf-8"?>
<p:tagLst xmlns:p="http://schemas.openxmlformats.org/presentationml/2006/main">
  <p:tag name="KSO_WM_ASSEMBLE_CHIP_INDEX" val="12bf8c8888c94d9d85c495c07aa8776a"/>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70484054ed1e2fb814b4"/>
  <p:tag name="KSO_WM_TEMPLATE_ASSEMBLE_XID" val="606570484054ed1e2fb814b4"/>
  <p:tag name="KSO_WM_TEMPLATE_CATEGORY" val="diagram"/>
  <p:tag name="KSO_WM_TEMPLATE_INDEX" val="20217057"/>
  <p:tag name="KSO_WM_UNIT_BLOCK" val="0"/>
  <p:tag name="KSO_WM_UNIT_COMPATIBLE" val="0"/>
  <p:tag name="KSO_WM_UNIT_DEC_AREA_ID" val="72f2a9365b3849888a9fad9747817c0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57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26"/>
</p:tagLst>
</file>

<file path=ppt/tags/tag5.xml><?xml version="1.0" encoding="utf-8"?>
<p:tagLst xmlns:p="http://schemas.openxmlformats.org/presentationml/2006/main">
  <p:tag name="KSO_WM_ASSEMBLE_CHIP_INDEX" val="12bf8c8888c94d9d85c495c07aa8776a"/>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70484054ed1e2fb814b4"/>
  <p:tag name="KSO_WM_TEMPLATE_ASSEMBLE_XID" val="606570484054ed1e2fb814b4"/>
  <p:tag name="KSO_WM_TEMPLATE_CATEGORY" val="diagram"/>
  <p:tag name="KSO_WM_TEMPLATE_INDEX" val="20217057"/>
  <p:tag name="KSO_WM_UNIT_BLOCK" val="0"/>
  <p:tag name="KSO_WM_UNIT_COMPATIBLE" val="0"/>
  <p:tag name="KSO_WM_UNIT_DEC_AREA_ID" val="72f2a9365b3849888a9fad9747817c0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57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26"/>
</p:tagLst>
</file>

<file path=ppt/tags/tag6.xml><?xml version="1.0" encoding="utf-8"?>
<p:tagLst xmlns:p="http://schemas.openxmlformats.org/presentationml/2006/main">
  <p:tag name="KSO_WM_ASSEMBLE_CHIP_INDEX" val="12bf8c8888c94d9d85c495c07aa8776a"/>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70484054ed1e2fb814b4"/>
  <p:tag name="KSO_WM_TEMPLATE_ASSEMBLE_XID" val="606570484054ed1e2fb814b4"/>
  <p:tag name="KSO_WM_TEMPLATE_CATEGORY" val="diagram"/>
  <p:tag name="KSO_WM_TEMPLATE_INDEX" val="20217057"/>
  <p:tag name="KSO_WM_UNIT_BLOCK" val="0"/>
  <p:tag name="KSO_WM_UNIT_COMPATIBLE" val="0"/>
  <p:tag name="KSO_WM_UNIT_DEC_AREA_ID" val="72f2a9365b3849888a9fad9747817c0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57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26"/>
</p:tagLst>
</file>

<file path=ppt/tags/tag7.xml><?xml version="1.0" encoding="utf-8"?>
<p:tagLst xmlns:p="http://schemas.openxmlformats.org/presentationml/2006/main">
  <p:tag name="KSO_WM_ASSEMBLE_CHIP_INDEX" val="12bf8c8888c94d9d85c495c07aa8776a"/>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70484054ed1e2fb814b4"/>
  <p:tag name="KSO_WM_TEMPLATE_ASSEMBLE_XID" val="606570484054ed1e2fb814b4"/>
  <p:tag name="KSO_WM_TEMPLATE_CATEGORY" val="diagram"/>
  <p:tag name="KSO_WM_TEMPLATE_INDEX" val="20217057"/>
  <p:tag name="KSO_WM_UNIT_BLOCK" val="0"/>
  <p:tag name="KSO_WM_UNIT_COMPATIBLE" val="0"/>
  <p:tag name="KSO_WM_UNIT_DEC_AREA_ID" val="72f2a9365b3849888a9fad9747817c0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057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26"/>
</p:tagLst>
</file>

<file path=ppt/tags/tag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14</Slides>
  <Notes>4</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14</vt:i4>
      </vt:variant>
    </vt:vector>
  </HeadingPairs>
  <TitlesOfParts>
    <vt:vector baseType="lpstr" size="27">
      <vt:lpstr>Arial</vt:lpstr>
      <vt:lpstr>Calibri</vt:lpstr>
      <vt:lpstr>等线 Light</vt:lpstr>
      <vt:lpstr>等线</vt:lpstr>
      <vt:lpstr>黑体</vt:lpstr>
      <vt:lpstr>楷体</vt:lpstr>
      <vt:lpstr>宋体</vt:lpstr>
      <vt:lpstr>Calibri Light</vt:lpstr>
      <vt:lpstr>方正宋刻本秀楷简体</vt:lpstr>
      <vt:lpstr>Segoe UI</vt:lpstr>
      <vt:lpstr>Wingdings</vt:lpstr>
      <vt:lpstr>微软雅黑</vt:lpstr>
      <vt:lpstr>Office Theme</vt:lpstr>
      <vt:lpstr>科学用脑好处多</vt:lpstr>
      <vt:lpstr>PowerPoint Presentation</vt:lpstr>
      <vt:lpstr>导 入</vt:lpstr>
      <vt:lpstr>暖身活动：用“脑”接龙</vt:lpstr>
      <vt:lpstr>PowerPoint Presentation</vt:lpstr>
      <vt:lpstr>课程开展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2024-09-28T11:52:39.584</cp:lastPrinted>
  <dcterms:created xsi:type="dcterms:W3CDTF">2024-09-28T03:52:39Z</dcterms:created>
  <dcterms:modified xsi:type="dcterms:W3CDTF">2024-09-28T03:52:41Z</dcterms:modified>
</cp:coreProperties>
</file>