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QCABDC+MS-UIGothic"/>
      <p:regular r:id="rId22"/>
    </p:embeddedFont>
    <p:embeddedFont>
      <p:font typeface="UCQPJQ+DJDDHW+MicrosoftYaHei-Bold"/>
      <p:regular r:id="rId23"/>
    </p:embeddedFont>
    <p:embeddedFont>
      <p:font typeface="JSJQHR+FKMVQN+ArialMT"/>
      <p:regular r:id="rId24"/>
    </p:embeddedFont>
    <p:embeddedFont>
      <p:font typeface="AWKJMK+SQEQUT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4CFDE-9DB7-4079-B121-4480CF1AB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7EE41-7495-4C3D-9F5E-5BDC0CA6C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9BBE4-0027-46EC-85AA-EE5626B35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CEBF1-C175-4D76-AB06-1586E144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88CF9-0EF8-454D-A6E4-6A1098B2C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DF820-9910-432C-B8E4-0100253DB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550382-CFD6-4FE0-9D67-4B61355B3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05914-DD6E-4825-8C3E-639370D3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E477B-024B-4AA5-B0C5-8957DF98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D2407-FE87-43C8-A1B9-5CAD88290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19579-C7A8-460A-9EB1-FEFAC56C8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200105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6369" y="2302005"/>
            <a:ext cx="10523843" cy="15789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053"/>
              </a:lnSpc>
              <a:spcBef>
                <a:spcPct val="0"/>
              </a:spcBef>
              <a:spcAft>
                <a:spcPct val="0"/>
              </a:spcAft>
            </a:pPr>
            <a:r>
              <a:rPr sz="4850" spc="23">
                <a:solidFill>
                  <a:srgbClr val="FFFDFD"/>
                </a:solidFill>
                <a:latin typeface="QCABDC+MS-UIGothic"/>
                <a:cs typeface="QCABDC+MS-UIGothic"/>
              </a:rPr>
              <a:t>螺</a:t>
            </a:r>
            <a:r>
              <a:rPr sz="4850" spc="23">
                <a:solidFill>
                  <a:srgbClr val="FFFDFD"/>
                </a:solidFill>
                <a:latin typeface="SimSun"/>
                <a:cs typeface="SimSun"/>
              </a:rPr>
              <a:t>纹联</a:t>
            </a:r>
            <a:r>
              <a:rPr sz="4850" spc="25">
                <a:solidFill>
                  <a:srgbClr val="FFFDFD"/>
                </a:solidFill>
                <a:latin typeface="QCABDC+MS-UIGothic"/>
                <a:cs typeface="QCABDC+MS-UIGothic"/>
              </a:rPr>
              <a:t>接与螺旋</a:t>
            </a:r>
            <a:r>
              <a:rPr sz="4850" spc="23">
                <a:solidFill>
                  <a:srgbClr val="FFFDFD"/>
                </a:solidFill>
                <a:latin typeface="SimSun"/>
                <a:cs typeface="SimSun"/>
              </a:rPr>
              <a:t>传动</a:t>
            </a:r>
            <a:r>
              <a:rPr sz="4850" spc="25">
                <a:solidFill>
                  <a:srgbClr val="FFFDFD"/>
                </a:solidFill>
                <a:latin typeface="UCQPJQ+DJDDHW+MicrosoftYaHei-Bold"/>
                <a:cs typeface="UCQPJQ+DJDDHW+MicrosoftYaHei-Bold"/>
              </a:rPr>
              <a:t>(</a:t>
            </a:r>
            <a:r>
              <a:rPr sz="4850" spc="27">
                <a:solidFill>
                  <a:srgbClr val="FFFDFD"/>
                </a:solidFill>
                <a:latin typeface="QCABDC+MS-UIGothic"/>
                <a:cs typeface="QCABDC+MS-UIGothic"/>
              </a:rPr>
              <a:t>公开</a:t>
            </a:r>
            <a:r>
              <a:rPr sz="4850" spc="23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850" spc="20">
                <a:solidFill>
                  <a:srgbClr val="FFFDFD"/>
                </a:solidFill>
                <a:latin typeface="UCQPJQ+DJDDHW+MicrosoftYaHei-Bold"/>
                <a:cs typeface="UCQPJQ+DJDDHW+MicrosoftYaHei-Bold"/>
              </a:rPr>
              <a:t>)</a:t>
            </a:r>
            <a:r>
              <a:rPr sz="4850" spc="28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850">
                <a:solidFill>
                  <a:srgbClr val="FFFDFD"/>
                </a:solidFill>
                <a:latin typeface="QCABDC+MS-UIGothic"/>
                <a:cs typeface="QCABD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4177234" cy="21156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JQHR+FKMVQN+ArialMT"/>
                <a:cs typeface="JSJQHR+FKMVQ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螺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纹联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接的基本知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JQHR+FKMVQN+ArialMT"/>
                <a:cs typeface="JSJQHR+FKMVQ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螺旋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传动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的原理及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用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JQHR+FKMVQN+ArialMT"/>
                <a:cs typeface="JSJQHR+FKMVQ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螺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纹联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接的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QCABDC+MS-UIGothic"/>
                <a:cs typeface="QCABDC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3742410"/>
            <a:ext cx="3737013" cy="921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JQHR+FKMVQN+ArialMT"/>
                <a:cs typeface="JSJQHR+FKMVQN+ArialMT"/>
              </a:rPr>
              <a:t>•</a:t>
            </a:r>
            <a:r>
              <a:rPr sz="2750" spc="-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50">
                <a:solidFill>
                  <a:srgbClr val="FFFFFF"/>
                </a:solidFill>
                <a:latin typeface="QCABDC+MS-UIGothic"/>
                <a:cs typeface="QCABDC+MS-UIGothic"/>
              </a:rPr>
              <a:t>螺旋</a:t>
            </a:r>
            <a:r>
              <a:rPr sz="2650">
                <a:solidFill>
                  <a:srgbClr val="FFFFFF"/>
                </a:solidFill>
                <a:latin typeface="SimSun"/>
                <a:cs typeface="SimSun"/>
              </a:rPr>
              <a:t>传动</a:t>
            </a:r>
            <a:r>
              <a:rPr sz="2650">
                <a:solidFill>
                  <a:srgbClr val="FFFFFF"/>
                </a:solidFill>
                <a:latin typeface="QCABDC+MS-UIGothic"/>
                <a:cs typeface="QCABDC+MS-UIGothic"/>
              </a:rPr>
              <a:t>的</a:t>
            </a:r>
            <a:r>
              <a:rPr sz="26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650">
                <a:solidFill>
                  <a:srgbClr val="FFFFFF"/>
                </a:solidFill>
                <a:latin typeface="QCABDC+MS-UIGothic"/>
                <a:cs typeface="QCABDC+MS-UIGothic"/>
              </a:rPr>
              <a:t>化</a:t>
            </a:r>
            <a:r>
              <a:rPr sz="26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4357584"/>
            <a:ext cx="5754574" cy="8809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JQHR+FKMVQN+ArialMT"/>
                <a:cs typeface="JSJQHR+FKMVQ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螺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纹联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接与螺旋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传动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研究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66945" y="4974804"/>
            <a:ext cx="5754574" cy="8809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JQHR+FKMVQN+ArialMT"/>
                <a:cs typeface="JSJQHR+FKMVQ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螺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纹联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接与螺旋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传动</a:t>
            </a:r>
            <a:r>
              <a:rPr sz="2700">
                <a:solidFill>
                  <a:srgbClr val="FFFFFF"/>
                </a:solidFill>
                <a:latin typeface="QCABDC+MS-UIGothic"/>
                <a:cs typeface="QCABDC+MS-UIGothic"/>
              </a:rPr>
              <a:t>的工程案例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螺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纹联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接的基本知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纹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型与特点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QPJQ+DJDDHW+MicrosoftYaHei-Bold"/>
                <a:cs typeface="UCQPJQ+DJDDH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QPJQ+DJDDHW+MicrosoftYaHei-Bold"/>
                <a:cs typeface="UCQPJQ+DJDDH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QPJQ+DJDDHW+MicrosoftYaHei-Bold"/>
                <a:cs typeface="UCQPJQ+DJDDH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QCABDC+MS-UIGothic"/>
                <a:cs typeface="QCABDC+MS-UIGothic"/>
              </a:rPr>
              <a:t>三角形螺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QCABDC+MS-UIGothic"/>
                <a:cs typeface="QCABDC+MS-UIGothic"/>
              </a:rPr>
              <a:t>梯形螺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QCABDC+MS-UIGothic"/>
                <a:cs typeface="QCABDC+MS-UIGothic"/>
              </a:rPr>
              <a:t>矩形螺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纹联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接的种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与用途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螺栓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联</a:t>
            </a:r>
            <a:r>
              <a:rPr sz="2300">
                <a:solidFill>
                  <a:srgbClr val="609FFF"/>
                </a:solidFill>
                <a:latin typeface="QCABDC+MS-UIGothic"/>
                <a:cs typeface="QCABDC+MS-UIGothic"/>
              </a:rPr>
              <a:t>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螺柱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联</a:t>
            </a:r>
            <a:r>
              <a:rPr sz="2300">
                <a:solidFill>
                  <a:srgbClr val="609FFF"/>
                </a:solidFill>
                <a:latin typeface="QCABDC+MS-UIGothic"/>
                <a:cs typeface="QCABDC+MS-UIGothic"/>
              </a:rPr>
              <a:t>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螺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钉联</a:t>
            </a:r>
            <a:r>
              <a:rPr sz="2300">
                <a:solidFill>
                  <a:srgbClr val="609FFF"/>
                </a:solidFill>
                <a:latin typeface="QCABDC+MS-UIGothic"/>
                <a:cs typeface="QCABDC+MS-UIGothic"/>
              </a:rPr>
              <a:t>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纹联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接的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预紧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与放松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预紧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CABDC+MS-UIGothic"/>
                <a:cs typeface="QCABDC+MS-UIGothic"/>
              </a:rPr>
              <a:t>放松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59729" y="31256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螺旋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传动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的原理及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传动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的分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WKJMK+SQEQUT+MicrosoftYaHei"/>
                <a:cs typeface="AWKJMK+SQEQU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WKJMK+SQEQUT+MicrosoftYaHei"/>
                <a:cs typeface="AWKJMK+SQEQU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WKJMK+SQEQUT+MicrosoftYaHei"/>
                <a:cs typeface="AWKJMK+SQEQU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WKJMK+SQEQUT+MicrosoftYaHei"/>
                <a:cs typeface="AWKJMK+SQEQU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CABDC+MS-UIGothic"/>
                <a:cs typeface="QCABDC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CABDC+MS-UIGothic"/>
                <a:cs typeface="QCABDC+MS-UIGothic"/>
              </a:rPr>
              <a:t>高效性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紧</a:t>
            </a:r>
            <a:r>
              <a:rPr sz="1550" spc="25">
                <a:solidFill>
                  <a:srgbClr val="609FFF"/>
                </a:solidFill>
                <a:latin typeface="QCABDC+MS-UIGothic"/>
                <a:cs typeface="QCABDC+MS-UIGothic"/>
              </a:rPr>
              <a:t>凑性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CABDC+MS-UIGothic"/>
                <a:cs typeface="QCABDC+MS-UIGothic"/>
              </a:rPr>
              <a:t>可靠性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传动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的运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学分析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QCABDC+MS-UIGothic"/>
                <a:cs typeface="QCABDC+MS-UIGothic"/>
              </a:rPr>
              <a:t>运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动</a:t>
            </a:r>
            <a:r>
              <a:rPr sz="2000" spc="15">
                <a:solidFill>
                  <a:srgbClr val="609FFF"/>
                </a:solidFill>
                <a:latin typeface="QCABDC+MS-UIGothic"/>
                <a:cs typeface="QCABDC+MS-UIGothic"/>
              </a:rPr>
              <a:t>学方程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QCABDC+MS-UIGothic"/>
                <a:cs typeface="QCABDC+MS-UIGothic"/>
              </a:rPr>
              <a:t>运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动</a:t>
            </a:r>
            <a:r>
              <a:rPr sz="2000" spc="15">
                <a:solidFill>
                  <a:srgbClr val="609FFF"/>
                </a:solidFill>
                <a:latin typeface="QCABDC+MS-UIGothic"/>
                <a:cs typeface="QCABDC+MS-UIGothic"/>
              </a:rPr>
              <a:t>特性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传动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力学分析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CABDC+MS-UIGothic"/>
                <a:cs typeface="QCABDC+MS-UIGothic"/>
              </a:rPr>
              <a:t>力矩平衡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550" spc="25">
                <a:solidFill>
                  <a:srgbClr val="FFFFFF"/>
                </a:solidFill>
                <a:latin typeface="QCABDC+MS-UIGothic"/>
                <a:cs typeface="QCABDC+MS-UIGothic"/>
              </a:rPr>
              <a:t>特性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ABDC+MS-UIGothic"/>
                <a:cs typeface="QCABDC+MS-UIGothic"/>
              </a:rPr>
              <a:t>研究系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QCABDC+MS-UIGothic"/>
                <a:cs typeface="QCABDC+MS-UIGothic"/>
              </a:rPr>
              <a:t>的固有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QCABDC+MS-UIGothic"/>
                <a:cs typeface="QCABDC+MS-UIGothic"/>
              </a:rPr>
              <a:t>率、阻尼比等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ABDC+MS-UIGothic"/>
                <a:cs typeface="QCABDC+MS-UIGothic"/>
              </a:rPr>
              <a:t>特性，分析系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QCABDC+MS-UIGothic"/>
                <a:cs typeface="QCABDC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QCABDC+MS-UIGothic"/>
                <a:cs typeface="QCABDC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传动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整装置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机床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进给</a:t>
            </a: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系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自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动</a:t>
            </a:r>
            <a:r>
              <a:rPr sz="2300" spc="23">
                <a:solidFill>
                  <a:srgbClr val="609FFF"/>
                </a:solidFill>
                <a:latin typeface="QCABDC+MS-UIGothic"/>
                <a:cs typeface="QCABDC+MS-UIGothic"/>
              </a:rPr>
              <a:t>化生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产线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59729" y="31256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螺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纹联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接的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纹联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接的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度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QCABDC+MS-UIGothic"/>
                <a:cs typeface="QCABDC+MS-UIGothic"/>
              </a:rPr>
              <a:t>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DFD"/>
                </a:solidFill>
                <a:latin typeface="QCABDC+MS-UIGothic"/>
                <a:cs typeface="QCABDC+MS-UIGothic"/>
              </a:rPr>
              <a:t>算公式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QCABDC+MS-UIGothic"/>
                <a:cs typeface="QCABDC+MS-UIGothic"/>
              </a:rPr>
              <a:t>度校核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根据螺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纹联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接的工作条件和要求，通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算确定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接的承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能力和安全系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果和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工作条件，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度校核，确保其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足使用要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2000" spc="25">
                <a:solidFill>
                  <a:srgbClr val="FFFDFD"/>
                </a:solidFill>
                <a:latin typeface="QCABDC+MS-UIGothic"/>
                <a:cs typeface="QCABDC+MS-UIGothic"/>
              </a:rPr>
              <a:t>荷分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荷的性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和大小，将其分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力、工作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荷和疲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劳载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荷，以便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行更精确的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QCABDC+MS-UIGothic"/>
                <a:cs typeface="QCABDC+MS-UIGothic"/>
              </a:rPr>
              <a:t>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纹联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接的材料与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许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QCABDC+MS-UIGothic"/>
                <a:cs typeface="QCABDC+MS-UIGothic"/>
              </a:rPr>
              <a:t>材料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许</a:t>
            </a:r>
            <a:r>
              <a:rPr sz="2000" spc="25">
                <a:solidFill>
                  <a:srgbClr val="609FFF"/>
                </a:solidFill>
                <a:latin typeface="QCABDC+MS-UIGothic"/>
                <a:cs typeface="QCABDC+MS-UIGothic"/>
              </a:rPr>
              <a:t>用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609FFF"/>
                </a:solidFill>
                <a:latin typeface="QCABDC+MS-UIGothic"/>
                <a:cs typeface="QCABDC+MS-UIGothic"/>
              </a:rPr>
              <a:t>力的确定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QCABDC+MS-UIGothic"/>
                <a:cs typeface="QCABDC+MS-UIGothic"/>
              </a:rPr>
              <a:t>表面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609FFF"/>
                </a:solidFill>
                <a:latin typeface="QCABDC+MS-UIGothic"/>
                <a:cs typeface="QCABDC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0297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根据工作条件和要求，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合适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的材料，如碳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、不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锈钢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铜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根据材料的机械性能和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工作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条件，确定材料的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力，以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接的安全性和可靠性。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了提高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接的耐久性和防腐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性，可以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材料表面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行涂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、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镀层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理等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QCABDC+MS-UIGothic"/>
                <a:cs typeface="QCABDC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纹联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接的防松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防松的重要性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防松方法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防松装置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螺旋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传动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3600">
                <a:solidFill>
                  <a:srgbClr val="FFFFFF"/>
                </a:solidFill>
                <a:latin typeface="QCABDC+MS-UIGothic"/>
                <a:cs typeface="QCABDC+MS-UIGothic"/>
              </a:rPr>
              <a:t>化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螺旋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传动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的效率分析与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609FFF"/>
                </a:solidFill>
                <a:latin typeface="QCABDC+MS-UIGothic"/>
                <a:cs typeface="QCABDC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效率分析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609FFF"/>
                </a:solidFill>
                <a:latin typeface="QCABDC+MS-UIGothic"/>
                <a:cs typeface="QCABDC+MS-UIGothic"/>
              </a:rPr>
              <a:t>化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https://d.book118.com/147200105125006045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QCABDC+MS-UIGothic</vt:lpstr>
      <vt:lpstr>SimSun</vt:lpstr>
      <vt:lpstr>UCQPJQ+DJDDHW+MicrosoftYaHei-Bold</vt:lpstr>
      <vt:lpstr>JSJQHR+FKMVQN+ArialMT</vt:lpstr>
      <vt:lpstr>Times New Roman</vt:lpstr>
      <vt:lpstr>AWKJMK+SQEQUT+MicrosoftYaHei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2024-09-20T12:54:54.776</cp:lastPrinted>
  <dcterms:created xsi:type="dcterms:W3CDTF">2024-09-20T04:54:54Z</dcterms:created>
  <dcterms:modified xsi:type="dcterms:W3CDTF">2024-09-20T04:54:55Z</dcterms:modified>
</cp:coreProperties>
</file>