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6" r:id="rId9"/>
  </p:sldIdLst>
  <p:sldSz cx="12192000" cy="6858000"/>
  <p:notesSz cx="6858000" cy="9144000"/>
  <p:custDataLst>
    <p:tags r:id="rId10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tags" Target="tags/tag1.xml" /><Relationship Id="rId11" Type="http://schemas.openxmlformats.org/officeDocument/2006/relationships/presProps" Target="presProps.xml" /><Relationship Id="rId12" Type="http://schemas.openxmlformats.org/officeDocument/2006/relationships/viewProps" Target="viewProps.xml" /><Relationship Id="rId13" Type="http://schemas.openxmlformats.org/officeDocument/2006/relationships/theme" Target="theme/theme1.xml" /><Relationship Id="rId14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D129326-FC40-43B6-BBF1-927F09E6915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35EFD3D-DF69-4D63-ABDA-4108A9343EC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BA46DA8-BD7A-4F87-AE5D-2EC3D03E07F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B30CDED-857C-4C1F-ACE0-7663CC7CCED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4CDC6C39-65E6-4A76-9925-E00D1BDFA9F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B0465474-A6AD-419E-9DDE-0A6F2951A89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6A0EF756-0CDB-4F6D-ABA0-C4DFEB1F9DD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1A84CA8-1FEB-4A89-A1F4-A9318F5EAD7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F83C359-C852-443D-BFF4-77161F73E08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12AF92D-D981-48F2-ABA8-894522E82EC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53D4490-BCDA-4ECD-BE68-8FF45CD7306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14720113401100605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688386" y="1188770"/>
            <a:ext cx="8744102" cy="209214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市场调研与咨询行业的竞争分析与优势发掘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90127" y="5145145"/>
            <a:ext cx="8024774" cy="42184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汇报人：PPT可修改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790127" y="5566988"/>
            <a:ext cx="7317638" cy="42184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2024-01-27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0"/>
            <a:ext cx="3940476" cy="685800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-2490705" y="-2630165"/>
            <a:ext cx="5510422" cy="5510422"/>
          </a:xfrm>
          <a:prstGeom prst="ellipse">
            <a:avLst/>
          </a:prstGeom>
          <a:solidFill>
            <a:schemeClr val="accent3">
              <a:lumMod val="20000"/>
              <a:lumOff val="80000"/>
              <a:alpha val="5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-1370201" y="-1527676"/>
            <a:ext cx="3269415" cy="3269415"/>
          </a:xfrm>
          <a:prstGeom prst="ellipse">
            <a:avLst/>
          </a:prstGeom>
          <a:solidFill>
            <a:schemeClr val="accent1">
              <a:alpha val="67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05301" y="734568"/>
            <a:ext cx="6559296" cy="5388864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市场调研与咨询行业概述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竞争分析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优势发掘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未来发展趋势预测与挑战应对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结论与建议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719147" y="5955792"/>
            <a:ext cx="4413504" cy="13289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3">
                    <a:lumMod val="40000"/>
                    <a:lumOff val="60000"/>
                    <a:alpha val="34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-271406" y="3561558"/>
            <a:ext cx="3626990" cy="32918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812" y="1067255"/>
            <a:ext cx="12205122" cy="3616657"/>
          </a:xfrm>
          <a:prstGeom prst="rect">
            <a:avLst/>
          </a:prstGeom>
          <a:solidFill>
            <a:srgbClr val="1E242F">
              <a:alpha val="37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562455" y="2990347"/>
            <a:ext cx="9434404" cy="11045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62455" y="1656300"/>
            <a:ext cx="7680985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>
            <a:off x="6670291" y="3742977"/>
            <a:ext cx="1631969" cy="672075"/>
          </a:xfrm>
          <a:prstGeom prst="line">
            <a:avLst/>
          </a:prstGeom>
          <a:ln w="9525">
            <a:solidFill>
              <a:srgbClr val="0A6446">
                <a:alpha val="100000"/>
              </a:srgbClr>
            </a:solidFill>
            <a:prstDash val="dash"/>
            <a:headEnd type="none"/>
            <a:tailEnd type="triangle"/>
          </a:ln>
        </p:spPr>
      </p:cxnSp>
      <p:cxnSp>
        <p:nvCxnSpPr>
          <p:cNvPr id="3" name="Connector 3"/>
          <p:cNvCxnSpPr/>
          <p:nvPr/>
        </p:nvCxnSpPr>
        <p:spPr>
          <a:xfrm flipV="1">
            <a:off x="6670291" y="2014785"/>
            <a:ext cx="1631969" cy="672075"/>
          </a:xfrm>
          <a:prstGeom prst="line">
            <a:avLst/>
          </a:prstGeom>
          <a:ln w="9525">
            <a:solidFill>
              <a:srgbClr val="0A6446">
                <a:alpha val="100000"/>
              </a:srgbClr>
            </a:solidFill>
            <a:prstDash val="dash"/>
            <a:headEnd type="none"/>
            <a:tailEnd type="triangle"/>
          </a:ln>
        </p:spPr>
      </p:cxnSp>
      <p:cxnSp>
        <p:nvCxnSpPr>
          <p:cNvPr id="4" name="Connector 4"/>
          <p:cNvCxnSpPr/>
          <p:nvPr/>
        </p:nvCxnSpPr>
        <p:spPr>
          <a:xfrm flipH="1" flipV="1">
            <a:off x="3776689" y="2110795"/>
            <a:ext cx="1645627" cy="576064"/>
          </a:xfrm>
          <a:prstGeom prst="line">
            <a:avLst/>
          </a:prstGeom>
          <a:ln w="9525">
            <a:solidFill>
              <a:srgbClr val="0A6446">
                <a:alpha val="100000"/>
              </a:srgbClr>
            </a:solidFill>
            <a:prstDash val="dash"/>
            <a:headEnd type="none"/>
            <a:tailEnd type="triangle"/>
          </a:ln>
        </p:spPr>
      </p:cxnSp>
      <p:cxnSp>
        <p:nvCxnSpPr>
          <p:cNvPr id="5" name="Connector 5"/>
          <p:cNvCxnSpPr/>
          <p:nvPr/>
        </p:nvCxnSpPr>
        <p:spPr>
          <a:xfrm flipH="1">
            <a:off x="3776689" y="3742977"/>
            <a:ext cx="1645627" cy="672075"/>
          </a:xfrm>
          <a:prstGeom prst="line">
            <a:avLst/>
          </a:prstGeom>
          <a:ln w="9525">
            <a:solidFill>
              <a:srgbClr val="0A6446">
                <a:alpha val="100000"/>
              </a:srgbClr>
            </a:solidFill>
            <a:prstDash val="dash"/>
            <a:headEnd type="none"/>
            <a:tailEnd type="triangle"/>
          </a:ln>
        </p:spPr>
      </p:cxnSp>
      <p:sp>
        <p:nvSpPr>
          <p:cNvPr id="6" name="AutoShape 6"/>
          <p:cNvSpPr/>
          <p:nvPr/>
        </p:nvSpPr>
        <p:spPr>
          <a:xfrm>
            <a:off x="2734342" y="1420368"/>
            <a:ext cx="1042321" cy="1042416"/>
          </a:xfrm>
          <a:prstGeom prst="ellipse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2734342" y="4030980"/>
            <a:ext cx="1042321" cy="10424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8398288" y="1431608"/>
            <a:ext cx="1042321" cy="10424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8398288" y="4042220"/>
            <a:ext cx="1042321" cy="1042416"/>
          </a:xfrm>
          <a:prstGeom prst="ellipse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5202215" y="2324886"/>
            <a:ext cx="720631" cy="720631"/>
          </a:xfrm>
          <a:custGeom>
            <a:rect l="l" t="t" r="r" b="b"/>
            <a:pathLst>
              <a:path w="1090749" h="1090749">
                <a:moveTo>
                  <a:pt x="1090749" y="0"/>
                </a:moveTo>
                <a:lnTo>
                  <a:pt x="1090749" y="520353"/>
                </a:lnTo>
                <a:lnTo>
                  <a:pt x="1054097" y="529777"/>
                </a:lnTo>
                <a:cubicBezTo>
                  <a:pt x="804459" y="607423"/>
                  <a:pt x="607423" y="804459"/>
                  <a:pt x="529777" y="1054097"/>
                </a:cubicBezTo>
                <a:lnTo>
                  <a:pt x="520353" y="1090749"/>
                </a:lnTo>
                <a:lnTo>
                  <a:pt x="0" y="1090749"/>
                </a:lnTo>
                <a:lnTo>
                  <a:pt x="9646" y="1027542"/>
                </a:lnTo>
                <a:cubicBezTo>
                  <a:pt x="114196" y="516617"/>
                  <a:pt x="516617" y="114196"/>
                  <a:pt x="1027542" y="9646"/>
                </a:cubicBezTo>
                <a:lnTo>
                  <a:pt x="1090749" y="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6187678" y="2324886"/>
            <a:ext cx="720631" cy="720631"/>
          </a:xfrm>
          <a:custGeom>
            <a:rect l="l" t="t" r="r" b="b"/>
            <a:pathLst>
              <a:path w="1090749" h="1090749">
                <a:moveTo>
                  <a:pt x="0" y="0"/>
                </a:moveTo>
                <a:lnTo>
                  <a:pt x="63206" y="9646"/>
                </a:lnTo>
                <a:cubicBezTo>
                  <a:pt x="574131" y="114196"/>
                  <a:pt x="976552" y="516617"/>
                  <a:pt x="1081102" y="1027542"/>
                </a:cubicBezTo>
                <a:lnTo>
                  <a:pt x="1090749" y="1090749"/>
                </a:lnTo>
                <a:lnTo>
                  <a:pt x="570395" y="1090749"/>
                </a:lnTo>
                <a:lnTo>
                  <a:pt x="560971" y="1054097"/>
                </a:lnTo>
                <a:cubicBezTo>
                  <a:pt x="483326" y="804459"/>
                  <a:pt x="286290" y="607423"/>
                  <a:pt x="36651" y="529777"/>
                </a:cubicBezTo>
                <a:lnTo>
                  <a:pt x="0" y="520353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5202215" y="3310349"/>
            <a:ext cx="720631" cy="720631"/>
          </a:xfrm>
          <a:custGeom>
            <a:rect l="l" t="t" r="r" b="b"/>
            <a:pathLst>
              <a:path w="1090749" h="1090749">
                <a:moveTo>
                  <a:pt x="0" y="0"/>
                </a:moveTo>
                <a:lnTo>
                  <a:pt x="520353" y="0"/>
                </a:lnTo>
                <a:lnTo>
                  <a:pt x="529777" y="36651"/>
                </a:lnTo>
                <a:cubicBezTo>
                  <a:pt x="607423" y="286290"/>
                  <a:pt x="804459" y="483326"/>
                  <a:pt x="1054097" y="560971"/>
                </a:cubicBezTo>
                <a:lnTo>
                  <a:pt x="1090749" y="570395"/>
                </a:lnTo>
                <a:lnTo>
                  <a:pt x="1090749" y="1090749"/>
                </a:lnTo>
                <a:lnTo>
                  <a:pt x="1027542" y="1081102"/>
                </a:lnTo>
                <a:cubicBezTo>
                  <a:pt x="516617" y="976552"/>
                  <a:pt x="114196" y="574131"/>
                  <a:pt x="9646" y="63206"/>
                </a:cubicBez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6187678" y="3310349"/>
            <a:ext cx="720631" cy="720631"/>
          </a:xfrm>
          <a:custGeom>
            <a:rect l="l" t="t" r="r" b="b"/>
            <a:pathLst>
              <a:path w="1090748" h="1090748">
                <a:moveTo>
                  <a:pt x="570395" y="0"/>
                </a:moveTo>
                <a:lnTo>
                  <a:pt x="1090748" y="0"/>
                </a:lnTo>
                <a:lnTo>
                  <a:pt x="1081102" y="63206"/>
                </a:lnTo>
                <a:cubicBezTo>
                  <a:pt x="976552" y="574131"/>
                  <a:pt x="574131" y="976552"/>
                  <a:pt x="63206" y="1081102"/>
                </a:cubicBezTo>
                <a:lnTo>
                  <a:pt x="0" y="1090748"/>
                </a:lnTo>
                <a:lnTo>
                  <a:pt x="0" y="570395"/>
                </a:lnTo>
                <a:lnTo>
                  <a:pt x="36651" y="560971"/>
                </a:lnTo>
                <a:cubicBezTo>
                  <a:pt x="286290" y="483326"/>
                  <a:pt x="483326" y="286290"/>
                  <a:pt x="560971" y="36651"/>
                </a:cubicBezTo>
                <a:lnTo>
                  <a:pt x="570395" y="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3010349" y="1696423"/>
            <a:ext cx="490307" cy="490307"/>
          </a:xfrm>
          <a:custGeom>
            <a:rect l="l" t="t" r="r" b="b"/>
            <a:pathLst>
              <a:path w="304800" h="304800">
                <a:moveTo>
                  <a:pt x="152400" y="0"/>
                </a:moveTo>
                <a:cubicBezTo>
                  <a:pt x="68237" y="0"/>
                  <a:pt x="0" y="68237"/>
                  <a:pt x="0" y="152400"/>
                </a:cubicBezTo>
                <a:cubicBezTo>
                  <a:pt x="0" y="236563"/>
                  <a:pt x="68237" y="304800"/>
                  <a:pt x="152400" y="304800"/>
                </a:cubicBezTo>
                <a:cubicBezTo>
                  <a:pt x="236563" y="304800"/>
                  <a:pt x="304800" y="236563"/>
                  <a:pt x="304800" y="152400"/>
                </a:cubicBezTo>
                <a:cubicBezTo>
                  <a:pt x="304800" y="68237"/>
                  <a:pt x="236563" y="0"/>
                  <a:pt x="152400" y="0"/>
                </a:cubicBezTo>
                <a:close/>
                <a:moveTo>
                  <a:pt x="128778" y="222723"/>
                </a:moveTo>
                <a:lnTo>
                  <a:pt x="58655" y="152591"/>
                </a:lnTo>
                <a:lnTo>
                  <a:pt x="85592" y="125654"/>
                </a:lnTo>
                <a:lnTo>
                  <a:pt x="128768" y="168850"/>
                </a:lnTo>
                <a:lnTo>
                  <a:pt x="220370" y="77248"/>
                </a:lnTo>
                <a:lnTo>
                  <a:pt x="247307" y="104184"/>
                </a:lnTo>
                <a:lnTo>
                  <a:pt x="128778" y="222723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8674179" y="1696307"/>
            <a:ext cx="490538" cy="490538"/>
          </a:xfrm>
          <a:custGeom>
            <a:rect l="l" t="t" r="r" b="b"/>
            <a:pathLst>
              <a:path w="304800" h="304800">
                <a:moveTo>
                  <a:pt x="57150" y="114300"/>
                </a:moveTo>
                <a:lnTo>
                  <a:pt x="0" y="171450"/>
                </a:lnTo>
                <a:lnTo>
                  <a:pt x="114300" y="285750"/>
                </a:lnTo>
                <a:lnTo>
                  <a:pt x="304800" y="95250"/>
                </a:lnTo>
                <a:lnTo>
                  <a:pt x="247650" y="38100"/>
                </a:lnTo>
                <a:lnTo>
                  <a:pt x="114300" y="17145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3010233" y="4306919"/>
            <a:ext cx="490538" cy="490538"/>
          </a:xfrm>
          <a:custGeom>
            <a:rect l="l" t="t" r="r" b="b"/>
            <a:pathLst>
              <a:path w="304800" h="304800">
                <a:moveTo>
                  <a:pt x="152400" y="38100"/>
                </a:moveTo>
                <a:cubicBezTo>
                  <a:pt x="215427" y="38100"/>
                  <a:pt x="266700" y="89373"/>
                  <a:pt x="266700" y="152400"/>
                </a:cubicBezTo>
                <a:cubicBezTo>
                  <a:pt x="266700" y="215427"/>
                  <a:pt x="215427" y="266700"/>
                  <a:pt x="152400" y="266700"/>
                </a:cubicBezTo>
                <a:cubicBezTo>
                  <a:pt x="89373" y="266700"/>
                  <a:pt x="38100" y="215427"/>
                  <a:pt x="38100" y="152400"/>
                </a:cubicBezTo>
                <a:cubicBezTo>
                  <a:pt x="38100" y="89373"/>
                  <a:pt x="89373" y="38100"/>
                  <a:pt x="152400" y="38100"/>
                </a:cubicBezTo>
                <a:moveTo>
                  <a:pt x="152400" y="0"/>
                </a:moveTo>
                <a:cubicBezTo>
                  <a:pt x="68237" y="0"/>
                  <a:pt x="0" y="68237"/>
                  <a:pt x="0" y="152400"/>
                </a:cubicBezTo>
                <a:cubicBezTo>
                  <a:pt x="0" y="236563"/>
                  <a:pt x="68237" y="304800"/>
                  <a:pt x="152400" y="304800"/>
                </a:cubicBezTo>
                <a:cubicBezTo>
                  <a:pt x="236563" y="304800"/>
                  <a:pt x="304800" y="236563"/>
                  <a:pt x="304800" y="152400"/>
                </a:cubicBezTo>
                <a:cubicBezTo>
                  <a:pt x="304800" y="68237"/>
                  <a:pt x="236563" y="0"/>
                  <a:pt x="152400" y="0"/>
                </a:cubicBezTo>
                <a:lnTo>
                  <a:pt x="152400" y="0"/>
                </a:lnTo>
                <a:close/>
                <a:moveTo>
                  <a:pt x="204045" y="176955"/>
                </a:moveTo>
                <a:lnTo>
                  <a:pt x="171450" y="144323"/>
                </a:lnTo>
                <a:lnTo>
                  <a:pt x="171450" y="76200"/>
                </a:lnTo>
                <a:lnTo>
                  <a:pt x="133131" y="76200"/>
                </a:lnTo>
                <a:lnTo>
                  <a:pt x="133131" y="152324"/>
                </a:lnTo>
                <a:cubicBezTo>
                  <a:pt x="133131" y="158058"/>
                  <a:pt x="135769" y="163001"/>
                  <a:pt x="139751" y="166535"/>
                </a:cubicBezTo>
                <a:lnTo>
                  <a:pt x="177108" y="203892"/>
                </a:lnTo>
                <a:lnTo>
                  <a:pt x="204045" y="176955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8674179" y="4306919"/>
            <a:ext cx="490538" cy="490538"/>
          </a:xfrm>
          <a:custGeom>
            <a:rect l="l" t="t" r="r" b="b"/>
            <a:pathLst>
              <a:path w="323850" h="304800">
                <a:moveTo>
                  <a:pt x="265490" y="266700"/>
                </a:moveTo>
                <a:cubicBezTo>
                  <a:pt x="265490" y="266700"/>
                  <a:pt x="318068" y="266757"/>
                  <a:pt x="325450" y="215313"/>
                </a:cubicBezTo>
                <a:cubicBezTo>
                  <a:pt x="328965" y="159058"/>
                  <a:pt x="274625" y="147971"/>
                  <a:pt x="274625" y="147971"/>
                </a:cubicBezTo>
                <a:cubicBezTo>
                  <a:pt x="274625" y="147971"/>
                  <a:pt x="280807" y="64694"/>
                  <a:pt x="204511" y="55197"/>
                </a:cubicBezTo>
                <a:cubicBezTo>
                  <a:pt x="139122" y="48520"/>
                  <a:pt x="119224" y="109290"/>
                  <a:pt x="119224" y="109290"/>
                </a:cubicBezTo>
                <a:cubicBezTo>
                  <a:pt x="119224" y="109290"/>
                  <a:pt x="99527" y="90354"/>
                  <a:pt x="72809" y="105823"/>
                </a:cubicBezTo>
                <a:cubicBezTo>
                  <a:pt x="48892" y="120587"/>
                  <a:pt x="53121" y="147618"/>
                  <a:pt x="53121" y="147618"/>
                </a:cubicBezTo>
                <a:cubicBezTo>
                  <a:pt x="53121" y="147618"/>
                  <a:pt x="0" y="157944"/>
                  <a:pt x="0" y="212084"/>
                </a:cubicBezTo>
                <a:cubicBezTo>
                  <a:pt x="1191" y="266157"/>
                  <a:pt x="57693" y="266700"/>
                  <a:pt x="57693" y="266700"/>
                </a:cubicBezTo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7643475" y="2556545"/>
            <a:ext cx="2551945" cy="488972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目的和背景</a:t>
              </a:r>
            </a:p>
          </p:txBody>
        </p:sp>
      </p:grpSp>
      <p:sp>
        <p:nvSpPr>
          <p:cNvPr id="41" name="TextBox 41"/>
          <p:cNvSpPr txBox="1"/>
          <p:nvPr/>
        </p:nvSpPr>
        <p:spPr>
          <a:xfrm>
            <a:off x="2100892" y="2655329"/>
            <a:ext cx="2309220" cy="1189048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了解市场调研与咨询行业的竞争状况</a:t>
            </a:r>
          </a:p>
        </p:txBody>
      </p:sp>
      <p:sp>
        <p:nvSpPr>
          <p:cNvPr id="42" name="TextBox 42"/>
          <p:cNvSpPr txBox="1"/>
          <p:nvPr/>
        </p:nvSpPr>
        <p:spPr>
          <a:xfrm>
            <a:off x="2100892" y="5218283"/>
            <a:ext cx="2309220" cy="1189048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发掘自身在市场调研与咨询行业的潜在优势</a:t>
            </a:r>
          </a:p>
        </p:txBody>
      </p:sp>
      <p:sp>
        <p:nvSpPr>
          <p:cNvPr id="43" name="TextBox 43"/>
          <p:cNvSpPr txBox="1"/>
          <p:nvPr/>
        </p:nvSpPr>
        <p:spPr>
          <a:xfrm>
            <a:off x="7764838" y="2655329"/>
            <a:ext cx="2309220" cy="1189048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分析行业内主要竞争对手的优势和劣势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7764838" y="5218283"/>
            <a:ext cx="2309220" cy="1189048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为制定有效的市场策略提供决策支持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10800000">
            <a:off x="5310197" y="3360"/>
            <a:ext cx="6881803" cy="1578837"/>
          </a:xfrm>
          <a:prstGeom prst="rtTriangl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865044" y="1413187"/>
            <a:ext cx="4847466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市场调研与咨询行业的概述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29105" y="2538726"/>
            <a:ext cx="4847466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自身在市场调研与咨询行业的优势发掘</a:t>
            </a:r>
          </a:p>
        </p:txBody>
      </p:sp>
      <p:sp>
        <p:nvSpPr>
          <p:cNvPr id="5" name="AutoShape 5"/>
          <p:cNvSpPr/>
          <p:nvPr/>
        </p:nvSpPr>
        <p:spPr>
          <a:xfrm>
            <a:off x="726223" y="1564498"/>
            <a:ext cx="138821" cy="13882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690284" y="2690037"/>
            <a:ext cx="138821" cy="13882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TextBox 7"/>
          <p:cNvSpPr txBox="1"/>
          <p:nvPr/>
        </p:nvSpPr>
        <p:spPr>
          <a:xfrm>
            <a:off x="6654250" y="1413187"/>
            <a:ext cx="4847466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行业内主要竞争对手的分析</a:t>
            </a:r>
          </a:p>
        </p:txBody>
      </p:sp>
      <p:sp>
        <p:nvSpPr>
          <p:cNvPr id="8" name="AutoShape 8"/>
          <p:cNvSpPr/>
          <p:nvPr/>
        </p:nvSpPr>
        <p:spPr>
          <a:xfrm>
            <a:off x="6515429" y="1564498"/>
            <a:ext cx="138821" cy="13882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6633797" y="2538726"/>
            <a:ext cx="4847466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针对竞争对手的策略建议</a:t>
            </a:r>
          </a:p>
        </p:txBody>
      </p:sp>
      <p:sp>
        <p:nvSpPr>
          <p:cNvPr id="10" name="AutoShape 10"/>
          <p:cNvSpPr/>
          <p:nvPr/>
        </p:nvSpPr>
        <p:spPr>
          <a:xfrm>
            <a:off x="6494977" y="2690037"/>
            <a:ext cx="138821" cy="13882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1" name="Picture 11"/>
          <p:cNvPicPr>
            <a:picLocks noChangeAspect="1"/>
          </p:cNvPicPr>
          <p:nvPr/>
        </p:nvPicPr>
        <p:blipFill>
          <a:blip r:embed="rId2"/>
          <a:srcRect t="7800" b="7800"/>
          <a:stretch>
            <a:fillRect/>
          </a:stretch>
        </p:blipFill>
        <p:spPr>
          <a:xfrm>
            <a:off x="454963" y="3801273"/>
            <a:ext cx="3547872" cy="2267712"/>
          </a:xfrm>
          <a:prstGeom prst="rect">
            <a:avLst/>
          </a:prstGeom>
        </p:spPr>
      </p:pic>
      <p:pic>
        <p:nvPicPr>
          <p:cNvPr id="12" name="Picture 12"/>
          <p:cNvPicPr>
            <a:picLocks noChangeAspect="1"/>
          </p:cNvPicPr>
          <p:nvPr/>
        </p:nvPicPr>
        <p:blipFill>
          <a:blip r:embed="rId3"/>
          <a:srcRect t="7416" b="7416"/>
          <a:stretch>
            <a:fillRect/>
          </a:stretch>
        </p:blipFill>
        <p:spPr>
          <a:xfrm>
            <a:off x="4281896" y="3801273"/>
            <a:ext cx="3547872" cy="2267712"/>
          </a:xfrm>
          <a:prstGeom prst="rect">
            <a:avLst/>
          </a:prstGeom>
        </p:spPr>
      </p:pic>
      <p:pic>
        <p:nvPicPr>
          <p:cNvPr id="13" name="Picture 13"/>
          <p:cNvPicPr>
            <a:picLocks noChangeAspect="1"/>
          </p:cNvPicPr>
          <p:nvPr/>
        </p:nvPicPr>
        <p:blipFill>
          <a:blip r:embed="rId4"/>
          <a:srcRect t="7416" b="7416"/>
          <a:stretch>
            <a:fillRect/>
          </a:stretch>
        </p:blipFill>
        <p:spPr>
          <a:xfrm>
            <a:off x="8108829" y="3801273"/>
            <a:ext cx="3547872" cy="2267712"/>
          </a:xfrm>
          <a:prstGeom prst="rect">
            <a:avLst/>
          </a:prstGeom>
        </p:spPr>
      </p:pic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报告范围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812" y="1067255"/>
            <a:ext cx="12205122" cy="3616657"/>
          </a:xfrm>
          <a:prstGeom prst="rect">
            <a:avLst/>
          </a:prstGeom>
          <a:solidFill>
            <a:srgbClr val="1E242F">
              <a:alpha val="37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562455" y="2990347"/>
            <a:ext cx="9434404" cy="11045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市场调研与咨询行业概述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62455" y="1656300"/>
            <a:ext cx="7680985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https://d.book118.com/147201134011006051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7F7F7"/>
      </a:dk1>
      <a:lt1>
        <a:srgbClr val="000000"/>
      </a:lt1>
      <a:dk2>
        <a:srgbClr val="FFFFFF"/>
      </a:dk2>
      <a:lt2>
        <a:srgbClr val="000000"/>
      </a:lt2>
      <a:accent1>
        <a:srgbClr val="8C8C8C"/>
      </a:accent1>
      <a:accent2>
        <a:srgbClr val="A8A8A8"/>
      </a:accent2>
      <a:accent3>
        <a:srgbClr val="7B7B7B"/>
      </a:accent3>
      <a:accent4>
        <a:srgbClr val="515151"/>
      </a:accent4>
      <a:accent5>
        <a:srgbClr val="60727F"/>
      </a:accent5>
      <a:accent6>
        <a:srgbClr val="444444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27</Paragraphs>
  <Slides>7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7</vt:i4>
      </vt:variant>
    </vt:vector>
  </HeadingPairs>
  <TitlesOfParts>
    <vt:vector baseType="lpstr" size="11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2024-09-23T20:47:33.316</cp:lastPrinted>
  <dcterms:created xsi:type="dcterms:W3CDTF">2024-09-23T12:47:33Z</dcterms:created>
  <dcterms:modified xsi:type="dcterms:W3CDTF">2024-09-23T12:47:35Z</dcterms:modified>
</cp:coreProperties>
</file>