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DB4D1D6-6542-4F40-B25F-598D2C06404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2" name="PlaceHolder 1"/>
          <p:cNvSpPr>
            <a:spLocks noGrp="1"/>
          </p:cNvSpPr>
          <p:nvPr>
            <p:ph type="sldImg"/>
          </p:nvPr>
        </p:nvSpPr>
        <p:spPr>
          <a:xfrm>
            <a:off x="685800" y="1143000"/>
            <a:ext cx="5486040" cy="3085920"/>
          </a:xfrm>
          <a:prstGeom prst="rect">
            <a:avLst/>
          </a:prstGeom>
          <a:ln w="0">
            <a:noFill/>
          </a:ln>
        </p:spPr>
      </p:sp>
      <p:sp>
        <p:nvSpPr>
          <p:cNvPr id="31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5" name="PlaceHolder 1"/>
          <p:cNvSpPr>
            <a:spLocks noGrp="1"/>
          </p:cNvSpPr>
          <p:nvPr>
            <p:ph type="sldImg"/>
          </p:nvPr>
        </p:nvSpPr>
        <p:spPr>
          <a:xfrm>
            <a:off x="685800" y="1143000"/>
            <a:ext cx="5486040" cy="3085920"/>
          </a:xfrm>
          <a:prstGeom prst="rect">
            <a:avLst/>
          </a:prstGeom>
          <a:ln w="0">
            <a:noFill/>
          </a:ln>
        </p:spPr>
      </p:sp>
      <p:sp>
        <p:nvSpPr>
          <p:cNvPr id="31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8" name="PlaceHolder 1"/>
          <p:cNvSpPr>
            <a:spLocks noGrp="1"/>
          </p:cNvSpPr>
          <p:nvPr>
            <p:ph type="sldImg"/>
          </p:nvPr>
        </p:nvSpPr>
        <p:spPr>
          <a:xfrm>
            <a:off x="685800" y="1143000"/>
            <a:ext cx="5486040" cy="3085920"/>
          </a:xfrm>
          <a:prstGeom prst="rect">
            <a:avLst/>
          </a:prstGeom>
          <a:ln w="0">
            <a:noFill/>
          </a:ln>
        </p:spPr>
      </p:sp>
      <p:sp>
        <p:nvSpPr>
          <p:cNvPr id="31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sldImg"/>
          </p:nvPr>
        </p:nvSpPr>
        <p:spPr>
          <a:xfrm>
            <a:off x="685800" y="1143000"/>
            <a:ext cx="5486040" cy="3085920"/>
          </a:xfrm>
          <a:prstGeom prst="rect">
            <a:avLst/>
          </a:prstGeom>
          <a:ln w="0">
            <a:noFill/>
          </a:ln>
        </p:spPr>
      </p:sp>
      <p:sp>
        <p:nvSpPr>
          <p:cNvPr id="32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038E44-4764-4F25-91CE-20ADA41560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D2BD1C-89B3-4AF3-97A1-19F76CF551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0C618D-E476-4DA9-8916-752984C210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C61EFD-BA70-47F0-8CE3-4E69DEA9E1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E80940-9257-406F-B00D-5DD247E7E1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666A89-1DD8-4AD9-821E-C3B8DCFAA7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F47D8D-8CAF-4C21-B859-439C52C6AD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4BDAFB-BA9A-4A07-BAA3-CAB3F5401D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81FE8C-9C33-4B08-AA05-6C22AD9888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EF5C4B-E46E-4D20-9A4E-074847A400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98B06F-D674-4649-9440-DAE9ACD8A6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95518B9-4A82-4D42-8D43-E720EB82594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595782E-1F2C-4873-9750-84275BF8E5D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04133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家居生活行业安全防护培训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家居生活行业安全防护培训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家居生活行业安全知识概述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家居生活行业安全预防技能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家居生活行业安全意识培养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家居生活行业安全管理</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家居生活行业安全防护培训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介绍</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家居生活行业安全防护培训对于提升安全意识和减少事故风险至关重要。本培训旨在帮助家居从业人员了解安全知识，掌握应急处理技能，培养责任心。</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培训目标</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掌握相关安全知识，预防事故发生</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理解安全知识</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学会安全预防和应急处理技能</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掌握技能</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提高安全意识，增强责任心</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培养意识</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培训对象</a:t>
            </a:r>
            <a:endParaRPr lang="en-US" sz="3600" b="0" strike="noStrike" spc="-1">
              <a:solidFill>
                <a:schemeClr val="dk1"/>
              </a:solidFill>
              <a:latin typeface="Arial"/>
            </a:endParaRPr>
          </a:p>
        </p:txBody>
      </p:sp>
      <p:sp>
        <p:nvSpPr>
          <p:cNvPr id="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家居零售店员</a:t>
            </a:r>
            <a:endParaRPr lang="en-US" sz="3000" b="0" strike="noStrike" spc="-1">
              <a:solidFill>
                <a:srgbClr val="000000"/>
              </a:solidFill>
              <a:latin typeface="Arial"/>
            </a:endParaRPr>
          </a:p>
        </p:txBody>
      </p:sp>
      <p:sp>
        <p:nvSpPr>
          <p:cNvPr id="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5"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室内设计师</a:t>
            </a:r>
            <a:endParaRPr lang="en-US" sz="3000" b="0" strike="noStrike" spc="-1">
              <a:solidFill>
                <a:srgbClr val="000000"/>
              </a:solidFill>
              <a:latin typeface="Arial"/>
            </a:endParaRPr>
          </a:p>
        </p:txBody>
      </p:sp>
      <p:sp>
        <p:nvSpPr>
          <p:cNvPr id="9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0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家具制造工人</a:t>
            </a:r>
            <a:endParaRPr lang="en-US" sz="3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实际操作演练</a:t>
            </a:r>
            <a:endParaRPr lang="en-US" sz="2200" b="0" strike="noStrike" spc="-1">
              <a:solidFill>
                <a:srgbClr val="000000"/>
              </a:solidFill>
              <a:latin typeface="Arial"/>
            </a:endParaRPr>
          </a:p>
        </p:txBody>
      </p:sp>
      <p:sp>
        <p:nvSpPr>
          <p:cNvPr id="10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实践操作安全技能</a:t>
            </a:r>
            <a:endParaRPr lang="en-US" sz="1500" b="0" strike="noStrike" spc="-1">
              <a:solidFill>
                <a:srgbClr val="000000"/>
              </a:solidFill>
              <a:latin typeface="Arial"/>
            </a:endParaRPr>
          </a:p>
        </p:txBody>
      </p:sp>
      <p:sp>
        <p:nvSpPr>
          <p:cNvPr id="1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案例分析</a:t>
            </a:r>
            <a:endParaRPr lang="en-US" sz="2200" b="0" strike="noStrike" spc="-1">
              <a:solidFill>
                <a:srgbClr val="000000"/>
              </a:solidFill>
              <a:latin typeface="Arial"/>
            </a:endParaRPr>
          </a:p>
        </p:txBody>
      </p:sp>
      <p:sp>
        <p:nvSpPr>
          <p:cNvPr id="10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分析真实案例，学习经验教训</a:t>
            </a:r>
            <a:endParaRPr lang="en-US" sz="1500" b="0" strike="noStrike" spc="-1">
              <a:solidFill>
                <a:srgbClr val="000000"/>
              </a:solidFill>
              <a:latin typeface="Arial"/>
            </a:endParaRPr>
          </a:p>
        </p:txBody>
      </p:sp>
      <p:sp>
        <p:nvSpPr>
          <p:cNvPr id="1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角色扮演</a:t>
            </a:r>
            <a:endParaRPr lang="en-US" sz="2200" b="0" strike="noStrike" spc="-1">
              <a:solidFill>
                <a:srgbClr val="000000"/>
              </a:solidFill>
              <a:latin typeface="Arial"/>
            </a:endParaRPr>
          </a:p>
        </p:txBody>
      </p:sp>
      <p:sp>
        <p:nvSpPr>
          <p:cNvPr id="10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模拟应急情况，培养反应能力</a:t>
            </a:r>
            <a:endParaRPr lang="en-US" sz="1500" b="0" strike="noStrike" spc="-1">
              <a:solidFill>
                <a:srgbClr val="000000"/>
              </a:solidFill>
              <a:latin typeface="Arial"/>
            </a:endParaRPr>
          </a:p>
        </p:txBody>
      </p:sp>
      <p:sp>
        <p:nvSpPr>
          <p:cNvPr id="11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培训方法</a:t>
            </a:r>
            <a:endParaRPr lang="en-US" sz="3600" b="0" strike="noStrike" spc="-1">
              <a:solidFill>
                <a:schemeClr val="dk1"/>
              </a:solidFill>
              <a:latin typeface="Arial"/>
            </a:endParaRPr>
          </a:p>
        </p:txBody>
      </p:sp>
      <p:sp>
        <p:nvSpPr>
          <p:cNvPr id="1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理论讲解</a:t>
            </a:r>
            <a:endParaRPr lang="en-US" sz="2200" b="0" strike="noStrike" spc="-1">
              <a:solidFill>
                <a:srgbClr val="000000"/>
              </a:solidFill>
              <a:latin typeface="Arial"/>
            </a:endParaRPr>
          </a:p>
        </p:txBody>
      </p:sp>
      <p:sp>
        <p:nvSpPr>
          <p:cNvPr id="11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介绍安全知识和预防方法</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家居生活行业安全知识概述</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9000"/>
          </a:blip>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家居电器安全</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家居电器安全至关重要，正确使用电器是防止火灾的关键。了解用电安全知识、如何防范电器火灾以及安全使用插座和延长线是保障家居安全的重要一环。</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室内环境安全</a:t>
            </a:r>
            <a:endParaRPr lang="en-US" sz="3600" b="0" strike="noStrike" spc="-1">
              <a:solidFill>
                <a:schemeClr val="dk1"/>
              </a:solidFill>
              <a:latin typeface="Arial"/>
            </a:endParaRPr>
          </a:p>
        </p:txBody>
      </p:sp>
      <p:sp>
        <p:nvSpPr>
          <p:cNvPr id="12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保持空气清新，预防室内空气污染</a:t>
            </a:r>
            <a:endParaRPr lang="en-US" sz="2000" b="0" strike="noStrike" spc="-1">
              <a:solidFill>
                <a:srgbClr val="000000"/>
              </a:solidFill>
              <a:latin typeface="Arial"/>
            </a:endParaRPr>
          </a:p>
        </p:txBody>
      </p:sp>
      <p:sp>
        <p:nvSpPr>
          <p:cNvPr id="12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室内通风和通风设备</a:t>
            </a:r>
            <a:endParaRPr lang="en-US" sz="3000" b="0" strike="noStrike" spc="-1">
              <a:solidFill>
                <a:srgbClr val="000000"/>
              </a:solidFill>
              <a:latin typeface="Arial"/>
            </a:endParaRPr>
          </a:p>
        </p:txBody>
      </p:sp>
      <p:sp>
        <p:nvSpPr>
          <p:cNvPr id="12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5"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保持室内干燥，避免霉菌滋生</a:t>
            </a:r>
            <a:endParaRPr lang="en-US" sz="2000" b="0" strike="noStrike" spc="-1">
              <a:solidFill>
                <a:srgbClr val="000000"/>
              </a:solidFill>
              <a:latin typeface="Arial"/>
            </a:endParaRPr>
          </a:p>
        </p:txBody>
      </p:sp>
      <p:sp>
        <p:nvSpPr>
          <p:cNvPr id="12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防潮防霉措施</a:t>
            </a:r>
            <a:endParaRPr lang="en-US" sz="3000" b="0" strike="noStrike" spc="-1">
              <a:solidFill>
                <a:srgbClr val="000000"/>
              </a:solidFill>
              <a:latin typeface="Arial"/>
            </a:endParaRPr>
          </a:p>
        </p:txBody>
      </p:sp>
      <p:sp>
        <p:nvSpPr>
          <p:cNvPr id="12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选择安全的照明设备，避免光污染和眩光</a:t>
            </a:r>
            <a:endParaRPr lang="en-US" sz="2000" b="0" strike="noStrike" spc="-1">
              <a:solidFill>
                <a:srgbClr val="000000"/>
              </a:solidFill>
              <a:latin typeface="Arial"/>
            </a:endParaRPr>
          </a:p>
        </p:txBody>
      </p:sp>
      <p:sp>
        <p:nvSpPr>
          <p:cNvPr id="13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室内照明和安全灯具</a:t>
            </a:r>
            <a:endParaRPr lang="en-US" sz="30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家具安全</a:t>
            </a:r>
            <a:endParaRPr lang="en-US" sz="3600" b="0" strike="noStrike" spc="-1">
              <a:solidFill>
                <a:schemeClr val="dk1"/>
              </a:solidFill>
              <a:latin typeface="Arial"/>
            </a:endParaRPr>
          </a:p>
        </p:txBody>
      </p:sp>
      <p:sp>
        <p:nvSpPr>
          <p:cNvPr id="13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选择符合国家标准的环保材料</a:t>
            </a:r>
            <a:endParaRPr lang="en-US" sz="1500" b="0" strike="noStrike" spc="-1">
              <a:solidFill>
                <a:srgbClr val="000000"/>
              </a:solidFill>
              <a:latin typeface="Arial"/>
            </a:endParaRPr>
          </a:p>
        </p:txBody>
      </p:sp>
      <p:sp>
        <p:nvSpPr>
          <p:cNvPr id="13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家具材质选择</a:t>
            </a:r>
            <a:endParaRPr lang="en-US" sz="2200" b="0" strike="noStrike" spc="-1">
              <a:solidFill>
                <a:srgbClr val="000000"/>
              </a:solidFill>
              <a:latin typeface="Arial"/>
            </a:endParaRPr>
          </a:p>
        </p:txBody>
      </p:sp>
      <p:sp>
        <p:nvSpPr>
          <p:cNvPr id="13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避免尖锐边角，减少安全隐患</a:t>
            </a:r>
            <a:endParaRPr lang="en-US" sz="1500" b="0" strike="noStrike" spc="-1">
              <a:solidFill>
                <a:srgbClr val="000000"/>
              </a:solidFill>
              <a:latin typeface="Arial"/>
            </a:endParaRPr>
          </a:p>
        </p:txBody>
      </p:sp>
      <p:sp>
        <p:nvSpPr>
          <p:cNvPr id="13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家具边角设计</a:t>
            </a:r>
            <a:endParaRPr lang="en-US" sz="2200" b="0" strike="noStrike" spc="-1">
              <a:solidFill>
                <a:srgbClr val="000000"/>
              </a:solidFill>
              <a:latin typeface="Arial"/>
            </a:endParaRPr>
          </a:p>
        </p:txBody>
      </p:sp>
      <p:sp>
        <p:nvSpPr>
          <p:cNvPr id="13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定期清洁和保养家具，延长使用寿命</a:t>
            </a:r>
            <a:endParaRPr lang="en-US" sz="1500" b="0" strike="noStrike" spc="-1">
              <a:solidFill>
                <a:srgbClr val="000000"/>
              </a:solidFill>
              <a:latin typeface="Arial"/>
            </a:endParaRPr>
          </a:p>
        </p:txBody>
      </p:sp>
      <p:sp>
        <p:nvSpPr>
          <p:cNvPr id="13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家具保养和维护</a:t>
            </a:r>
            <a:endParaRPr lang="en-US" sz="2200" b="0" strike="noStrike" spc="-1">
              <a:solidFill>
                <a:srgbClr val="000000"/>
              </a:solidFill>
              <a:latin typeface="Arial"/>
            </a:endParaRPr>
          </a:p>
        </p:txBody>
      </p:sp>
      <p:sp>
        <p:nvSpPr>
          <p:cNvPr id="13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床上用品清洁</a:t>
            </a:r>
            <a:endParaRPr lang="en-US" sz="2200" b="0" strike="noStrike" spc="-1">
              <a:solidFill>
                <a:srgbClr val="000000"/>
              </a:solidFill>
              <a:latin typeface="Arial"/>
            </a:endParaRPr>
          </a:p>
        </p:txBody>
      </p:sp>
      <p:sp>
        <p:nvSpPr>
          <p:cNvPr id="14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定期更换床上用品，保持干净整洁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使用清洁剂清洗床品，杀菌除螨</a:t>
            </a:r>
            <a:endParaRPr lang="en-US" sz="1500" b="0" strike="noStrike" spc="-1">
              <a:solidFill>
                <a:srgbClr val="000000"/>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防止睡眠安全隐患</a:t>
            </a:r>
            <a:endParaRPr lang="en-US" sz="2200" b="0" strike="noStrike" spc="-1">
              <a:solidFill>
                <a:srgbClr val="000000"/>
              </a:solidFill>
              <a:latin typeface="Arial"/>
            </a:endParaRPr>
          </a:p>
        </p:txBody>
      </p:sp>
      <p:sp>
        <p:nvSpPr>
          <p:cNvPr id="14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避免使用过硬或过软的枕头，保护颈椎</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防止铺设不合适的地面地毯，防止绊倒</a:t>
            </a:r>
            <a:endParaRPr lang="en-US" sz="1500" b="0" strike="noStrike" spc="-1">
              <a:solidFill>
                <a:srgbClr val="000000"/>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床上用品安全</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床垫选择和保养</a:t>
            </a:r>
            <a:endParaRPr lang="en-US" sz="2200" b="0" strike="noStrike" spc="-1">
              <a:solidFill>
                <a:srgbClr val="000000"/>
              </a:solidFill>
              <a:latin typeface="Arial"/>
            </a:endParaRPr>
          </a:p>
        </p:txBody>
      </p:sp>
      <p:sp>
        <p:nvSpPr>
          <p:cNvPr id="15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选择符合个人习惯的床垫硬度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定期翻转和清洁床垫，保持干燥</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了解家居生活行业安全知识，是保障家庭安全的重要一步</a:t>
            </a:r>
            <a:endParaRPr lang="en-US" sz="3600" b="0" strike="noStrike" spc="-1">
              <a:solidFill>
                <a:schemeClr val="dk1"/>
              </a:solidFill>
              <a:latin typeface="Arial"/>
            </a:endParaRPr>
          </a:p>
        </p:txBody>
      </p:sp>
      <p:sp>
        <p:nvSpPr>
          <p:cNvPr id="15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在家居生活中，保障安全是关系到家人健康和生命的重要问题。通过掌握电器、室内环境、家具和床上用品的安全知识，可以有效预防事故的发生，营造一个安全舒适的家居环境。</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家居生活行业安全预防技能</a:t>
            </a:r>
            <a:endParaRPr lang="en-US" sz="3600" b="0" strike="noStrike" spc="-1">
              <a:solidFill>
                <a:schemeClr val="dk1"/>
              </a:solidFill>
              <a:latin typeface="Arial"/>
            </a:endParaRPr>
          </a:p>
        </p:txBody>
      </p:sp>
      <p:sp>
        <p:nvSpPr>
          <p:cNvPr id="1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3000"/>
          </a:blip>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火灾预防和应急处理</a:t>
            </a:r>
            <a:endParaRPr lang="en-US" sz="3600" b="0" strike="noStrike" spc="-1">
              <a:solidFill>
                <a:schemeClr val="dk1"/>
              </a:solidFill>
              <a:latin typeface="Arial"/>
            </a:endParaRPr>
          </a:p>
        </p:txBody>
      </p:sp>
      <p:sp>
        <p:nvSpPr>
          <p:cNvPr id="15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定期检查电线和插座安全</a:t>
            </a:r>
            <a:endParaRPr lang="en-US" sz="2000" b="0" strike="noStrike" spc="-1">
              <a:solidFill>
                <a:srgbClr val="000000"/>
              </a:solidFill>
              <a:latin typeface="Arial"/>
            </a:endParaRPr>
          </a:p>
        </p:txBody>
      </p:sp>
      <p:sp>
        <p:nvSpPr>
          <p:cNvPr id="16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火灾隐患排查</a:t>
            </a:r>
            <a:endParaRPr lang="en-US" sz="3000" b="0" strike="noStrike" spc="-1">
              <a:solidFill>
                <a:srgbClr val="000000"/>
              </a:solidFill>
              <a:latin typeface="Arial"/>
            </a:endParaRPr>
          </a:p>
        </p:txBody>
      </p:sp>
      <p:sp>
        <p:nvSpPr>
          <p:cNvPr id="16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2"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制定家庭逃生计划并定期演练</a:t>
            </a:r>
            <a:endParaRPr lang="en-US" sz="2000" b="0" strike="noStrike" spc="-1">
              <a:solidFill>
                <a:srgbClr val="000000"/>
              </a:solidFill>
              <a:latin typeface="Arial"/>
            </a:endParaRPr>
          </a:p>
        </p:txBody>
      </p:sp>
      <p:sp>
        <p:nvSpPr>
          <p:cNvPr id="16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火灾逃生技巧</a:t>
            </a:r>
            <a:endParaRPr lang="en-US" sz="3000" b="0" strike="noStrike" spc="-1">
              <a:solidFill>
                <a:srgbClr val="000000"/>
              </a:solidFill>
              <a:latin typeface="Arial"/>
            </a:endParaRPr>
          </a:p>
        </p:txBody>
      </p:sp>
      <p:sp>
        <p:nvSpPr>
          <p:cNvPr id="16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掌握不同类型灭火器的使用要点</a:t>
            </a:r>
            <a:endParaRPr lang="en-US" sz="2000" b="0" strike="noStrike" spc="-1">
              <a:solidFill>
                <a:srgbClr val="000000"/>
              </a:solidFill>
              <a:latin typeface="Arial"/>
            </a:endParaRPr>
          </a:p>
        </p:txBody>
      </p:sp>
      <p:sp>
        <p:nvSpPr>
          <p:cNvPr id="16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灭火器的使用方法</a:t>
            </a:r>
            <a:endParaRPr lang="en-US" sz="30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6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燃气使用安全知识</a:t>
            </a:r>
            <a:endParaRPr lang="en-US" sz="2200" b="0" strike="noStrike" spc="-1">
              <a:solidFill>
                <a:srgbClr val="000000"/>
              </a:solidFill>
              <a:latin typeface="Arial"/>
            </a:endParaRPr>
          </a:p>
        </p:txBody>
      </p:sp>
      <p:sp>
        <p:nvSpPr>
          <p:cNvPr id="17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正确使用燃气灶具及燃气设备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遇到燃气泄漏时如何应对</a:t>
            </a:r>
            <a:endParaRPr lang="en-US" sz="1500" b="0" strike="noStrike" spc="-1">
              <a:solidFill>
                <a:srgbClr val="000000"/>
              </a:solidFill>
              <a:latin typeface="Arial"/>
            </a:endParaRPr>
          </a:p>
        </p:txBody>
      </p:sp>
      <p:sp>
        <p:nvSpPr>
          <p:cNvPr id="17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燃气泄漏应急处理</a:t>
            </a:r>
            <a:endParaRPr lang="en-US" sz="2200" b="0" strike="noStrike" spc="-1">
              <a:solidFill>
                <a:srgbClr val="000000"/>
              </a:solidFill>
              <a:latin typeface="Arial"/>
            </a:endParaRPr>
          </a:p>
        </p:txBody>
      </p:sp>
      <p:sp>
        <p:nvSpPr>
          <p:cNvPr id="17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迅速关闭燃气阀门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开启门窗通风</a:t>
            </a:r>
            <a:endParaRPr lang="en-US" sz="1500" b="0" strike="noStrike" spc="-1">
              <a:solidFill>
                <a:srgbClr val="000000"/>
              </a:solidFill>
              <a:latin typeface="Arial"/>
            </a:endParaRPr>
          </a:p>
        </p:txBody>
      </p:sp>
      <p:sp>
        <p:nvSpPr>
          <p:cNvPr id="17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漏水和燃气泄漏预防</a:t>
            </a:r>
            <a:endParaRPr lang="en-US" sz="3600" b="0" strike="noStrike" spc="-1">
              <a:solidFill>
                <a:schemeClr val="dk1"/>
              </a:solidFill>
              <a:latin typeface="Arial"/>
            </a:endParaRPr>
          </a:p>
        </p:txBody>
      </p:sp>
      <p:sp>
        <p:nvSpPr>
          <p:cNvPr id="17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定期检查水管和阀门</a:t>
            </a:r>
            <a:endParaRPr lang="en-US" sz="2200" b="0" strike="noStrike" spc="-1">
              <a:solidFill>
                <a:srgbClr val="000000"/>
              </a:solidFill>
              <a:latin typeface="Arial"/>
            </a:endParaRPr>
          </a:p>
        </p:txBody>
      </p:sp>
      <p:sp>
        <p:nvSpPr>
          <p:cNvPr id="18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检查水管连接处是否有渗水现象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保持水龙头和阀门的正常使用</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摔倒和碰撞预防</a:t>
            </a:r>
            <a:endParaRPr lang="en-US" sz="3600" b="0" strike="noStrike" spc="-1">
              <a:solidFill>
                <a:schemeClr val="dk1"/>
              </a:solidFill>
              <a:latin typeface="Arial"/>
            </a:endParaRPr>
          </a:p>
        </p:txBody>
      </p:sp>
      <p:sp>
        <p:nvSpPr>
          <p:cNvPr id="18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在家中保持地面整洁，随时清理滑倒风险；对有活动空间的家具进行边缘和角落的处理，减少碰撞伤害发生。在高危区域设置明显的警示标识，提醒家庭成员注意安全。</a:t>
            </a:r>
            <a:endParaRPr lang="en-US" sz="2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家居装修安全</a:t>
            </a:r>
            <a:endParaRPr lang="en-US" sz="3600" b="0" strike="noStrike" spc="-1">
              <a:solidFill>
                <a:schemeClr val="dk1"/>
              </a:solidFill>
              <a:latin typeface="Arial"/>
            </a:endParaRPr>
          </a:p>
        </p:txBody>
      </p:sp>
      <p:sp>
        <p:nvSpPr>
          <p:cNvPr id="18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佩戴个人防护装备，如安全帽和手套</a:t>
            </a:r>
            <a:endParaRPr lang="en-US" sz="1500" b="0" strike="noStrike" spc="-1">
              <a:solidFill>
                <a:srgbClr val="000000"/>
              </a:solidFill>
              <a:latin typeface="Arial"/>
            </a:endParaRPr>
          </a:p>
        </p:txBody>
      </p:sp>
      <p:sp>
        <p:nvSpPr>
          <p:cNvPr id="18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施工过程中的安全措施</a:t>
            </a:r>
            <a:endParaRPr lang="en-US" sz="2200" b="0" strike="noStrike" spc="-1">
              <a:solidFill>
                <a:srgbClr val="000000"/>
              </a:solidFill>
              <a:latin typeface="Arial"/>
            </a:endParaRPr>
          </a:p>
        </p:txBody>
      </p:sp>
      <p:sp>
        <p:nvSpPr>
          <p:cNvPr id="18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熟练掌握工具使用方法并保持工具清洁</a:t>
            </a:r>
            <a:endParaRPr lang="en-US" sz="1500" b="0" strike="noStrike" spc="-1">
              <a:solidFill>
                <a:srgbClr val="000000"/>
              </a:solidFill>
              <a:latin typeface="Arial"/>
            </a:endParaRPr>
          </a:p>
        </p:txBody>
      </p:sp>
      <p:sp>
        <p:nvSpPr>
          <p:cNvPr id="18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安全使用施工工具</a:t>
            </a:r>
            <a:endParaRPr lang="en-US" sz="2200" b="0" strike="noStrike" spc="-1">
              <a:solidFill>
                <a:srgbClr val="000000"/>
              </a:solidFill>
              <a:latin typeface="Arial"/>
            </a:endParaRPr>
          </a:p>
        </p:txBody>
      </p:sp>
      <p:sp>
        <p:nvSpPr>
          <p:cNvPr id="18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购买合格认证的装修材料并注意甲醛等有害物质检测</a:t>
            </a:r>
            <a:endParaRPr lang="en-US" sz="1500" b="0" strike="noStrike" spc="-1">
              <a:solidFill>
                <a:srgbClr val="000000"/>
              </a:solidFill>
              <a:latin typeface="Arial"/>
            </a:endParaRPr>
          </a:p>
        </p:txBody>
      </p:sp>
      <p:sp>
        <p:nvSpPr>
          <p:cNvPr id="18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装修材料的选择与安全性检测</a:t>
            </a:r>
            <a:endParaRPr lang="en-US" sz="2200" b="0" strike="noStrike" spc="-1">
              <a:solidFill>
                <a:srgbClr val="000000"/>
              </a:solidFill>
              <a:latin typeface="Arial"/>
            </a:endParaRPr>
          </a:p>
        </p:txBody>
      </p:sp>
      <p:sp>
        <p:nvSpPr>
          <p:cNvPr id="19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https://d.book118.com/148004133011006050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19</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家居生活行业安全防护培训</vt:lpstr>
      <vt:lpstr>目录</vt:lpstr>
      <vt:lpstr>第1章 家居生活行业安全防护培训</vt:lpstr>
      <vt:lpstr>介绍</vt:lpstr>
      <vt:lpstr>培训目标</vt:lpstr>
      <vt:lpstr>培训对象</vt:lpstr>
      <vt:lpstr>培训方法</vt:lpstr>
      <vt:lpstr>第2章 家居生活行业安全知识概述</vt:lpstr>
      <vt:lpstr> </vt:lpstr>
      <vt:lpstr>室内环境安全</vt:lpstr>
      <vt:lpstr>家具安全</vt:lpstr>
      <vt:lpstr>床上用品安全</vt:lpstr>
      <vt:lpstr>了解家居生活行业安全知识，是保障家庭安全的重要一步</vt:lpstr>
      <vt:lpstr>第3章 家居生活行业安全预防技能</vt:lpstr>
      <vt:lpstr>火灾预防和应急处理</vt:lpstr>
      <vt:lpstr>漏水和燃气泄漏预防</vt:lpstr>
      <vt:lpstr>摔倒和碰撞预防</vt:lpstr>
      <vt:lpstr>家居装修安全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2024-09-29T14:47:45.676</cp:lastPrinted>
  <dcterms:created xsi:type="dcterms:W3CDTF">2024-09-29T06:47:45Z</dcterms:created>
  <dcterms:modified xsi:type="dcterms:W3CDTF">2024-09-29T06:47:47Z</dcterms:modified>
</cp:coreProperties>
</file>