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12808" cy="7357872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3F78A-FA7F-4FBC-9C15-5EDAAF06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656CE-AE25-4AE9-AE4F-B765F356A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074E3-5894-41D7-A2FF-07EC274A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4A03F-1C11-41C6-938E-052A59255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0B395B-5FB3-4C8C-A9FD-C76E886F5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63DF3-F1CB-46C1-8661-E639388D1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0DD97-5019-4640-90BC-B3EBAF532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A8EEC-5D53-4601-8EB5-4A16C8D8F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1CBF2-3228-45F8-AA92-B70CAE3B5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2AE39-9105-4E1E-97A0-2274CD3D8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1620C-2137-427D-9044-F990F030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/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Relationship Id="rId7" Type="http://schemas.openxmlformats.org/officeDocument/2006/relationships/image" Target="../media/image18.jpeg" /><Relationship Id="rId8" Type="http://schemas.openxmlformats.org/officeDocument/2006/relationships/image" Target="../media/image19.jpeg" /><Relationship Id="rId9" Type="http://schemas.openxmlformats.org/officeDocument/2006/relationships/image" Target="../media/image2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7014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656" y="149352"/>
            <a:ext cx="7860792" cy="1143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222504"/>
            <a:ext cx="3209544" cy="4291584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3672" y="1252728"/>
            <a:ext cx="3331464" cy="4239768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2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552" y="478536"/>
            <a:ext cx="6973824" cy="2654808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5920" y="3325368"/>
            <a:ext cx="5882640" cy="2337816"/>
          </a:xfrm>
          <a:prstGeom prst="rect">
            <a:avLst/>
          </a:prstGeom>
        </p:spPr>
      </p:pic>
      <p:sp>
        <p:nvSpPr>
          <p:cNvPr id="4" name=""/>
          <p:cNvSpPr/>
          <p:nvPr/>
        </p:nvSpPr>
        <p:spPr>
          <a:xfrm>
            <a:off x="1301496" y="5903976"/>
            <a:ext cx="6751320" cy="53340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4400" b="1">
                <a:solidFill>
                  <a:srgbClr val="FF0000"/>
                </a:solidFill>
                <a:latin typeface="Times New Roman"/>
              </a:rPr>
              <a:t>Harry Potter series novels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3104" y="905256"/>
            <a:ext cx="3099816" cy="3965448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9912" y="923544"/>
            <a:ext cx="3142488" cy="3959352"/>
          </a:xfrm>
          <a:prstGeom prst="rect">
            <a:avLst/>
          </a:prstGeom>
        </p:spPr>
      </p:pic>
      <p:sp>
        <p:nvSpPr>
          <p:cNvPr id="4" name=""/>
          <p:cNvSpPr/>
          <p:nvPr/>
        </p:nvSpPr>
        <p:spPr>
          <a:xfrm>
            <a:off x="1200912" y="1118616"/>
            <a:ext cx="1709928" cy="105765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9100">
                <a:latin typeface="SimSun"/>
                <a:ea typeface="SimSun"/>
              </a:rPr>
              <a:t>隴</a:t>
            </a:r>
          </a:p>
        </p:txBody>
      </p:sp>
      <p:sp>
        <p:nvSpPr>
          <p:cNvPr id="5" name=""/>
          <p:cNvSpPr/>
          <p:nvPr/>
        </p:nvSpPr>
        <p:spPr>
          <a:xfrm>
            <a:off x="3377184" y="2371344"/>
            <a:ext cx="246888" cy="947928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indent="0" algn="just">
              <a:lnSpc>
                <a:spcPts val="1038"/>
              </a:lnSpc>
              <a:spcAft>
                <a:spcPts val="700"/>
              </a:spcAft>
            </a:pPr>
            <a:r>
              <a:rPr lang="zh-TW" sz="1000">
                <a:solidFill>
                  <a:srgbClr val="4F2D04"/>
                </a:solidFill>
                <a:latin typeface="SimSun"/>
                <a:ea typeface="SimSun"/>
              </a:rPr>
              <a:t>书</a:t>
            </a:r>
          </a:p>
          <a:p>
            <a:pPr indent="0" algn="just">
              <a:lnSpc>
                <a:spcPts val="1038"/>
              </a:lnSpc>
            </a:pPr>
            <a:r>
              <a:rPr lang="zh-TW" sz="1000">
                <a:solidFill>
                  <a:srgbClr val="4F2D04"/>
                </a:solidFill>
                <a:latin typeface="SimSun"/>
                <a:ea typeface="SimSun"/>
              </a:rPr>
              <a:t>手 烹 饪 不 愁</a:t>
            </a:r>
          </a:p>
        </p:txBody>
      </p:sp>
      <p:sp>
        <p:nvSpPr>
          <p:cNvPr id="6" name=""/>
          <p:cNvSpPr/>
          <p:nvPr/>
        </p:nvSpPr>
        <p:spPr>
          <a:xfrm>
            <a:off x="765048" y="390144"/>
            <a:ext cx="6455664" cy="44196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solidFill>
                  <a:srgbClr val="FF0000"/>
                </a:solidFill>
                <a:latin typeface="Times New Roman"/>
              </a:rPr>
              <a:t>What type of book do you know?</a:t>
            </a:r>
          </a:p>
        </p:txBody>
      </p:sp>
      <p:sp>
        <p:nvSpPr>
          <p:cNvPr id="7" name=""/>
          <p:cNvSpPr/>
          <p:nvPr/>
        </p:nvSpPr>
        <p:spPr>
          <a:xfrm>
            <a:off x="1542288" y="981456"/>
            <a:ext cx="633984" cy="295656"/>
          </a:xfrm>
          <a:prstGeom prst="rect">
            <a:avLst/>
          </a:prstGeom>
          <a:solidFill>
            <a:srgbClr val="070404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400" b="1">
                <a:solidFill>
                  <a:srgbClr val="DFE043"/>
                </a:solidFill>
                <a:latin typeface="SimSun"/>
                <a:ea typeface="SimSun"/>
              </a:rPr>
              <a:t>家庭</a:t>
            </a:r>
          </a:p>
        </p:txBody>
      </p:sp>
      <p:sp>
        <p:nvSpPr>
          <p:cNvPr id="8" name=""/>
          <p:cNvSpPr/>
          <p:nvPr/>
        </p:nvSpPr>
        <p:spPr>
          <a:xfrm>
            <a:off x="1645920" y="3191256"/>
            <a:ext cx="734568" cy="167640"/>
          </a:xfrm>
          <a:prstGeom prst="rect">
            <a:avLst/>
          </a:prstGeom>
          <a:solidFill>
            <a:srgbClr val="04023B"/>
          </a:solidFill>
        </p:spPr>
        <p:txBody>
          <a:bodyPr lIns="0" tIns="0" rIns="0" bIns="0">
            <a:noAutofit/>
          </a:bodyPr>
          <a:lstStyle/>
          <a:p>
            <a:pPr indent="0" algn="r">
              <a:lnSpc>
                <a:spcPts val="576"/>
              </a:lnSpc>
            </a:pPr>
            <a:r>
              <a:rPr lang="en-US" sz="450">
                <a:solidFill>
                  <a:srgbClr val="8680AC"/>
                </a:solidFill>
                <a:latin typeface="SimSun"/>
              </a:rPr>
              <a:t>《</a:t>
            </a:r>
            <a:r>
              <a:rPr lang="en-US" sz="850">
                <a:solidFill>
                  <a:srgbClr val="8680AC"/>
                </a:solidFill>
                <a:latin typeface="Times New Roman"/>
              </a:rPr>
              <a:t>vn</a:t>
            </a:r>
            <a:r>
              <a:rPr lang="zh-TW" sz="450">
                <a:solidFill>
                  <a:srgbClr val="8680AC"/>
                </a:solidFill>
                <a:latin typeface="SimSun"/>
                <a:ea typeface="SimSun"/>
              </a:rPr>
              <a:t>烹好</a:t>
            </a:r>
            <a:r>
              <a:rPr lang="en-US" sz="850">
                <a:solidFill>
                  <a:srgbClr val="8680AC"/>
                </a:solidFill>
                <a:latin typeface="Times New Roman"/>
              </a:rPr>
              <a:t>s</a:t>
            </a:r>
            <a:r>
              <a:rPr lang="zh-TW" sz="450">
                <a:solidFill>
                  <a:srgbClr val="8680AC"/>
                </a:solidFill>
                <a:latin typeface="SimSun"/>
                <a:ea typeface="SimSun"/>
              </a:rPr>
              <a:t>科》</a:t>
            </a:r>
            <a:r>
              <a:rPr lang="en-US" sz="850">
                <a:solidFill>
                  <a:srgbClr val="8680AC"/>
                </a:solidFill>
                <a:latin typeface="Times New Roman"/>
              </a:rPr>
              <a:t>s</a:t>
            </a:r>
            <a:r>
              <a:rPr lang="zh-TW" sz="450">
                <a:solidFill>
                  <a:srgbClr val="8680AC"/>
                </a:solidFill>
                <a:latin typeface="SimSun"/>
                <a:ea typeface="SimSun"/>
              </a:rPr>
              <a:t>鋈会 </a:t>
            </a:r>
            <a:r>
              <a:rPr lang="en-US" sz="850">
                <a:solidFill>
                  <a:srgbClr val="8680AC"/>
                </a:solidFill>
                <a:latin typeface="Times New Roman"/>
              </a:rPr>
              <a:t>o</a:t>
            </a:r>
            <a:r>
              <a:rPr lang="zh-TW" sz="450">
                <a:solidFill>
                  <a:srgbClr val="8680AC"/>
                </a:solidFill>
                <a:latin typeface="SimSun"/>
                <a:ea typeface="SimSun"/>
              </a:rPr>
              <a:t>玄饞</a:t>
            </a:r>
          </a:p>
        </p:txBody>
      </p:sp>
      <p:sp>
        <p:nvSpPr>
          <p:cNvPr id="9" name=""/>
          <p:cNvSpPr/>
          <p:nvPr/>
        </p:nvSpPr>
        <p:spPr>
          <a:xfrm>
            <a:off x="1258824" y="4355592"/>
            <a:ext cx="2228088" cy="502920"/>
          </a:xfrm>
          <a:prstGeom prst="rect">
            <a:avLst/>
          </a:prstGeom>
          <a:solidFill>
            <a:srgbClr val="E22403"/>
          </a:solidFill>
        </p:spPr>
        <p:txBody>
          <a:bodyPr lIns="0" tIns="0" rIns="0" bIns="0">
            <a:noAutofit/>
          </a:bodyPr>
          <a:lstStyle/>
          <a:p>
            <a:pPr indent="0"/>
            <a:r>
              <a:rPr lang="zh-TW" sz="950">
                <a:solidFill>
                  <a:srgbClr val="F3CAAF"/>
                </a:solidFill>
                <a:latin typeface="SimSun"/>
                <a:ea typeface="SimSun"/>
              </a:rPr>
              <a:t>全家人的-日三餐，好吃的家常菜看</a:t>
            </a:r>
          </a:p>
          <a:p>
            <a:pPr indent="0"/>
            <a:r>
              <a:rPr lang="zh-TW" sz="950">
                <a:solidFill>
                  <a:srgbClr val="F3CAAF"/>
                </a:solidFill>
                <a:latin typeface="SimSun"/>
                <a:ea typeface="SimSun"/>
              </a:rPr>
              <a:t>需要你掌握科学健康的烹饪方法</a:t>
            </a:r>
          </a:p>
          <a:p>
            <a:pPr indent="0"/>
            <a:r>
              <a:rPr lang="en-US" sz="850">
                <a:solidFill>
                  <a:srgbClr val="F79476"/>
                </a:solidFill>
                <a:latin typeface="Times New Roman"/>
              </a:rPr>
              <a:t>B</a:t>
            </a:r>
            <a:r>
              <a:rPr lang="zh-TW" sz="450">
                <a:solidFill>
                  <a:srgbClr val="F79476"/>
                </a:solidFill>
                <a:latin typeface="SimSun"/>
                <a:ea typeface="SimSun"/>
              </a:rPr>
              <a:t>鞾料，授木出_杜</a:t>
            </a:r>
          </a:p>
        </p:txBody>
      </p:sp>
      <p:sp>
        <p:nvSpPr>
          <p:cNvPr id="10" name=""/>
          <p:cNvSpPr/>
          <p:nvPr/>
        </p:nvSpPr>
        <p:spPr>
          <a:xfrm>
            <a:off x="807720" y="5190744"/>
            <a:ext cx="5684520" cy="50292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latin typeface="Times New Roman"/>
              </a:rPr>
              <a:t>This is a book about</a:t>
            </a:r>
            <a:r>
              <a:rPr lang="en-US" sz="3600" b="1" u="sng">
                <a:latin typeface="Times New Roman"/>
              </a:rPr>
              <a:t>eoo</a:t>
            </a:r>
            <a:r>
              <a:rPr lang="en-US" sz="3600" b="1" u="sng">
                <a:solidFill>
                  <a:srgbClr val="5F009E"/>
                </a:solidFill>
                <a:latin typeface="Times New Roman"/>
              </a:rPr>
              <a:t>king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80" y="832104"/>
            <a:ext cx="3054096" cy="4419600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104" y="832104"/>
            <a:ext cx="3136392" cy="4346448"/>
          </a:xfrm>
          <a:prstGeom prst="rect">
            <a:avLst/>
          </a:prstGeom>
        </p:spPr>
      </p:pic>
      <p:sp>
        <p:nvSpPr>
          <p:cNvPr id="4" name=""/>
          <p:cNvSpPr/>
          <p:nvPr/>
        </p:nvSpPr>
        <p:spPr>
          <a:xfrm>
            <a:off x="1432560" y="313944"/>
            <a:ext cx="5727192" cy="44196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solidFill>
                  <a:srgbClr val="FF0000"/>
                </a:solidFill>
                <a:latin typeface="Times New Roman"/>
              </a:rPr>
              <a:t>What type of books are they?</a:t>
            </a:r>
          </a:p>
        </p:txBody>
      </p:sp>
      <p:sp>
        <p:nvSpPr>
          <p:cNvPr id="5" name=""/>
          <p:cNvSpPr/>
          <p:nvPr/>
        </p:nvSpPr>
        <p:spPr>
          <a:xfrm>
            <a:off x="3364992" y="2825496"/>
            <a:ext cx="445008" cy="46634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3600" b="1">
                <a:solidFill>
                  <a:srgbClr val="A85340"/>
                </a:solidFill>
                <a:latin typeface="SimSun"/>
                <a:ea typeface="SimSun"/>
              </a:rPr>
              <a:t>文</a:t>
            </a:r>
          </a:p>
        </p:txBody>
      </p:sp>
      <p:sp>
        <p:nvSpPr>
          <p:cNvPr id="6" name=""/>
          <p:cNvSpPr/>
          <p:nvPr/>
        </p:nvSpPr>
        <p:spPr>
          <a:xfrm>
            <a:off x="2660904" y="2054352"/>
            <a:ext cx="274320" cy="10972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800">
                <a:solidFill>
                  <a:srgbClr val="534E46"/>
                </a:solidFill>
                <a:latin typeface="Arial"/>
              </a:rPr>
              <a:t>C€W</a:t>
            </a:r>
          </a:p>
        </p:txBody>
      </p:sp>
      <p:sp>
        <p:nvSpPr>
          <p:cNvPr id="7" name=""/>
          <p:cNvSpPr/>
          <p:nvPr/>
        </p:nvSpPr>
        <p:spPr>
          <a:xfrm>
            <a:off x="1185672" y="4102608"/>
            <a:ext cx="2724912" cy="1042416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indent="0">
              <a:lnSpc>
                <a:spcPts val="1584"/>
              </a:lnSpc>
            </a:pPr>
            <a:r>
              <a:rPr lang="zh-TW" sz="1200">
                <a:solidFill>
                  <a:srgbClr val="A85340"/>
                </a:solidFill>
                <a:latin typeface="SimSun"/>
                <a:ea typeface="SimSun"/>
              </a:rPr>
              <a:t>数卜位闼宝级学存共同打道</a:t>
            </a:r>
            <a:r>
              <a:rPr lang="en-US" sz="1200">
                <a:solidFill>
                  <a:srgbClr val="A85340"/>
                </a:solidFill>
                <a:latin typeface="SimSun"/>
              </a:rPr>
              <a:t>［</a:t>
            </a:r>
            <a:r>
              <a:rPr lang="zh-TW" sz="1200">
                <a:solidFill>
                  <a:srgbClr val="A85340"/>
                </a:solidFill>
                <a:latin typeface="SimSun"/>
                <a:ea typeface="SimSun"/>
              </a:rPr>
              <a:t>中笮文明</a:t>
            </a:r>
            <a:r>
              <a:rPr lang="en-US" sz="1200">
                <a:solidFill>
                  <a:srgbClr val="A85340"/>
                </a:solidFill>
                <a:latin typeface="SimSun"/>
              </a:rPr>
              <a:t>］</a:t>
            </a:r>
          </a:p>
          <a:p>
            <a:pPr indent="0">
              <a:lnSpc>
                <a:spcPts val="1584"/>
              </a:lnSpc>
            </a:pPr>
            <a:r>
              <a:rPr lang="zh-TW" sz="1200">
                <a:solidFill>
                  <a:srgbClr val="978770"/>
                </a:solidFill>
                <a:latin typeface="SimSun"/>
                <a:ea typeface="SimSun"/>
              </a:rPr>
              <a:t>用</a:t>
            </a:r>
            <a:r>
              <a:rPr lang="zh-TW" sz="1200">
                <a:solidFill>
                  <a:srgbClr val="A85340"/>
                </a:solidFill>
                <a:latin typeface="SimSun"/>
                <a:ea typeface="SimSun"/>
              </a:rPr>
              <a:t>蜮通俗</a:t>
            </a:r>
            <a:r>
              <a:rPr lang="zh-TW" sz="1200">
                <a:solidFill>
                  <a:srgbClr val="978770"/>
                </a:solidFill>
                <a:latin typeface="SimSun"/>
                <a:ea typeface="SimSun"/>
              </a:rPr>
              <a:t>的语言</a:t>
            </a:r>
          </a:p>
          <a:p>
            <a:pPr indent="0">
              <a:lnSpc>
                <a:spcPts val="1584"/>
              </a:lnSpc>
            </a:pPr>
            <a:r>
              <a:rPr lang="zh-TW" sz="1200">
                <a:solidFill>
                  <a:srgbClr val="978770"/>
                </a:solidFill>
                <a:latin typeface="SimSun"/>
                <a:ea typeface="SimSun"/>
              </a:rPr>
              <a:t>沦杆设</a:t>
            </a:r>
            <a:r>
              <a:rPr lang="zh-TW" sz="1200">
                <a:solidFill>
                  <a:srgbClr val="A85340"/>
                </a:solidFill>
                <a:latin typeface="SimSun"/>
                <a:ea typeface="SimSun"/>
              </a:rPr>
              <a:t>也动</a:t>
            </a:r>
            <a:r>
              <a:rPr lang="zh-TW" sz="1200">
                <a:solidFill>
                  <a:srgbClr val="978770"/>
                </a:solidFill>
                <a:latin typeface="SimSun"/>
                <a:ea typeface="SimSun"/>
              </a:rPr>
              <a:t>仃趣的文</a:t>
            </a:r>
            <a:r>
              <a:rPr lang="zh-TW" sz="1200">
                <a:solidFill>
                  <a:srgbClr val="A85340"/>
                </a:solidFill>
                <a:latin typeface="SimSun"/>
                <a:ea typeface="SimSun"/>
              </a:rPr>
              <a:t>叨粘髄 </a:t>
            </a:r>
            <a:r>
              <a:rPr lang="zh-TW" sz="1200">
                <a:solidFill>
                  <a:srgbClr val="978770"/>
                </a:solidFill>
                <a:latin typeface="SimSun"/>
                <a:ea typeface="SimSun"/>
              </a:rPr>
              <a:t>用最短的时</a:t>
            </a:r>
            <a:r>
              <a:rPr lang="en-US" sz="1500">
                <a:solidFill>
                  <a:srgbClr val="978770"/>
                </a:solidFill>
                <a:latin typeface="Arial"/>
              </a:rPr>
              <a:t>M</a:t>
            </a:r>
          </a:p>
          <a:p>
            <a:pPr indent="0">
              <a:lnSpc>
                <a:spcPts val="1584"/>
              </a:lnSpc>
            </a:pPr>
            <a:r>
              <a:rPr lang="zh-TW" sz="1200">
                <a:solidFill>
                  <a:srgbClr val="978770"/>
                </a:solidFill>
                <a:latin typeface="SimSun"/>
                <a:ea typeface="SimSun"/>
              </a:rPr>
              <a:t>敁较松的方式卟</a:t>
            </a:r>
            <a:r>
              <a:rPr lang="en-US" sz="1500">
                <a:solidFill>
                  <a:srgbClr val="978770"/>
                </a:solidFill>
                <a:latin typeface="Arial"/>
              </a:rPr>
              <a:t>J</a:t>
            </a:r>
            <a:r>
              <a:rPr lang="zh-TW" sz="1200">
                <a:solidFill>
                  <a:srgbClr val="A85340"/>
                </a:solidFill>
                <a:latin typeface="SimSun"/>
                <a:ea typeface="SimSun"/>
              </a:rPr>
              <a:t>•.这笙诅</a:t>
            </a:r>
          </a:p>
        </p:txBody>
      </p:sp>
      <p:sp>
        <p:nvSpPr>
          <p:cNvPr id="8" name=""/>
          <p:cNvSpPr/>
          <p:nvPr/>
        </p:nvSpPr>
        <p:spPr>
          <a:xfrm>
            <a:off x="472440" y="5730240"/>
            <a:ext cx="5977128" cy="43586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latin typeface="Times New Roman"/>
              </a:rPr>
              <a:t>They are books about </a:t>
            </a:r>
            <a:r>
              <a:rPr lang="en-US" sz="3600" b="1" u="sng">
                <a:latin typeface="Times New Roman"/>
              </a:rPr>
              <a:t>cul</a:t>
            </a:r>
            <a:r>
              <a:rPr lang="en-US" sz="3600" b="1" u="sng">
                <a:solidFill>
                  <a:srgbClr val="9900FF"/>
                </a:solidFill>
                <a:latin typeface="Times New Roman"/>
              </a:rPr>
              <a:t>ture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92" y="1127760"/>
            <a:ext cx="3410712" cy="4346448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5696" y="1200912"/>
            <a:ext cx="3514344" cy="4282440"/>
          </a:xfrm>
          <a:prstGeom prst="rect">
            <a:avLst/>
          </a:prstGeom>
        </p:spPr>
      </p:pic>
      <p:sp>
        <p:nvSpPr>
          <p:cNvPr id="4" name=""/>
          <p:cNvSpPr/>
          <p:nvPr/>
        </p:nvSpPr>
        <p:spPr>
          <a:xfrm>
            <a:off x="975360" y="161544"/>
            <a:ext cx="5727192" cy="44196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solidFill>
                  <a:srgbClr val="FF0000"/>
                </a:solidFill>
                <a:latin typeface="Times New Roman"/>
              </a:rPr>
              <a:t>What type of books are they?</a:t>
            </a:r>
          </a:p>
        </p:txBody>
      </p:sp>
      <p:sp>
        <p:nvSpPr>
          <p:cNvPr id="5" name=""/>
          <p:cNvSpPr/>
          <p:nvPr/>
        </p:nvSpPr>
        <p:spPr>
          <a:xfrm>
            <a:off x="2051304" y="2273808"/>
            <a:ext cx="682752" cy="15240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900">
                <a:solidFill>
                  <a:srgbClr val="534E46"/>
                </a:solidFill>
                <a:latin typeface="SimSun"/>
                <a:ea typeface="SimSun"/>
              </a:rPr>
              <a:t>王长松©著</a:t>
            </a:r>
          </a:p>
        </p:txBody>
      </p:sp>
      <p:sp>
        <p:nvSpPr>
          <p:cNvPr id="6" name=""/>
          <p:cNvSpPr/>
          <p:nvPr/>
        </p:nvSpPr>
        <p:spPr>
          <a:xfrm>
            <a:off x="1335024" y="2724912"/>
            <a:ext cx="1551432" cy="68580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5500">
                <a:latin typeface="SimSun"/>
                <a:ea typeface="SimSun"/>
              </a:rPr>
              <a:t>健康</a:t>
            </a:r>
          </a:p>
        </p:txBody>
      </p:sp>
      <p:sp>
        <p:nvSpPr>
          <p:cNvPr id="7" name=""/>
          <p:cNvSpPr/>
          <p:nvPr/>
        </p:nvSpPr>
        <p:spPr>
          <a:xfrm>
            <a:off x="1423416" y="3441192"/>
            <a:ext cx="2090928" cy="21336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1400">
                <a:solidFill>
                  <a:srgbClr val="A85340"/>
                </a:solidFill>
                <a:latin typeface="SimSun"/>
                <a:ea typeface="SimSun"/>
              </a:rPr>
              <a:t>《伤寒杂病论》养生智慧</a:t>
            </a:r>
          </a:p>
        </p:txBody>
      </p:sp>
      <p:sp>
        <p:nvSpPr>
          <p:cNvPr id="8" name=""/>
          <p:cNvSpPr/>
          <p:nvPr/>
        </p:nvSpPr>
        <p:spPr>
          <a:xfrm>
            <a:off x="243840" y="5806440"/>
            <a:ext cx="5772912" cy="43586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latin typeface="Times New Roman"/>
              </a:rPr>
              <a:t>They are books about </a:t>
            </a:r>
            <a:r>
              <a:rPr lang="en-US" sz="3600" b="1" u="sng">
                <a:latin typeface="Times New Roman"/>
              </a:rPr>
              <a:t>heal</a:t>
            </a:r>
            <a:r>
              <a:rPr lang="en-US" sz="3600" b="1" u="sng">
                <a:solidFill>
                  <a:srgbClr val="9900FF"/>
                </a:solidFill>
                <a:latin typeface="Times New Roman"/>
              </a:rPr>
              <a:t>th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899160"/>
            <a:ext cx="7110984" cy="4498848"/>
          </a:xfrm>
          <a:prstGeom prst="rect">
            <a:avLst/>
          </a:prstGeom>
        </p:spPr>
      </p:pic>
      <p:sp>
        <p:nvSpPr>
          <p:cNvPr id="3" name=""/>
          <p:cNvSpPr/>
          <p:nvPr/>
        </p:nvSpPr>
        <p:spPr>
          <a:xfrm>
            <a:off x="859536" y="390144"/>
            <a:ext cx="5730240" cy="44196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solidFill>
                  <a:srgbClr val="FF0000"/>
                </a:solidFill>
                <a:latin typeface="Times New Roman"/>
              </a:rPr>
              <a:t>What type of books are they?</a:t>
            </a:r>
          </a:p>
        </p:txBody>
      </p:sp>
      <p:sp>
        <p:nvSpPr>
          <p:cNvPr id="4" name=""/>
          <p:cNvSpPr/>
          <p:nvPr/>
        </p:nvSpPr>
        <p:spPr>
          <a:xfrm>
            <a:off x="7495032" y="4151376"/>
            <a:ext cx="64008" cy="7010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400">
                <a:solidFill>
                  <a:srgbClr val="8680AC"/>
                </a:solidFill>
                <a:latin typeface="Arial"/>
              </a:rPr>
              <a:t>■■</a:t>
            </a:r>
          </a:p>
        </p:txBody>
      </p:sp>
      <p:sp>
        <p:nvSpPr>
          <p:cNvPr id="5" name=""/>
          <p:cNvSpPr/>
          <p:nvPr/>
        </p:nvSpPr>
        <p:spPr>
          <a:xfrm>
            <a:off x="2916936" y="4017264"/>
            <a:ext cx="484632" cy="262128"/>
          </a:xfrm>
          <a:prstGeom prst="rect">
            <a:avLst/>
          </a:prstGeom>
          <a:solidFill>
            <a:srgbClr val="280502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1825" b="1">
                <a:solidFill>
                  <a:srgbClr val="978770"/>
                </a:solidFill>
                <a:latin typeface="Arial"/>
              </a:rPr>
              <a:t>ORY</a:t>
            </a:r>
          </a:p>
        </p:txBody>
      </p:sp>
      <p:sp>
        <p:nvSpPr>
          <p:cNvPr id="6" name=""/>
          <p:cNvSpPr/>
          <p:nvPr/>
        </p:nvSpPr>
        <p:spPr>
          <a:xfrm>
            <a:off x="1438656" y="2502408"/>
            <a:ext cx="1584960" cy="780288"/>
          </a:xfrm>
          <a:prstGeom prst="rect">
            <a:avLst/>
          </a:prstGeom>
          <a:solidFill>
            <a:srgbClr val="070505"/>
          </a:solidFill>
        </p:spPr>
        <p:txBody>
          <a:bodyPr lIns="0" tIns="0" rIns="0" bIns="0">
            <a:noAutofit/>
          </a:bodyPr>
          <a:lstStyle/>
          <a:p>
            <a:pPr indent="0"/>
            <a:r>
              <a:rPr lang="zh-TW" sz="4000" b="1">
                <a:solidFill>
                  <a:srgbClr val="FFFFFF"/>
                </a:solidFill>
                <a:latin typeface="SimSun"/>
                <a:ea typeface="SimSun"/>
              </a:rPr>
              <a:t>萬有理</a:t>
            </a:r>
          </a:p>
          <a:p>
            <a:pPr marL="281500" indent="0">
              <a:lnSpc>
                <a:spcPct val="75000"/>
              </a:lnSpc>
            </a:pPr>
            <a:r>
              <a:rPr lang="en-US" sz="2600">
                <a:solidFill>
                  <a:srgbClr val="978770"/>
                </a:solidFill>
                <a:latin typeface="Arial"/>
              </a:rPr>
              <a:t>n </a:t>
            </a:r>
            <a:r>
              <a:rPr lang="zh-TW" sz="1500">
                <a:solidFill>
                  <a:srgbClr val="978770"/>
                </a:solidFill>
                <a:latin typeface="SimSun"/>
                <a:ea typeface="SimSun"/>
              </a:rPr>
              <a:t>的</a:t>
            </a:r>
          </a:p>
        </p:txBody>
      </p:sp>
      <p:sp>
        <p:nvSpPr>
          <p:cNvPr id="7" name=""/>
          <p:cNvSpPr/>
          <p:nvPr/>
        </p:nvSpPr>
        <p:spPr>
          <a:xfrm>
            <a:off x="1313688" y="4315968"/>
            <a:ext cx="2758440" cy="801624"/>
          </a:xfrm>
          <a:prstGeom prst="rect">
            <a:avLst/>
          </a:prstGeom>
          <a:solidFill>
            <a:srgbClr val="070605"/>
          </a:solidFill>
        </p:spPr>
        <p:txBody>
          <a:bodyPr lIns="0" tIns="0" rIns="0" bIns="0">
            <a:noAutofit/>
          </a:bodyPr>
          <a:lstStyle/>
          <a:p>
            <a:pPr marL="433900" indent="0"/>
            <a:r>
              <a:rPr lang="en-US" sz="1825" b="1">
                <a:solidFill>
                  <a:srgbClr val="978770"/>
                </a:solidFill>
                <a:latin typeface="Arial"/>
              </a:rPr>
              <a:t>,</a:t>
            </a:r>
            <a:r>
              <a:rPr lang="en-US" sz="1825" b="1">
                <a:solidFill>
                  <a:srgbClr val="A85340"/>
                </a:solidFill>
                <a:latin typeface="Arial"/>
              </a:rPr>
              <a:t>IVERWHIMG</a:t>
            </a:r>
          </a:p>
          <a:p>
            <a:pPr marL="179900" indent="0" algn="just"/>
            <a:r>
              <a:rPr lang="en-US" sz="900" b="1">
                <a:solidFill>
                  <a:srgbClr val="978770"/>
                </a:solidFill>
                <a:latin typeface="Arial"/>
              </a:rPr>
              <a:t>fc JQ-fii-T      n, </a:t>
            </a:r>
            <a:r>
              <a:rPr lang="en-US" sz="1000" cap="small">
                <a:solidFill>
                  <a:srgbClr val="978770"/>
                </a:solidFill>
                <a:latin typeface="Arial"/>
              </a:rPr>
              <a:t>uhmuli</a:t>
            </a:r>
          </a:p>
          <a:p>
            <a:pPr indent="0" algn="ctr">
              <a:lnSpc>
                <a:spcPts val="1128"/>
              </a:lnSpc>
            </a:pPr>
            <a:r>
              <a:rPr lang="en-US" sz="900" b="1">
                <a:solidFill>
                  <a:srgbClr val="978770"/>
                </a:solidFill>
                <a:latin typeface="Arial"/>
              </a:rPr>
              <a:t>Sjrma* ■</a:t>
            </a:r>
            <a:r>
              <a:rPr lang="zh-TW" sz="900">
                <a:solidFill>
                  <a:srgbClr val="978770"/>
                </a:solidFill>
                <a:latin typeface="SimSun"/>
                <a:ea typeface="SimSun"/>
              </a:rPr>
              <a:t>峰</a:t>
            </a:r>
            <a:r>
              <a:rPr lang="en-US" sz="900" b="1">
                <a:solidFill>
                  <a:srgbClr val="978770"/>
                </a:solidFill>
                <a:latin typeface="Arial"/>
              </a:rPr>
              <a:t>-iirr■*■-</a:t>
            </a:r>
            <a:r>
              <a:rPr lang="en-US" sz="900">
                <a:solidFill>
                  <a:srgbClr val="978770"/>
                </a:solidFill>
                <a:latin typeface="SimSun"/>
              </a:rPr>
              <a:t>＞「</a:t>
            </a:r>
            <a:r>
              <a:rPr lang="en-US" sz="900" b="1">
                <a:solidFill>
                  <a:srgbClr val="978770"/>
                </a:solidFill>
                <a:latin typeface="Arial"/>
              </a:rPr>
              <a:t>arsyJi・ </a:t>
            </a:r>
            <a:r>
              <a:rPr lang="zh-TW" sz="600" i="1">
                <a:solidFill>
                  <a:srgbClr val="978770"/>
                </a:solidFill>
                <a:latin typeface="SimSun"/>
                <a:ea typeface="SimSun"/>
              </a:rPr>
              <a:t>州羼</a:t>
            </a:r>
            <a:r>
              <a:rPr lang="zh-TW" sz="900" b="1">
                <a:solidFill>
                  <a:srgbClr val="978770"/>
                </a:solidFill>
                <a:latin typeface="Arial"/>
                <a:ea typeface="Arial"/>
              </a:rPr>
              <a:t> </a:t>
            </a:r>
            <a:r>
              <a:rPr lang="en-US" sz="900" b="1">
                <a:solidFill>
                  <a:srgbClr val="978770"/>
                </a:solidFill>
                <a:latin typeface="Arial"/>
              </a:rPr>
              <a:t>.Hiiwu</a:t>
            </a:r>
          </a:p>
        </p:txBody>
      </p:sp>
      <p:sp>
        <p:nvSpPr>
          <p:cNvPr id="8" name=""/>
          <p:cNvSpPr/>
          <p:nvPr/>
        </p:nvSpPr>
        <p:spPr>
          <a:xfrm>
            <a:off x="5419344" y="2596896"/>
            <a:ext cx="2243328" cy="158496"/>
          </a:xfrm>
          <a:prstGeom prst="rect">
            <a:avLst/>
          </a:prstGeom>
          <a:solidFill>
            <a:srgbClr val="251A17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1000" b="1" cap="small">
                <a:solidFill>
                  <a:srgbClr val="AFA7AC"/>
                </a:solidFill>
                <a:latin typeface="Arial"/>
              </a:rPr>
              <a:t>The Theory of Everything</a:t>
            </a:r>
          </a:p>
        </p:txBody>
      </p:sp>
      <p:sp>
        <p:nvSpPr>
          <p:cNvPr id="9" name=""/>
          <p:cNvSpPr/>
          <p:nvPr/>
        </p:nvSpPr>
        <p:spPr>
          <a:xfrm>
            <a:off x="5102352" y="1203960"/>
            <a:ext cx="2691384" cy="1395984"/>
          </a:xfrm>
          <a:prstGeom prst="rect">
            <a:avLst/>
          </a:prstGeom>
          <a:solidFill>
            <a:srgbClr val="282229"/>
          </a:solidFill>
        </p:spPr>
        <p:txBody>
          <a:bodyPr lIns="0" tIns="0" rIns="0" bIns="0">
            <a:noAutofit/>
          </a:bodyPr>
          <a:lstStyle/>
          <a:p>
            <a:pPr marL="154500" indent="0"/>
            <a:r>
              <a:rPr lang="zh-TW" sz="2800" b="1">
                <a:solidFill>
                  <a:srgbClr val="FFFFFF"/>
                </a:solidFill>
                <a:latin typeface="SimSun"/>
                <a:ea typeface="SimSun"/>
              </a:rPr>
              <a:t>宇宙的</a:t>
            </a:r>
          </a:p>
          <a:p>
            <a:pPr marL="154500" indent="0">
              <a:spcAft>
                <a:spcPts val="210"/>
              </a:spcAft>
            </a:pPr>
            <a:r>
              <a:rPr lang="zh-TW" sz="2800" b="1">
                <a:solidFill>
                  <a:srgbClr val="FFFFFF"/>
                </a:solidFill>
                <a:latin typeface="SimSun"/>
                <a:ea typeface="SimSun"/>
              </a:rPr>
              <a:t>起源与归宿</a:t>
            </a:r>
          </a:p>
          <a:p>
            <a:pPr indent="0"/>
            <a:r>
              <a:rPr lang="zh-TW" sz="2800" b="1">
                <a:solidFill>
                  <a:srgbClr val="F3CAAF"/>
                </a:solidFill>
                <a:latin typeface="SimSun"/>
                <a:ea typeface="SimSun"/>
              </a:rPr>
              <a:t>听霍金讲万</a:t>
            </a:r>
            <a:r>
              <a:rPr lang="zh-TW" sz="2800" b="1">
                <a:solidFill>
                  <a:srgbClr val="FFFFFF"/>
                </a:solidFill>
                <a:latin typeface="SimSun"/>
                <a:ea typeface="SimSun"/>
              </a:rPr>
              <a:t>物之理</a:t>
            </a:r>
          </a:p>
        </p:txBody>
      </p:sp>
      <p:sp>
        <p:nvSpPr>
          <p:cNvPr id="10" name=""/>
          <p:cNvSpPr/>
          <p:nvPr/>
        </p:nvSpPr>
        <p:spPr>
          <a:xfrm>
            <a:off x="5419344" y="2834640"/>
            <a:ext cx="2084832" cy="323088"/>
          </a:xfrm>
          <a:prstGeom prst="rect">
            <a:avLst/>
          </a:prstGeom>
          <a:solidFill>
            <a:srgbClr val="292126"/>
          </a:solidFill>
        </p:spPr>
        <p:txBody>
          <a:bodyPr lIns="0" tIns="0" rIns="0" bIns="0">
            <a:noAutofit/>
          </a:bodyPr>
          <a:lstStyle/>
          <a:p>
            <a:pPr indent="0" algn="just">
              <a:lnSpc>
                <a:spcPts val="1128"/>
              </a:lnSpc>
            </a:pPr>
            <a:r>
              <a:rPr lang="en-US" sz="1000">
                <a:solidFill>
                  <a:srgbClr val="AFA7AC"/>
                </a:solidFill>
                <a:latin typeface="Times New Roman"/>
              </a:rPr>
              <a:t>The Origin i"id Fat</a:t>
            </a:r>
            <a:r>
              <a:rPr lang="en-US" sz="1000">
                <a:solidFill>
                  <a:srgbClr val="AFA7AC"/>
                </a:solidFill>
                <a:latin typeface="SimSun"/>
              </a:rPr>
              <a:t>(</a:t>
            </a:r>
            <a:r>
              <a:rPr lang="en-US" sz="1000">
                <a:solidFill>
                  <a:srgbClr val="AFA7AC"/>
                </a:solidFill>
                <a:latin typeface="Times New Roman"/>
              </a:rPr>
              <a:t>* of the 1’iiiverse </a:t>
            </a:r>
            <a:r>
              <a:rPr lang="zh-TW" sz="1000" b="1">
                <a:solidFill>
                  <a:srgbClr val="978770"/>
                </a:solidFill>
                <a:latin typeface="Times New Roman"/>
                <a:ea typeface="Times New Roman"/>
              </a:rPr>
              <a:t>［</a:t>
            </a:r>
            <a:r>
              <a:rPr lang="zh-TW" sz="1000" b="1">
                <a:solidFill>
                  <a:srgbClr val="978770"/>
                </a:solidFill>
                <a:latin typeface="SimSun"/>
                <a:ea typeface="SimSun"/>
              </a:rPr>
              <a:t>英</a:t>
            </a:r>
            <a:r>
              <a:rPr lang="en-US" sz="1000">
                <a:solidFill>
                  <a:srgbClr val="978770"/>
                </a:solidFill>
                <a:latin typeface="Times New Roman"/>
              </a:rPr>
              <a:t>Bl!</a:t>
            </a:r>
            <a:r>
              <a:rPr lang="zh-TW" sz="1000" b="1">
                <a:solidFill>
                  <a:srgbClr val="978770"/>
                </a:solidFill>
                <a:latin typeface="SimSun"/>
                <a:ea typeface="SimSun"/>
              </a:rPr>
              <a:t>撕蒂芬</a:t>
            </a:r>
            <a:r>
              <a:rPr lang="zh-TW" sz="1000" b="1">
                <a:solidFill>
                  <a:srgbClr val="978770"/>
                </a:solidFill>
                <a:latin typeface="Times New Roman"/>
                <a:ea typeface="Times New Roman"/>
              </a:rPr>
              <a:t>•</a:t>
            </a:r>
            <a:r>
              <a:rPr lang="zh-TW" sz="1000" b="1">
                <a:solidFill>
                  <a:srgbClr val="978770"/>
                </a:solidFill>
                <a:latin typeface="SimSun"/>
                <a:ea typeface="SimSun"/>
              </a:rPr>
              <a:t>番金</a:t>
            </a:r>
            <a:r>
              <a:rPr lang="en-US" sz="1000">
                <a:solidFill>
                  <a:srgbClr val="978770"/>
                </a:solidFill>
                <a:latin typeface="Times New Roman"/>
              </a:rPr>
              <a:t>-.s^ph-.w      </a:t>
            </a:r>
            <a:r>
              <a:rPr lang="zh-TW" sz="1000" b="1">
                <a:solidFill>
                  <a:srgbClr val="978770"/>
                </a:solidFill>
                <a:latin typeface="SimSun"/>
                <a:ea typeface="SimSun"/>
              </a:rPr>
              <a:t>著</a:t>
            </a:r>
            <a:r>
              <a:rPr lang="zh-TW" sz="1000" b="1">
                <a:solidFill>
                  <a:srgbClr val="978770"/>
                </a:solidFill>
                <a:latin typeface="Times New Roman"/>
                <a:ea typeface="Times New Roman"/>
              </a:rPr>
              <a:t> </a:t>
            </a:r>
            <a:r>
              <a:rPr lang="en-US" sz="1000">
                <a:solidFill>
                  <a:srgbClr val="AFA7AC"/>
                </a:solidFill>
                <a:latin typeface="Times New Roman"/>
              </a:rPr>
              <a:t>12A</a:t>
            </a:r>
            <a:r>
              <a:rPr lang="zh-TW" sz="1000" b="1">
                <a:solidFill>
                  <a:srgbClr val="978770"/>
                </a:solidFill>
                <a:latin typeface="SimSun"/>
                <a:ea typeface="SimSun"/>
              </a:rPr>
              <a:t>鴇</a:t>
            </a:r>
            <a:r>
              <a:rPr lang="zh-TW" sz="1000" b="1">
                <a:solidFill>
                  <a:srgbClr val="978770"/>
                </a:solidFill>
                <a:latin typeface="Times New Roman"/>
                <a:ea typeface="Times New Roman"/>
              </a:rPr>
              <a:t> </a:t>
            </a:r>
            <a:r>
              <a:rPr lang="en-US" sz="1000" b="1">
                <a:solidFill>
                  <a:srgbClr val="978770"/>
                </a:solidFill>
                <a:latin typeface="Times New Roman"/>
              </a:rPr>
              <a:t>»</a:t>
            </a:r>
          </a:p>
        </p:txBody>
      </p:sp>
      <p:sp>
        <p:nvSpPr>
          <p:cNvPr id="11" name=""/>
          <p:cNvSpPr/>
          <p:nvPr/>
        </p:nvSpPr>
        <p:spPr>
          <a:xfrm>
            <a:off x="624840" y="5736336"/>
            <a:ext cx="5827776" cy="50596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latin typeface="Times New Roman"/>
              </a:rPr>
              <a:t>They are books about</a:t>
            </a:r>
            <a:r>
              <a:rPr lang="en-US" sz="3600" b="1" u="sng">
                <a:latin typeface="Times New Roman"/>
              </a:rPr>
              <a:t>sci</a:t>
            </a:r>
            <a:r>
              <a:rPr lang="en-US" sz="3600" b="1" u="sng">
                <a:solidFill>
                  <a:srgbClr val="5F009E"/>
                </a:solidFill>
                <a:latin typeface="Times New Roman"/>
              </a:rPr>
              <a:t>en</a:t>
            </a:r>
            <a:r>
              <a:rPr lang="en-US" sz="3600" b="1" u="sng">
                <a:latin typeface="Times New Roman"/>
              </a:rPr>
              <a:t>ee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5824" y="1920240"/>
            <a:ext cx="515112" cy="225552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7256" y="1127760"/>
            <a:ext cx="2554224" cy="4322064"/>
          </a:xfrm>
          <a:prstGeom prst="rect">
            <a:avLst/>
          </a:prstGeom>
        </p:spPr>
      </p:pic>
      <p:pic>
        <p:nvPicPr>
          <p:cNvPr id="4" nam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5728" y="4477512"/>
            <a:ext cx="496824" cy="874776"/>
          </a:xfrm>
          <a:prstGeom prst="rect">
            <a:avLst/>
          </a:prstGeom>
        </p:spPr>
      </p:pic>
      <p:pic>
        <p:nvPicPr>
          <p:cNvPr id="5" nam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81912" y="2377440"/>
            <a:ext cx="576072" cy="755904"/>
          </a:xfrm>
          <a:prstGeom prst="rect">
            <a:avLst/>
          </a:prstGeom>
        </p:spPr>
      </p:pic>
      <p:pic>
        <p:nvPicPr>
          <p:cNvPr id="6" nam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848" y="941832"/>
            <a:ext cx="512064" cy="2191512"/>
          </a:xfrm>
          <a:prstGeom prst="rect">
            <a:avLst/>
          </a:prstGeom>
        </p:spPr>
      </p:pic>
      <p:pic>
        <p:nvPicPr>
          <p:cNvPr id="7" nam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3480" y="4200144"/>
            <a:ext cx="3078480" cy="1417320"/>
          </a:xfrm>
          <a:prstGeom prst="rect">
            <a:avLst/>
          </a:prstGeom>
        </p:spPr>
      </p:pic>
      <p:pic>
        <p:nvPicPr>
          <p:cNvPr id="8" nam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30808" y="3139440"/>
            <a:ext cx="1264920" cy="1807464"/>
          </a:xfrm>
          <a:prstGeom prst="rect">
            <a:avLst/>
          </a:prstGeom>
        </p:spPr>
      </p:pic>
      <p:pic>
        <p:nvPicPr>
          <p:cNvPr id="9" nam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00016" y="1426464"/>
            <a:ext cx="2983992" cy="4261104"/>
          </a:xfrm>
          <a:prstGeom prst="rect">
            <a:avLst/>
          </a:prstGeom>
        </p:spPr>
      </p:pic>
      <p:sp>
        <p:nvSpPr>
          <p:cNvPr id="10" name=""/>
          <p:cNvSpPr/>
          <p:nvPr/>
        </p:nvSpPr>
        <p:spPr>
          <a:xfrm>
            <a:off x="1719072" y="414528"/>
            <a:ext cx="5715000" cy="71323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 baseline="30000">
                <a:solidFill>
                  <a:srgbClr val="FF0000"/>
                </a:solidFill>
                <a:latin typeface="Times New Roman"/>
              </a:rPr>
              <a:t>What</a:t>
            </a:r>
            <a:r>
              <a:rPr lang="en-US" sz="3600" b="1">
                <a:solidFill>
                  <a:srgbClr val="FF0000"/>
                </a:solidFill>
                <a:latin typeface="Times New Roman"/>
              </a:rPr>
              <a:t> type of books are they?</a:t>
            </a:r>
          </a:p>
        </p:txBody>
      </p:sp>
      <p:sp>
        <p:nvSpPr>
          <p:cNvPr id="11" name=""/>
          <p:cNvSpPr/>
          <p:nvPr/>
        </p:nvSpPr>
        <p:spPr>
          <a:xfrm>
            <a:off x="2490216" y="5934456"/>
            <a:ext cx="3864864" cy="60045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latin typeface="Times New Roman"/>
              </a:rPr>
              <a:t>books about travel</a:t>
            </a:r>
          </a:p>
        </p:txBody>
      </p:sp>
      <p:sp>
        <p:nvSpPr>
          <p:cNvPr id="12" name=""/>
          <p:cNvSpPr/>
          <p:nvPr/>
        </p:nvSpPr>
        <p:spPr>
          <a:xfrm>
            <a:off x="1222248" y="4931664"/>
            <a:ext cx="707136" cy="18288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1100">
                <a:solidFill>
                  <a:srgbClr val="534E46"/>
                </a:solidFill>
                <a:latin typeface="Arial"/>
              </a:rPr>
              <a:t>, i wi</a:t>
            </a:r>
          </a:p>
        </p:txBody>
      </p:sp>
      <p:sp>
        <p:nvSpPr>
          <p:cNvPr id="13" name=""/>
          <p:cNvSpPr/>
          <p:nvPr/>
        </p:nvSpPr>
        <p:spPr>
          <a:xfrm>
            <a:off x="640080" y="5830824"/>
            <a:ext cx="1740408" cy="46329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latin typeface="Times New Roman"/>
              </a:rPr>
              <a:t>They are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552" y="1066800"/>
            <a:ext cx="697992" cy="2740152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7776" y="908304"/>
            <a:ext cx="2962656" cy="3221736"/>
          </a:xfrm>
          <a:prstGeom prst="rect">
            <a:avLst/>
          </a:prstGeom>
        </p:spPr>
      </p:pic>
      <p:sp>
        <p:nvSpPr>
          <p:cNvPr id="4" name=""/>
          <p:cNvSpPr/>
          <p:nvPr/>
        </p:nvSpPr>
        <p:spPr>
          <a:xfrm>
            <a:off x="938784" y="4526280"/>
            <a:ext cx="7367016" cy="44196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latin typeface="Times New Roman"/>
              </a:rPr>
              <a:t>the four great classical Chinese novels</a:t>
            </a:r>
          </a:p>
        </p:txBody>
      </p:sp>
      <p:sp>
        <p:nvSpPr>
          <p:cNvPr id="5" name=""/>
          <p:cNvSpPr/>
          <p:nvPr/>
        </p:nvSpPr>
        <p:spPr>
          <a:xfrm>
            <a:off x="4233672" y="5071872"/>
            <a:ext cx="585216" cy="5852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solidFill>
                  <a:srgbClr val="0000FD"/>
                </a:solidFill>
                <a:latin typeface="SimSun"/>
              </a:rPr>
              <a:t>\</a:t>
            </a:r>
          </a:p>
        </p:txBody>
      </p:sp>
      <p:sp>
        <p:nvSpPr>
          <p:cNvPr id="6" name=""/>
          <p:cNvSpPr/>
          <p:nvPr/>
        </p:nvSpPr>
        <p:spPr>
          <a:xfrm>
            <a:off x="4885944" y="5498592"/>
            <a:ext cx="2182368" cy="49987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 i="1">
                <a:solidFill>
                  <a:srgbClr val="FF00FF"/>
                </a:solidFill>
                <a:latin typeface="Times New Roman"/>
              </a:rPr>
              <a:t>adj</a:t>
            </a:r>
            <a:r>
              <a:rPr lang="zh-TW" sz="3600" b="1">
                <a:solidFill>
                  <a:srgbClr val="FF00FF"/>
                </a:solidFill>
                <a:latin typeface="SimSun"/>
                <a:ea typeface="SimSun"/>
              </a:rPr>
              <a:t>古典的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6504" y="1365504"/>
            <a:ext cx="5654040" cy="3977640"/>
          </a:xfrm>
          <a:prstGeom prst="rect">
            <a:avLst/>
          </a:prstGeom>
        </p:spPr>
      </p:pic>
      <p:sp>
        <p:nvSpPr>
          <p:cNvPr id="3" name=""/>
          <p:cNvSpPr/>
          <p:nvPr/>
        </p:nvSpPr>
        <p:spPr>
          <a:xfrm>
            <a:off x="865632" y="313944"/>
            <a:ext cx="7321296" cy="798576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marL="129100" indent="-165100">
              <a:lnSpc>
                <a:spcPct val="86000"/>
              </a:lnSpc>
            </a:pPr>
            <a:r>
              <a:rPr lang="en-US" sz="3600" b="1">
                <a:solidFill>
                  <a:srgbClr val="CC00FF"/>
                </a:solidFill>
                <a:latin typeface="Times New Roman"/>
              </a:rPr>
              <a:t>borrow books from the library ask the librarian for advice on books</a:t>
            </a:r>
          </a:p>
        </p:txBody>
      </p:sp>
      <p:sp>
        <p:nvSpPr>
          <p:cNvPr id="4" name=""/>
          <p:cNvSpPr/>
          <p:nvPr/>
        </p:nvSpPr>
        <p:spPr>
          <a:xfrm>
            <a:off x="3285744" y="5727192"/>
            <a:ext cx="2465832" cy="35052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solidFill>
                  <a:srgbClr val="FF00FF"/>
                </a:solidFill>
                <a:latin typeface="Times New Roman"/>
              </a:rPr>
              <a:t>librarian </a:t>
            </a:r>
            <a:r>
              <a:rPr lang="en-US" sz="3600" b="1" i="1">
                <a:solidFill>
                  <a:srgbClr val="FF00FF"/>
                </a:solidFill>
                <a:latin typeface="Times New Roman"/>
              </a:rPr>
              <a:t>n.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704" y="527304"/>
            <a:ext cx="4264152" cy="4367784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160" y="5690616"/>
            <a:ext cx="862584" cy="490728"/>
          </a:xfrm>
          <a:prstGeom prst="rect">
            <a:avLst/>
          </a:prstGeom>
        </p:spPr>
      </p:pic>
      <p:sp>
        <p:nvSpPr>
          <p:cNvPr id="5" name=""/>
          <p:cNvSpPr/>
          <p:nvPr/>
        </p:nvSpPr>
        <p:spPr>
          <a:xfrm>
            <a:off x="1530096" y="5209032"/>
            <a:ext cx="4840224" cy="40538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>
                <a:latin typeface="Times New Roman"/>
              </a:rPr>
              <a:t>Hehasthehabitofreading.</a:t>
            </a:r>
          </a:p>
        </p:txBody>
      </p:sp>
      <p:sp>
        <p:nvSpPr>
          <p:cNvPr id="6" name=""/>
          <p:cNvSpPr/>
          <p:nvPr/>
        </p:nvSpPr>
        <p:spPr>
          <a:xfrm>
            <a:off x="4888992" y="5879592"/>
            <a:ext cx="1414272" cy="47548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3600" b="1" i="1">
                <a:latin typeface="Times New Roman"/>
              </a:rPr>
              <a:t>n.</a:t>
            </a:r>
            <a:r>
              <a:rPr lang="zh-TW" sz="3600" b="1">
                <a:latin typeface="SimSun"/>
                <a:ea typeface="SimSun"/>
              </a:rPr>
              <a:t>习惯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"/>
          <p:cNvSpPr/>
          <p:nvPr/>
        </p:nvSpPr>
        <p:spPr>
          <a:xfrm>
            <a:off x="362712" y="210312"/>
            <a:ext cx="5294376" cy="102717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8500" b="1">
                <a:latin typeface="Arial"/>
              </a:rPr>
              <a:t>dialogue</a:t>
            </a:r>
          </a:p>
        </p:txBody>
      </p:sp>
      <p:sp>
        <p:nvSpPr>
          <p:cNvPr id="3" name=""/>
          <p:cNvSpPr/>
          <p:nvPr/>
        </p:nvSpPr>
        <p:spPr>
          <a:xfrm>
            <a:off x="515112" y="6611112"/>
            <a:ext cx="5382768" cy="24688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en-US" sz="1825" b="1">
                <a:latin typeface="Arial"/>
              </a:rPr>
              <a:t>A • Wlinf fxzno nfhnnVHn xzmi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F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656" y="566928"/>
            <a:ext cx="6647688" cy="1993392"/>
          </a:xfrm>
          <a:prstGeom prst="rect">
            <a:avLst/>
          </a:prstGeom>
        </p:spPr>
      </p:pic>
      <p:sp>
        <p:nvSpPr>
          <p:cNvPr id="3" name=""/>
          <p:cNvSpPr/>
          <p:nvPr/>
        </p:nvSpPr>
        <p:spPr>
          <a:xfrm>
            <a:off x="893064" y="2624328"/>
            <a:ext cx="6790944" cy="307543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indent="0">
              <a:lnSpc>
                <a:spcPct val="125000"/>
              </a:lnSpc>
            </a:pPr>
            <a:r>
              <a:rPr lang="en-US" sz="3600" b="1" i="1">
                <a:latin typeface="Times New Roman"/>
              </a:rPr>
              <a:t>Mr Wuwants tofindout abouthis students’ reading habits.He draftedthefollowingquestionsfor the survey.Completeit with your own information</a:t>
            </a:r>
            <a:r>
              <a:rPr lang="en-US" sz="3600" i="1">
                <a:latin typeface="Arial"/>
              </a:rPr>
              <a:t>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42808" cy="6087872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https://d.book118.com/148007014023006025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60000" r="100000" b="20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Times New Roman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2024-09-01T15:55:05.961</cp:lastPrinted>
  <dcterms:created xsi:type="dcterms:W3CDTF">2024-09-01T07:55:05Z</dcterms:created>
  <dcterms:modified xsi:type="dcterms:W3CDTF">2024-09-01T07:55:07Z</dcterms:modified>
</cp:coreProperties>
</file>