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F1EDE2D-84E4-4C0D-B2FC-1A463422E87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 name="PlaceHolder 1"/>
          <p:cNvSpPr>
            <a:spLocks noGrp="1"/>
          </p:cNvSpPr>
          <p:nvPr>
            <p:ph type="sldImg"/>
          </p:nvPr>
        </p:nvSpPr>
        <p:spPr>
          <a:xfrm>
            <a:off x="685800" y="1143000"/>
            <a:ext cx="5486040" cy="3085920"/>
          </a:xfrm>
          <a:prstGeom prst="rect">
            <a:avLst/>
          </a:prstGeom>
          <a:ln w="0">
            <a:noFill/>
          </a:ln>
        </p:spPr>
      </p:sp>
      <p:sp>
        <p:nvSpPr>
          <p:cNvPr id="40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2" name="PlaceHolder 1"/>
          <p:cNvSpPr>
            <a:spLocks noGrp="1"/>
          </p:cNvSpPr>
          <p:nvPr>
            <p:ph type="sldImg"/>
          </p:nvPr>
        </p:nvSpPr>
        <p:spPr>
          <a:xfrm>
            <a:off x="685800" y="1143000"/>
            <a:ext cx="5486040" cy="3085920"/>
          </a:xfrm>
          <a:prstGeom prst="rect">
            <a:avLst/>
          </a:prstGeom>
          <a:ln w="0">
            <a:noFill/>
          </a:ln>
        </p:spPr>
      </p:sp>
      <p:sp>
        <p:nvSpPr>
          <p:cNvPr id="40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5" name="PlaceHolder 1"/>
          <p:cNvSpPr>
            <a:spLocks noGrp="1"/>
          </p:cNvSpPr>
          <p:nvPr>
            <p:ph type="sldImg"/>
          </p:nvPr>
        </p:nvSpPr>
        <p:spPr>
          <a:xfrm>
            <a:off x="685800" y="1143000"/>
            <a:ext cx="5486040" cy="3085920"/>
          </a:xfrm>
          <a:prstGeom prst="rect">
            <a:avLst/>
          </a:prstGeom>
          <a:ln w="0">
            <a:noFill/>
          </a:ln>
        </p:spPr>
      </p:sp>
      <p:sp>
        <p:nvSpPr>
          <p:cNvPr id="40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8" name="PlaceHolder 1"/>
          <p:cNvSpPr>
            <a:spLocks noGrp="1"/>
          </p:cNvSpPr>
          <p:nvPr>
            <p:ph type="sldImg"/>
          </p:nvPr>
        </p:nvSpPr>
        <p:spPr>
          <a:xfrm>
            <a:off x="685800" y="1143000"/>
            <a:ext cx="5486040" cy="3085920"/>
          </a:xfrm>
          <a:prstGeom prst="rect">
            <a:avLst/>
          </a:prstGeom>
          <a:ln w="0">
            <a:noFill/>
          </a:ln>
        </p:spPr>
      </p:sp>
      <p:sp>
        <p:nvSpPr>
          <p:cNvPr id="40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 name="PlaceHolder 1"/>
          <p:cNvSpPr>
            <a:spLocks noGrp="1"/>
          </p:cNvSpPr>
          <p:nvPr>
            <p:ph type="sldImg"/>
          </p:nvPr>
        </p:nvSpPr>
        <p:spPr>
          <a:xfrm>
            <a:off x="685800" y="1143000"/>
            <a:ext cx="5486040" cy="3085920"/>
          </a:xfrm>
          <a:prstGeom prst="rect">
            <a:avLst/>
          </a:prstGeom>
          <a:ln w="0">
            <a:noFill/>
          </a:ln>
        </p:spPr>
      </p:sp>
      <p:sp>
        <p:nvSpPr>
          <p:cNvPr id="41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4" name="PlaceHolder 1"/>
          <p:cNvSpPr>
            <a:spLocks noGrp="1"/>
          </p:cNvSpPr>
          <p:nvPr>
            <p:ph type="sldImg"/>
          </p:nvPr>
        </p:nvSpPr>
        <p:spPr>
          <a:xfrm>
            <a:off x="685800" y="1143000"/>
            <a:ext cx="5486040" cy="3085920"/>
          </a:xfrm>
          <a:prstGeom prst="rect">
            <a:avLst/>
          </a:prstGeom>
          <a:ln w="0">
            <a:noFill/>
          </a:ln>
        </p:spPr>
      </p:sp>
      <p:sp>
        <p:nvSpPr>
          <p:cNvPr id="41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7" name="PlaceHolder 1"/>
          <p:cNvSpPr>
            <a:spLocks noGrp="1"/>
          </p:cNvSpPr>
          <p:nvPr>
            <p:ph type="sldImg"/>
          </p:nvPr>
        </p:nvSpPr>
        <p:spPr>
          <a:xfrm>
            <a:off x="685800" y="1143000"/>
            <a:ext cx="5486040" cy="3085920"/>
          </a:xfrm>
          <a:prstGeom prst="rect">
            <a:avLst/>
          </a:prstGeom>
          <a:ln w="0">
            <a:noFill/>
          </a:ln>
        </p:spPr>
      </p:sp>
      <p:sp>
        <p:nvSpPr>
          <p:cNvPr id="418"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9"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 name="PlaceHolder 1"/>
          <p:cNvSpPr>
            <a:spLocks noGrp="1"/>
          </p:cNvSpPr>
          <p:nvPr>
            <p:ph type="sldImg"/>
          </p:nvPr>
        </p:nvSpPr>
        <p:spPr>
          <a:xfrm>
            <a:off x="685800" y="1143000"/>
            <a:ext cx="5486040" cy="3085920"/>
          </a:xfrm>
          <a:prstGeom prst="rect">
            <a:avLst/>
          </a:prstGeom>
          <a:ln w="0">
            <a:noFill/>
          </a:ln>
        </p:spPr>
      </p:sp>
      <p:sp>
        <p:nvSpPr>
          <p:cNvPr id="421"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2"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089172-6EAB-477F-A1C0-799A6D75C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21B7B0-06E0-441A-AB40-1B0642FAB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71579C-A80B-4122-9240-20E8864DB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476A3F-6DE2-49FE-869C-BE3496B76C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CBE950-78E7-4EFB-9ADD-67D40FBF2D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A3D129-FEFD-4C20-8EFA-D076417207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0071F6-7BA8-4B5F-AB0D-ACCE096EDD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B16389-C0F2-4418-9F36-FC9F4EA560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DD0332-F381-4424-9B77-EEB93D60EB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C317BE-2F9B-42E8-AAB7-770E6E45AE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BE00C-943A-4225-8A87-4C4BF8423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78CB2F2-8974-49F6-98D5-409E230E04F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A053A01-4B85-42B7-A972-24CD1CC0BB1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4.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2113103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思源宋体 CN Heavy"/>
                <a:ea typeface="思源宋体 CN Heavy"/>
              </a:rPr>
              <a:t>建筑业建筑施工现场管理实践报告</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1</a:t>
            </a:r>
            <a:r>
              <a:rPr lang="zh-CN" sz="2400" b="0" strike="noStrike" spc="-1">
                <a:solidFill>
                  <a:schemeClr val="accent1"/>
                </a:solidFill>
                <a:latin typeface="思源宋体 CN Heavy"/>
                <a:ea typeface="思源宋体 CN Heavy"/>
              </a:rPr>
              <a:t>章  简介</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2</a:t>
            </a:r>
            <a:r>
              <a:rPr lang="zh-CN" sz="2400" b="0" strike="noStrike" spc="-1">
                <a:solidFill>
                  <a:schemeClr val="accent1"/>
                </a:solidFill>
                <a:latin typeface="思源宋体 CN Heavy"/>
                <a:ea typeface="思源宋体 CN Heavy"/>
              </a:rPr>
              <a:t>章  施工现场管理的重要性</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3</a:t>
            </a:r>
            <a:r>
              <a:rPr lang="zh-CN" sz="2400" b="0" strike="noStrike" spc="-1">
                <a:solidFill>
                  <a:schemeClr val="accent1"/>
                </a:solidFill>
                <a:latin typeface="思源宋体 CN Heavy"/>
                <a:ea typeface="思源宋体 CN Heavy"/>
              </a:rPr>
              <a:t>章  施工现场管理的挑战</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4</a:t>
            </a:r>
            <a:r>
              <a:rPr lang="zh-CN" sz="2400" b="0" strike="noStrike" spc="-1">
                <a:solidFill>
                  <a:schemeClr val="accent1"/>
                </a:solidFill>
                <a:latin typeface="思源宋体 CN Heavy"/>
                <a:ea typeface="思源宋体 CN Heavy"/>
              </a:rPr>
              <a:t>章  项目管理实践</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5</a:t>
            </a:r>
            <a:r>
              <a:rPr lang="zh-CN" sz="2400" b="0" strike="noStrike" spc="-1">
                <a:solidFill>
                  <a:schemeClr val="accent1"/>
                </a:solidFill>
                <a:latin typeface="思源宋体 CN Heavy"/>
                <a:ea typeface="思源宋体 CN Heavy"/>
              </a:rPr>
              <a:t>章  安全管理实践</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6</a:t>
            </a:r>
            <a:r>
              <a:rPr lang="zh-CN" sz="2400" b="0" strike="noStrike" spc="-1">
                <a:solidFill>
                  <a:schemeClr val="accent1"/>
                </a:solidFill>
                <a:latin typeface="思源宋体 CN Heavy"/>
                <a:ea typeface="思源宋体 CN Heavy"/>
              </a:rPr>
              <a:t>章  质量管理实践</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7</a:t>
            </a:r>
            <a:r>
              <a:rPr lang="zh-CN" sz="2400" b="0" strike="noStrike" spc="-1">
                <a:solidFill>
                  <a:schemeClr val="accent1"/>
                </a:solidFill>
                <a:latin typeface="思源宋体 CN Heavy"/>
                <a:ea typeface="思源宋体 CN Heavy"/>
              </a:rPr>
              <a:t>章  环境管理实践</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8</a:t>
            </a:r>
            <a:r>
              <a:rPr lang="zh-CN" sz="2400" b="0" strike="noStrike" spc="-1">
                <a:solidFill>
                  <a:schemeClr val="accent1"/>
                </a:solidFill>
                <a:latin typeface="思源宋体 CN Heavy"/>
                <a:ea typeface="思源宋体 CN Heavy"/>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1</a:t>
            </a:r>
            <a:r>
              <a:rPr lang="zh-CN" sz="3600" b="1" strike="noStrike" spc="299">
                <a:solidFill>
                  <a:schemeClr val="dk1">
                    <a:lumMod val="85000"/>
                    <a:lumOff val="15000"/>
                  </a:schemeClr>
                </a:solidFill>
                <a:latin typeface="思源宋体 CN Heavy"/>
                <a:ea typeface="思源宋体 CN Heavy"/>
              </a:rPr>
              <a:t>章 简介</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fontScale="71666" lnSpcReduction="10000"/>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建筑业建筑施工现场管理实践报告</a:t>
            </a:r>
            <a:endParaRPr lang="en-US" sz="3600" b="0" strike="noStrike" spc="-1">
              <a:solidFill>
                <a:schemeClr val="dk1"/>
              </a:solidFill>
              <a:latin typeface="Arial"/>
            </a:endParaRPr>
          </a:p>
        </p:txBody>
      </p:sp>
      <p:sp>
        <p:nvSpPr>
          <p:cNvPr id="80"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建筑业建筑施工现场管理实践报告旨在总结施工现场管理的工作实践和经验，为建筑领域的专业人士提供宝贵的参考和借鉴。通过本报告的撰写，可以更好地了解建筑施工现场管理的重要性和挑战，为未来的工作提供指导和建议。</a:t>
            </a:r>
            <a:endParaRPr lang="en-US" sz="16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本报告结构</a:t>
            </a:r>
            <a:endParaRPr lang="en-US" sz="3600" b="0" strike="noStrike" spc="-1">
              <a:solidFill>
                <a:schemeClr val="dk1"/>
              </a:solidFill>
              <a:latin typeface="Arial"/>
            </a:endParaRPr>
          </a:p>
        </p:txBody>
      </p:sp>
      <p:sp>
        <p:nvSpPr>
          <p:cNvPr id="82"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报告目的和写作背景</a:t>
            </a:r>
            <a:endParaRPr lang="en-US" sz="1400" b="0" strike="noStrike" spc="-1">
              <a:solidFill>
                <a:srgbClr val="000000"/>
              </a:solidFill>
              <a:latin typeface="Arial"/>
            </a:endParaRPr>
          </a:p>
        </p:txBody>
      </p:sp>
      <p:sp>
        <p:nvSpPr>
          <p:cNvPr id="83"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简介</a:t>
            </a:r>
            <a:endParaRPr lang="en-US" sz="1800" b="0" strike="noStrike" spc="-1">
              <a:solidFill>
                <a:srgbClr val="000000"/>
              </a:solidFill>
              <a:latin typeface="Arial"/>
            </a:endParaRPr>
          </a:p>
        </p:txBody>
      </p:sp>
      <p:sp>
        <p:nvSpPr>
          <p:cNvPr id="84"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管理实践的意义和影响</a:t>
            </a:r>
            <a:endParaRPr lang="en-US" sz="1400" b="0" strike="noStrike" spc="-1">
              <a:solidFill>
                <a:srgbClr val="000000"/>
              </a:solidFill>
              <a:latin typeface="Arial"/>
            </a:endParaRPr>
          </a:p>
        </p:txBody>
      </p:sp>
      <p:sp>
        <p:nvSpPr>
          <p:cNvPr id="85"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施工现场管理的重要性</a:t>
            </a:r>
            <a:endParaRPr lang="en-US" sz="1800" b="0" strike="noStrike" spc="-1">
              <a:solidFill>
                <a:srgbClr val="000000"/>
              </a:solidFill>
              <a:latin typeface="Arial"/>
            </a:endParaRPr>
          </a:p>
        </p:txBody>
      </p:sp>
      <p:sp>
        <p:nvSpPr>
          <p:cNvPr id="86"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面临的困难和解决方案</a:t>
            </a:r>
            <a:endParaRPr lang="en-US" sz="1400" b="0" strike="noStrike" spc="-1">
              <a:solidFill>
                <a:srgbClr val="000000"/>
              </a:solidFill>
              <a:latin typeface="Arial"/>
            </a:endParaRPr>
          </a:p>
        </p:txBody>
      </p:sp>
      <p:sp>
        <p:nvSpPr>
          <p:cNvPr id="87"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施工现场管理的挑战</a:t>
            </a:r>
            <a:endParaRPr lang="en-US" sz="1800" b="0" strike="noStrike" spc="-1">
              <a:solidFill>
                <a:srgbClr val="000000"/>
              </a:solidFill>
              <a:latin typeface="Arial"/>
            </a:endParaRPr>
          </a:p>
        </p:txBody>
      </p:sp>
      <p:sp>
        <p:nvSpPr>
          <p:cNvPr id="88"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案例分析和经验总结</a:t>
            </a:r>
            <a:endParaRPr lang="en-US" sz="1400" b="0" strike="noStrike" spc="-1">
              <a:solidFill>
                <a:srgbClr val="000000"/>
              </a:solidFill>
              <a:latin typeface="Arial"/>
            </a:endParaRPr>
          </a:p>
        </p:txBody>
      </p:sp>
      <p:sp>
        <p:nvSpPr>
          <p:cNvPr id="89"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项目管理实践</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成本管理</a:t>
            </a:r>
            <a:endParaRPr lang="en-US" sz="1800" b="0" strike="noStrike" spc="-1">
              <a:solidFill>
                <a:srgbClr val="000000"/>
              </a:solidFill>
              <a:latin typeface="Arial"/>
            </a:endParaRPr>
          </a:p>
        </p:txBody>
      </p:sp>
      <p:sp>
        <p:nvSpPr>
          <p:cNvPr id="92"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控制预算</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降低成本</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优化资源利用</a:t>
            </a:r>
            <a:endParaRPr lang="en-US" sz="1200" b="0" strike="noStrike" spc="-1">
              <a:solidFill>
                <a:srgbClr val="000000"/>
              </a:solidFill>
              <a:latin typeface="Arial"/>
            </a:endParaRPr>
          </a:p>
        </p:txBody>
      </p:sp>
      <p:sp>
        <p:nvSpPr>
          <p:cNvPr id="93"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人力管理</a:t>
            </a:r>
            <a:endParaRPr lang="en-US" sz="1800" b="0" strike="noStrike" spc="-1">
              <a:solidFill>
                <a:srgbClr val="000000"/>
              </a:solidFill>
              <a:latin typeface="Arial"/>
            </a:endParaRPr>
          </a:p>
        </p:txBody>
      </p:sp>
      <p:sp>
        <p:nvSpPr>
          <p:cNvPr id="95"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人员培训</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团队建设</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人员激励</a:t>
            </a:r>
            <a:endParaRPr lang="en-US" sz="1200" b="0" strike="noStrike" spc="-1">
              <a:solidFill>
                <a:srgbClr val="000000"/>
              </a:solidFill>
              <a:latin typeface="Arial"/>
            </a:endParaRPr>
          </a:p>
        </p:txBody>
      </p:sp>
      <p:sp>
        <p:nvSpPr>
          <p:cNvPr id="96"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沟通管理</a:t>
            </a:r>
            <a:endParaRPr lang="en-US" sz="1800" b="0" strike="noStrike" spc="-1">
              <a:solidFill>
                <a:srgbClr val="000000"/>
              </a:solidFill>
              <a:latin typeface="Arial"/>
            </a:endParaRPr>
          </a:p>
        </p:txBody>
      </p:sp>
      <p:sp>
        <p:nvSpPr>
          <p:cNvPr id="98"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信息传递</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沟通技巧</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解决冲突</a:t>
            </a:r>
            <a:endParaRPr lang="en-US" sz="1200" b="0" strike="noStrike" spc="-1">
              <a:solidFill>
                <a:srgbClr val="000000"/>
              </a:solidFill>
              <a:latin typeface="Arial"/>
            </a:endParaRPr>
          </a:p>
        </p:txBody>
      </p:sp>
      <p:sp>
        <p:nvSpPr>
          <p:cNvPr id="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项目管理实践</a:t>
            </a:r>
            <a:endParaRPr lang="en-US" sz="3600" b="0" strike="noStrike" spc="-1">
              <a:solidFill>
                <a:schemeClr val="dk1"/>
              </a:solidFill>
              <a:latin typeface="Arial"/>
            </a:endParaRPr>
          </a:p>
        </p:txBody>
      </p:sp>
      <p:sp>
        <p:nvSpPr>
          <p:cNvPr id="100"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时间管理</a:t>
            </a:r>
            <a:endParaRPr lang="en-US" sz="1800" b="0" strike="noStrike" spc="-1">
              <a:solidFill>
                <a:srgbClr val="000000"/>
              </a:solidFill>
              <a:latin typeface="Arial"/>
            </a:endParaRPr>
          </a:p>
        </p:txBody>
      </p:sp>
      <p:sp>
        <p:nvSpPr>
          <p:cNvPr id="102"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合理安排工期</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提高工作效率</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应对延期情况</a:t>
            </a:r>
            <a:endParaRPr lang="en-US" sz="1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安全管理实践</a:t>
            </a:r>
            <a:endParaRPr lang="en-US" sz="3600" b="0" strike="noStrike" spc="-1">
              <a:solidFill>
                <a:schemeClr val="dk1"/>
              </a:solidFill>
              <a:latin typeface="Arial"/>
            </a:endParaRPr>
          </a:p>
        </p:txBody>
      </p:sp>
      <p:sp>
        <p:nvSpPr>
          <p:cNvPr id="104"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0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员工教育和安全意识提升</a:t>
            </a:r>
            <a:endParaRPr lang="en-US" sz="1400" b="0" strike="noStrike" spc="-1">
              <a:solidFill>
                <a:srgbClr val="000000"/>
              </a:solidFill>
              <a:latin typeface="Arial"/>
            </a:endParaRPr>
          </a:p>
        </p:txBody>
      </p:sp>
      <p:sp>
        <p:nvSpPr>
          <p:cNvPr id="10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安全意识培训</a:t>
            </a:r>
            <a:endParaRPr lang="en-US" sz="2000" b="0" strike="noStrike" spc="-1">
              <a:solidFill>
                <a:srgbClr val="000000"/>
              </a:solidFill>
              <a:latin typeface="Arial"/>
            </a:endParaRPr>
          </a:p>
        </p:txBody>
      </p:sp>
      <p:sp>
        <p:nvSpPr>
          <p:cNvPr id="10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识别施工过程中的安全风险</a:t>
            </a:r>
            <a:endParaRPr lang="en-US" sz="1400" b="0" strike="noStrike" spc="-1">
              <a:solidFill>
                <a:srgbClr val="000000"/>
              </a:solidFill>
              <a:latin typeface="Arial"/>
            </a:endParaRPr>
          </a:p>
        </p:txBody>
      </p:sp>
      <p:sp>
        <p:nvSpPr>
          <p:cNvPr id="11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风险评估</a:t>
            </a:r>
            <a:endParaRPr lang="en-US" sz="2000" b="0" strike="noStrike" spc="-1">
              <a:solidFill>
                <a:srgbClr val="000000"/>
              </a:solidFill>
              <a:latin typeface="Arial"/>
            </a:endParaRPr>
          </a:p>
        </p:txBody>
      </p:sp>
      <p:sp>
        <p:nvSpPr>
          <p:cNvPr id="11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实时监测施工现场安全情况</a:t>
            </a:r>
            <a:endParaRPr lang="en-US" sz="1400" b="0" strike="noStrike" spc="-1">
              <a:solidFill>
                <a:srgbClr val="000000"/>
              </a:solidFill>
              <a:latin typeface="Arial"/>
            </a:endParaRPr>
          </a:p>
        </p:txBody>
      </p:sp>
      <p:sp>
        <p:nvSpPr>
          <p:cNvPr id="11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现场监控</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报告写作背景</a:t>
            </a:r>
            <a:endParaRPr lang="en-US" sz="2200" b="0" strike="noStrike" spc="-1">
              <a:solidFill>
                <a:srgbClr val="000000"/>
              </a:solidFill>
              <a:latin typeface="Arial"/>
            </a:endParaRPr>
          </a:p>
        </p:txBody>
      </p:sp>
      <p:sp>
        <p:nvSpPr>
          <p:cNvPr id="11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本报告在对多个施工现场管理案例进行深入调研和分析的基础上撰写而成，旨在分享不同案例的管理实践经验，探讨管理方法和策略的有效性，为建筑行业提供参考借鉴。</a:t>
            </a:r>
            <a:endParaRPr lang="en-US" sz="1400" b="0" strike="noStrike" spc="-1">
              <a:solidFill>
                <a:srgbClr val="000000"/>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18"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报告写作目的</a:t>
            </a:r>
            <a:endParaRPr lang="en-US" sz="3600" b="0" strike="noStrike" spc="-1">
              <a:solidFill>
                <a:schemeClr val="dk1"/>
              </a:solidFill>
              <a:latin typeface="Arial"/>
            </a:endParaRPr>
          </a:p>
        </p:txBody>
      </p:sp>
      <p:sp>
        <p:nvSpPr>
          <p:cNvPr id="120"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为实践经验提供总结</a:t>
            </a:r>
            <a:endParaRPr lang="en-US" sz="1400" b="0" strike="noStrike" spc="-1">
              <a:solidFill>
                <a:srgbClr val="000000"/>
              </a:solidFill>
              <a:latin typeface="Arial"/>
            </a:endParaRPr>
          </a:p>
        </p:txBody>
      </p:sp>
      <p:sp>
        <p:nvSpPr>
          <p:cNvPr id="121"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总结不同施工现场管理实践的优缺点</a:t>
            </a:r>
            <a:endParaRPr lang="en-US" sz="1800" b="0" strike="noStrike" spc="-1">
              <a:solidFill>
                <a:srgbClr val="000000"/>
              </a:solidFill>
              <a:latin typeface="Arial"/>
            </a:endParaRPr>
          </a:p>
        </p:txBody>
      </p:sp>
      <p:sp>
        <p:nvSpPr>
          <p:cNvPr id="122"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寻找创新管理路径</a:t>
            </a:r>
            <a:endParaRPr lang="en-US" sz="1400" b="0" strike="noStrike" spc="-1">
              <a:solidFill>
                <a:srgbClr val="000000"/>
              </a:solidFill>
              <a:latin typeface="Arial"/>
            </a:endParaRPr>
          </a:p>
        </p:txBody>
      </p:sp>
      <p:sp>
        <p:nvSpPr>
          <p:cNvPr id="123"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探讨管理方法和策略的新思路</a:t>
            </a:r>
            <a:endParaRPr lang="en-US" sz="1800" b="0" strike="noStrike" spc="-1">
              <a:solidFill>
                <a:srgbClr val="000000"/>
              </a:solidFill>
              <a:latin typeface="Arial"/>
            </a:endParaRPr>
          </a:p>
        </p:txBody>
      </p:sp>
      <p:sp>
        <p:nvSpPr>
          <p:cNvPr id="124"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为行业发展提供建议</a:t>
            </a:r>
            <a:endParaRPr lang="en-US" sz="1400" b="0" strike="noStrike" spc="-1">
              <a:solidFill>
                <a:srgbClr val="000000"/>
              </a:solidFill>
              <a:latin typeface="Arial"/>
            </a:endParaRPr>
          </a:p>
        </p:txBody>
      </p:sp>
      <p:sp>
        <p:nvSpPr>
          <p:cNvPr id="125"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提出改进建议和未来发展方向</a:t>
            </a:r>
            <a:endParaRPr lang="en-US" sz="1800" b="0" strike="noStrike" spc="-1">
              <a:solidFill>
                <a:srgbClr val="000000"/>
              </a:solidFill>
              <a:latin typeface="Arial"/>
            </a:endParaRPr>
          </a:p>
        </p:txBody>
      </p:sp>
      <p:sp>
        <p:nvSpPr>
          <p:cNvPr id="126"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7"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02</a:t>
            </a:r>
            <a:endParaRPr lang="en-US" sz="1800" b="0" strike="noStrike" spc="148">
              <a:solidFill>
                <a:schemeClr val="dk1">
                  <a:lumMod val="65000"/>
                  <a:lumOff val="35000"/>
                </a:schemeClr>
              </a:solidFill>
              <a:latin typeface="Arial"/>
            </a:endParaRPr>
          </a:p>
        </p:txBody>
      </p:sp>
      <p:sp>
        <p:nvSpPr>
          <p:cNvPr id="129"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2</a:t>
            </a:r>
            <a:r>
              <a:rPr lang="zh-CN" sz="3600" b="1" strike="noStrike" spc="299">
                <a:solidFill>
                  <a:schemeClr val="dk1">
                    <a:lumMod val="85000"/>
                    <a:lumOff val="15000"/>
                  </a:schemeClr>
                </a:solidFill>
                <a:latin typeface="思源宋体 CN Heavy"/>
                <a:ea typeface="思源宋体 CN Heavy"/>
              </a:rPr>
              <a:t>章 施工现场管理的重要性</a:t>
            </a:r>
            <a:endParaRPr lang="en-US" sz="3600" b="0" strike="noStrike" spc="-1">
              <a:solidFill>
                <a:schemeClr val="dk1"/>
              </a:solidFill>
              <a:latin typeface="Arial"/>
            </a:endParaRPr>
          </a:p>
        </p:txBody>
      </p:sp>
      <p:sp>
        <p:nvSpPr>
          <p:cNvPr id="1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施工现场管理的定义</a:t>
            </a:r>
            <a:endParaRPr lang="en-US" sz="2200" b="0" strike="noStrike" spc="-1">
              <a:solidFill>
                <a:srgbClr val="000000"/>
              </a:solidFill>
              <a:latin typeface="Arial"/>
            </a:endParaRPr>
          </a:p>
        </p:txBody>
      </p:sp>
      <p:sp>
        <p:nvSpPr>
          <p:cNvPr id="13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施工现场管理是指对施工过程中的各项工作进行组织、协调和监督，以确保工程质量、安全和进度目标的实现。良好的施工现场管理可以有效提高工作效率，保障工程质量，降低事故风险。</a:t>
            </a:r>
            <a:endParaRPr lang="en-US" sz="1400" b="0" strike="noStrike" spc="-1">
              <a:solidFill>
                <a:srgbClr val="000000"/>
              </a:solidFill>
              <a:latin typeface="Arial"/>
            </a:endParaRPr>
          </a:p>
        </p:txBody>
      </p:sp>
      <p:sp>
        <p:nvSpPr>
          <p:cNvPr id="1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35"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重要性</a:t>
            </a:r>
            <a:endParaRPr lang="en-US" sz="3600" b="0" strike="noStrike" spc="-1">
              <a:solidFill>
                <a:schemeClr val="dk1"/>
              </a:solidFill>
              <a:latin typeface="Arial"/>
            </a:endParaRPr>
          </a:p>
        </p:txBody>
      </p:sp>
      <p:sp>
        <p:nvSpPr>
          <p:cNvPr id="137"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确保施工质量符合标准</a:t>
            </a:r>
            <a:endParaRPr lang="en-US" sz="1400" b="0" strike="noStrike" spc="-1">
              <a:solidFill>
                <a:srgbClr val="000000"/>
              </a:solidFill>
              <a:latin typeface="Arial"/>
            </a:endParaRPr>
          </a:p>
        </p:txBody>
      </p:sp>
      <p:sp>
        <p:nvSpPr>
          <p:cNvPr id="138"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提高工程质量</a:t>
            </a:r>
            <a:endParaRPr lang="en-US" sz="1800" b="0" strike="noStrike" spc="-1">
              <a:solidFill>
                <a:srgbClr val="000000"/>
              </a:solidFill>
              <a:latin typeface="Arial"/>
            </a:endParaRPr>
          </a:p>
        </p:txBody>
      </p:sp>
      <p:sp>
        <p:nvSpPr>
          <p:cNvPr id="139"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减少事故发生概率</a:t>
            </a:r>
            <a:endParaRPr lang="en-US" sz="1400" b="0" strike="noStrike" spc="-1">
              <a:solidFill>
                <a:srgbClr val="000000"/>
              </a:solidFill>
              <a:latin typeface="Arial"/>
            </a:endParaRPr>
          </a:p>
        </p:txBody>
      </p:sp>
      <p:sp>
        <p:nvSpPr>
          <p:cNvPr id="140"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保障施工安全</a:t>
            </a:r>
            <a:endParaRPr lang="en-US" sz="1800" b="0" strike="noStrike" spc="-1">
              <a:solidFill>
                <a:srgbClr val="000000"/>
              </a:solidFill>
              <a:latin typeface="Arial"/>
            </a:endParaRPr>
          </a:p>
        </p:txBody>
      </p:sp>
      <p:sp>
        <p:nvSpPr>
          <p:cNvPr id="141"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有效管理项目预算</a:t>
            </a:r>
            <a:endParaRPr lang="en-US" sz="1400" b="0" strike="noStrike" spc="-1">
              <a:solidFill>
                <a:srgbClr val="000000"/>
              </a:solidFill>
              <a:latin typeface="Arial"/>
            </a:endParaRPr>
          </a:p>
        </p:txBody>
      </p:sp>
      <p:sp>
        <p:nvSpPr>
          <p:cNvPr id="142"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控制施工成本</a:t>
            </a:r>
            <a:endParaRPr lang="en-US" sz="1800" b="0" strike="noStrike" spc="-1">
              <a:solidFill>
                <a:srgbClr val="000000"/>
              </a:solidFill>
              <a:latin typeface="Arial"/>
            </a:endParaRPr>
          </a:p>
        </p:txBody>
      </p:sp>
      <p:sp>
        <p:nvSpPr>
          <p:cNvPr id="143"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合理安排施工进度</a:t>
            </a:r>
            <a:endParaRPr lang="en-US" sz="1400" b="0" strike="noStrike" spc="-1">
              <a:solidFill>
                <a:srgbClr val="000000"/>
              </a:solidFill>
              <a:latin typeface="Arial"/>
            </a:endParaRPr>
          </a:p>
        </p:txBody>
      </p:sp>
      <p:sp>
        <p:nvSpPr>
          <p:cNvPr id="144"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提升施工效率</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实践案例分析</a:t>
            </a:r>
            <a:endParaRPr lang="en-US" sz="3600" b="0" strike="noStrike" spc="-1">
              <a:solidFill>
                <a:schemeClr val="dk1"/>
              </a:solidFill>
              <a:latin typeface="Arial"/>
            </a:endParaRPr>
          </a:p>
        </p:txBody>
      </p:sp>
      <p:sp>
        <p:nvSpPr>
          <p:cNvPr id="146"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管理严谨规范</a:t>
            </a:r>
            <a:endParaRPr lang="en-US" sz="1400" b="0" strike="noStrike" spc="-1">
              <a:solidFill>
                <a:srgbClr val="000000"/>
              </a:solidFill>
              <a:latin typeface="Arial"/>
            </a:endParaRPr>
          </a:p>
        </p:txBody>
      </p:sp>
      <p:sp>
        <p:nvSpPr>
          <p:cNvPr id="147"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案例</a:t>
            </a:r>
            <a:r>
              <a:rPr lang="en-US" sz="1800" b="1" strike="noStrike" spc="-1">
                <a:solidFill>
                  <a:schemeClr val="accent1"/>
                </a:solidFill>
                <a:latin typeface="思源宋体 CN Heavy"/>
                <a:ea typeface="思源宋体 CN Heavy"/>
              </a:rPr>
              <a:t>1</a:t>
            </a:r>
            <a:endParaRPr lang="en-US" sz="1800" b="0" strike="noStrike" spc="-1">
              <a:solidFill>
                <a:srgbClr val="000000"/>
              </a:solidFill>
              <a:latin typeface="Arial"/>
            </a:endParaRPr>
          </a:p>
        </p:txBody>
      </p:sp>
      <p:sp>
        <p:nvSpPr>
          <p:cNvPr id="148"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关键性因素</a:t>
            </a:r>
            <a:endParaRPr lang="en-US" sz="1400" b="0" strike="noStrike" spc="-1">
              <a:solidFill>
                <a:srgbClr val="000000"/>
              </a:solidFill>
              <a:latin typeface="Arial"/>
            </a:endParaRPr>
          </a:p>
        </p:txBody>
      </p:sp>
      <p:sp>
        <p:nvSpPr>
          <p:cNvPr id="149"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案例</a:t>
            </a:r>
            <a:r>
              <a:rPr lang="en-US" sz="1800" b="1" strike="noStrike" spc="-1">
                <a:solidFill>
                  <a:schemeClr val="accent1"/>
                </a:solidFill>
                <a:latin typeface="微软雅黑"/>
                <a:ea typeface="微软雅黑"/>
              </a:rPr>
              <a:t>2</a:t>
            </a:r>
            <a:endParaRPr lang="en-US" sz="1800" b="0" strike="noStrike" spc="-1">
              <a:solidFill>
                <a:srgbClr val="000000"/>
              </a:solidFill>
              <a:latin typeface="Arial"/>
            </a:endParaRPr>
          </a:p>
        </p:txBody>
      </p:sp>
      <p:sp>
        <p:nvSpPr>
          <p:cNvPr id="150"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成功经验总结</a:t>
            </a:r>
            <a:endParaRPr lang="en-US" sz="1400" b="0" strike="noStrike" spc="-1">
              <a:solidFill>
                <a:srgbClr val="000000"/>
              </a:solidFill>
              <a:latin typeface="Arial"/>
            </a:endParaRPr>
          </a:p>
        </p:txBody>
      </p:sp>
      <p:sp>
        <p:nvSpPr>
          <p:cNvPr id="151"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案例</a:t>
            </a:r>
            <a:r>
              <a:rPr lang="en-US" sz="1800" b="1" strike="noStrike" spc="-1">
                <a:solidFill>
                  <a:schemeClr val="accent1"/>
                </a:solidFill>
                <a:latin typeface="微软雅黑"/>
                <a:ea typeface="微软雅黑"/>
              </a:rPr>
              <a:t>3</a:t>
            </a:r>
            <a:endParaRPr lang="en-US" sz="1800" b="0" strike="noStrike" spc="-1">
              <a:solidFill>
                <a:srgbClr val="000000"/>
              </a:solidFill>
              <a:latin typeface="Arial"/>
            </a:endParaRPr>
          </a:p>
        </p:txBody>
      </p:sp>
      <p:sp>
        <p:nvSpPr>
          <p:cNvPr id="152"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3"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关键成功因素</a:t>
            </a:r>
            <a:endParaRPr lang="en-US" sz="3600" b="0" strike="noStrike" spc="-1">
              <a:solidFill>
                <a:schemeClr val="dk1"/>
              </a:solidFill>
              <a:latin typeface="Arial"/>
            </a:endParaRPr>
          </a:p>
        </p:txBody>
      </p:sp>
      <p:sp>
        <p:nvSpPr>
          <p:cNvPr id="155"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56"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明智决策关键</a:t>
            </a:r>
            <a:endParaRPr lang="en-US" sz="1400" b="0" strike="noStrike" spc="-1">
              <a:solidFill>
                <a:srgbClr val="000000"/>
              </a:solidFill>
              <a:latin typeface="Arial"/>
            </a:endParaRPr>
          </a:p>
        </p:txBody>
      </p:sp>
      <p:sp>
        <p:nvSpPr>
          <p:cNvPr id="157"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领导决策</a:t>
            </a:r>
            <a:endParaRPr lang="en-US" sz="2000" b="0" strike="noStrike" spc="-1">
              <a:solidFill>
                <a:srgbClr val="000000"/>
              </a:solidFill>
              <a:latin typeface="Arial"/>
            </a:endParaRPr>
          </a:p>
        </p:txBody>
      </p:sp>
      <p:sp>
        <p:nvSpPr>
          <p:cNvPr id="15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风险预判至关重要</a:t>
            </a:r>
            <a:endParaRPr lang="en-US" sz="1400" b="0" strike="noStrike" spc="-1">
              <a:solidFill>
                <a:srgbClr val="000000"/>
              </a:solidFill>
              <a:latin typeface="Arial"/>
            </a:endParaRPr>
          </a:p>
        </p:txBody>
      </p:sp>
      <p:sp>
        <p:nvSpPr>
          <p:cNvPr id="16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风险管理</a:t>
            </a:r>
            <a:endParaRPr lang="en-US" sz="2000" b="0" strike="noStrike" spc="-1">
              <a:solidFill>
                <a:srgbClr val="000000"/>
              </a:solidFill>
              <a:latin typeface="Arial"/>
            </a:endParaRPr>
          </a:p>
        </p:txBody>
      </p:sp>
      <p:sp>
        <p:nvSpPr>
          <p:cNvPr id="16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合作团队更有效率</a:t>
            </a:r>
            <a:endParaRPr lang="en-US" sz="1400" b="0" strike="noStrike" spc="-1">
              <a:solidFill>
                <a:srgbClr val="000000"/>
              </a:solidFill>
              <a:latin typeface="Arial"/>
            </a:endParaRPr>
          </a:p>
        </p:txBody>
      </p:sp>
      <p:sp>
        <p:nvSpPr>
          <p:cNvPr id="16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团队协作</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总结</a:t>
            </a:r>
            <a:endParaRPr lang="en-US" sz="3600" b="0" strike="noStrike" spc="-1">
              <a:solidFill>
                <a:schemeClr val="dk1"/>
              </a:solidFill>
              <a:latin typeface="Arial"/>
            </a:endParaRPr>
          </a:p>
        </p:txBody>
      </p:sp>
      <p:sp>
        <p:nvSpPr>
          <p:cNvPr id="166"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施工现场管理是建筑业中极其重要的一环，好的管理能够有效提高工作效率，保障工程质量，降低事故风险。通过案例分析与关键成功因素总结，可以看出管理严谨规范和团队配合是取得成功的关键。</a:t>
            </a:r>
            <a:endParaRPr lang="en-US" sz="16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03</a:t>
            </a:r>
            <a:endParaRPr lang="en-US" sz="18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3</a:t>
            </a:r>
            <a:r>
              <a:rPr lang="zh-CN" sz="3600" b="1" strike="noStrike" spc="299">
                <a:solidFill>
                  <a:schemeClr val="dk1">
                    <a:lumMod val="85000"/>
                    <a:lumOff val="15000"/>
                  </a:schemeClr>
                </a:solidFill>
                <a:latin typeface="思源宋体 CN Heavy"/>
                <a:ea typeface="思源宋体 CN Heavy"/>
              </a:rPr>
              <a:t>章 施工现场管理的挑战</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fontScale="96666"/>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施工现场管理存在的挑战</a:t>
            </a:r>
            <a:endParaRPr lang="en-US" sz="3600" b="0" strike="noStrike" spc="-1">
              <a:solidFill>
                <a:schemeClr val="dk1"/>
              </a:solidFill>
              <a:latin typeface="Arial"/>
            </a:endParaRPr>
          </a:p>
        </p:txBody>
      </p:sp>
      <p:sp>
        <p:nvSpPr>
          <p:cNvPr id="171"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施工现场管理在实践中面临着诸多挑战，如施工进度控制、人员管理、材料供应等方面的困难，需要管理团队具备一定的经验和技能来应对。</a:t>
            </a:r>
            <a:endParaRPr lang="en-US" sz="16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挑战分析</a:t>
            </a:r>
            <a:endParaRPr lang="en-US" sz="3600" b="0" strike="noStrike" spc="-1">
              <a:solidFill>
                <a:schemeClr val="dk1"/>
              </a:solidFill>
              <a:latin typeface="Arial"/>
            </a:endParaRPr>
          </a:p>
        </p:txBody>
      </p:sp>
      <p:sp>
        <p:nvSpPr>
          <p:cNvPr id="173"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人员配置、劳动力调度等</a:t>
            </a:r>
            <a:endParaRPr lang="en-US" sz="1400" b="0" strike="noStrike" spc="-1">
              <a:solidFill>
                <a:srgbClr val="000000"/>
              </a:solidFill>
              <a:latin typeface="Arial"/>
            </a:endParaRPr>
          </a:p>
        </p:txBody>
      </p:sp>
      <p:sp>
        <p:nvSpPr>
          <p:cNvPr id="174"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人力资源管理</a:t>
            </a:r>
            <a:endParaRPr lang="en-US" sz="1800" b="0" strike="noStrike" spc="-1">
              <a:solidFill>
                <a:srgbClr val="000000"/>
              </a:solidFill>
              <a:latin typeface="Arial"/>
            </a:endParaRPr>
          </a:p>
        </p:txBody>
      </p:sp>
      <p:sp>
        <p:nvSpPr>
          <p:cNvPr id="175"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材料采购、供货周期等</a:t>
            </a:r>
            <a:endParaRPr lang="en-US" sz="1400" b="0" strike="noStrike" spc="-1">
              <a:solidFill>
                <a:srgbClr val="000000"/>
              </a:solidFill>
              <a:latin typeface="Arial"/>
            </a:endParaRPr>
          </a:p>
        </p:txBody>
      </p:sp>
      <p:sp>
        <p:nvSpPr>
          <p:cNvPr id="176"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物资供应</a:t>
            </a:r>
            <a:endParaRPr lang="en-US" sz="1800" b="0" strike="noStrike" spc="-1">
              <a:solidFill>
                <a:srgbClr val="000000"/>
              </a:solidFill>
              <a:latin typeface="Arial"/>
            </a:endParaRPr>
          </a:p>
        </p:txBody>
      </p:sp>
      <p:sp>
        <p:nvSpPr>
          <p:cNvPr id="177"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施工现场环境保护措施</a:t>
            </a:r>
            <a:endParaRPr lang="en-US" sz="1400" b="0" strike="noStrike" spc="-1">
              <a:solidFill>
                <a:srgbClr val="000000"/>
              </a:solidFill>
              <a:latin typeface="Arial"/>
            </a:endParaRPr>
          </a:p>
        </p:txBody>
      </p:sp>
      <p:sp>
        <p:nvSpPr>
          <p:cNvPr id="178"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环境保护</a:t>
            </a:r>
            <a:endParaRPr lang="en-US" sz="1800" b="0" strike="noStrike" spc="-1">
              <a:solidFill>
                <a:srgbClr val="000000"/>
              </a:solidFill>
              <a:latin typeface="Arial"/>
            </a:endParaRPr>
          </a:p>
        </p:txBody>
      </p:sp>
      <p:sp>
        <p:nvSpPr>
          <p:cNvPr id="179"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施工现场法律法规遵守</a:t>
            </a:r>
            <a:endParaRPr lang="en-US" sz="1400" b="0" strike="noStrike" spc="-1">
              <a:solidFill>
                <a:srgbClr val="000000"/>
              </a:solidFill>
              <a:latin typeface="Arial"/>
            </a:endParaRPr>
          </a:p>
        </p:txBody>
      </p:sp>
      <p:sp>
        <p:nvSpPr>
          <p:cNvPr id="180"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法规合规</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挑战解决</a:t>
            </a:r>
            <a:endParaRPr lang="en-US" sz="3600" b="0" strike="noStrike" spc="-1">
              <a:solidFill>
                <a:schemeClr val="dk1"/>
              </a:solidFill>
              <a:latin typeface="Arial"/>
            </a:endParaRPr>
          </a:p>
        </p:txBody>
      </p:sp>
      <p:sp>
        <p:nvSpPr>
          <p:cNvPr id="182"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通过对案例的深入研究和探讨，可以找到相应的解决方案和策略，从而更好地应对施工现场管理中的各种挑战和困难。</a:t>
            </a:r>
            <a:endParaRPr lang="en-US" sz="16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成功案例分享</a:t>
            </a:r>
            <a:endParaRPr lang="en-US" sz="3600" b="0" strike="noStrike" spc="-1">
              <a:solidFill>
                <a:schemeClr val="dk1"/>
              </a:solidFill>
              <a:latin typeface="Arial"/>
            </a:endParaRPr>
          </a:p>
        </p:txBody>
      </p:sp>
      <p:sp>
        <p:nvSpPr>
          <p:cNvPr id="184"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案例分享如何提升施工管理效率</a:t>
            </a:r>
            <a:endParaRPr lang="en-US" sz="1400" b="0" strike="noStrike" spc="-1">
              <a:solidFill>
                <a:srgbClr val="000000"/>
              </a:solidFill>
              <a:latin typeface="Arial"/>
            </a:endParaRPr>
          </a:p>
        </p:txBody>
      </p:sp>
      <p:sp>
        <p:nvSpPr>
          <p:cNvPr id="18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提高管理效率</a:t>
            </a:r>
            <a:endParaRPr lang="en-US" sz="2000" b="0" strike="noStrike" spc="-1">
              <a:solidFill>
                <a:srgbClr val="000000"/>
              </a:solidFill>
              <a:latin typeface="Arial"/>
            </a:endParaRPr>
          </a:p>
        </p:txBody>
      </p:sp>
      <p:sp>
        <p:nvSpPr>
          <p:cNvPr id="18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团队协作成功案例说明</a:t>
            </a:r>
            <a:endParaRPr lang="en-US" sz="1400" b="0" strike="noStrike" spc="-1">
              <a:solidFill>
                <a:srgbClr val="000000"/>
              </a:solidFill>
              <a:latin typeface="Arial"/>
            </a:endParaRPr>
          </a:p>
        </p:txBody>
      </p:sp>
      <p:sp>
        <p:nvSpPr>
          <p:cNvPr id="19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协同合作</a:t>
            </a:r>
            <a:endParaRPr lang="en-US" sz="2000" b="0" strike="noStrike" spc="-1">
              <a:solidFill>
                <a:srgbClr val="000000"/>
              </a:solidFill>
              <a:latin typeface="Arial"/>
            </a:endParaRPr>
          </a:p>
        </p:txBody>
      </p:sp>
      <p:sp>
        <p:nvSpPr>
          <p:cNvPr id="1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成功案例中的质量管理实践</a:t>
            </a:r>
            <a:endParaRPr lang="en-US" sz="1400" b="0" strike="noStrike" spc="-1">
              <a:solidFill>
                <a:srgbClr val="000000"/>
              </a:solidFill>
              <a:latin typeface="Arial"/>
            </a:endParaRPr>
          </a:p>
        </p:txBody>
      </p:sp>
      <p:sp>
        <p:nvSpPr>
          <p:cNvPr id="19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质量控制</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4"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04</a:t>
            </a:r>
            <a:endParaRPr lang="en-US" sz="1800" b="0" strike="noStrike" spc="148">
              <a:solidFill>
                <a:schemeClr val="dk1">
                  <a:lumMod val="65000"/>
                  <a:lumOff val="35000"/>
                </a:schemeClr>
              </a:solidFill>
              <a:latin typeface="Arial"/>
            </a:endParaRPr>
          </a:p>
        </p:txBody>
      </p:sp>
      <p:sp>
        <p:nvSpPr>
          <p:cNvPr id="195"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4</a:t>
            </a:r>
            <a:r>
              <a:rPr lang="zh-CN" sz="3600" b="1" strike="noStrike" spc="299">
                <a:solidFill>
                  <a:schemeClr val="dk1">
                    <a:lumMod val="85000"/>
                    <a:lumOff val="15000"/>
                  </a:schemeClr>
                </a:solidFill>
                <a:latin typeface="思源宋体 CN Heavy"/>
                <a:ea typeface="思源宋体 CN Heavy"/>
              </a:rPr>
              <a:t>章 项目管理实践</a:t>
            </a:r>
            <a:endParaRPr lang="en-US" sz="3600" b="0" strike="noStrike" spc="-1">
              <a:solidFill>
                <a:schemeClr val="dk1"/>
              </a:solidFill>
              <a:latin typeface="Arial"/>
            </a:endParaRPr>
          </a:p>
        </p:txBody>
      </p:sp>
      <p:sp>
        <p:nvSpPr>
          <p:cNvPr id="19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项目管理的重要性</a:t>
            </a:r>
            <a:endParaRPr lang="en-US" sz="2200" b="0" strike="noStrike" spc="-1">
              <a:solidFill>
                <a:srgbClr val="000000"/>
              </a:solidFill>
              <a:latin typeface="Arial"/>
            </a:endParaRPr>
          </a:p>
        </p:txBody>
      </p:sp>
      <p:sp>
        <p:nvSpPr>
          <p:cNvPr id="19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项目管理是施工现场管理的核心内容之一，涵盖了项目计划、组织、资源管理、沟通、风险管理等方面，对工程的整体进度和质量起着至关重要的作用。</a:t>
            </a:r>
            <a:endParaRPr lang="en-US" sz="1400" b="0" strike="noStrike" spc="-1">
              <a:solidFill>
                <a:srgbClr val="000000"/>
              </a:solidFill>
              <a:latin typeface="Arial"/>
            </a:endParaRPr>
          </a:p>
        </p:txBody>
      </p:sp>
      <p:sp>
        <p:nvSpPr>
          <p:cNvPr id="20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201"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项目管理实践</a:t>
            </a:r>
            <a:endParaRPr lang="en-US" sz="3600" b="0" strike="noStrike" spc="-1">
              <a:solidFill>
                <a:schemeClr val="dk1"/>
              </a:solidFill>
              <a:latin typeface="Arial"/>
            </a:endParaRPr>
          </a:p>
        </p:txBody>
      </p:sp>
      <p:sp>
        <p:nvSpPr>
          <p:cNvPr id="203"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详细制定施工计划和时间表</a:t>
            </a:r>
            <a:endParaRPr lang="en-US" sz="1400" b="0" strike="noStrike" spc="-1">
              <a:solidFill>
                <a:srgbClr val="000000"/>
              </a:solidFill>
              <a:latin typeface="Arial"/>
            </a:endParaRPr>
          </a:p>
        </p:txBody>
      </p:sp>
      <p:sp>
        <p:nvSpPr>
          <p:cNvPr id="204"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项目计划编制</a:t>
            </a:r>
            <a:endParaRPr lang="en-US" sz="1800" b="0" strike="noStrike" spc="-1">
              <a:solidFill>
                <a:srgbClr val="000000"/>
              </a:solidFill>
              <a:latin typeface="Arial"/>
            </a:endParaRPr>
          </a:p>
        </p:txBody>
      </p:sp>
      <p:sp>
        <p:nvSpPr>
          <p:cNvPr id="205"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合理安排人力、物力资源</a:t>
            </a:r>
            <a:endParaRPr lang="en-US" sz="1400" b="0" strike="noStrike" spc="-1">
              <a:solidFill>
                <a:srgbClr val="000000"/>
              </a:solidFill>
              <a:latin typeface="Arial"/>
            </a:endParaRPr>
          </a:p>
        </p:txBody>
      </p:sp>
      <p:sp>
        <p:nvSpPr>
          <p:cNvPr id="206"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项目资源调配</a:t>
            </a:r>
            <a:endParaRPr lang="en-US" sz="1800" b="0" strike="noStrike" spc="-1">
              <a:solidFill>
                <a:srgbClr val="000000"/>
              </a:solidFill>
              <a:latin typeface="Arial"/>
            </a:endParaRPr>
          </a:p>
        </p:txBody>
      </p:sp>
      <p:sp>
        <p:nvSpPr>
          <p:cNvPr id="207"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保持团队沟通和合作</a:t>
            </a:r>
            <a:endParaRPr lang="en-US" sz="1400" b="0" strike="noStrike" spc="-1">
              <a:solidFill>
                <a:srgbClr val="000000"/>
              </a:solidFill>
              <a:latin typeface="Arial"/>
            </a:endParaRPr>
          </a:p>
        </p:txBody>
      </p:sp>
      <p:sp>
        <p:nvSpPr>
          <p:cNvPr id="208"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项目沟通协调</a:t>
            </a:r>
            <a:endParaRPr lang="en-US" sz="1800" b="0" strike="noStrike" spc="-1">
              <a:solidFill>
                <a:srgbClr val="000000"/>
              </a:solidFill>
              <a:latin typeface="Arial"/>
            </a:endParaRPr>
          </a:p>
        </p:txBody>
      </p:sp>
      <p:sp>
        <p:nvSpPr>
          <p:cNvPr id="209"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识别和规避潜在风险</a:t>
            </a:r>
            <a:endParaRPr lang="en-US" sz="1400" b="0" strike="noStrike" spc="-1">
              <a:solidFill>
                <a:srgbClr val="000000"/>
              </a:solidFill>
              <a:latin typeface="Arial"/>
            </a:endParaRPr>
          </a:p>
        </p:txBody>
      </p:sp>
      <p:sp>
        <p:nvSpPr>
          <p:cNvPr id="210"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项目风险管理</a:t>
            </a:r>
            <a:endParaRPr lang="en-US" sz="18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项目成本控制</a:t>
            </a:r>
            <a:endParaRPr lang="en-US" sz="3600" b="0" strike="noStrike" spc="-1">
              <a:solidFill>
                <a:schemeClr val="dk1"/>
              </a:solidFill>
              <a:latin typeface="Arial"/>
            </a:endParaRPr>
          </a:p>
        </p:txBody>
      </p:sp>
      <p:sp>
        <p:nvSpPr>
          <p:cNvPr id="212"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有效管理开支和费用</a:t>
            </a:r>
            <a:endParaRPr lang="en-US" sz="1400" b="0" strike="noStrike" spc="-1">
              <a:solidFill>
                <a:srgbClr val="000000"/>
              </a:solidFill>
              <a:latin typeface="Arial"/>
            </a:endParaRPr>
          </a:p>
        </p:txBody>
      </p:sp>
      <p:sp>
        <p:nvSpPr>
          <p:cNvPr id="21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控制项目成本</a:t>
            </a:r>
            <a:endParaRPr lang="en-US" sz="2000" b="0" strike="noStrike" spc="-1">
              <a:solidFill>
                <a:srgbClr val="000000"/>
              </a:solidFill>
              <a:latin typeface="Arial"/>
            </a:endParaRPr>
          </a:p>
        </p:txBody>
      </p:sp>
      <p:sp>
        <p:nvSpPr>
          <p:cNvPr id="21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1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保证项目按时按质完成</a:t>
            </a:r>
            <a:endParaRPr lang="en-US" sz="1400" b="0" strike="noStrike" spc="-1">
              <a:solidFill>
                <a:srgbClr val="000000"/>
              </a:solidFill>
              <a:latin typeface="Arial"/>
            </a:endParaRPr>
          </a:p>
        </p:txBody>
      </p:sp>
      <p:sp>
        <p:nvSpPr>
          <p:cNvPr id="21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确保工程质量</a:t>
            </a:r>
            <a:endParaRPr lang="en-US" sz="2000" b="0" strike="noStrike" spc="-1">
              <a:solidFill>
                <a:srgbClr val="000000"/>
              </a:solidFill>
              <a:latin typeface="Arial"/>
            </a:endParaRPr>
          </a:p>
        </p:txBody>
      </p:sp>
      <p:sp>
        <p:nvSpPr>
          <p:cNvPr id="21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充分利用资源，降低浪费</a:t>
            </a:r>
            <a:endParaRPr lang="en-US" sz="1400" b="0" strike="noStrike" spc="-1">
              <a:solidFill>
                <a:srgbClr val="000000"/>
              </a:solidFill>
              <a:latin typeface="Arial"/>
            </a:endParaRPr>
          </a:p>
        </p:txBody>
      </p:sp>
      <p:sp>
        <p:nvSpPr>
          <p:cNvPr id="22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提高资源利用效率</a:t>
            </a:r>
            <a:endParaRPr lang="en-US" sz="20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https://d.book118.com/148021131034006045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152</Paragraphs>
  <Slides>25</Slides>
  <Notes>9</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25</vt:i4>
      </vt:variant>
    </vt:vector>
  </HeadingPairs>
  <TitlesOfParts>
    <vt:vector baseType="lpstr" size="34">
      <vt:lpstr>Arial</vt:lpstr>
      <vt:lpstr>Calibri</vt:lpstr>
      <vt:lpstr>微软雅黑</vt:lpstr>
      <vt:lpstr>Times New Roman</vt:lpstr>
      <vt:lpstr>Wingdings</vt:lpstr>
      <vt:lpstr>Symbol</vt:lpstr>
      <vt:lpstr>思源宋体 CN Heavy</vt:lpstr>
      <vt:lpstr>DejaVu Sans</vt:lpstr>
      <vt:lpstr>Office Theme</vt:lpstr>
      <vt:lpstr>建筑业建筑施工现场管理实践报告</vt:lpstr>
      <vt:lpstr>目录</vt:lpstr>
      <vt:lpstr>第1章 简介</vt:lpstr>
      <vt:lpstr>建筑业建筑施工现场管理实践报告</vt:lpstr>
      <vt:lpstr>本报告结构</vt:lpstr>
      <vt:lpstr>项目管理实践</vt:lpstr>
      <vt:lpstr>安全管理实践</vt:lpstr>
      <vt:lpstr> </vt:lpstr>
      <vt:lpstr>报告写作目的</vt:lpstr>
      <vt:lpstr>第2章 施工现场管理的重要性</vt:lpstr>
      <vt:lpstr> </vt:lpstr>
      <vt:lpstr>重要性</vt:lpstr>
      <vt:lpstr>实践案例分析</vt:lpstr>
      <vt:lpstr>关键成功因素</vt:lpstr>
      <vt:lpstr>总结</vt:lpstr>
      <vt:lpstr>第3章 施工现场管理的挑战</vt:lpstr>
      <vt:lpstr>施工现场管理存在的挑战</vt:lpstr>
      <vt:lpstr>挑战分析</vt:lpstr>
      <vt:lpstr>挑战解决</vt:lpstr>
      <vt:lpstr>成功案例分享</vt:lpstr>
      <vt:lpstr>第4章 项目管理实践</vt:lpstr>
      <vt:lpstr> </vt:lpstr>
      <vt:lpstr>项目管理实践</vt:lpstr>
      <vt:lpstr>项目成本控制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2024-09-25T16:11:07.981</cp:lastPrinted>
  <dcterms:created xsi:type="dcterms:W3CDTF">2024-09-25T08:11:08Z</dcterms:created>
  <dcterms:modified xsi:type="dcterms:W3CDTF">2024-09-25T08:11:10Z</dcterms:modified>
</cp:coreProperties>
</file>