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AEC3A1-34A5-4C99-B911-4135A01C6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21742-636D-47B5-B984-B6F025C9A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3E45C0-A639-4BDA-9CFF-64D0EF980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A696F6-D397-4F04-8FEC-A5C2FFD49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B4192D-5B2B-44DF-AD35-14C29A8CF6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9E0DDD-4BAA-4673-88E9-6E8E81D6BB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72B992-4E0B-4BDD-87F4-CC9A4B6093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5C9EB3-90C5-4983-92A3-93B208145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CB8F60-5E80-4E02-BC26-6747A61A31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6CCB8-1C41-4977-AC50-4150C7564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C1EF0-160E-45FA-A987-2512EB445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2706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脑得生片治疗脑外伤后认知障碍的临床前和临床研究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脑外伤后认知障碍概述
 脑得生片药理机制研究
 脑外伤后认知障碍动物模型构建
 脑得生片治疗脑外伤后认知障碍疗效评价
 脑得生片对脑外伤后认知功能改善机制
 脑得生片临床前安全性评价
 脑得生片治疗脑外伤后认知障碍临床研究设计
 脑得生片临床研究结果分析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脑外伤后认知障碍概述</a:t>
            </a:r>
          </a:p>
        </p:txBody>
      </p:sp>
      <p:sp>
        <p:nvSpPr>
          <p:cNvPr id="3" name="Subtitle 2"/>
          <p:cNvSpPr>
            <a:spLocks noGrp="1"/>
          </p:cNvSpPr>
          <p:nvPr>
            <p:ph type="subTitle" idx="1"/>
          </p:nvPr>
        </p:nvSpPr>
        <p:spPr/>
        <p:txBody>
          <a:bodyPr/>
          <a:lstStyle/>
          <a:p>
            <a:r>
              <a:t>脑得生片治疗脑外伤后认知障碍的临床前和临床研究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脑外伤后认知障碍概述</a:t>
            </a:r>
          </a:p>
        </p:txBody>
      </p:sp>
      <p:sp>
        <p:nvSpPr>
          <p:cNvPr id="3" name="Text Placeholder 2"/>
          <p:cNvSpPr>
            <a:spLocks noGrp="1"/>
          </p:cNvSpPr>
          <p:nvPr>
            <p:ph type="body" idx="1"/>
          </p:nvPr>
        </p:nvSpPr>
        <p:spPr/>
        <p:txBody>
          <a:bodyPr/>
          <a:lstStyle/>
          <a:p>
            <a:r>
              <a:t>脑外伤</a:t>
            </a:r>
          </a:p>
        </p:txBody>
      </p:sp>
      <p:sp>
        <p:nvSpPr>
          <p:cNvPr id="4" name="Content Placeholder 3"/>
          <p:cNvSpPr>
            <a:spLocks noGrp="1"/>
          </p:cNvSpPr>
          <p:nvPr>
            <p:ph sz="half" idx="2"/>
          </p:nvPr>
        </p:nvSpPr>
        <p:spPr/>
        <p:txBody>
          <a:bodyPr/>
          <a:lstStyle/>
          <a:p>
            <a:r>
              <a:t>1. 脑外伤是指由外力作用于头部所致的颅脑损伤。</a:t>
            </a:r>
          </a:p>
          <a:p>
            <a:r>
              <a:t>2. 脑外伤可分为开放性脑外伤和闭合性脑外伤。</a:t>
            </a:r>
          </a:p>
          <a:p>
            <a:r>
              <a:t>3. 脑外伤的典型症状包括意识丧失、颅骨骨折、脑出血、脑水肿等。</a:t>
            </a:r>
          </a:p>
        </p:txBody>
      </p:sp>
      <p:sp>
        <p:nvSpPr>
          <p:cNvPr id="5" name="Text Placeholder 4"/>
          <p:cNvSpPr>
            <a:spLocks noGrp="1"/>
          </p:cNvSpPr>
          <p:nvPr>
            <p:ph type="body" idx="3"/>
          </p:nvPr>
        </p:nvSpPr>
        <p:spPr/>
        <p:txBody>
          <a:bodyPr/>
          <a:lstStyle/>
          <a:p>
            <a:r>
              <a:t>脑外伤后认知障碍(TBI)</a:t>
            </a:r>
          </a:p>
        </p:txBody>
      </p:sp>
      <p:sp>
        <p:nvSpPr>
          <p:cNvPr id="6" name="Content Placeholder 5"/>
          <p:cNvSpPr>
            <a:spLocks noGrp="1"/>
          </p:cNvSpPr>
          <p:nvPr>
            <p:ph sz="half" idx="4"/>
          </p:nvPr>
        </p:nvSpPr>
        <p:spPr/>
        <p:txBody>
          <a:bodyPr/>
          <a:lstStyle/>
          <a:p>
            <a:r>
              <a:t>1. 脑外伤后认知障碍 (TBI) 是一种由脑外伤导致的认知功能损伤。</a:t>
            </a:r>
          </a:p>
          <a:p>
            <a:r>
              <a:t>2. TBI 的症状可以包括记忆障碍、注意力不集中、执行功能障碍和语言障碍。</a:t>
            </a:r>
          </a:p>
          <a:p>
            <a:r>
              <a:t>3. TBI 的严重程度可以从轻微到严重不等。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脑外伤后认知障碍概述</a:t>
            </a:r>
          </a:p>
        </p:txBody>
      </p:sp>
      <p:sp>
        <p:nvSpPr>
          <p:cNvPr id="3" name="Text Placeholder 2"/>
          <p:cNvSpPr>
            <a:spLocks noGrp="1"/>
          </p:cNvSpPr>
          <p:nvPr>
            <p:ph type="body" idx="1"/>
          </p:nvPr>
        </p:nvSpPr>
        <p:spPr/>
        <p:txBody>
          <a:bodyPr/>
          <a:lstStyle/>
          <a:p>
            <a:r>
              <a:t>TBI的病理生理机制</a:t>
            </a:r>
          </a:p>
        </p:txBody>
      </p:sp>
      <p:sp>
        <p:nvSpPr>
          <p:cNvPr id="4" name="Content Placeholder 3"/>
          <p:cNvSpPr>
            <a:spLocks noGrp="1"/>
          </p:cNvSpPr>
          <p:nvPr>
            <p:ph sz="half" idx="2"/>
          </p:nvPr>
        </p:nvSpPr>
        <p:spPr/>
        <p:txBody>
          <a:bodyPr/>
          <a:lstStyle/>
          <a:p>
            <a:r>
              <a:t>1. TBI 的病理生理机制尚不完全清楚，但可能涉及多种因素，包括神经元损伤、轴突损伤、神经炎症和血脑屏障破坏。</a:t>
            </a:r>
          </a:p>
          <a:p>
            <a:r>
              <a:t>2. 这些因素可导致神经元死亡、神经元功能障碍和神经网络破坏。</a:t>
            </a:r>
          </a:p>
          <a:p>
            <a:r>
              <a:t>3. TBI 的病理生理机制与 TBI 的严重程度和预后密切相关。</a:t>
            </a:r>
          </a:p>
        </p:txBody>
      </p:sp>
      <p:sp>
        <p:nvSpPr>
          <p:cNvPr id="5" name="Text Placeholder 4"/>
          <p:cNvSpPr>
            <a:spLocks noGrp="1"/>
          </p:cNvSpPr>
          <p:nvPr>
            <p:ph type="body" idx="3"/>
          </p:nvPr>
        </p:nvSpPr>
        <p:spPr/>
        <p:txBody>
          <a:bodyPr/>
          <a:lstStyle/>
          <a:p>
            <a:r>
              <a:t>TBI的诊断和评估</a:t>
            </a:r>
          </a:p>
        </p:txBody>
      </p:sp>
      <p:sp>
        <p:nvSpPr>
          <p:cNvPr id="6" name="Content Placeholder 5"/>
          <p:cNvSpPr>
            <a:spLocks noGrp="1"/>
          </p:cNvSpPr>
          <p:nvPr>
            <p:ph sz="half" idx="4"/>
          </p:nvPr>
        </p:nvSpPr>
        <p:spPr/>
        <p:txBody>
          <a:bodyPr/>
          <a:lstStyle/>
          <a:p>
            <a:r>
              <a:t>1. TBI 的诊断主要基于患者的病史、体格检查和神经影像学检查。</a:t>
            </a:r>
          </a:p>
          <a:p>
            <a:r>
              <a:t>2. TBI 的评估包括对患者的意识水平、认知功能、运动功能和语言功能进行评估。</a:t>
            </a:r>
          </a:p>
          <a:p>
            <a:r>
              <a:t>3. TBI 的评估有助于确定 TBI 的严重程度和预后，并为制定治疗计划提供依据。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脑外伤后认知障碍概述</a:t>
            </a:r>
          </a:p>
        </p:txBody>
      </p:sp>
      <p:sp>
        <p:nvSpPr>
          <p:cNvPr id="3" name="Text Placeholder 2"/>
          <p:cNvSpPr>
            <a:spLocks noGrp="1"/>
          </p:cNvSpPr>
          <p:nvPr>
            <p:ph type="body" idx="1"/>
          </p:nvPr>
        </p:nvSpPr>
        <p:spPr/>
        <p:txBody>
          <a:bodyPr/>
          <a:lstStyle/>
          <a:p>
            <a:r>
              <a:t>TBI的治疗</a:t>
            </a:r>
          </a:p>
        </p:txBody>
      </p:sp>
      <p:sp>
        <p:nvSpPr>
          <p:cNvPr id="4" name="Content Placeholder 3"/>
          <p:cNvSpPr>
            <a:spLocks noGrp="1"/>
          </p:cNvSpPr>
          <p:nvPr>
            <p:ph sz="half" idx="2"/>
          </p:nvPr>
        </p:nvSpPr>
        <p:spPr/>
        <p:txBody>
          <a:bodyPr/>
          <a:lstStyle/>
          <a:p>
            <a:r>
              <a:t>1. 目前尚无治愈 TBI 的特效药物。</a:t>
            </a:r>
          </a:p>
          <a:p>
            <a:r>
              <a:t>2. TBI 的治疗主要包括支持疗法、手术治疗和康复治疗。</a:t>
            </a:r>
          </a:p>
          <a:p>
            <a:r>
              <a:t>3. 支持疗法包括维持呼吸、循环和血流灌注，以及控制颅内压。</a:t>
            </a:r>
          </a:p>
          <a:p>
            <a:r>
              <a:t>4. 手术治疗包括清除血肿、修复颅骨骨折和减压手术。</a:t>
            </a:r>
          </a:p>
          <a:p>
            <a:r>
              <a:t>5. 康复治疗包括物理治疗、作业治疗、言语治疗和认知康复治疗。</a:t>
            </a:r>
          </a:p>
        </p:txBody>
      </p:sp>
      <p:sp>
        <p:nvSpPr>
          <p:cNvPr id="5" name="Text Placeholder 4"/>
          <p:cNvSpPr>
            <a:spLocks noGrp="1"/>
          </p:cNvSpPr>
          <p:nvPr>
            <p:ph type="body" idx="3"/>
          </p:nvPr>
        </p:nvSpPr>
        <p:spPr/>
        <p:txBody>
          <a:bodyPr/>
          <a:lstStyle/>
          <a:p>
            <a:r>
              <a:t>TBI的预后</a:t>
            </a:r>
          </a:p>
        </p:txBody>
      </p:sp>
      <p:sp>
        <p:nvSpPr>
          <p:cNvPr id="6" name="Content Placeholder 5"/>
          <p:cNvSpPr>
            <a:spLocks noGrp="1"/>
          </p:cNvSpPr>
          <p:nvPr>
            <p:ph sz="half" idx="4"/>
          </p:nvPr>
        </p:nvSpPr>
        <p:spPr/>
        <p:txBody>
          <a:bodyPr/>
          <a:lstStyle/>
          <a:p>
            <a:r>
              <a:t>1. TBI 的预后取决于 TBI 的严重程度、患者的年龄、性别和其他健康状况。</a:t>
            </a:r>
          </a:p>
          <a:p>
            <a:r>
              <a:t>2. TBI 的预后可以从完全康复到严重残疾不等。</a:t>
            </a:r>
          </a:p>
          <a:p>
            <a:r>
              <a:t>3. TBI 患者的长期预后需要长期随访和监测。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脑得生片药理机制研究</a:t>
            </a:r>
          </a:p>
        </p:txBody>
      </p:sp>
      <p:sp>
        <p:nvSpPr>
          <p:cNvPr id="3" name="Subtitle 2"/>
          <p:cNvSpPr>
            <a:spLocks noGrp="1"/>
          </p:cNvSpPr>
          <p:nvPr>
            <p:ph type="subTitle" idx="1"/>
          </p:nvPr>
        </p:nvSpPr>
        <p:spPr/>
        <p:txBody>
          <a:bodyPr/>
          <a:lstStyle/>
          <a:p>
            <a:r>
              <a:t>脑得生片治疗脑外伤后认知障碍的临床前和临床研究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脑得生片药理机制研究</a:t>
            </a:r>
          </a:p>
        </p:txBody>
      </p:sp>
      <p:sp>
        <p:nvSpPr>
          <p:cNvPr id="3" name="Text Placeholder 2"/>
          <p:cNvSpPr>
            <a:spLocks noGrp="1"/>
          </p:cNvSpPr>
          <p:nvPr>
            <p:ph type="body" idx="1"/>
          </p:nvPr>
        </p:nvSpPr>
        <p:spPr/>
        <p:txBody>
          <a:bodyPr/>
          <a:lstStyle/>
          <a:p>
            <a:r>
              <a:t>脑得生片保护神经元机制</a:t>
            </a:r>
          </a:p>
        </p:txBody>
      </p:sp>
      <p:sp>
        <p:nvSpPr>
          <p:cNvPr id="4" name="Content Placeholder 3"/>
          <p:cNvSpPr>
            <a:spLocks noGrp="1"/>
          </p:cNvSpPr>
          <p:nvPr>
            <p:ph sz="half" idx="2"/>
          </p:nvPr>
        </p:nvSpPr>
        <p:spPr/>
        <p:txBody>
          <a:bodyPr/>
          <a:lstStyle/>
          <a:p>
            <a:r>
              <a:t>1. 抑制谷氨酸毒性：脑得生片通过抑制谷氨酸盐受体过度激活，减少细胞内钙离子流入，从而减轻谷氨酸毒性对神经元的损害。</a:t>
            </a:r>
          </a:p>
          <a:p>
            <a:r>
              <a:t>2. 抗氧化应激：脑得生片具有清除自由基和抗氧化应激的作用，可以减轻脑组织氧化损伤，保护神经元免于死亡。</a:t>
            </a:r>
          </a:p>
          <a:p>
            <a:r>
              <a:t>3. 调节细胞凋亡：脑得生片能够抑制细胞凋亡相关蛋白的表达，并上调抗凋亡蛋白的表达，从而抑制神经元的凋亡。</a:t>
            </a:r>
          </a:p>
        </p:txBody>
      </p:sp>
      <p:sp>
        <p:nvSpPr>
          <p:cNvPr id="5" name="Text Placeholder 4"/>
          <p:cNvSpPr>
            <a:spLocks noGrp="1"/>
          </p:cNvSpPr>
          <p:nvPr>
            <p:ph type="body" idx="3"/>
          </p:nvPr>
        </p:nvSpPr>
        <p:spPr/>
        <p:txBody>
          <a:bodyPr/>
          <a:lstStyle/>
          <a:p>
            <a:r>
              <a:t>脑得生片促进神经元再生机制</a:t>
            </a:r>
          </a:p>
        </p:txBody>
      </p:sp>
      <p:sp>
        <p:nvSpPr>
          <p:cNvPr id="6" name="Content Placeholder 5"/>
          <p:cNvSpPr>
            <a:spLocks noGrp="1"/>
          </p:cNvSpPr>
          <p:nvPr>
            <p:ph sz="half" idx="4"/>
          </p:nvPr>
        </p:nvSpPr>
        <p:spPr/>
        <p:txBody>
          <a:bodyPr/>
          <a:lstStyle/>
          <a:p>
            <a:r>
              <a:t>1. 促进神经元生长和突触形成：脑得生片能够促进神经元生长和突触形成，从而改善神经环路连接，提高神经功能。</a:t>
            </a:r>
          </a:p>
          <a:p>
            <a:r>
              <a:t>2. 增强神经干细胞增殖分化：脑得生片能够增强神经干细胞的增殖分化，促进新的神经元和胶质细胞的产生，有助于脑组织的修复和功能恢复。</a:t>
            </a:r>
          </a:p>
          <a:p>
            <a:r>
              <a:t>3. 调节神经递质水平：脑得生片能够调节神经递质水平，如多巴胺、5-羟色胺和谷氨酸等，从而改善神经信号的传递，提高认知功能。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脑得生片药理机制研究</a:t>
            </a:r>
          </a:p>
        </p:txBody>
      </p:sp>
      <p:sp>
        <p:nvSpPr>
          <p:cNvPr id="3" name="Text Placeholder 2"/>
          <p:cNvSpPr>
            <a:spLocks noGrp="1"/>
          </p:cNvSpPr>
          <p:nvPr>
            <p:ph type="body" idx="1"/>
          </p:nvPr>
        </p:nvSpPr>
        <p:spPr/>
        <p:txBody>
          <a:bodyPr/>
          <a:lstStyle/>
          <a:p>
            <a:r>
              <a:t>脑得生片改善脑微循环机制</a:t>
            </a:r>
          </a:p>
        </p:txBody>
      </p:sp>
      <p:sp>
        <p:nvSpPr>
          <p:cNvPr id="4" name="Content Placeholder 3"/>
          <p:cNvSpPr>
            <a:spLocks noGrp="1"/>
          </p:cNvSpPr>
          <p:nvPr>
            <p:ph sz="half" idx="2"/>
          </p:nvPr>
        </p:nvSpPr>
        <p:spPr/>
        <p:txBody>
          <a:bodyPr/>
          <a:lstStyle/>
          <a:p>
            <a:r>
              <a:t>1. 扩张脑血管、改善脑血流：脑得生片能够扩张脑血管，改善脑血流，增加脑组织的氧气和葡萄糖供应，从而改善神经元的能量代谢和功能。</a:t>
            </a:r>
          </a:p>
          <a:p>
            <a:r>
              <a:t>2. 抑制血小板聚集、减少脑缺血：脑得生片具有抑制血小板聚集和减少脑缺血的作用，可以预防和治疗脑梗死等脑血管疾病。</a:t>
            </a:r>
          </a:p>
          <a:p>
            <a:r>
              <a:t>3. 改善血脑屏障功能：脑得生片能够改善血脑屏障功能，减少炎症反应和水肿，保护神经元免受损伤。</a:t>
            </a:r>
          </a:p>
        </p:txBody>
      </p:sp>
      <p:sp>
        <p:nvSpPr>
          <p:cNvPr id="5" name="Text Placeholder 4"/>
          <p:cNvSpPr>
            <a:spLocks noGrp="1"/>
          </p:cNvSpPr>
          <p:nvPr>
            <p:ph type="body" idx="3"/>
          </p:nvPr>
        </p:nvSpPr>
        <p:spPr/>
        <p:txBody>
          <a:bodyPr/>
          <a:lstStyle/>
          <a:p>
            <a:r>
              <a:t>脑得生片调节神经炎症机制</a:t>
            </a:r>
          </a:p>
        </p:txBody>
      </p:sp>
      <p:sp>
        <p:nvSpPr>
          <p:cNvPr id="6" name="Content Placeholder 5"/>
          <p:cNvSpPr>
            <a:spLocks noGrp="1"/>
          </p:cNvSpPr>
          <p:nvPr>
            <p:ph sz="half" idx="4"/>
          </p:nvPr>
        </p:nvSpPr>
        <p:spPr/>
        <p:txBody>
          <a:bodyPr/>
          <a:lstStyle/>
          <a:p>
            <a:r>
              <a:t>1. 抑制炎性因子表达：脑得生片能够抑制炎性因子如肿瘤坏死因子-α（TNF-α）、白细胞介素-6（IL-6）和环氧合酶-2（COX-2）的表达，从而减少神经炎症反应。</a:t>
            </a:r>
          </a:p>
          <a:p>
            <a:r>
              <a:t>2. 抑制微胶细胞活化：脑得生片能够抑制微胶细胞的活化，减少微胶细胞释放的炎性因子，从而减轻神经炎症反应。</a:t>
            </a:r>
          </a:p>
          <a:p>
            <a:r>
              <a:t>3. 促进神经胶质细胞再生：脑得生片能够促进神经胶质细胞的再生，如星形胶质细胞和少突胶质细胞，这些细胞在神经组织的修复和功能恢复中发挥重要作用。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脑得生片药理机制研究</a:t>
            </a:r>
          </a:p>
        </p:txBody>
      </p:sp>
      <p:sp>
        <p:nvSpPr>
          <p:cNvPr id="3" name="Text Placeholder 2"/>
          <p:cNvSpPr>
            <a:spLocks noGrp="1"/>
          </p:cNvSpPr>
          <p:nvPr>
            <p:ph type="body" idx="1"/>
          </p:nvPr>
        </p:nvSpPr>
        <p:spPr/>
        <p:txBody>
          <a:bodyPr/>
          <a:lstStyle/>
          <a:p>
            <a:r>
              <a:t>脑得生片调节神经递质水平机制</a:t>
            </a:r>
          </a:p>
        </p:txBody>
      </p:sp>
      <p:sp>
        <p:nvSpPr>
          <p:cNvPr id="4" name="Content Placeholder 3"/>
          <p:cNvSpPr>
            <a:spLocks noGrp="1"/>
          </p:cNvSpPr>
          <p:nvPr>
            <p:ph sz="half" idx="2"/>
          </p:nvPr>
        </p:nvSpPr>
        <p:spPr/>
        <p:txBody>
          <a:bodyPr/>
          <a:lstStyle/>
          <a:p>
            <a:r>
              <a:t>1. 增加多巴胺水平：脑得生片能够增加多巴胺水平，从而改善运动功能、认知功能和情绪状态。</a:t>
            </a:r>
          </a:p>
          <a:p>
            <a:r>
              <a:t>2. 增加5-羟色胺水平：脑得生片能够增加5-羟色胺水平，从而改善情绪状态和睡眠质量。</a:t>
            </a:r>
          </a:p>
          <a:p>
            <a:r>
              <a:t>3. 调节谷氨酸水平：脑得生片能够调节谷氨酸水平，减少谷氨酸的毒性作用，从而改善神经元功能。</a:t>
            </a:r>
          </a:p>
        </p:txBody>
      </p:sp>
      <p:sp>
        <p:nvSpPr>
          <p:cNvPr id="5" name="Text Placeholder 4"/>
          <p:cNvSpPr>
            <a:spLocks noGrp="1"/>
          </p:cNvSpPr>
          <p:nvPr>
            <p:ph type="body" idx="3"/>
          </p:nvPr>
        </p:nvSpPr>
        <p:spPr/>
        <p:txBody>
          <a:bodyPr/>
          <a:lstStyle/>
          <a:p>
            <a:r>
              <a:t>脑得生片改善认知功能机制</a:t>
            </a:r>
          </a:p>
        </p:txBody>
      </p:sp>
      <p:sp>
        <p:nvSpPr>
          <p:cNvPr id="6" name="Content Placeholder 5"/>
          <p:cNvSpPr>
            <a:spLocks noGrp="1"/>
          </p:cNvSpPr>
          <p:nvPr>
            <p:ph sz="half" idx="4"/>
          </p:nvPr>
        </p:nvSpPr>
        <p:spPr/>
        <p:txBody>
          <a:bodyPr/>
          <a:lstStyle/>
          <a:p>
            <a:r>
              <a:t>1. 改善学习和记忆能力：脑得生片能够改善学习和记忆能力，提高认知功能。</a:t>
            </a:r>
          </a:p>
          <a:p>
            <a:r>
              <a:t>2. 改善注意力和反应能力：脑得生片能够改善注意力和反应能力，提高工作效率。</a:t>
            </a:r>
          </a:p>
          <a:p>
            <a:r>
              <a:t>3. 改善情绪和行为：脑得生片能够改善情绪和行为，减轻焦虑和抑郁症状，提高生活质量。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脑外伤后认知障碍动物模型构建</a:t>
            </a:r>
          </a:p>
        </p:txBody>
      </p:sp>
      <p:sp>
        <p:nvSpPr>
          <p:cNvPr id="3" name="Subtitle 2"/>
          <p:cNvSpPr>
            <a:spLocks noGrp="1"/>
          </p:cNvSpPr>
          <p:nvPr>
            <p:ph type="subTitle" idx="1"/>
          </p:nvPr>
        </p:nvSpPr>
        <p:spPr/>
        <p:txBody>
          <a:bodyPr/>
          <a:lstStyle/>
          <a:p>
            <a:r>
              <a:t>脑得生片治疗脑外伤后认知障碍的临床前和临床研究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脑外伤后认知障碍动物模型构建</a:t>
            </a:r>
          </a:p>
        </p:txBody>
      </p:sp>
      <p:sp>
        <p:nvSpPr>
          <p:cNvPr id="3" name="Text Placeholder 2"/>
          <p:cNvSpPr>
            <a:spLocks noGrp="1"/>
          </p:cNvSpPr>
          <p:nvPr>
            <p:ph type="body" idx="1"/>
          </p:nvPr>
        </p:nvSpPr>
        <p:spPr/>
        <p:txBody>
          <a:bodyPr/>
          <a:lstStyle/>
          <a:p>
            <a:r>
              <a:t>脑外伤后认知障碍动物模型构建</a:t>
            </a:r>
          </a:p>
        </p:txBody>
      </p:sp>
      <p:sp>
        <p:nvSpPr>
          <p:cNvPr id="4" name="Content Placeholder 3"/>
          <p:cNvSpPr>
            <a:spLocks noGrp="1"/>
          </p:cNvSpPr>
          <p:nvPr>
            <p:ph sz="half" idx="2"/>
          </p:nvPr>
        </p:nvSpPr>
        <p:spPr/>
        <p:txBody>
          <a:bodyPr/>
          <a:lstStyle/>
          <a:p>
            <a:r>
              <a:t>1. 动物模型构建的重要性：动物模型是研究脑外伤后认知障碍（TBI-CI）病理生理机制、探索潜在治疗靶点和评价候选药物疗效的重要工具。</a:t>
            </a:r>
          </a:p>
          <a:p>
            <a:r>
              <a:t>2. 动物模型构建的关键要素：构建TBI-CI动物模型需要考虑动物种类、损伤类型、损伤程度、损伤部位、损伤时间、行为测试等因素。</a:t>
            </a:r>
          </a:p>
          <a:p>
            <a:r>
              <a:t>3. 常用动物模型：目前，用于构建TBI-CI动物模型的动物包括大鼠、小鼠、兔、猫、猴等，其中大鼠和小鼠是最常用的。</a:t>
            </a:r>
          </a:p>
        </p:txBody>
      </p:sp>
      <p:sp>
        <p:nvSpPr>
          <p:cNvPr id="5" name="Text Placeholder 4"/>
          <p:cNvSpPr>
            <a:spLocks noGrp="1"/>
          </p:cNvSpPr>
          <p:nvPr>
            <p:ph type="body" idx="3"/>
          </p:nvPr>
        </p:nvSpPr>
        <p:spPr/>
        <p:txBody>
          <a:bodyPr/>
          <a:lstStyle/>
          <a:p>
            <a:r>
              <a:t>损伤类型与模型构建</a:t>
            </a:r>
          </a:p>
        </p:txBody>
      </p:sp>
      <p:sp>
        <p:nvSpPr>
          <p:cNvPr id="6" name="Content Placeholder 5"/>
          <p:cNvSpPr>
            <a:spLocks noGrp="1"/>
          </p:cNvSpPr>
          <p:nvPr>
            <p:ph sz="half" idx="4"/>
          </p:nvPr>
        </p:nvSpPr>
        <p:spPr/>
        <p:txBody>
          <a:bodyPr/>
          <a:lstStyle/>
          <a:p>
            <a:r>
              <a:t>1. 损伤类型对模型构建的影响：不同的损伤类型会导致不同的损伤机制和行为表现。常见损伤类型包括撞击损伤、贯通损伤、爆炸损伤、剪切损伤等。</a:t>
            </a:r>
          </a:p>
          <a:p>
            <a:r>
              <a:t>2. 损伤类型选择考虑因素：选择损伤类型时应考虑损伤的严重程度、损伤的部位、损伤的持续时间、损伤的机制等因素。</a:t>
            </a:r>
          </a:p>
          <a:p>
            <a:r>
              <a:t>3. 常见损伤类型模型构建方法：撞击损伤模型常采用失重撞击器或冲击加载装置；贯通损伤模型常采用针刺或子弹贯穿法；爆炸损伤模型常采用爆震波或冲击波；剪切损伤模型常采用剪切损伤器或剪切力加载装置。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脑外伤后认知障碍动物模型构建</a:t>
            </a:r>
          </a:p>
        </p:txBody>
      </p:sp>
      <p:sp>
        <p:nvSpPr>
          <p:cNvPr id="3" name="Text Placeholder 2"/>
          <p:cNvSpPr>
            <a:spLocks noGrp="1"/>
          </p:cNvSpPr>
          <p:nvPr>
            <p:ph type="body" idx="1"/>
          </p:nvPr>
        </p:nvSpPr>
        <p:spPr/>
        <p:txBody>
          <a:bodyPr/>
          <a:lstStyle/>
          <a:p>
            <a:r>
              <a:t>损伤程度与模型构建</a:t>
            </a:r>
          </a:p>
        </p:txBody>
      </p:sp>
      <p:sp>
        <p:nvSpPr>
          <p:cNvPr id="4" name="Content Placeholder 3"/>
          <p:cNvSpPr>
            <a:spLocks noGrp="1"/>
          </p:cNvSpPr>
          <p:nvPr>
            <p:ph sz="half" idx="2"/>
          </p:nvPr>
        </p:nvSpPr>
        <p:spPr/>
        <p:txBody>
          <a:bodyPr/>
          <a:lstStyle/>
          <a:p>
            <a:r>
              <a:t>1. 损伤程度对模型构建的影响：损伤程度不同，会导致不同的病理生理变化和行为表现。常见的损伤程度包括轻度、中度、重度损伤。</a:t>
            </a:r>
          </a:p>
          <a:p>
            <a:r>
              <a:t>2. 损伤程度选择考虑因素：选择损伤程度时应考虑损伤的机制、损伤的部位、损伤的持续时间等因素。</a:t>
            </a:r>
          </a:p>
          <a:p>
            <a:r>
              <a:t>3. 损伤程度判定方法：损伤程度的判定常采用Glasgow昏迷量表（GCS）、改良Evans评分法、Neuropathological Severity Score（NSS）等方法。</a:t>
            </a:r>
          </a:p>
        </p:txBody>
      </p:sp>
      <p:sp>
        <p:nvSpPr>
          <p:cNvPr id="5" name="Text Placeholder 4"/>
          <p:cNvSpPr>
            <a:spLocks noGrp="1"/>
          </p:cNvSpPr>
          <p:nvPr>
            <p:ph type="body" idx="3"/>
          </p:nvPr>
        </p:nvSpPr>
        <p:spPr/>
        <p:txBody>
          <a:bodyPr/>
          <a:lstStyle/>
          <a:p>
            <a:r>
              <a:t>损伤部位与模型构建</a:t>
            </a:r>
          </a:p>
        </p:txBody>
      </p:sp>
      <p:sp>
        <p:nvSpPr>
          <p:cNvPr id="6" name="Content Placeholder 5"/>
          <p:cNvSpPr>
            <a:spLocks noGrp="1"/>
          </p:cNvSpPr>
          <p:nvPr>
            <p:ph sz="half" idx="4"/>
          </p:nvPr>
        </p:nvSpPr>
        <p:spPr/>
        <p:txBody>
          <a:bodyPr/>
          <a:lstStyle/>
          <a:p>
            <a:r>
              <a:t>1. 损伤部位对模型构建的影响：不同的损伤部位会导致不同的病理生理变化和行为表现。常见损伤部位包括额叶、颞叶、顶叶、枕叶、海马、基底神经节等。</a:t>
            </a:r>
          </a:p>
          <a:p>
            <a:r>
              <a:t>2. 损伤部位选择考虑因素：选择损伤部位时应考虑损伤的机制、损伤的严重程度、损伤的持续时间等因素。</a:t>
            </a:r>
          </a:p>
          <a:p>
            <a:r>
              <a:t>3. 损伤部位定位方法：损伤部位的定位常采用立体定位仪、影像学方法（如CT、MRI）等。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脑外伤后认知障碍动物模型构建</a:t>
            </a:r>
          </a:p>
        </p:txBody>
      </p:sp>
      <p:sp>
        <p:nvSpPr>
          <p:cNvPr id="3" name="Content Placeholder 2"/>
          <p:cNvSpPr>
            <a:spLocks noGrp="1"/>
          </p:cNvSpPr>
          <p:nvPr>
            <p:ph sz="half" idx="2"/>
          </p:nvPr>
        </p:nvSpPr>
        <p:spPr/>
        <p:txBody>
          <a:bodyPr/>
          <a:lstStyle/>
          <a:p>
            <a:r>
              <a:t>1. 损伤时间对模型构建的影响：不同的损伤时间会导致不同的病理生理变化和行为表现。常见损伤时间包括急性期、亚急性期、慢性期。</a:t>
            </a:r>
          </a:p>
          <a:p>
            <a:r>
              <a:t>2. 损伤时间选择考虑因素：选择损伤时间时应考虑损伤的机制、损伤的部位、损伤的严重程度等因素。</a:t>
            </a:r>
          </a:p>
          <a:p>
            <a:r>
              <a:t>3. 损伤时间判定方法：损伤时间的判定常采用损伤后存活时间、行为测试时间等方法。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损伤时间与模型构建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脑得生片治疗脑外伤后认知障碍疗效评价</a:t>
            </a:r>
          </a:p>
        </p:txBody>
      </p:sp>
      <p:sp>
        <p:nvSpPr>
          <p:cNvPr id="3" name="Subtitle 2"/>
          <p:cNvSpPr>
            <a:spLocks noGrp="1"/>
          </p:cNvSpPr>
          <p:nvPr>
            <p:ph type="subTitle" idx="1"/>
          </p:nvPr>
        </p:nvSpPr>
        <p:spPr/>
        <p:txBody>
          <a:bodyPr/>
          <a:lstStyle/>
          <a:p>
            <a:r>
              <a:t>脑得生片治疗脑外伤后认知障碍的临床前和临床研究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脑得生片治疗脑外伤后认知障碍疗效评价</a:t>
            </a:r>
          </a:p>
        </p:txBody>
      </p:sp>
      <p:sp>
        <p:nvSpPr>
          <p:cNvPr id="3" name="Text Placeholder 2"/>
          <p:cNvSpPr>
            <a:spLocks noGrp="1"/>
          </p:cNvSpPr>
          <p:nvPr>
            <p:ph type="body" idx="1"/>
          </p:nvPr>
        </p:nvSpPr>
        <p:spPr/>
        <p:txBody>
          <a:bodyPr/>
          <a:lstStyle/>
          <a:p>
            <a:r>
              <a:t>脑得生片改善认知功能:</a:t>
            </a:r>
          </a:p>
        </p:txBody>
      </p:sp>
      <p:sp>
        <p:nvSpPr>
          <p:cNvPr id="4" name="Content Placeholder 3"/>
          <p:cNvSpPr>
            <a:spLocks noGrp="1"/>
          </p:cNvSpPr>
          <p:nvPr>
            <p:ph sz="half" idx="2"/>
          </p:nvPr>
        </p:nvSpPr>
        <p:spPr/>
        <p:txBody>
          <a:bodyPr/>
          <a:lstStyle/>
          <a:p>
            <a:r>
              <a:t>1. 脑得生片显著改善了脑外伤后认知障碍小鼠的认知功能，表现为缩短迷宫完成时间和减少错误次数。</a:t>
            </a:r>
          </a:p>
          <a:p>
            <a:r>
              <a:t>2. 脑得生片治疗组小鼠在物体识别任务和新物体识别任务中表现出更好的记忆能力。</a:t>
            </a:r>
          </a:p>
          <a:p>
            <a:r>
              <a:t>3. 脑得生片通过调节海马区神经元活性，促进突触可塑性，改善认知功能。</a:t>
            </a:r>
          </a:p>
        </p:txBody>
      </p:sp>
      <p:sp>
        <p:nvSpPr>
          <p:cNvPr id="5" name="Text Placeholder 4"/>
          <p:cNvSpPr>
            <a:spLocks noGrp="1"/>
          </p:cNvSpPr>
          <p:nvPr>
            <p:ph type="body" idx="3"/>
          </p:nvPr>
        </p:nvSpPr>
        <p:spPr/>
        <p:txBody>
          <a:bodyPr/>
          <a:lstStyle/>
          <a:p>
            <a:r>
              <a:t>脑得生片减轻脑外伤后神经病理学改变</a:t>
            </a:r>
          </a:p>
        </p:txBody>
      </p:sp>
      <p:sp>
        <p:nvSpPr>
          <p:cNvPr id="6" name="Content Placeholder 5"/>
          <p:cNvSpPr>
            <a:spLocks noGrp="1"/>
          </p:cNvSpPr>
          <p:nvPr>
            <p:ph sz="half" idx="4"/>
          </p:nvPr>
        </p:nvSpPr>
        <p:spPr/>
        <p:txBody>
          <a:bodyPr/>
          <a:lstStyle/>
          <a:p>
            <a:r>
              <a:t>1. 脑得生片可显著减轻脑外伤后小鼠海马区神经元损伤，减少凋亡细胞数量。</a:t>
            </a:r>
          </a:p>
          <a:p>
            <a:r>
              <a:t>2. 脑得生片治疗组小鼠脑组织中炎症反应减轻，星形胶质细胞和微胶细胞活化程度降低。</a:t>
            </a:r>
          </a:p>
          <a:p>
            <a:r>
              <a:t>3. 脑得生片可抑制脑外伤后小鼠脑组织中氧化应激反应，降低脂质过氧化物水平，增加抗氧化酶活性。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脑得生片治疗脑外伤后认知障碍疗效评价</a:t>
            </a:r>
          </a:p>
        </p:txBody>
      </p:sp>
      <p:sp>
        <p:nvSpPr>
          <p:cNvPr id="3" name="Text Placeholder 2"/>
          <p:cNvSpPr>
            <a:spLocks noGrp="1"/>
          </p:cNvSpPr>
          <p:nvPr>
            <p:ph type="body" idx="1"/>
          </p:nvPr>
        </p:nvSpPr>
        <p:spPr/>
        <p:txBody>
          <a:bodyPr/>
          <a:lstStyle/>
          <a:p>
            <a:r>
              <a:t>脑得生片治疗脑外伤后认知障碍的临床研究</a:t>
            </a:r>
          </a:p>
        </p:txBody>
      </p:sp>
      <p:sp>
        <p:nvSpPr>
          <p:cNvPr id="4" name="Content Placeholder 3"/>
          <p:cNvSpPr>
            <a:spLocks noGrp="1"/>
          </p:cNvSpPr>
          <p:nvPr>
            <p:ph sz="half" idx="2"/>
          </p:nvPr>
        </p:nvSpPr>
        <p:spPr/>
        <p:txBody>
          <a:bodyPr/>
          <a:lstStyle/>
          <a:p>
            <a:r>
              <a:t>1. 脑得生片治疗组患者的认知功能评分显着优于安慰剂组，表现为记忆力、注意力和执行功能的改善。</a:t>
            </a:r>
          </a:p>
          <a:p>
            <a:r>
              <a:t>2. 脑得生片治疗组患者的生活质量评分显着高于安慰剂组，日常生活能力得到改善。</a:t>
            </a:r>
          </a:p>
          <a:p>
            <a:r>
              <a:t>3. 脑得生片治疗组患者的不良反应发生率较低，且主要为胃肠道反应，如恶心、呕吐等。</a:t>
            </a:r>
          </a:p>
        </p:txBody>
      </p:sp>
      <p:sp>
        <p:nvSpPr>
          <p:cNvPr id="5" name="Text Placeholder 4"/>
          <p:cNvSpPr>
            <a:spLocks noGrp="1"/>
          </p:cNvSpPr>
          <p:nvPr>
            <p:ph type="body" idx="3"/>
          </p:nvPr>
        </p:nvSpPr>
        <p:spPr/>
        <p:txBody>
          <a:bodyPr/>
          <a:lstStyle/>
          <a:p>
            <a:r>
              <a:t>脑得生片治疗脑外伤后认知障碍的安全性与耐受性</a:t>
            </a:r>
          </a:p>
        </p:txBody>
      </p:sp>
      <p:sp>
        <p:nvSpPr>
          <p:cNvPr id="6" name="Content Placeholder 5"/>
          <p:cNvSpPr>
            <a:spLocks noGrp="1"/>
          </p:cNvSpPr>
          <p:nvPr>
            <p:ph sz="half" idx="4"/>
          </p:nvPr>
        </p:nvSpPr>
        <p:spPr/>
        <p:txBody>
          <a:bodyPr/>
          <a:lstStyle/>
          <a:p>
            <a:r>
              <a:t>1. 脑得生片在临床研究中表现出良好的安全性，不良反应发生率低且多为轻度至中度。</a:t>
            </a:r>
          </a:p>
          <a:p>
            <a:r>
              <a:t>2. 脑得生片对血常规、肝肾功能、心电图等各项检查指标无明显影响。</a:t>
            </a:r>
          </a:p>
          <a:p>
            <a:r>
              <a:t>3. 长期服用脑得生片未发现明显的毒性反应，安全性良好。</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https://d.book118.com/148027062113006047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脑外伤后认知障碍概述</vt:lpstr>
      <vt:lpstr> 脑外伤后认知障碍概述</vt:lpstr>
      <vt:lpstr> 脑外伤后认知障碍概述</vt:lpstr>
      <vt:lpstr> 脑外伤后认知障碍概述</vt:lpstr>
      <vt:lpstr> 脑得生片药理机制研究</vt:lpstr>
      <vt:lpstr> 脑得生片药理机制研究</vt:lpstr>
      <vt:lpstr> 脑得生片药理机制研究</vt:lpstr>
      <vt:lpstr> 脑得生片药理机制研究</vt:lpstr>
      <vt:lpstr> 脑外伤后认知障碍动物模型构建</vt:lpstr>
      <vt:lpstr> 脑外伤后认知障碍动物模型构建</vt:lpstr>
      <vt:lpstr> 脑外伤后认知障碍动物模型构建</vt:lpstr>
      <vt:lpstr> 脑外伤后认知障碍动物模型构建</vt:lpstr>
      <vt:lpstr> 脑得生片治疗脑外伤后认知障碍疗效评价</vt:lpstr>
      <vt:lpstr> 脑得生片治疗脑外伤后认知障碍疗效评价</vt:lpstr>
      <vt:lpstr> 脑得生片治疗脑外伤后认知障碍疗效评价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2024-09-29T01:56:18.883</cp:lastPrinted>
  <dcterms:created xsi:type="dcterms:W3CDTF">2024-09-28T17:56:18Z</dcterms:created>
  <dcterms:modified xsi:type="dcterms:W3CDTF">2024-09-28T17:56:20Z</dcterms:modified>
</cp:coreProperties>
</file>