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QSUEMC+MS-UIGothic"/>
      <p:regular r:id="rId19"/>
    </p:embeddedFont>
    <p:embeddedFont>
      <p:font typeface="JFJUGU+LCBDAP+ArialMT"/>
      <p:regular r:id="rId20"/>
    </p:embeddedFont>
    <p:embeddedFont>
      <p:font typeface="CAVNKT+URAKFF+Arial-BoldMT"/>
      <p:regular r:id="rId21"/>
    </p:embeddedFont>
    <p:embeddedFont>
      <p:font typeface="OCHWQK+AIGOIO+MicrosoftYaHei-Bold"/>
      <p:regular r:id="rId22"/>
    </p:embeddedFont>
    <p:embeddedFont>
      <p:font typeface="FERMVF+DHJWHV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5F525-832D-4EA4-BCC1-7A496F80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48EC1-13F5-438A-B8F8-6BEF21F4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266F6-12CB-436C-ABF5-14D8546E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839EC-712E-44E4-A14C-83DF6C12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3C65A-6BAB-4204-9452-107181B3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A73FD-3B2C-43E1-85D4-256DFD7DC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253F2-2AD7-4636-A47D-540AE7B70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A5EFB-B43F-4806-B9AC-05DA355E4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44339-0484-4D39-A01C-ACD9CFCD8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EA7A2-78D4-44E7-A529-E4D0106C9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E1320-92E0-45B9-BEE2-B81543B67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4133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2295028"/>
            <a:ext cx="34575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 spc="-1330">
                <a:solidFill>
                  <a:srgbClr val="5E5E5E"/>
                </a:solidFill>
                <a:latin typeface="QSUEMC+MS-UIGothic"/>
                <a:cs typeface="QSUEMC+MS-UIGothic"/>
              </a:rPr>
              <a:t>找潜在客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1606740"/>
            <a:ext cx="2700923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FJUGU+LCBDAP+ArialMT"/>
                <a:cs typeface="JFJUGU+LCBDAP+ArialMT"/>
              </a:rPr>
              <a:t>•</a:t>
            </a:r>
            <a:r>
              <a:rPr sz="2400">
                <a:solidFill>
                  <a:srgbClr val="173D31"/>
                </a:solidFill>
                <a:latin typeface="QSUEMC+MS-UIGothic"/>
                <a:cs typeface="QSUEMC+MS-UIGothic"/>
              </a:rPr>
              <a:t>找潜在客的重性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21668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FJUGU+LCBDAP+ArialMT"/>
                <a:cs typeface="JFJUGU+LCBDAP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QSUEMC+MS-UIGothic"/>
                <a:cs typeface="QSUEMC+MS-UIGothic"/>
              </a:rPr>
              <a:t>潜在客的定与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11775" y="2726245"/>
            <a:ext cx="4439861" cy="24625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FJUGU+LCBDAP+ArialMT"/>
                <a:cs typeface="JFJUGU+LCBDAP+ArialMT"/>
              </a:rPr>
              <a:t>•</a:t>
            </a:r>
            <a:r>
              <a:rPr sz="2400">
                <a:solidFill>
                  <a:srgbClr val="173D31"/>
                </a:solidFill>
                <a:latin typeface="QSUEMC+MS-UIGothic"/>
                <a:cs typeface="QSUEMC+MS-UIGothic"/>
              </a:rPr>
              <a:t>找潜在客的方法与巧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FJUGU+LCBDAP+ArialMT"/>
                <a:cs typeface="JFJUGU+LCBDAP+ArialMT"/>
              </a:rPr>
              <a:t>•</a:t>
            </a:r>
            <a:r>
              <a:rPr sz="2400">
                <a:solidFill>
                  <a:srgbClr val="173D31"/>
                </a:solidFill>
                <a:latin typeface="QSUEMC+MS-UIGothic"/>
                <a:cs typeface="QSUEMC+MS-UIGothic"/>
              </a:rPr>
              <a:t>估潜在客的价与潜力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FJUGU+LCBDAP+ArialMT"/>
                <a:cs typeface="JFJUGU+LCBDAP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QSUEMC+MS-UIGothic"/>
                <a:cs typeface="QSUEMC+MS-UIGothic"/>
              </a:rPr>
              <a:t>与潜在客建立系与沟通的巧</a:t>
            </a:r>
          </a:p>
          <a:p>
            <a:pPr marL="0" marR="0">
              <a:lnSpc>
                <a:spcPts val="2552"/>
              </a:lnSpc>
              <a:spcBef>
                <a:spcPts val="184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FJUGU+LCBDAP+ArialMT"/>
                <a:cs typeface="JFJUGU+LCBDAP+ArialMT"/>
              </a:rPr>
              <a:t>•</a:t>
            </a:r>
            <a:r>
              <a:rPr sz="2400" spc="-269">
                <a:solidFill>
                  <a:srgbClr val="173D31"/>
                </a:solidFill>
                <a:latin typeface="QSUEMC+MS-UIGothic"/>
                <a:cs typeface="QSUEMC+MS-UIGothic"/>
              </a:rPr>
              <a:t>化潜在客的略与方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80079" y="2434046"/>
            <a:ext cx="5229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32282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CAVNKT+URAKFF+Arial-BoldMT"/>
                <a:cs typeface="CAVNKT+URAKFF+Arial-BoldMT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 spc="-968">
                <a:solidFill>
                  <a:srgbClr val="5E5E5E"/>
                </a:solidFill>
                <a:latin typeface="QSUEMC+MS-UIGothic"/>
                <a:cs typeface="QSUEMC+MS-UIGothic"/>
              </a:rPr>
              <a:t>找潜在客的</a:t>
            </a:r>
            <a:r>
              <a:rPr sz="4500" spc="-1125">
                <a:solidFill>
                  <a:srgbClr val="5E5E5E"/>
                </a:solidFill>
                <a:latin typeface="Times New Roman"/>
                <a:cs typeface="Times New Roman"/>
              </a:rPr>
              <a:t> </a:t>
            </a:r>
            <a:r>
              <a:rPr sz="4500">
                <a:solidFill>
                  <a:srgbClr val="5E5E5E"/>
                </a:solidFill>
                <a:latin typeface="QSUEMC+MS-UIGothic"/>
                <a:cs typeface="QSUEMC+MS-UIGothic"/>
              </a:rPr>
              <a:t>重</a:t>
            </a:r>
            <a:r>
              <a:rPr sz="4500" spc="-1125">
                <a:solidFill>
                  <a:srgbClr val="5E5E5E"/>
                </a:solidFill>
                <a:latin typeface="Times New Roman"/>
                <a:cs typeface="Times New Roman"/>
              </a:rPr>
              <a:t> </a:t>
            </a:r>
            <a:r>
              <a:rPr sz="4500">
                <a:solidFill>
                  <a:srgbClr val="5E5E5E"/>
                </a:solidFill>
                <a:latin typeface="QSUEMC+MS-UIGothic"/>
                <a:cs typeface="QSUEMC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增加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售机会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CHWQK+AIGOIO+MicrosoftYaHei-Bold"/>
                <a:cs typeface="OCHWQK+AIGOI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CHWQK+AIGOIO+MicrosoftYaHei-Bold"/>
                <a:cs typeface="OCHWQK+AIGOI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CHWQK+AIGOIO+MicrosoftYaHei-Bold"/>
                <a:cs typeface="OCHWQK+AIGOI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扩</a:t>
            </a:r>
            <a:r>
              <a:rPr sz="2000" spc="25">
                <a:solidFill>
                  <a:srgbClr val="689E5F"/>
                </a:solidFill>
                <a:latin typeface="QSUEMC+MS-UIGothic"/>
                <a:cs typeface="QSUEMC+MS-UIGothic"/>
              </a:rPr>
              <a:t>大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689E5F"/>
                </a:solidFill>
                <a:latin typeface="QSUEMC+MS-UIGothic"/>
                <a:cs typeface="QSUEMC+MS-UIGothic"/>
              </a:rPr>
              <a:t>售范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发现</a:t>
            </a:r>
            <a:r>
              <a:rPr sz="2000" spc="25">
                <a:solidFill>
                  <a:srgbClr val="689E5F"/>
                </a:solidFill>
                <a:latin typeface="QSUEMC+MS-UIGothic"/>
                <a:cs typeface="QSUEMC+MS-UIGothic"/>
              </a:rPr>
              <a:t>新需求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QSUEMC+MS-UIGothic"/>
                <a:cs typeface="QSUEMC+MS-UIGothic"/>
              </a:rPr>
              <a:t>促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进销</a:t>
            </a:r>
            <a:r>
              <a:rPr sz="2000" spc="25">
                <a:solidFill>
                  <a:srgbClr val="689E5F"/>
                </a:solidFill>
                <a:latin typeface="QSUEMC+MS-UIGothic"/>
                <a:cs typeface="QSUEMC+MS-UIGothic"/>
              </a:rPr>
              <a:t>售增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过寻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找潜在客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售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可以将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广到更广泛的市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场领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域，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从而增加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售机会。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可能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有新的需求或建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有助于企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业发现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新的市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机会和改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与潜在客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的交流和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合作，可以逐步建立信任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和合作关系，从而促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进销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售增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拓展市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份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扩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大市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份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拓展新市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增加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销</a:t>
            </a:r>
            <a:r>
              <a:rPr sz="2300" spc="23">
                <a:solidFill>
                  <a:srgbClr val="689E5F"/>
                </a:solidFill>
                <a:latin typeface="QSUEMC+MS-UIGothic"/>
                <a:cs typeface="QSUEMC+MS-UIGothic"/>
              </a:rPr>
              <a:t>售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过寻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找潜在客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并与其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建立合作关系，可以在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有市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大份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占有率。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可能来自不同的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场领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域或地区，与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合作可以帮助企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展新市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随着市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大和市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占有率的提高，企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也会相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增加。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提升品牌知名度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SUEMC+MS-UIGothic"/>
                <a:cs typeface="QSUEMC+MS-UIGothic"/>
              </a:rPr>
              <a:t>提高品牌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2000" spc="23">
                <a:solidFill>
                  <a:srgbClr val="FFFDFD"/>
                </a:solidFill>
                <a:latin typeface="QSUEMC+MS-UIGothic"/>
                <a:cs typeface="QSUEMC+MS-UIGothic"/>
              </a:rPr>
              <a:t>知度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SUEMC+MS-UIGothic"/>
                <a:cs typeface="QSUEMC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QSUEMC+MS-UIGothic"/>
                <a:cs typeface="QSUEMC+MS-UIGothic"/>
              </a:rPr>
              <a:t>品牌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QSUEMC+MS-UIGothic"/>
                <a:cs typeface="QSUEMC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与潜在客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的交流和合作，可以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更多的人了解企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从而提高品牌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知度。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随着品牌知名度和影响力的提高，企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一步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展并拓展更多的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SUEMC+MS-UIGothic"/>
                <a:cs typeface="QSUEMC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QSUEMC+MS-UIGothic"/>
                <a:cs typeface="QSUEMC+MS-UIGothic"/>
              </a:rPr>
              <a:t>品牌影响力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与潜在客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的合作可以增加企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在行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内的知名度和影响力，从而增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QSUEMC+MS-UIGothic"/>
                <a:cs typeface="QSUEMC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50870" y="2434046"/>
            <a:ext cx="4767209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3520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CAVNKT+URAKFF+Arial-BoldMT"/>
                <a:cs typeface="CAVNKT+URAKFF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QSUEMC+MS-UIGothic"/>
                <a:cs typeface="QSUEMC+MS-UIGothic"/>
              </a:rPr>
              <a:t>潜在客的定与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潜在客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的定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潜在客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是指那些可能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品或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趣，但尚未采取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行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的潜在消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于不同的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购买阶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段，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如了解、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趣、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估、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潜在客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是公司未来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有效的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策略和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售技巧，可以将其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为实际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客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SUEMC+MS-UIGothic"/>
                <a:cs typeface="QSUEM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潜在客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的分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中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潜在客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经对产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务进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行了初步了解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估，但仍需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一步了解或考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初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潜在客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趣，但尚未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行深入了解或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高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潜在客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经对产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务进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行了深入了解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估，并表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烈的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意愿。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潜在客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的特征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6630" y="1640006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对产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品或服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感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兴</a:t>
            </a:r>
            <a:r>
              <a:rPr sz="2300">
                <a:solidFill>
                  <a:srgbClr val="689E5F"/>
                </a:solidFill>
                <a:latin typeface="QSUEMC+MS-UIGothic"/>
                <a:cs typeface="QSUEMC+MS-UIGothic"/>
              </a:rPr>
              <a:t>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28759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有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购买</a:t>
            </a:r>
            <a:r>
              <a:rPr sz="2300" spc="23">
                <a:solidFill>
                  <a:srgbClr val="689E5F"/>
                </a:solidFill>
                <a:latin typeface="QSUEMC+MS-UIGothic"/>
                <a:cs typeface="QSUEMC+MS-UIGothic"/>
              </a:rPr>
              <a:t>意愿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通常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公司的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趣，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购买产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的意愿，但尚未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采取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93619" y="251433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并愿意了解更多信息。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6310" y="441178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于不同的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购买阶</a:t>
            </a:r>
            <a:r>
              <a:rPr sz="2300">
                <a:solidFill>
                  <a:srgbClr val="689E5F"/>
                </a:solidFill>
                <a:latin typeface="QSUEMC+MS-UIGothic"/>
                <a:cs typeface="QSUEMC+MS-UIGothic"/>
              </a:rPr>
              <a:t>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390890" y="441178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需要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一步了解和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689E5F"/>
                </a:solidFill>
                <a:latin typeface="QSUEMC+MS-UIGothic"/>
                <a:cs typeface="QSUEMC+MS-UIGothic"/>
              </a:rPr>
              <a:t>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2343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可能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于不同的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购买阶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段，如了解、</a:t>
            </a:r>
          </a:p>
          <a:p>
            <a:pPr marL="1905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趣、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估、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1624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需要更多的信息和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估来做出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购买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41969" y="528611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决策。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08579" y="2434046"/>
            <a:ext cx="6372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9432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CAVNKT+URAKFF+Arial-BoldMT"/>
                <a:cs typeface="CAVNKT+URAKFF+Arial-BoldMT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 spc="-538">
                <a:solidFill>
                  <a:srgbClr val="5E5E5E"/>
                </a:solidFill>
                <a:latin typeface="QSUEMC+MS-UIGothic"/>
                <a:cs typeface="QSUEMC+MS-UIGothic"/>
              </a:rPr>
              <a:t>找潜在客的方法与巧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市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场调</a:t>
            </a: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研与分析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QSUEMC+MS-UIGothic"/>
                <a:cs typeface="QSUEMC+MS-UIGothic"/>
              </a:rPr>
              <a:t>确定目</a:t>
            </a: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689E5F"/>
                </a:solidFill>
                <a:latin typeface="QSUEMC+MS-UIGothic"/>
                <a:cs typeface="QSUEMC+MS-UIGothic"/>
              </a:rPr>
              <a:t>市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689E5F"/>
                </a:solidFill>
                <a:latin typeface="QSUEMC+MS-UIGothic"/>
                <a:cs typeface="QSUEMC+MS-UIGothic"/>
              </a:rPr>
              <a:t>争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689E5F"/>
                </a:solidFill>
                <a:latin typeface="QSUEMC+MS-UIGothic"/>
                <a:cs typeface="QSUEMC+MS-UIGothic"/>
              </a:rPr>
              <a:t>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QSUEMC+MS-UIGothic"/>
                <a:cs typeface="QSUEMC+MS-UIGothic"/>
              </a:rPr>
              <a:t>客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689E5F"/>
                </a:solidFill>
                <a:latin typeface="QSUEMC+MS-UIGothic"/>
                <a:cs typeface="QSUEMC+MS-UIGothic"/>
              </a:rPr>
              <a:t>需求分析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了解目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业趋势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、市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模、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争情况等。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了解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手的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品、价格、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售渠道等，以制定更有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性的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售策略。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研，了解客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的需求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和痛点，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提供改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方向。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社交媒体与网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平台利用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社交媒体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营销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3797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利用微博、微信、抖音等社交媒体平台，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品信息、活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信息，吸引潜在客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的关注。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网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络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广告投放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在搜索引擎、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门户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网站等网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平台上投放广告，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提高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的知名度。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网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络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社区运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在行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业论坛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、社群等网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社区中，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布有价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内容，与潜在客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互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，建立信任关系。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参加行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689E5F"/>
                </a:solidFill>
                <a:latin typeface="QSUEMC+MS-UIGothic"/>
                <a:cs typeface="QSUEMC+MS-UIGothic"/>
              </a:rPr>
              <a:t>展会与活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参加行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展会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1323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参加相关行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的展会，展示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品或服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，与潜在客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面交流。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参加行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活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参加相关行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会、交流会等活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结识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，了解行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赞</a:t>
            </a:r>
            <a:r>
              <a:rPr sz="2300" spc="25">
                <a:solidFill>
                  <a:srgbClr val="689E5F"/>
                </a:solidFill>
                <a:latin typeface="QSUEMC+MS-UIGothic"/>
                <a:cs typeface="QSUEMC+MS-UIGothic"/>
              </a:rPr>
              <a:t>助活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赞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助相关行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，提高品牌知名度，吸引潜在客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QSUEMC+MS-UIGothic"/>
                <a:cs typeface="QSUEMC+MS-UIGothic"/>
              </a:rPr>
              <a:t>的关注。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https://d.book118.com/148034133074006030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QSUEMC+MS-UIGothic</vt:lpstr>
      <vt:lpstr>JFJUGU+LCBDAP+ArialMT</vt:lpstr>
      <vt:lpstr>Times New Roman</vt:lpstr>
      <vt:lpstr>CAVNKT+URAKFF+Arial-BoldMT</vt:lpstr>
      <vt:lpstr>SimSun</vt:lpstr>
      <vt:lpstr>OCHWQK+AIGOIO+MicrosoftYaHei-Bold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2024-09-07T02:36:20.776</cp:lastPrinted>
  <dcterms:created xsi:type="dcterms:W3CDTF">2024-09-06T18:36:20Z</dcterms:created>
  <dcterms:modified xsi:type="dcterms:W3CDTF">2024-09-06T18:36:21Z</dcterms:modified>
</cp:coreProperties>
</file>