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5093B5E-57B1-4FD6-9DA1-DA6384A532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48158F-5D51-4218-B647-818D790AB7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B634140-10A9-4C32-BADA-640A1C3595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F893951-04EE-4CB4-8D40-258D1CBA47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3EB891B-2F1E-42E5-9C59-9D105935529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BE1BD04-1E1F-44D9-8842-7FD789D6A43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24A6383-5C7B-4050-A870-637FF511393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C60D04-C899-46C6-A5C3-6F59BF10EF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93A7DB9-3E7A-412A-8DCD-ECA65F644F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FED9D0-CC30-46E6-A9AD-57973A04C8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3572EB-FBF8-45FF-BDB2-DE6552CED7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48043105026006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新课程背景下英语教学中易出现的问题及教学对策</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endParaRPr lang="en-US" sz="2025">
              <a:solidFill>
                <a:srgbClr val="FFFFFF">
                  <a:alpha val="100000"/>
                </a:srgbClr>
              </a:solidFill>
              <a:latin typeface="Microsoft Yahei"/>
              <a:ea typeface="Microsoft Yahei"/>
              <a:cs typeface="Microsoft Yahei"/>
            </a:endParaRP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2024-02-01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The Current Situation and Challenges of English Teaching</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Analysis of process problems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Exploration of Innovation Strategies and Methods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Diversified resource utilization and optimization suggestions</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The transformation of teacher roles and ways to enhance their abilities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Policy support and construction of home school cooperation mechanism</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The Current Situation and Challenges of English Teaching</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The new current reform aims to cultivate students' comprehensive language ability, focusing on practicality and innovation</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It emphasizes student-centered teaching, encoding active participation and cooperation</a:t>
            </a:r>
          </a:p>
        </p:txBody>
      </p:sp>
      <p:pic>
        <p:nvPicPr>
          <p:cNvPr id="6" name="Picture 6"/>
          <p:cNvPicPr>
            <a:picLocks noChangeAspect="1"/>
          </p:cNvPicPr>
          <p:nvPr/>
        </p:nvPicPr>
        <p:blipFill>
          <a:blip r:embed="rId2"/>
          <a:srcRect t="7848" b="784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11896" b="11896"/>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The reform also advocates the integration of information technology into English teaching to enhance teaching effectiveness</a:t>
            </a:r>
          </a:p>
        </p:txBody>
      </p:sp>
      <p:pic>
        <p:nvPicPr>
          <p:cNvPr id="10" name="Picture 10"/>
          <p:cNvPicPr>
            <a:picLocks noChangeAspect="1"/>
          </p:cNvPicPr>
          <p:nvPr/>
        </p:nvPicPr>
        <p:blipFill>
          <a:blip r:embed="rId4"/>
          <a:srcRect t="13818" b="13818"/>
          <a:stretch>
            <a:fillRect/>
          </a:stretch>
        </p:blipFill>
        <p:spPr>
          <a:xfrm>
            <a:off x="544772" y="4664093"/>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Introduction to the Background of the New Course</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708618" y="1676039"/>
            <a:ext cx="776002" cy="766477"/>
          </a:xfrm>
          <a:prstGeom prst="rect">
            <a:avLst/>
          </a:prstGeom>
        </p:spPr>
        <p:txBody>
          <a:bodyPr vert="horz" wrap="none" lIns="121920" tIns="60960" rIns="121920" bIns="6096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100">
                <a:solidFill>
                  <a:schemeClr val="lt1">
                    <a:alpha val="100000"/>
                  </a:schemeClr>
                </a:solidFill>
                <a:latin typeface="微软雅黑"/>
                <a:ea typeface="微软雅黑"/>
                <a:cs typeface="微软雅黑"/>
              </a:rPr>
              <a:t>输入</a:t>
            </a:r>
          </a:p>
          <a:p>
            <a:pPr algn="ctr">
              <a:lnSpc>
                <a:spcPct val="100000"/>
              </a:lnSpc>
            </a:pPr>
            <a:r>
              <a:rPr lang="en-US" sz="2100">
                <a:solidFill>
                  <a:schemeClr val="lt1">
                    <a:alpha val="100000"/>
                  </a:schemeClr>
                </a:solidFill>
                <a:latin typeface="微软雅黑"/>
                <a:ea typeface="微软雅黑"/>
                <a:cs typeface="微软雅黑"/>
              </a:rPr>
              <a:t>标题</a:t>
            </a:r>
          </a:p>
        </p:txBody>
      </p:sp>
      <p:grpSp>
        <p:nvGrpSpPr>
          <p:cNvPr id="3" name="Group 3"/>
          <p:cNvGrpSpPr/>
          <p:nvPr/>
        </p:nvGrpSpPr>
        <p:grpSpPr>
          <a:xfrm>
            <a:off x="5290916" y="2839646"/>
            <a:ext cx="1569720" cy="1569720"/>
            <a:chOff x="5290916" y="2839646"/>
            <a:chExt cx="1569720" cy="1569720"/>
          </a:xfrm>
        </p:grpSpPr>
        <p:sp>
          <p:nvSpPr>
            <p:cNvPr id="4" name="AutoShape 4"/>
            <p:cNvSpPr/>
            <p:nvPr/>
          </p:nvSpPr>
          <p:spPr>
            <a:xfrm>
              <a:off x="5290916" y="2839646"/>
              <a:ext cx="1569720" cy="1569720"/>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687823" y="3272081"/>
              <a:ext cx="767048" cy="70418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6" name="AutoShape 6"/>
          <p:cNvSpPr/>
          <p:nvPr/>
        </p:nvSpPr>
        <p:spPr>
          <a:xfrm>
            <a:off x="6996028" y="2992432"/>
            <a:ext cx="2221230"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5400000">
            <a:off x="5424910" y="1427204"/>
            <a:ext cx="1342181"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5471779" y="1765908"/>
            <a:ext cx="1249680"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b="1">
                <a:solidFill>
                  <a:srgbClr val="FFFFFF">
                    <a:alpha val="100000"/>
                  </a:srgbClr>
                </a:solidFill>
                <a:latin typeface="Microsoft Yahei"/>
                <a:ea typeface="Microsoft Yahei"/>
                <a:cs typeface="Microsoft Yahei"/>
              </a:rPr>
              <a:t>02</a:t>
            </a:r>
          </a:p>
        </p:txBody>
      </p:sp>
      <p:sp>
        <p:nvSpPr>
          <p:cNvPr id="9" name="AutoShape 9"/>
          <p:cNvSpPr/>
          <p:nvPr/>
        </p:nvSpPr>
        <p:spPr>
          <a:xfrm>
            <a:off x="2955487" y="2992432"/>
            <a:ext cx="2221230"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2955487" y="3331136"/>
            <a:ext cx="2221230"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b="1">
                <a:solidFill>
                  <a:srgbClr val="FFFFFF">
                    <a:alpha val="100000"/>
                  </a:srgbClr>
                </a:solidFill>
                <a:latin typeface="Microsoft Yahei"/>
                <a:ea typeface="Microsoft Yahei"/>
                <a:cs typeface="Microsoft Yahei"/>
              </a:rPr>
              <a:t>01</a:t>
            </a:r>
          </a:p>
        </p:txBody>
      </p:sp>
      <p:sp>
        <p:nvSpPr>
          <p:cNvPr id="11" name="AutoShape 11"/>
          <p:cNvSpPr/>
          <p:nvPr/>
        </p:nvSpPr>
        <p:spPr>
          <a:xfrm rot="5400000">
            <a:off x="5426875" y="4565772"/>
            <a:ext cx="1342181" cy="1264147"/>
          </a:xfrm>
          <a:prstGeom prst="round2Diag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471779" y="4904476"/>
            <a:ext cx="1249680"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b="1">
                <a:solidFill>
                  <a:srgbClr val="FFFFFF">
                    <a:alpha val="100000"/>
                  </a:srgbClr>
                </a:solidFill>
                <a:latin typeface="Microsoft Yahei"/>
                <a:ea typeface="Microsoft Yahei"/>
                <a:cs typeface="Microsoft Yahei"/>
              </a:rPr>
              <a:t>04</a:t>
            </a:r>
          </a:p>
        </p:txBody>
      </p:sp>
      <p:sp>
        <p:nvSpPr>
          <p:cNvPr id="13" name="TextBox 13"/>
          <p:cNvSpPr txBox="1"/>
          <p:nvPr/>
        </p:nvSpPr>
        <p:spPr>
          <a:xfrm>
            <a:off x="6996028" y="3331136"/>
            <a:ext cx="2221230"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b="1">
                <a:solidFill>
                  <a:srgbClr val="FFFFFF">
                    <a:alpha val="100000"/>
                  </a:srgbClr>
                </a:solidFill>
                <a:latin typeface="Microsoft Yahei"/>
                <a:ea typeface="Microsoft Yahei"/>
                <a:cs typeface="Microsoft Yahei"/>
              </a:rPr>
              <a:t>03</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The current problems solving English teaching</a:t>
              </a:r>
            </a:p>
          </p:txBody>
        </p:sp>
      </p:grpSp>
      <p:sp>
        <p:nvSpPr>
          <p:cNvPr id="36" name="TextBox 36"/>
          <p:cNvSpPr txBox="1"/>
          <p:nvPr/>
        </p:nvSpPr>
        <p:spPr>
          <a:xfrm>
            <a:off x="522745" y="1445633"/>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500">
                <a:solidFill>
                  <a:schemeClr val="dk1">
                    <a:alpha val="100000"/>
                  </a:schemeClr>
                </a:solidFill>
                <a:latin typeface="Microsoft Yahei"/>
                <a:ea typeface="Microsoft Yahei"/>
                <a:cs typeface="Microsoft Yahei"/>
              </a:rPr>
              <a:t>Students' lake of interest and motivation in learning English</a:t>
            </a:r>
          </a:p>
        </p:txBody>
      </p:sp>
      <p:sp>
        <p:nvSpPr>
          <p:cNvPr id="37" name="TextBox 37"/>
          <p:cNvSpPr txBox="1"/>
          <p:nvPr/>
        </p:nvSpPr>
        <p:spPr>
          <a:xfrm>
            <a:off x="522745" y="4584201"/>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500">
                <a:solidFill>
                  <a:schemeClr val="dk1">
                    <a:alpha val="100000"/>
                  </a:schemeClr>
                </a:solidFill>
                <a:latin typeface="Microsoft Yahei"/>
                <a:ea typeface="Microsoft Yahei"/>
                <a:cs typeface="Microsoft Yahei"/>
              </a:rPr>
              <a:t>The disconnect between English teaching and real world applications, making it difficult for students to apply what they have learned</a:t>
            </a:r>
          </a:p>
        </p:txBody>
      </p:sp>
      <p:sp>
        <p:nvSpPr>
          <p:cNvPr id="38" name="TextBox 38"/>
          <p:cNvSpPr txBox="1"/>
          <p:nvPr/>
        </p:nvSpPr>
        <p:spPr>
          <a:xfrm>
            <a:off x="6996028" y="4584201"/>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500">
                <a:solidFill>
                  <a:schemeClr val="dk1">
                    <a:alpha val="100000"/>
                  </a:schemeClr>
                </a:solidFill>
                <a:latin typeface="Microsoft Yahei"/>
                <a:ea typeface="Microsoft Yahei"/>
                <a:cs typeface="Microsoft Yahei"/>
              </a:rPr>
              <a:t>The balance between teaching resources and the actual needs of students, resulting in differences in teaching and learning</a:t>
            </a:r>
          </a:p>
        </p:txBody>
      </p:sp>
      <p:sp>
        <p:nvSpPr>
          <p:cNvPr id="39" name="TextBox 39"/>
          <p:cNvSpPr txBox="1"/>
          <p:nvPr/>
        </p:nvSpPr>
        <p:spPr>
          <a:xfrm>
            <a:off x="6996028" y="1445633"/>
            <a:ext cx="4653971" cy="122728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500">
                <a:solidFill>
                  <a:schemeClr val="dk1">
                    <a:alpha val="100000"/>
                  </a:schemeClr>
                </a:solidFill>
                <a:latin typeface="Microsoft Yahei"/>
                <a:ea typeface="Microsoft Yahei"/>
                <a:cs typeface="Microsoft Yahei"/>
              </a:rPr>
              <a:t>Teachers' emphasis on grammar and vocabulary teaching, focusing on the cultivation of communication skills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rot="2700000">
            <a:off x="4679004" y="2401236"/>
            <a:ext cx="2799547" cy="2789959"/>
          </a:xfrm>
          <a:prstGeom prst="rect">
            <a:avLst/>
          </a:prstGeom>
          <a:solidFill>
            <a:schemeClr val="lt1">
              <a:alpha val="51000"/>
            </a:schemeClr>
          </a:solidFill>
          <a:ln w="28575">
            <a:solidFill>
              <a:schemeClr val="accent2">
                <a:alpha val="51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TextBox 3"/>
          <p:cNvSpPr txBox="1"/>
          <p:nvPr/>
        </p:nvSpPr>
        <p:spPr>
          <a:xfrm>
            <a:off x="575049" y="2110528"/>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Improving students' interest and motivation by adapting innovative teaching methods and materials</a:t>
            </a:r>
          </a:p>
        </p:txBody>
      </p:sp>
      <p:pic>
        <p:nvPicPr>
          <p:cNvPr id="4" name="Picture 4"/>
          <p:cNvPicPr>
            <a:picLocks noChangeAspect="1"/>
          </p:cNvPicPr>
          <p:nvPr/>
        </p:nvPicPr>
        <p:blipFill>
          <a:blip r:embed="rId2"/>
          <a:srcRect l="16667" r="16667"/>
          <a:stretch>
            <a:fillRect/>
          </a:stretch>
        </p:blipFill>
        <p:spPr>
          <a:xfrm>
            <a:off x="4284507" y="2196060"/>
            <a:ext cx="1219200" cy="1219200"/>
          </a:xfrm>
          <a:prstGeom prst="roundRect">
            <a:avLst/>
          </a:prstGeom>
          <a:ln w="19050">
            <a:solidFill>
              <a:schemeClr val="accent1"/>
            </a:solidFill>
            <a:prstDash val="solid"/>
          </a:ln>
        </p:spPr>
      </p:pic>
      <p:pic>
        <p:nvPicPr>
          <p:cNvPr id="5" name="Picture 5"/>
          <p:cNvPicPr>
            <a:picLocks noChangeAspect="1"/>
          </p:cNvPicPr>
          <p:nvPr/>
        </p:nvPicPr>
        <p:blipFill>
          <a:blip r:embed="rId3"/>
          <a:srcRect l="12500" r="12500"/>
          <a:stretch>
            <a:fillRect/>
          </a:stretch>
        </p:blipFill>
        <p:spPr>
          <a:xfrm>
            <a:off x="6641641" y="2196060"/>
            <a:ext cx="1219200" cy="1219200"/>
          </a:xfrm>
          <a:prstGeom prst="roundRect">
            <a:avLst/>
          </a:prstGeom>
          <a:ln w="19050">
            <a:solidFill>
              <a:schemeClr val="accent1"/>
            </a:solidFill>
            <a:prstDash val="solid"/>
          </a:ln>
        </p:spPr>
      </p:pic>
      <p:pic>
        <p:nvPicPr>
          <p:cNvPr id="6" name="Picture 6"/>
          <p:cNvPicPr>
            <a:picLocks noChangeAspect="1"/>
          </p:cNvPicPr>
          <p:nvPr/>
        </p:nvPicPr>
        <p:blipFill>
          <a:blip r:embed="rId4"/>
          <a:srcRect l="22208" r="22208"/>
          <a:stretch>
            <a:fillRect/>
          </a:stretch>
        </p:blipFill>
        <p:spPr>
          <a:xfrm>
            <a:off x="4284507" y="4288263"/>
            <a:ext cx="1219200" cy="1219200"/>
          </a:xfrm>
          <a:prstGeom prst="roundRect">
            <a:avLst/>
          </a:prstGeom>
          <a:ln w="19050">
            <a:solidFill>
              <a:schemeClr val="accent1"/>
            </a:solidFill>
            <a:prstDash val="solid"/>
          </a:ln>
        </p:spPr>
      </p:pic>
      <p:pic>
        <p:nvPicPr>
          <p:cNvPr id="7" name="Picture 7"/>
          <p:cNvPicPr>
            <a:picLocks noChangeAspect="1"/>
          </p:cNvPicPr>
          <p:nvPr/>
        </p:nvPicPr>
        <p:blipFill>
          <a:blip r:embed="rId5"/>
          <a:srcRect l="14250" r="14250"/>
          <a:stretch>
            <a:fillRect/>
          </a:stretch>
        </p:blipFill>
        <p:spPr>
          <a:xfrm>
            <a:off x="6641641" y="4288263"/>
            <a:ext cx="1219200" cy="1219200"/>
          </a:xfrm>
          <a:prstGeom prst="roundRect">
            <a:avLst/>
          </a:prstGeom>
          <a:ln w="19050">
            <a:solidFill>
              <a:schemeClr val="accent1"/>
            </a:solidFill>
            <a:prstDash val="solid"/>
          </a:ln>
        </p:spPr>
      </p:pic>
      <p:sp>
        <p:nvSpPr>
          <p:cNvPr id="8" name="TextBox 8"/>
          <p:cNvSpPr txBox="1"/>
          <p:nvPr/>
        </p:nvSpPr>
        <p:spPr>
          <a:xfrm>
            <a:off x="653186" y="4288263"/>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Balancing teaching resources to meet the actual needs of students and improve teaching effectiveness</a:t>
            </a:r>
          </a:p>
        </p:txBody>
      </p:sp>
      <p:sp>
        <p:nvSpPr>
          <p:cNvPr id="9" name="TextBox 9"/>
          <p:cNvSpPr txBox="1"/>
          <p:nvPr/>
        </p:nvSpPr>
        <p:spPr>
          <a:xfrm>
            <a:off x="8123483" y="2110528"/>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Focusing on the cultivation of communication skills to enhance students' practical ability</a:t>
            </a:r>
          </a:p>
        </p:txBody>
      </p:sp>
      <p:sp>
        <p:nvSpPr>
          <p:cNvPr id="10" name="TextBox 10"/>
          <p:cNvSpPr txBox="1"/>
          <p:nvPr/>
        </p:nvSpPr>
        <p:spPr>
          <a:xfrm>
            <a:off x="8191168" y="4288263"/>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Strengthening the connection between English teaching and real world applications to make learning more meaningful and practical</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Urgent areas and priorities for improvement</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Analysis of process problems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Monotonic teaching content and methods: Traditional English teaching often focuses on grammar and vocabulary, focusing on the cultivation of students' interests The lake of diversity and innovation in teaching methods also makes it difficult to stimulate students' enthusiasm for learning</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Insufficient attention to student needs: Under the background of the new curriculum, student centered teaching should be emphasized However, some teachers still opt for a one size fits all approach, failing to take into account the individual differences and needs of students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Heavy burden on students: Excessive home work and examination pressure can lead to students' savings to English learning When students feel overwhelmed, they may lose interest in the subject</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Exploring the Rock of Student Interest and Its Reasons</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Overemphasis on knowledge introduction: Traditional English teaching often focuses on introducing knowledge to students, focusing on the cultivation of their language skills and communicative abilities This approach is not conductive to the comprehensive development of students' English proficiency</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Lake of interactive and participatory teaching: Traditional teaching methods often involve passive learning, with students listening to lectures and taking notes This approach fails to engage students actively in the learning process, making it difficult for them to master the language effectively</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Flexible and updated teaching materials: Some traditional teaching materials are flexible and updated, failing to keep space with the development of the times and the needs of students This can limit students' exposure to authentic language materials and behind their language acquisition</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of the limitations of traditional methods</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Limited access to high quality resources: Due to geographical, economic, and other factors, some schools and regions may have limited access to high quality English teaching resources This can restrict the teaching quality and students' learning outcomes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Effective integration of resources: Even if schools have access to diverse teaching resources, effective integration can lead to a waste of resources and a failure to maximize their educational value Prop integration of resources requirements care planning and coordination among teachers and administrators</a:t>
            </a:r>
          </a:p>
          <a:p>
            <a:pPr marL="203200" lvl="0" indent="-203200">
              <a:lnSpc>
                <a:spcPct val="186000"/>
              </a:lnSpc>
              <a:buFont typeface="Arial"/>
              <a:buChar char="•"/>
            </a:pPr>
            <a:r>
              <a:rPr lang="en-US" sz="1500">
                <a:solidFill>
                  <a:schemeClr val="dk1">
                    <a:alpha val="100000"/>
                  </a:schemeClr>
                </a:solidFill>
                <a:latin typeface="Microsoft Yahei"/>
                <a:ea typeface="Microsoft Yahei"/>
                <a:cs typeface="Microsoft Yahei"/>
              </a:rPr>
              <a:t>Unbalanced allocation of resources: In some cases, resources may be allocated unevenly among different schools or regions, leading to divisions in teaching quality and learning opportunities This can enhance educational qualities and hint at the overall improvement of English education</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Analysis of the Impact of Independent Resource Integration</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Exploration of Innovation Strategies and Methods</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763829" y="1610750"/>
            <a:ext cx="2553871" cy="131513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spcBef>
                <a:spcPts val="270"/>
              </a:spcBef>
              <a:defRPr/>
            </a:pPr>
            <a:r>
              <a:rPr lang="en-US" sz="1350">
                <a:solidFill>
                  <a:schemeClr val="dk1">
                    <a:alpha val="100000"/>
                  </a:schemeClr>
                </a:solidFill>
                <a:latin typeface="Microsoft Yahei"/>
                <a:ea typeface="Microsoft Yahei"/>
                <a:cs typeface="Microsoft Yahei"/>
              </a:rPr>
              <a:t>Encourage students to actively participate in classroom discussions and express their views</a:t>
            </a:r>
            <a:endParaRPr lang="en-US" sz="1100"/>
          </a:p>
        </p:txBody>
      </p:sp>
      <p:sp>
        <p:nvSpPr>
          <p:cNvPr id="3" name="AutoShape 3"/>
          <p:cNvSpPr/>
          <p:nvPr/>
        </p:nvSpPr>
        <p:spPr>
          <a:xfrm>
            <a:off x="8888726" y="1610750"/>
            <a:ext cx="2569478" cy="13775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spcBef>
                <a:spcPts val="270"/>
              </a:spcBef>
              <a:defRPr/>
            </a:pPr>
            <a:r>
              <a:rPr lang="en-US" sz="1350">
                <a:solidFill>
                  <a:schemeClr val="dk1">
                    <a:alpha val="100000"/>
                  </a:schemeClr>
                </a:solidFill>
                <a:latin typeface="Microsoft Yahei"/>
                <a:ea typeface="Microsoft Yahei"/>
                <a:cs typeface="Microsoft Yahei"/>
              </a:rPr>
              <a:t>Use heuristic questions and open ended topics to stimulate students' thinking and imaging</a:t>
            </a:r>
            <a:endParaRPr lang="en-US" sz="1100"/>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Sharing of heuristic thinking guidance techniques</a:t>
              </a:r>
            </a:p>
          </p:txBody>
        </p:sp>
      </p:grpSp>
      <p:sp>
        <p:nvSpPr>
          <p:cNvPr id="26" name="AutoShape 26"/>
          <p:cNvSpPr/>
          <p:nvPr/>
        </p:nvSpPr>
        <p:spPr>
          <a:xfrm>
            <a:off x="1556971" y="4386298"/>
            <a:ext cx="2552700" cy="144029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defRPr/>
            </a:pPr>
            <a:r>
              <a:rPr lang="en-US" sz="1350">
                <a:solidFill>
                  <a:schemeClr val="dk1">
                    <a:alpha val="100000"/>
                  </a:schemeClr>
                </a:solidFill>
                <a:latin typeface="Microsoft Yahei"/>
                <a:ea typeface="Microsoft Yahei"/>
                <a:cs typeface="Microsoft Yahei"/>
              </a:rPr>
              <a:t>Guide students to think creatively and independently, cultivate their ability to solve problems</a:t>
            </a:r>
            <a:endParaRPr lang="en-US" sz="1100"/>
          </a:p>
        </p:txBody>
      </p:sp>
      <p:sp>
        <p:nvSpPr>
          <p:cNvPr id="27" name="AutoShape 27"/>
          <p:cNvSpPr/>
          <p:nvPr/>
        </p:nvSpPr>
        <p:spPr>
          <a:xfrm>
            <a:off x="8049592" y="4406623"/>
            <a:ext cx="2552700" cy="141997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Emphasis on the importance of heuristic thinking in English learning and help students master related skills</a:t>
            </a:r>
            <a:endParaRPr lang="en-US" sz="1100"/>
          </a:p>
        </p:txBody>
      </p:sp>
      <p:pic>
        <p:nvPicPr>
          <p:cNvPr id="28" name="Picture 28"/>
          <p:cNvPicPr>
            <a:picLocks noChangeAspect="1"/>
          </p:cNvPicPr>
          <p:nvPr/>
        </p:nvPicPr>
        <p:blipFill>
          <a:blip r:embed="rId2"/>
          <a:srcRect l="16675" r="16675"/>
          <a:stretch>
            <a:fillRect/>
          </a:stretch>
        </p:blipFill>
        <p:spPr>
          <a:xfrm>
            <a:off x="3352886" y="2055085"/>
            <a:ext cx="2476500" cy="2476500"/>
          </a:xfrm>
          <a:prstGeom prst="ellipse">
            <a:avLst/>
          </a:prstGeom>
        </p:spPr>
      </p:pic>
      <p:pic>
        <p:nvPicPr>
          <p:cNvPr id="29" name="Picture 29"/>
          <p:cNvPicPr>
            <a:picLocks noChangeAspect="1"/>
          </p:cNvPicPr>
          <p:nvPr/>
        </p:nvPicPr>
        <p:blipFill>
          <a:blip r:embed="rId3"/>
          <a:srcRect l="15000" r="15000"/>
          <a:stretch>
            <a:fillRect/>
          </a:stretch>
        </p:blipFill>
        <p:spPr>
          <a:xfrm>
            <a:off x="6374798" y="2055085"/>
            <a:ext cx="2476500" cy="2476500"/>
          </a:xfrm>
          <a:prstGeom prst="ellipse">
            <a:avLst/>
          </a:prstGeom>
        </p:spPr>
      </p:pic>
      <p:grpSp>
        <p:nvGrpSpPr>
          <p:cNvPr id="30" name="Group 30"/>
          <p:cNvGrpSpPr/>
          <p:nvPr/>
        </p:nvGrpSpPr>
        <p:grpSpPr>
          <a:xfrm>
            <a:off x="3352886" y="2107432"/>
            <a:ext cx="665795" cy="665791"/>
            <a:chOff x="3352886" y="2107432"/>
            <a:chExt cx="665795" cy="665791"/>
          </a:xfrm>
        </p:grpSpPr>
        <p:sp>
          <p:nvSpPr>
            <p:cNvPr id="31" name="AutoShape 31"/>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2" name="Freeform 32"/>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8174522" y="2107432"/>
            <a:ext cx="665795" cy="665791"/>
            <a:chOff x="8174522" y="2107432"/>
            <a:chExt cx="665795" cy="665791"/>
          </a:xfrm>
        </p:grpSpPr>
        <p:sp>
          <p:nvSpPr>
            <p:cNvPr id="34" name="AutoShape 34"/>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5" name="Freeform 35"/>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4252748" y="4178300"/>
            <a:ext cx="665795" cy="665791"/>
            <a:chOff x="4252748" y="4178300"/>
            <a:chExt cx="665795" cy="665791"/>
          </a:xfrm>
        </p:grpSpPr>
        <p:sp>
          <p:nvSpPr>
            <p:cNvPr id="37" name="AutoShape 37"/>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8" name="Freeform 38"/>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9" name="Group 39"/>
          <p:cNvGrpSpPr/>
          <p:nvPr/>
        </p:nvGrpSpPr>
        <p:grpSpPr>
          <a:xfrm>
            <a:off x="7274660" y="4178300"/>
            <a:ext cx="665795" cy="665791"/>
            <a:chOff x="7274660" y="4178300"/>
            <a:chExt cx="665795" cy="665791"/>
          </a:xfrm>
        </p:grpSpPr>
        <p:sp>
          <p:nvSpPr>
            <p:cNvPr id="40" name="AutoShape 40"/>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1" name="Freeform 41"/>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https://d.book118.com/148043105026006042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2024-09-21T05:24:45.983</cp:lastPrinted>
  <dcterms:created xsi:type="dcterms:W3CDTF">2024-09-20T21:24:46Z</dcterms:created>
  <dcterms:modified xsi:type="dcterms:W3CDTF">2024-09-20T21:24:48Z</dcterms:modified>
</cp:coreProperties>
</file>