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220104-6EAF-4AFD-A060-0CD192BE1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0A514-0D47-4BA9-8707-9184784DA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9D070A-7009-42E3-A339-F3ABDF2A43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39069B-33CC-4631-B952-F3C4533EC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C7CE59-5908-4648-81B0-A60F1977D5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1435FD-9A3B-4081-945D-CEC53EA990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72F411-7B52-44A4-A8F6-A91252371A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7F5328-CF18-47A4-B15A-456846CBDD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9318D8-B1F8-406D-9AAE-C8A23DAA2C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8987B3-A95F-47DF-B1FB-01FBFB105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7AAACF-F34C-4B85-9C2F-E9F2D0B8E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 Id="rId3"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 Id="rId3"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43112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国际商法》_商事组织法\n## 1.商事组织法基本概念与原则\n### 1.1商事组织法的定义与调整范围\n### 1.2商事组织法的基本原则\n### 1.3商事组织法的法律渊源\n## 2.商事组织的类型及其设立\n### 2.1商事组织的类型概述\n### 2.2各类商事组织的设立条件与程序\n### 2.3商事组织的设立责任与设立无效\n## 3.商事组织的治理结构\n### 3.1商事组织治理结构的基本框架\n### 3.2股东会与董事会的运作机制\n### 3.3经理层与其他利益相关者的权益保障\n## 4.商事组织的变更与终止\n### 4.1商事组织的变更类型与程序\n### 4.2商事组织的终止原因与清算程序\n### 4.3商事组织变更与终止的法律责任\n## 5.商事组织法的适用与解释\n### 5.1商事组织法的适用原则\n### 5.2商事组织法的解释方法\n### 5.3国际商事组织法的协调与统一\n## 6.国际商事组织法的实践案例分析\n### 6.1国际商事组织设立与治理案例分析\n### 6.2国际商事组织变更与终止案例分析\n### 6.3国际商事组织法的争议解决案例分析\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15700" cy="1301750"/>
          </a:xfrm>
        </p:spPr>
        <p:txBody>
          <a:bodyPr vert="horz" wrap="square" lIns="91440" tIns="45720" rIns="91440" bIns="45720" anchor="t">
            <a:normAutofit/>
          </a:bodyPr>
          <a:lstStyle/>
          <a:p>
            <a:r>
              <a:rPr lang="zh-CN" sz="7200"/>
              <a:t>《国际商法》_商事组织法</a:t>
            </a:r>
            <a:endParaRPr/>
          </a:p>
        </p:txBody>
      </p:sp>
      <p:sp>
        <p:nvSpPr>
          <p:cNvPr id="3" name="文本占位符 3" descr="{&quot;isTemplate&quot;:false,&quot;type&quot;:&quot;content&quot;,&quot;canOmit&quot;:true,&quot;range&quot;:0}"/>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0"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000"/>
              <a:t>商事组织法基本概念与原则</a:t>
            </a:r>
            <a:endParaRPr/>
          </a:p>
        </p:txBody>
      </p:sp>
      <p:sp>
        <p:nvSpPr>
          <p:cNvPr id="12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77"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78" name="Group 9"/>
            <p:cNvGrpSpPr/>
            <p:nvPr/>
          </p:nvGrpSpPr>
          <p:grpSpPr>
            <a:xfrm>
              <a:off x="5982796" y="1521950"/>
              <a:ext cx="5687135" cy="1523479"/>
              <a:chOff x="5982796" y="1521950"/>
              <a:chExt cx="5687135" cy="1523479"/>
            </a:xfrm>
          </p:grpSpPr>
          <p:sp>
            <p:nvSpPr>
              <p:cNvPr id="179"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商事组织法的定义</a:t>
                </a:r>
                <a:endParaRPr/>
              </a:p>
            </p:txBody>
          </p:sp>
          <p:sp>
            <p:nvSpPr>
              <p:cNvPr id="180"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商事组织法是调整商事组织设立、变更、终止及其内部治理的法律规范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商事组织法主要涉及</a:t>
                </a:r>
                <a:r>
                  <a:rPr lang="zh-CN" sz="1400" b="1">
                    <a:solidFill>
                      <a:schemeClr val="tx1">
                        <a:alpha val="100000"/>
                      </a:schemeClr>
                    </a:solidFill>
                    <a:latin typeface="Microsoft Yahei"/>
                    <a:ea typeface="Microsoft Yahei"/>
                  </a:rPr>
                  <a:t>公司、合伙企业、个人独资企业</a:t>
                </a:r>
                <a:r>
                  <a:rPr lang="zh-CN" sz="1400">
                    <a:solidFill>
                      <a:schemeClr val="tx1">
                        <a:alpha val="100000"/>
                      </a:schemeClr>
                    </a:solidFill>
                    <a:latin typeface="Microsoft Yahei"/>
                    <a:ea typeface="Microsoft Yahei"/>
                  </a:rPr>
                  <a:t>等商事组织的法律问题</a:t>
                </a:r>
                <a:endParaRPr/>
              </a:p>
            </p:txBody>
          </p:sp>
        </p:grpSp>
        <p:grpSp>
          <p:nvGrpSpPr>
            <p:cNvPr id="181" name="Group 2"/>
            <p:cNvGrpSpPr/>
            <p:nvPr/>
          </p:nvGrpSpPr>
          <p:grpSpPr>
            <a:xfrm>
              <a:off x="5982796" y="3170591"/>
              <a:ext cx="5783287" cy="1523479"/>
              <a:chOff x="5982796" y="3170591"/>
              <a:chExt cx="5783287" cy="1523479"/>
            </a:xfrm>
          </p:grpSpPr>
          <p:sp>
            <p:nvSpPr>
              <p:cNvPr id="182"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商事组织法的调整范围</a:t>
                </a:r>
                <a:endParaRPr/>
              </a:p>
            </p:txBody>
          </p:sp>
          <p:sp>
            <p:nvSpPr>
              <p:cNvPr id="183"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商事组织法的调整范围包括商事组织的</a:t>
                </a:r>
                <a:r>
                  <a:rPr lang="zh-CN" sz="1400" b="1">
                    <a:solidFill>
                      <a:schemeClr val="tx1">
                        <a:alpha val="100000"/>
                      </a:schemeClr>
                    </a:solidFill>
                    <a:latin typeface="Microsoft Yahei"/>
                    <a:ea typeface="Microsoft Yahei"/>
                  </a:rPr>
                  <a:t>设立、变更、终止</a:t>
                </a:r>
                <a:r>
                  <a:rPr lang="zh-CN" sz="1400">
                    <a:solidFill>
                      <a:schemeClr val="tx1">
                        <a:alpha val="100000"/>
                      </a:schemeClr>
                    </a:solidFill>
                    <a:latin typeface="Microsoft Yahei"/>
                    <a:ea typeface="Microsoft Yahei"/>
                  </a:rPr>
                  <a:t>等关键环节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商事组织法的调整范围涉及商事组织的</a:t>
                </a:r>
                <a:r>
                  <a:rPr lang="zh-CN" sz="1400" b="1">
                    <a:solidFill>
                      <a:schemeClr val="tx1">
                        <a:alpha val="100000"/>
                      </a:schemeClr>
                    </a:solidFill>
                    <a:latin typeface="Microsoft Yahei"/>
                    <a:ea typeface="Microsoft Yahei"/>
                  </a:rPr>
                  <a:t>内部治理、利润分配、风险控制</a:t>
                </a:r>
                <a:r>
                  <a:rPr lang="zh-CN" sz="1400">
                    <a:solidFill>
                      <a:schemeClr val="tx1">
                        <a:alpha val="100000"/>
                      </a:schemeClr>
                    </a:solidFill>
                    <a:latin typeface="Microsoft Yahei"/>
                    <a:ea typeface="Microsoft Yahei"/>
                  </a:rPr>
                  <a:t>等重要问题</a:t>
                </a:r>
                <a:endParaRPr/>
              </a:p>
            </p:txBody>
          </p:sp>
        </p:grpSp>
        <p:grpSp>
          <p:nvGrpSpPr>
            <p:cNvPr id="184" name="Group 5"/>
            <p:cNvGrpSpPr/>
            <p:nvPr/>
          </p:nvGrpSpPr>
          <p:grpSpPr>
            <a:xfrm>
              <a:off x="5982796" y="4823246"/>
              <a:ext cx="5783287" cy="1523479"/>
              <a:chOff x="5982796" y="4823246"/>
              <a:chExt cx="5783287" cy="1523479"/>
            </a:xfrm>
          </p:grpSpPr>
          <p:sp>
            <p:nvSpPr>
              <p:cNvPr id="185"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商事组织法与其他法律的关系</a:t>
                </a:r>
                <a:endParaRPr/>
              </a:p>
            </p:txBody>
          </p:sp>
          <p:sp>
            <p:nvSpPr>
              <p:cNvPr id="186"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商事组织法与经济法、合同法、劳动法等法律密切相关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商事组织法在调整商事组织法律关系时，需要与其他法律相互协调和补充</a:t>
                </a:r>
                <a:endParaRPr/>
              </a:p>
            </p:txBody>
          </p:sp>
        </p:grpSp>
      </p:grpSp>
      <p:pic>
        <p:nvPicPr>
          <p:cNvPr id="187"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88"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商事组织法的定义与调整范围</a:t>
            </a:r>
            <a:endParaRPr lang="en-US" altLang="zh-CN" sz="2800" b="1">
              <a:latin typeface="+mj-ea"/>
              <a:ea typeface="+mj-ea"/>
            </a:endParaRPr>
          </a:p>
        </p:txBody>
      </p:sp>
      <p:sp>
        <p:nvSpPr>
          <p:cNvPr id="189"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0"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1"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3"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94" name="组合 193"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95" name="组合 4"/>
            <p:cNvGrpSpPr/>
            <p:nvPr/>
          </p:nvGrpSpPr>
          <p:grpSpPr>
            <a:xfrm>
              <a:off x="660396" y="1892786"/>
              <a:ext cx="5622867" cy="1446014"/>
              <a:chOff x="571500" y="1815543"/>
              <a:chExt cx="5622867" cy="1446014"/>
            </a:xfrm>
          </p:grpSpPr>
          <p:sp>
            <p:nvSpPr>
              <p:cNvPr id="196"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商事组织法的法定原则</a:t>
                </a:r>
                <a:endParaRPr lang="en-US" b="1">
                  <a:solidFill>
                    <a:schemeClr val="accent1">
                      <a:alpha val="100000"/>
                    </a:schemeClr>
                  </a:solidFill>
                  <a:latin typeface="微软雅黑"/>
                  <a:ea typeface="微软雅黑"/>
                </a:endParaRPr>
              </a:p>
            </p:txBody>
          </p:sp>
          <p:sp>
            <p:nvSpPr>
              <p:cNvPr id="197"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商事组织法的基本原则是指商事组织法的制定、解释和适用过程中必须遵循的基本法律思想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法定原则要求商事组织的设立、变更、终止及其内部治理等事项必须依法进行</a:t>
                </a:r>
                <a:endParaRPr/>
              </a:p>
            </p:txBody>
          </p:sp>
          <p:sp>
            <p:nvSpPr>
              <p:cNvPr id="198"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99" name="组合 8"/>
            <p:cNvGrpSpPr/>
            <p:nvPr/>
          </p:nvGrpSpPr>
          <p:grpSpPr>
            <a:xfrm>
              <a:off x="660396" y="3478749"/>
              <a:ext cx="5622868" cy="1446014"/>
              <a:chOff x="571500" y="1815543"/>
              <a:chExt cx="5622868" cy="1446014"/>
            </a:xfrm>
          </p:grpSpPr>
          <p:sp>
            <p:nvSpPr>
              <p:cNvPr id="20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商事组织法的公平原则</a:t>
                </a:r>
                <a:endParaRPr lang="en-US" b="1">
                  <a:solidFill>
                    <a:schemeClr val="accent1">
                      <a:alpha val="100000"/>
                    </a:schemeClr>
                  </a:solidFill>
                  <a:latin typeface="微软雅黑"/>
                  <a:ea typeface="微软雅黑"/>
                </a:endParaRPr>
              </a:p>
            </p:txBody>
          </p:sp>
          <p:sp>
            <p:nvSpPr>
              <p:cNvPr id="201"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公平原则要求商事组织法在调整商事组织法律关系时，应当保障各方当事人的合法权益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公平原则要求商事组织法在制定、解释和适用过程中，应当体现公平和正义</a:t>
                </a:r>
                <a:endParaRPr/>
              </a:p>
            </p:txBody>
          </p:sp>
          <p:sp>
            <p:nvSpPr>
              <p:cNvPr id="202"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03" name="组合 12"/>
            <p:cNvGrpSpPr/>
            <p:nvPr/>
          </p:nvGrpSpPr>
          <p:grpSpPr>
            <a:xfrm>
              <a:off x="660396" y="5064711"/>
              <a:ext cx="5622867" cy="1446014"/>
              <a:chOff x="571500" y="1815543"/>
              <a:chExt cx="5622867" cy="1446014"/>
            </a:xfrm>
          </p:grpSpPr>
          <p:sp>
            <p:nvSpPr>
              <p:cNvPr id="20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商事组织法的诚信原则</a:t>
                </a:r>
                <a:endParaRPr lang="en-US" b="1">
                  <a:solidFill>
                    <a:schemeClr val="accent1">
                      <a:alpha val="100000"/>
                    </a:schemeClr>
                  </a:solidFill>
                  <a:latin typeface="微软雅黑"/>
                  <a:ea typeface="微软雅黑"/>
                </a:endParaRPr>
              </a:p>
            </p:txBody>
          </p:sp>
          <p:sp>
            <p:nvSpPr>
              <p:cNvPr id="205"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诚信原则要求商事组织法在调整商事组织法律关系时，应当维护商事组织的信誉和商誉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诚信原则要求商事组织法在制定、解释和适用过程中，应当倡导诚信和守信</a:t>
                </a:r>
                <a:endParaRPr/>
              </a:p>
            </p:txBody>
          </p:sp>
          <p:sp>
            <p:nvSpPr>
              <p:cNvPr id="206"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0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商事组织法的基本原则</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09"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10"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11" name="Group 2"/>
            <p:cNvGrpSpPr/>
            <p:nvPr/>
          </p:nvGrpSpPr>
          <p:grpSpPr>
            <a:xfrm>
              <a:off x="5982796" y="3116804"/>
              <a:ext cx="5783287" cy="1610798"/>
              <a:chOff x="5982796" y="3116804"/>
              <a:chExt cx="5783287" cy="1610798"/>
            </a:xfrm>
          </p:grpSpPr>
          <p:sp>
            <p:nvSpPr>
              <p:cNvPr id="212"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商事组织法的国内法律渊源</a:t>
                </a:r>
                <a:endParaRPr/>
              </a:p>
            </p:txBody>
          </p:sp>
          <p:sp>
            <p:nvSpPr>
              <p:cNvPr id="213"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商事组织法的国内法律渊源主要包括宪法、民法典、商法典等法律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商事组织法的国内法律渊源还包括行政法规、地方性法规、部门规章等规范性文件</a:t>
                </a:r>
                <a:endParaRPr/>
              </a:p>
            </p:txBody>
          </p:sp>
        </p:grpSp>
        <p:grpSp>
          <p:nvGrpSpPr>
            <p:cNvPr id="214" name="Group 5"/>
            <p:cNvGrpSpPr/>
            <p:nvPr/>
          </p:nvGrpSpPr>
          <p:grpSpPr>
            <a:xfrm>
              <a:off x="5982796" y="4769459"/>
              <a:ext cx="5783287" cy="1610798"/>
              <a:chOff x="5982796" y="4769459"/>
              <a:chExt cx="5783287" cy="1610798"/>
            </a:xfrm>
          </p:grpSpPr>
          <p:sp>
            <p:nvSpPr>
              <p:cNvPr id="215"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商事组织法的国际法律渊源</a:t>
                </a:r>
                <a:endParaRPr/>
              </a:p>
            </p:txBody>
          </p:sp>
          <p:sp>
            <p:nvSpPr>
              <p:cNvPr id="216"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商事组织法的国际法律渊源主要包括国际公约、国际条约、国际惯例等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商事组织法的国际法律渊源还包括国际组织的规范性文件和司法判例</a:t>
                </a:r>
                <a:endParaRPr/>
              </a:p>
            </p:txBody>
          </p:sp>
        </p:grpSp>
        <p:grpSp>
          <p:nvGrpSpPr>
            <p:cNvPr id="217" name="Group 407"/>
            <p:cNvGrpSpPr/>
            <p:nvPr/>
          </p:nvGrpSpPr>
          <p:grpSpPr>
            <a:xfrm>
              <a:off x="5982796" y="1468163"/>
              <a:ext cx="5700871" cy="1610798"/>
              <a:chOff x="5982796" y="1468163"/>
              <a:chExt cx="5700871" cy="1610798"/>
            </a:xfrm>
          </p:grpSpPr>
          <p:sp>
            <p:nvSpPr>
              <p:cNvPr id="218"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商事组织法的法律解释</a:t>
                </a:r>
                <a:endParaRPr/>
              </a:p>
            </p:txBody>
          </p:sp>
          <p:sp>
            <p:nvSpPr>
              <p:cNvPr id="219"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商事组织法的法律解释是指对商事组织法条文含义的阐明和说明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商事组织法的法律解释主要包括立法解释、司法解释和学术解释</a:t>
                </a:r>
                <a:endParaRPr/>
              </a:p>
            </p:txBody>
          </p:sp>
        </p:grpSp>
      </p:grpSp>
      <p:sp>
        <p:nvSpPr>
          <p:cNvPr id="2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商事组织法的法律渊源</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22"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600"/>
              <a:t>商事组织的类型及其设立</a:t>
            </a:r>
            <a:endParaRPr/>
          </a:p>
        </p:txBody>
      </p:sp>
      <p:sp>
        <p:nvSpPr>
          <p:cNvPr id="22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5"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226"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227" name="Group 365"/>
            <p:cNvGrpSpPr/>
            <p:nvPr/>
          </p:nvGrpSpPr>
          <p:grpSpPr>
            <a:xfrm>
              <a:off x="763829" y="1509487"/>
              <a:ext cx="4625399" cy="1544525"/>
              <a:chOff x="763829" y="1509487"/>
              <a:chExt cx="4625399" cy="1544525"/>
            </a:xfrm>
          </p:grpSpPr>
          <p:sp>
            <p:nvSpPr>
              <p:cNvPr id="228"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公司是指依法设立的以营利为目的的法人组织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公司分为有限责任公司和股份有限公司</a:t>
                </a:r>
                <a:endParaRPr/>
              </a:p>
            </p:txBody>
          </p:sp>
          <p:sp>
            <p:nvSpPr>
              <p:cNvPr id="230"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公司</a:t>
                </a:r>
                <a:endParaRPr/>
              </a:p>
            </p:txBody>
          </p:sp>
        </p:grpSp>
        <p:grpSp>
          <p:nvGrpSpPr>
            <p:cNvPr id="231" name="Group 369"/>
            <p:cNvGrpSpPr/>
            <p:nvPr/>
          </p:nvGrpSpPr>
          <p:grpSpPr>
            <a:xfrm>
              <a:off x="763829" y="3118831"/>
              <a:ext cx="4625399" cy="1544525"/>
              <a:chOff x="763829" y="3118831"/>
              <a:chExt cx="4625399" cy="1544525"/>
            </a:xfrm>
          </p:grpSpPr>
          <p:sp>
            <p:nvSpPr>
              <p:cNvPr id="232"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合伙企业是指两个以上合伙人共同出资、共同经营、共享收益、共担风险的企业组织形式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合伙企业分为普通合伙企业和有限合伙企业</a:t>
                </a:r>
                <a:endParaRPr/>
              </a:p>
            </p:txBody>
          </p:sp>
          <p:sp>
            <p:nvSpPr>
              <p:cNvPr id="233"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合伙企业</a:t>
                </a:r>
                <a:endParaRPr/>
              </a:p>
            </p:txBody>
          </p:sp>
          <p:sp>
            <p:nvSpPr>
              <p:cNvPr id="234"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5" name="Group 373"/>
            <p:cNvGrpSpPr/>
            <p:nvPr/>
          </p:nvGrpSpPr>
          <p:grpSpPr>
            <a:xfrm>
              <a:off x="763829" y="4755268"/>
              <a:ext cx="4625399" cy="1544526"/>
              <a:chOff x="763829" y="4755268"/>
              <a:chExt cx="4625399" cy="1544526"/>
            </a:xfrm>
          </p:grpSpPr>
          <p:sp>
            <p:nvSpPr>
              <p:cNvPr id="236"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个人独资企业是指由一个自然人投资设立，财产为投资者个人所有，投资者以其个人财产对企业债务承担无限责任的企业</a:t>
                </a:r>
                <a:endParaRPr/>
              </a:p>
            </p:txBody>
          </p:sp>
          <p:sp>
            <p:nvSpPr>
              <p:cNvPr id="237"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个人独资企业</a:t>
                </a:r>
                <a:endParaRPr/>
              </a:p>
            </p:txBody>
          </p:sp>
          <p:sp>
            <p:nvSpPr>
              <p:cNvPr id="238"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9"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商事组织的类型概述</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41"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42" name="组合 241"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43" name="组合 3"/>
            <p:cNvGrpSpPr/>
            <p:nvPr/>
          </p:nvGrpSpPr>
          <p:grpSpPr>
            <a:xfrm>
              <a:off x="5582412" y="1807048"/>
              <a:ext cx="5629117" cy="1487888"/>
              <a:chOff x="571500" y="1815543"/>
              <a:chExt cx="5629117" cy="1487888"/>
            </a:xfrm>
          </p:grpSpPr>
          <p:sp>
            <p:nvSpPr>
              <p:cNvPr id="244"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公司的设立条件与程序</a:t>
                </a:r>
                <a:endParaRPr lang="en-US" b="1">
                  <a:solidFill>
                    <a:schemeClr val="accent1">
                      <a:alpha val="100000"/>
                    </a:schemeClr>
                  </a:solidFill>
                  <a:latin typeface="微软雅黑"/>
                  <a:ea typeface="微软雅黑"/>
                </a:endParaRPr>
              </a:p>
            </p:txBody>
          </p:sp>
          <p:sp>
            <p:nvSpPr>
              <p:cNvPr id="245"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公司的设立条件主要包括有符合法律规定的股东、公司章程、公司住所等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公司的设立程序主要包括申请设立登记、办理营业执照、刻制公司印章等</a:t>
                </a:r>
                <a:endParaRPr/>
              </a:p>
            </p:txBody>
          </p:sp>
          <p:sp>
            <p:nvSpPr>
              <p:cNvPr id="246"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47" name="组合 7"/>
            <p:cNvGrpSpPr/>
            <p:nvPr/>
          </p:nvGrpSpPr>
          <p:grpSpPr>
            <a:xfrm>
              <a:off x="5582412" y="3393011"/>
              <a:ext cx="5629118" cy="1487888"/>
              <a:chOff x="571500" y="1815543"/>
              <a:chExt cx="5629118" cy="1487888"/>
            </a:xfrm>
          </p:grpSpPr>
          <p:sp>
            <p:nvSpPr>
              <p:cNvPr id="248"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合伙企业的设立条件与程序</a:t>
                </a:r>
                <a:endParaRPr lang="en-US" b="1">
                  <a:solidFill>
                    <a:schemeClr val="accent1">
                      <a:alpha val="100000"/>
                    </a:schemeClr>
                  </a:solidFill>
                  <a:latin typeface="微软雅黑"/>
                  <a:ea typeface="微软雅黑"/>
                </a:endParaRPr>
              </a:p>
            </p:txBody>
          </p:sp>
          <p:sp>
            <p:nvSpPr>
              <p:cNvPr id="249"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合伙企业的设立条件主要包括有符合法律规定的合伙人、合伙协议、合伙企业住所等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合伙企业的设立程序主要包括申请设立登记、办理营业执照、刻制合伙企业印章等</a:t>
                </a:r>
                <a:endParaRPr/>
              </a:p>
            </p:txBody>
          </p:sp>
          <p:sp>
            <p:nvSpPr>
              <p:cNvPr id="250"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51" name="组合 11"/>
            <p:cNvGrpSpPr/>
            <p:nvPr/>
          </p:nvGrpSpPr>
          <p:grpSpPr>
            <a:xfrm>
              <a:off x="5582412" y="4978974"/>
              <a:ext cx="5629118" cy="1487888"/>
              <a:chOff x="571500" y="1815543"/>
              <a:chExt cx="5629118" cy="1487888"/>
            </a:xfrm>
          </p:grpSpPr>
          <p:sp>
            <p:nvSpPr>
              <p:cNvPr id="252"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个人独资企业的设立条件与程序</a:t>
                </a:r>
                <a:endParaRPr lang="en-US" b="1">
                  <a:solidFill>
                    <a:schemeClr val="accent1">
                      <a:alpha val="100000"/>
                    </a:schemeClr>
                  </a:solidFill>
                  <a:latin typeface="微软雅黑"/>
                  <a:ea typeface="微软雅黑"/>
                </a:endParaRPr>
              </a:p>
            </p:txBody>
          </p:sp>
          <p:sp>
            <p:nvSpPr>
              <p:cNvPr id="253"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个人独资企业的设立条件主要包括有符合法律规定的投资者、企业住所、一定的注册资本等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个人独资企业的设立程序主要包括申请设立登记、办理营业执照、刻制企业印章等</a:t>
                </a:r>
                <a:endParaRPr/>
              </a:p>
            </p:txBody>
          </p:sp>
          <p:sp>
            <p:nvSpPr>
              <p:cNvPr id="254"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各类商事组织的设立条件与程序</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5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9" name="Group 598"/>
            <p:cNvGrpSpPr/>
            <p:nvPr/>
          </p:nvGrpSpPr>
          <p:grpSpPr>
            <a:xfrm>
              <a:off x="763829" y="1414808"/>
              <a:ext cx="6972294" cy="2337649"/>
              <a:chOff x="763829" y="1414808"/>
              <a:chExt cx="6972294" cy="2337649"/>
            </a:xfrm>
          </p:grpSpPr>
          <p:sp>
            <p:nvSpPr>
              <p:cNvPr id="26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商事组织的设立责任</a:t>
                </a:r>
                <a:endParaRPr/>
              </a:p>
            </p:txBody>
          </p:sp>
          <p:sp>
            <p:nvSpPr>
              <p:cNvPr id="26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商事组织的设立责任主要包括设立过程中的违约责任、侵权责任等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商事组织的设立责任通常由设立人承担，设立人之间承担连带责任</a:t>
                </a:r>
                <a:endParaRPr/>
              </a:p>
            </p:txBody>
          </p:sp>
          <p:sp>
            <p:nvSpPr>
              <p:cNvPr id="26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6" name="Group 591"/>
            <p:cNvGrpSpPr/>
            <p:nvPr/>
          </p:nvGrpSpPr>
          <p:grpSpPr>
            <a:xfrm>
              <a:off x="689593" y="3949139"/>
              <a:ext cx="7078256" cy="2128975"/>
              <a:chOff x="689593" y="3949139"/>
              <a:chExt cx="7078256" cy="2128975"/>
            </a:xfrm>
          </p:grpSpPr>
          <p:sp>
            <p:nvSpPr>
              <p:cNvPr id="26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商事组织的设立无效</a:t>
                </a:r>
                <a:endParaRPr/>
              </a:p>
            </p:txBody>
          </p:sp>
          <p:sp>
            <p:nvSpPr>
              <p:cNvPr id="26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商事组织的设立无效是指商事组织在设立过程中因违反法律规定而导致设立无效的法律后果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商事组织的设立无效通常包括设立条件不成立、设立程序违法、设立行为无效等情况</a:t>
                </a:r>
                <a:endParaRPr/>
              </a:p>
            </p:txBody>
          </p:sp>
          <p:sp>
            <p:nvSpPr>
              <p:cNvPr id="26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商事组织的设立责任与设立无效</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商事组织的治理结构</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3" name="Group 474"/>
            <p:cNvGrpSpPr/>
            <p:nvPr/>
          </p:nvGrpSpPr>
          <p:grpSpPr>
            <a:xfrm>
              <a:off x="454962" y="1575832"/>
              <a:ext cx="5829300" cy="1489352"/>
              <a:chOff x="454963" y="1575832"/>
              <a:chExt cx="5829300" cy="1489352"/>
            </a:xfrm>
          </p:grpSpPr>
          <p:sp>
            <p:nvSpPr>
              <p:cNvPr id="1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商事组织的权力机构主要包括股东会、股东大会等，负责制定商事组织的重大决策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商事组织的权力机构有权选举和更换董事、监事等高级管理人员</a:t>
                </a:r>
                <a:endParaRPr/>
              </a:p>
            </p:txBody>
          </p:sp>
          <p:sp>
            <p:nvSpPr>
              <p:cNvPr id="1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商事组织的权力机构</a:t>
                </a:r>
                <a:endParaRPr/>
              </a:p>
            </p:txBody>
          </p:sp>
        </p:grpSp>
        <p:grpSp>
          <p:nvGrpSpPr>
            <p:cNvPr id="16" name="Group 477"/>
            <p:cNvGrpSpPr/>
            <p:nvPr/>
          </p:nvGrpSpPr>
          <p:grpSpPr>
            <a:xfrm>
              <a:off x="454962" y="3071702"/>
              <a:ext cx="5829300" cy="1489351"/>
              <a:chOff x="454963" y="3071702"/>
              <a:chExt cx="5829300" cy="1489351"/>
            </a:xfrm>
          </p:grpSpPr>
          <p:sp>
            <p:nvSpPr>
              <p:cNvPr id="1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商事组织的执行机构主要包括董事会、理事会等，负责执行商事组织的决策和日常经营管理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商事组织的执行机构有权聘任和解聘高级管理人员</a:t>
                </a:r>
                <a:endParaRPr/>
              </a:p>
            </p:txBody>
          </p:sp>
          <p:sp>
            <p:nvSpPr>
              <p:cNvPr id="1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商事组织的执行机构</a:t>
                </a:r>
                <a:endParaRPr/>
              </a:p>
            </p:txBody>
          </p:sp>
        </p:grpSp>
        <p:grpSp>
          <p:nvGrpSpPr>
            <p:cNvPr id="19" name="Group 480"/>
            <p:cNvGrpSpPr/>
            <p:nvPr/>
          </p:nvGrpSpPr>
          <p:grpSpPr>
            <a:xfrm>
              <a:off x="454962" y="4660638"/>
              <a:ext cx="6019800" cy="1489352"/>
              <a:chOff x="454963" y="4660638"/>
              <a:chExt cx="6019800" cy="1489352"/>
            </a:xfrm>
          </p:grpSpPr>
          <p:sp>
            <p:nvSpPr>
              <p:cNvPr id="2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商事组织的监督机构主要包括监事会、监督委员会等，负责对商事组织的决策和执行进行监督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商事组织的监督机构有权对高级管理人员提出罢免建议</a:t>
                </a:r>
                <a:endParaRPr/>
              </a:p>
            </p:txBody>
          </p:sp>
          <p:sp>
            <p:nvSpPr>
              <p:cNvPr id="2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商事组织的监督机构</a:t>
                </a:r>
                <a:endParaRPr/>
              </a:p>
            </p:txBody>
          </p:sp>
        </p:grpSp>
      </p:grpSp>
      <p:pic>
        <p:nvPicPr>
          <p:cNvPr id="2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商事组织治理结构的基本框架</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股东会与董事会的运作机制</a:t>
            </a:r>
            <a:endParaRPr lang="en-US" altLang="zh-CN" sz="2800" b="1">
              <a:latin typeface="+mj-ea"/>
              <a:ea typeface="+mj-ea"/>
            </a:endParaRPr>
          </a:p>
        </p:txBody>
      </p:sp>
      <p:grpSp>
        <p:nvGrpSpPr>
          <p:cNvPr id="29" name="组合 28"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 name="组合 29"/>
            <p:cNvGrpSpPr/>
            <p:nvPr/>
          </p:nvGrpSpPr>
          <p:grpSpPr>
            <a:xfrm>
              <a:off x="660399" y="2074672"/>
              <a:ext cx="5100082" cy="4536540"/>
              <a:chOff x="660399" y="2074672"/>
              <a:chExt cx="5100082" cy="4536540"/>
            </a:xfrm>
          </p:grpSpPr>
          <p:sp>
            <p:nvSpPr>
              <p:cNvPr id="3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股东会的运作机制</a:t>
                </a:r>
                <a:endParaRPr lang="en-US" altLang="zh-CN" sz="2000" b="1">
                  <a:latin typeface="Microsoft YaHei" panose="020b0503020204020204" pitchFamily="34" charset="-122"/>
                  <a:ea typeface="Microsoft YaHei" panose="020b0503020204020204" pitchFamily="34" charset="-122"/>
                </a:endParaRPr>
              </a:p>
            </p:txBody>
          </p:sp>
          <p:sp>
            <p:nvSpPr>
              <p:cNvPr id="3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股东会的主要职权包括制定公司章程、选举和更换董事、监事、审议和批准公司财务报告等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股东会的运作方式主要包括定期会议、临时会议、书面表决、网络表决等</a:t>
                </a:r>
                <a:endParaRPr/>
              </a:p>
            </p:txBody>
          </p:sp>
          <p:pic>
            <p:nvPicPr>
              <p:cNvPr id="3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5" name="组合 34"/>
            <p:cNvGrpSpPr/>
            <p:nvPr/>
          </p:nvGrpSpPr>
          <p:grpSpPr>
            <a:xfrm>
              <a:off x="6431519" y="2074672"/>
              <a:ext cx="5100082" cy="4536540"/>
              <a:chOff x="660399" y="2074672"/>
              <a:chExt cx="5100082" cy="4536540"/>
            </a:xfrm>
          </p:grpSpPr>
          <p:sp>
            <p:nvSpPr>
              <p:cNvPr id="3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董事会的运作机制</a:t>
                </a:r>
                <a:endParaRPr lang="en-US" altLang="zh-CN" sz="2000" b="1">
                  <a:latin typeface="Microsoft YaHei" panose="020b0503020204020204" pitchFamily="34" charset="-122"/>
                  <a:ea typeface="Microsoft YaHei" panose="020b0503020204020204" pitchFamily="34" charset="-122"/>
                </a:endParaRPr>
              </a:p>
            </p:txBody>
          </p:sp>
          <p:sp>
            <p:nvSpPr>
              <p:cNvPr id="3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董事会的主要职权包括执行股东会的决策、制定公司战略计划、聘任和解聘高级管理人员等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董事会的运作方式主要包括定期会议、临时会议、集体决策、个人决策等</a:t>
                </a:r>
                <a:endParaRPr/>
              </a:p>
            </p:txBody>
          </p:sp>
          <p:pic>
            <p:nvPicPr>
              <p:cNvPr id="3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4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经理层与其他利益相关者的权益保障</a:t>
            </a:r>
            <a:endParaRPr lang="en-US" altLang="zh-CN" sz="2800" b="1">
              <a:latin typeface="+mj-ea"/>
              <a:ea typeface="+mj-ea"/>
            </a:endParaRPr>
          </a:p>
        </p:txBody>
      </p:sp>
      <p:grpSp>
        <p:nvGrpSpPr>
          <p:cNvPr id="42" name="组合 41"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3" name="组合 42"/>
            <p:cNvGrpSpPr/>
            <p:nvPr/>
          </p:nvGrpSpPr>
          <p:grpSpPr>
            <a:xfrm>
              <a:off x="660399" y="2074672"/>
              <a:ext cx="5100082" cy="4536540"/>
              <a:chOff x="660399" y="2074672"/>
              <a:chExt cx="5100082" cy="4536540"/>
            </a:xfrm>
          </p:grpSpPr>
          <p:sp>
            <p:nvSpPr>
              <p:cNvPr id="4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经理层的权益保障</a:t>
                </a:r>
                <a:endParaRPr lang="en-US" altLang="zh-CN" sz="2000" b="1">
                  <a:latin typeface="Microsoft YaHei" panose="020b0503020204020204" pitchFamily="34" charset="-122"/>
                  <a:ea typeface="Microsoft YaHei" panose="020b0503020204020204" pitchFamily="34" charset="-122"/>
                </a:endParaRPr>
              </a:p>
            </p:txBody>
          </p:sp>
          <p:sp>
            <p:nvSpPr>
              <p:cNvPr id="4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经理层的主要职责包括执行董事会决策、管理公司日常经营、列席董事会会议等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经理层的权益保障主要包括薪酬激励、股权激励、职业发展规划等</a:t>
                </a:r>
                <a:endParaRPr/>
              </a:p>
            </p:txBody>
          </p:sp>
          <p:pic>
            <p:nvPicPr>
              <p:cNvPr id="4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8" name="组合 47"/>
            <p:cNvGrpSpPr/>
            <p:nvPr/>
          </p:nvGrpSpPr>
          <p:grpSpPr>
            <a:xfrm>
              <a:off x="6431519" y="2074672"/>
              <a:ext cx="5100082" cy="4536540"/>
              <a:chOff x="660399" y="2074672"/>
              <a:chExt cx="5100082" cy="4536540"/>
            </a:xfrm>
          </p:grpSpPr>
          <p:sp>
            <p:nvSpPr>
              <p:cNvPr id="4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其他利益相关者的权益保障</a:t>
                </a:r>
                <a:endParaRPr lang="en-US" altLang="zh-CN" sz="2000" b="1">
                  <a:latin typeface="Microsoft YaHei" panose="020b0503020204020204" pitchFamily="34" charset="-122"/>
                  <a:ea typeface="Microsoft YaHei" panose="020b0503020204020204" pitchFamily="34" charset="-122"/>
                </a:endParaRPr>
              </a:p>
            </p:txBody>
          </p:sp>
          <p:sp>
            <p:nvSpPr>
              <p:cNvPr id="5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其他利益相关者主要包括员工、债权人、供应商、客户等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其他利益相关者的权益保障主要包括劳动合同、债权协议、供应商合同、客户协议等</a:t>
                </a:r>
                <a:endParaRPr/>
              </a:p>
            </p:txBody>
          </p:sp>
          <p:pic>
            <p:nvPicPr>
              <p:cNvPr id="5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https://d.book118.com/148043112022006037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《国际商法》_商事组织法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2024-09-16T20:35:57.747</cp:lastPrinted>
  <dcterms:created xsi:type="dcterms:W3CDTF">2024-09-16T12:35:57Z</dcterms:created>
  <dcterms:modified xsi:type="dcterms:W3CDTF">2024-09-16T12:35:59Z</dcterms:modified>
</cp:coreProperties>
</file>