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CA625-39FE-4BA6-8A99-8626416C4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21E86-3A7B-4948-89E0-CE90EEF66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64676-2762-427D-94BD-F490B0935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F8A796-E5F2-4BCB-A4B4-5FDB55F28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82A78B-52E5-49F0-9C4B-455CE53D3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4A99A8-956F-4B4D-947F-52E31BA58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23F4DF-FEB0-46DB-A4EA-FDC35A868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A30D0-EB68-4735-8FF7-85F770C2C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2A811-1586-4C5D-B580-4454ED2BF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9A3EB-5620-4B51-9E46-8B0670F3C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8B783-1EC3-4C5C-8DCF-06EDCDC2A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4504313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仓储物流部的预算与成本控制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仓储物流部预算概述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仓储物流成本控制策略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预算与实际执行差异分析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未来仓储物流成本控制趋势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58" b="545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支持企业战略发展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随着物流行业的快速发展，市场竞争日益激烈，仓储物流部需要更加精细化的预算与成本控制以提高竞争力。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通过预算与成本控制，优化资源配置，降低运营成本，提升仓储物流部的运营效率。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仓储物流部的预算与成本控制需要与企业的整体战略相协调，以支持企业的长期发展。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汇报仓储物流部的预算制定过程、预算执行情况以及预算调整情况。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介绍仓储物流部在人力、物力、财力等方面的成本控制措施及实施效果。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分析仓储物流部的绩效评估结果，提出针对性的改进措施及建议。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预算制定与执行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成本控制措施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绩效评估与改进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仓储物流部预算概述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合理性原则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可控性原则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预算制定原则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预算应明确各项费用的责任人和控制措施，确保成本在可控范围内。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预算应涵盖仓储物流部所有相关成本和支出，包括人力、物力、财力等方面。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预算制定应基于历史数据、市场趋势和业务计划，确保各项费用和资源分配合理。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预算应留有一定余地，以应对市场变化和业务调整带来的成本波动。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689754" y="1679924"/>
            <a:ext cx="541020" cy="413385"/>
          </a:xfrm>
          <a:prstGeom prst="rect">
            <a:avLst/>
          </a:prstGeom>
        </p:spPr>
        <p:txBody>
          <a:bodyPr vert="horz"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8" name="Freeform 8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3" name="Freeform 13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TextBox 16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8" name="Freeform 18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TextBox 21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3" name="Freeform 23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人力成本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物力成本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运输成本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管理费用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其他费用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包括员工工资、社保、公积金、奖金等。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包括仓库租金、设备折旧、维修费用、水电费等。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包括运输费用、装卸费用等。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包括办公用品、培训费用、差旅费用等。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包括突发事件处理费用、市场调研费用等。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预算构成及分类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预算编制流程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 flipV="1">
            <a:off x="628074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625403" y="3988927"/>
            <a:ext cx="206274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1836420"/>
            <a:ext cx="2235327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314255" y="2225802"/>
            <a:ext cx="527590" cy="593503"/>
          </a:xfrm>
          <a:custGeom>
            <a:rect l="l" t="t" r="r" b="b"/>
            <a:pathLst>
              <a:path w="320" h="360">
                <a:moveTo>
                  <a:pt x="300" y="0"/>
                </a:moveTo>
                <a:cubicBezTo>
                  <a:pt x="256" y="0"/>
                  <a:pt x="256" y="0"/>
                  <a:pt x="256" y="0"/>
                </a:cubicBezTo>
                <a:cubicBezTo>
                  <a:pt x="245" y="0"/>
                  <a:pt x="240" y="9"/>
                  <a:pt x="240" y="20"/>
                </a:cubicBezTo>
                <a:cubicBezTo>
                  <a:pt x="240" y="360"/>
                  <a:pt x="240" y="360"/>
                  <a:pt x="240" y="360"/>
                </a:cubicBezTo>
                <a:cubicBezTo>
                  <a:pt x="320" y="360"/>
                  <a:pt x="320" y="360"/>
                  <a:pt x="320" y="360"/>
                </a:cubicBezTo>
                <a:cubicBezTo>
                  <a:pt x="320" y="20"/>
                  <a:pt x="320" y="20"/>
                  <a:pt x="320" y="20"/>
                </a:cubicBezTo>
                <a:cubicBezTo>
                  <a:pt x="320" y="9"/>
                  <a:pt x="311" y="0"/>
                  <a:pt x="300" y="0"/>
                </a:cubicBezTo>
                <a:close/>
                <a:moveTo>
                  <a:pt x="180" y="120"/>
                </a:moveTo>
                <a:cubicBezTo>
                  <a:pt x="136" y="120"/>
                  <a:pt x="136" y="120"/>
                  <a:pt x="136" y="120"/>
                </a:cubicBezTo>
                <a:cubicBezTo>
                  <a:pt x="125" y="120"/>
                  <a:pt x="120" y="129"/>
                  <a:pt x="120" y="140"/>
                </a:cubicBezTo>
                <a:cubicBezTo>
                  <a:pt x="120" y="360"/>
                  <a:pt x="120" y="360"/>
                  <a:pt x="120" y="360"/>
                </a:cubicBezTo>
                <a:cubicBezTo>
                  <a:pt x="200" y="360"/>
                  <a:pt x="200" y="360"/>
                  <a:pt x="200" y="360"/>
                </a:cubicBezTo>
                <a:cubicBezTo>
                  <a:pt x="200" y="140"/>
                  <a:pt x="200" y="140"/>
                  <a:pt x="200" y="140"/>
                </a:cubicBezTo>
                <a:cubicBezTo>
                  <a:pt x="200" y="129"/>
                  <a:pt x="191" y="120"/>
                  <a:pt x="180" y="120"/>
                </a:cubicBezTo>
                <a:close/>
                <a:moveTo>
                  <a:pt x="60" y="240"/>
                </a:moveTo>
                <a:cubicBezTo>
                  <a:pt x="16" y="240"/>
                  <a:pt x="16" y="240"/>
                  <a:pt x="16" y="240"/>
                </a:cubicBezTo>
                <a:cubicBezTo>
                  <a:pt x="5" y="240"/>
                  <a:pt x="0" y="249"/>
                  <a:pt x="0" y="260"/>
                </a:cubicBezTo>
                <a:cubicBezTo>
                  <a:pt x="0" y="360"/>
                  <a:pt x="0" y="360"/>
                  <a:pt x="0" y="360"/>
                </a:cubicBezTo>
                <a:cubicBezTo>
                  <a:pt x="80" y="360"/>
                  <a:pt x="80" y="360"/>
                  <a:pt x="80" y="360"/>
                </a:cubicBezTo>
                <a:cubicBezTo>
                  <a:pt x="80" y="260"/>
                  <a:pt x="80" y="260"/>
                  <a:pt x="80" y="260"/>
                </a:cubicBezTo>
                <a:cubicBezTo>
                  <a:pt x="80" y="249"/>
                  <a:pt x="71" y="240"/>
                  <a:pt x="60" y="24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613786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收集历史数据、市场趋势和业务计划等相关信息。</a:t>
            </a:r>
          </a:p>
        </p:txBody>
      </p:sp>
      <p:sp>
        <p:nvSpPr>
          <p:cNvPr id="29" name="AutoShape 29"/>
          <p:cNvSpPr/>
          <p:nvPr/>
        </p:nvSpPr>
        <p:spPr>
          <a:xfrm flipV="1">
            <a:off x="2866760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2778558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631093" y="2611469"/>
            <a:ext cx="193929" cy="178308"/>
          </a:xfrm>
          <a:custGeom>
            <a:rect l="l" t="t" r="r" b="b"/>
            <a:pathLst>
              <a:path w="26" h="24">
                <a:moveTo>
                  <a:pt x="22" y="1"/>
                </a:moveTo>
                <a:cubicBezTo>
                  <a:pt x="22" y="0"/>
                  <a:pt x="21" y="0"/>
                  <a:pt x="20" y="1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20"/>
                  <a:pt x="0" y="21"/>
                  <a:pt x="0" y="22"/>
                </a:cubicBezTo>
                <a:cubicBezTo>
                  <a:pt x="0" y="22"/>
                  <a:pt x="1" y="23"/>
                  <a:pt x="1" y="23"/>
                </a:cubicBezTo>
                <a:cubicBezTo>
                  <a:pt x="5" y="24"/>
                  <a:pt x="5" y="24"/>
                  <a:pt x="5" y="24"/>
                </a:cubicBezTo>
                <a:cubicBezTo>
                  <a:pt x="6" y="24"/>
                  <a:pt x="7" y="24"/>
                  <a:pt x="7" y="24"/>
                </a:cubicBezTo>
                <a:cubicBezTo>
                  <a:pt x="25" y="6"/>
                  <a:pt x="25" y="6"/>
                  <a:pt x="25" y="6"/>
                </a:cubicBezTo>
                <a:cubicBezTo>
                  <a:pt x="26" y="5"/>
                  <a:pt x="26" y="4"/>
                  <a:pt x="25" y="3"/>
                </a:cubicBezTo>
                <a:lnTo>
                  <a:pt x="22" y="1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3671860" y="2264283"/>
            <a:ext cx="487966" cy="466058"/>
          </a:xfrm>
          <a:custGeom>
            <a:rect l="l" t="t" r="r" b="b"/>
            <a:pathLst>
              <a:path w="66" h="62">
                <a:moveTo>
                  <a:pt x="45" y="1"/>
                </a:moveTo>
                <a:cubicBezTo>
                  <a:pt x="45" y="0"/>
                  <a:pt x="45" y="0"/>
                  <a:pt x="45" y="0"/>
                </a:cubicBezTo>
                <a:cubicBezTo>
                  <a:pt x="45" y="1"/>
                  <a:pt x="45" y="1"/>
                  <a:pt x="45" y="1"/>
                </a:cubicBezTo>
                <a:cubicBezTo>
                  <a:pt x="43" y="0"/>
                  <a:pt x="41" y="0"/>
                  <a:pt x="40" y="1"/>
                </a:cubicBezTo>
                <a:cubicBezTo>
                  <a:pt x="39" y="2"/>
                  <a:pt x="39" y="2"/>
                  <a:pt x="39" y="2"/>
                </a:cubicBezTo>
                <a:cubicBezTo>
                  <a:pt x="38" y="3"/>
                  <a:pt x="37" y="5"/>
                  <a:pt x="37" y="6"/>
                </a:cubicBezTo>
                <a:cubicBezTo>
                  <a:pt x="37" y="7"/>
                  <a:pt x="37" y="8"/>
                  <a:pt x="38" y="9"/>
                </a:cubicBezTo>
                <a:cubicBezTo>
                  <a:pt x="39" y="12"/>
                  <a:pt x="38" y="15"/>
                  <a:pt x="36" y="16"/>
                </a:cubicBezTo>
                <a:cubicBezTo>
                  <a:pt x="33" y="19"/>
                  <a:pt x="24" y="28"/>
                  <a:pt x="21" y="26"/>
                </a:cubicBezTo>
                <a:cubicBezTo>
                  <a:pt x="16" y="23"/>
                  <a:pt x="10" y="24"/>
                  <a:pt x="5" y="26"/>
                </a:cubicBezTo>
                <a:cubicBezTo>
                  <a:pt x="5" y="26"/>
                  <a:pt x="5" y="26"/>
                  <a:pt x="5" y="26"/>
                </a:cubicBezTo>
                <a:cubicBezTo>
                  <a:pt x="5" y="26"/>
                  <a:pt x="5" y="26"/>
                  <a:pt x="5" y="26"/>
                </a:cubicBezTo>
                <a:cubicBezTo>
                  <a:pt x="3" y="27"/>
                  <a:pt x="2" y="28"/>
                  <a:pt x="0" y="29"/>
                </a:cubicBezTo>
                <a:cubicBezTo>
                  <a:pt x="0" y="29"/>
                  <a:pt x="0" y="30"/>
                  <a:pt x="0" y="30"/>
                </a:cubicBezTo>
                <a:cubicBezTo>
                  <a:pt x="0" y="31"/>
                  <a:pt x="0" y="31"/>
                  <a:pt x="0" y="32"/>
                </a:cubicBezTo>
                <a:cubicBezTo>
                  <a:pt x="31" y="62"/>
                  <a:pt x="31" y="62"/>
                  <a:pt x="31" y="62"/>
                </a:cubicBezTo>
                <a:cubicBezTo>
                  <a:pt x="31" y="63"/>
                  <a:pt x="32" y="63"/>
                  <a:pt x="32" y="63"/>
                </a:cubicBezTo>
                <a:cubicBezTo>
                  <a:pt x="33" y="63"/>
                  <a:pt x="33" y="63"/>
                  <a:pt x="33" y="62"/>
                </a:cubicBezTo>
                <a:cubicBezTo>
                  <a:pt x="38" y="57"/>
                  <a:pt x="41" y="49"/>
                  <a:pt x="37" y="42"/>
                </a:cubicBezTo>
                <a:cubicBezTo>
                  <a:pt x="35" y="39"/>
                  <a:pt x="44" y="30"/>
                  <a:pt x="46" y="27"/>
                </a:cubicBezTo>
                <a:cubicBezTo>
                  <a:pt x="48" y="25"/>
                  <a:pt x="51" y="24"/>
                  <a:pt x="54" y="25"/>
                </a:cubicBezTo>
                <a:cubicBezTo>
                  <a:pt x="54" y="25"/>
                  <a:pt x="55" y="25"/>
                  <a:pt x="56" y="25"/>
                </a:cubicBezTo>
                <a:cubicBezTo>
                  <a:pt x="58" y="25"/>
                  <a:pt x="60" y="25"/>
                  <a:pt x="61" y="23"/>
                </a:cubicBezTo>
                <a:cubicBezTo>
                  <a:pt x="61" y="23"/>
                  <a:pt x="61" y="23"/>
                  <a:pt x="61" y="23"/>
                </a:cubicBezTo>
                <a:cubicBezTo>
                  <a:pt x="66" y="17"/>
                  <a:pt x="54" y="3"/>
                  <a:pt x="45" y="1"/>
                </a:cubicBezTo>
                <a:close/>
                <a:moveTo>
                  <a:pt x="54" y="9"/>
                </a:moveTo>
                <a:cubicBezTo>
                  <a:pt x="52" y="8"/>
                  <a:pt x="52" y="8"/>
                  <a:pt x="52" y="8"/>
                </a:cubicBezTo>
                <a:cubicBezTo>
                  <a:pt x="53" y="8"/>
                  <a:pt x="53" y="9"/>
                  <a:pt x="54" y="9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2971535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制定预算目标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852472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根据公司战略和部门业务目标，制定预算目标。</a:t>
            </a:r>
          </a:p>
        </p:txBody>
      </p:sp>
      <p:sp>
        <p:nvSpPr>
          <p:cNvPr id="35" name="AutoShape 35"/>
          <p:cNvSpPr/>
          <p:nvPr/>
        </p:nvSpPr>
        <p:spPr>
          <a:xfrm flipV="1">
            <a:off x="5104684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5016482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5735524" y="2286095"/>
            <a:ext cx="609124" cy="563499"/>
          </a:xfrm>
          <a:custGeom>
            <a:rect l="l" t="t" r="r" b="b"/>
            <a:pathLst>
              <a:path w="68" h="62">
                <a:moveTo>
                  <a:pt x="45" y="35"/>
                </a:moveTo>
                <a:cubicBezTo>
                  <a:pt x="45" y="35"/>
                  <a:pt x="45" y="36"/>
                  <a:pt x="45" y="36"/>
                </a:cubicBezTo>
                <a:cubicBezTo>
                  <a:pt x="39" y="36"/>
                  <a:pt x="39" y="36"/>
                  <a:pt x="39" y="36"/>
                </a:cubicBezTo>
                <a:cubicBezTo>
                  <a:pt x="39" y="37"/>
                  <a:pt x="38" y="38"/>
                  <a:pt x="38" y="39"/>
                </a:cubicBezTo>
                <a:cubicBezTo>
                  <a:pt x="39" y="41"/>
                  <a:pt x="40" y="42"/>
                  <a:pt x="41" y="43"/>
                </a:cubicBezTo>
                <a:cubicBezTo>
                  <a:pt x="41" y="43"/>
                  <a:pt x="41" y="44"/>
                  <a:pt x="41" y="44"/>
                </a:cubicBezTo>
                <a:cubicBezTo>
                  <a:pt x="41" y="44"/>
                  <a:pt x="41" y="44"/>
                  <a:pt x="41" y="45"/>
                </a:cubicBezTo>
                <a:cubicBezTo>
                  <a:pt x="40" y="46"/>
                  <a:pt x="36" y="50"/>
                  <a:pt x="35" y="50"/>
                </a:cubicBezTo>
                <a:cubicBezTo>
                  <a:pt x="35" y="50"/>
                  <a:pt x="35" y="50"/>
                  <a:pt x="35" y="50"/>
                </a:cubicBezTo>
                <a:cubicBezTo>
                  <a:pt x="31" y="47"/>
                  <a:pt x="31" y="47"/>
                  <a:pt x="31" y="47"/>
                </a:cubicBezTo>
                <a:cubicBezTo>
                  <a:pt x="30" y="47"/>
                  <a:pt x="29" y="47"/>
                  <a:pt x="28" y="48"/>
                </a:cubicBezTo>
                <a:cubicBezTo>
                  <a:pt x="28" y="49"/>
                  <a:pt x="27" y="51"/>
                  <a:pt x="27" y="53"/>
                </a:cubicBezTo>
                <a:cubicBezTo>
                  <a:pt x="27" y="54"/>
                  <a:pt x="26" y="54"/>
                  <a:pt x="26" y="54"/>
                </a:cubicBezTo>
                <a:cubicBezTo>
                  <a:pt x="19" y="54"/>
                  <a:pt x="19" y="54"/>
                  <a:pt x="19" y="54"/>
                </a:cubicBezTo>
                <a:cubicBezTo>
                  <a:pt x="19" y="54"/>
                  <a:pt x="18" y="54"/>
                  <a:pt x="18" y="53"/>
                </a:cubicBezTo>
                <a:cubicBezTo>
                  <a:pt x="17" y="48"/>
                  <a:pt x="17" y="48"/>
                  <a:pt x="17" y="48"/>
                </a:cubicBezTo>
                <a:cubicBezTo>
                  <a:pt x="16" y="47"/>
                  <a:pt x="16" y="47"/>
                  <a:pt x="15" y="47"/>
                </a:cubicBezTo>
                <a:cubicBezTo>
                  <a:pt x="11" y="50"/>
                  <a:pt x="11" y="50"/>
                  <a:pt x="11" y="50"/>
                </a:cubicBezTo>
                <a:cubicBezTo>
                  <a:pt x="10" y="50"/>
                  <a:pt x="10" y="50"/>
                  <a:pt x="10" y="50"/>
                </a:cubicBezTo>
                <a:cubicBezTo>
                  <a:pt x="10" y="50"/>
                  <a:pt x="9" y="50"/>
                  <a:pt x="9" y="50"/>
                </a:cubicBezTo>
                <a:cubicBezTo>
                  <a:pt x="8" y="49"/>
                  <a:pt x="4" y="45"/>
                  <a:pt x="4" y="44"/>
                </a:cubicBezTo>
                <a:cubicBezTo>
                  <a:pt x="4" y="44"/>
                  <a:pt x="4" y="44"/>
                  <a:pt x="4" y="43"/>
                </a:cubicBezTo>
                <a:cubicBezTo>
                  <a:pt x="5" y="42"/>
                  <a:pt x="6" y="41"/>
                  <a:pt x="7" y="39"/>
                </a:cubicBezTo>
                <a:cubicBezTo>
                  <a:pt x="7" y="38"/>
                  <a:pt x="6" y="37"/>
                  <a:pt x="6" y="36"/>
                </a:cubicBezTo>
                <a:cubicBezTo>
                  <a:pt x="1" y="35"/>
                  <a:pt x="1" y="35"/>
                  <a:pt x="1" y="35"/>
                </a:cubicBezTo>
                <a:cubicBezTo>
                  <a:pt x="0" y="35"/>
                  <a:pt x="0" y="35"/>
                  <a:pt x="0" y="34"/>
                </a:cubicBezTo>
                <a:cubicBezTo>
                  <a:pt x="0" y="28"/>
                  <a:pt x="0" y="28"/>
                  <a:pt x="0" y="28"/>
                </a:cubicBezTo>
                <a:cubicBezTo>
                  <a:pt x="0" y="27"/>
                  <a:pt x="0" y="27"/>
                  <a:pt x="1" y="27"/>
                </a:cubicBezTo>
                <a:cubicBezTo>
                  <a:pt x="6" y="26"/>
                  <a:pt x="6" y="26"/>
                  <a:pt x="6" y="26"/>
                </a:cubicBezTo>
                <a:cubicBezTo>
                  <a:pt x="6" y="25"/>
                  <a:pt x="7" y="24"/>
                  <a:pt x="7" y="23"/>
                </a:cubicBezTo>
                <a:cubicBezTo>
                  <a:pt x="6" y="22"/>
                  <a:pt x="5" y="20"/>
                  <a:pt x="4" y="19"/>
                </a:cubicBezTo>
                <a:cubicBezTo>
                  <a:pt x="4" y="19"/>
                  <a:pt x="4" y="19"/>
                  <a:pt x="4" y="18"/>
                </a:cubicBezTo>
                <a:cubicBezTo>
                  <a:pt x="4" y="18"/>
                  <a:pt x="4" y="18"/>
                  <a:pt x="4" y="18"/>
                </a:cubicBezTo>
                <a:cubicBezTo>
                  <a:pt x="5" y="17"/>
                  <a:pt x="9" y="12"/>
                  <a:pt x="10" y="12"/>
                </a:cubicBezTo>
                <a:cubicBezTo>
                  <a:pt x="10" y="12"/>
                  <a:pt x="10" y="12"/>
                  <a:pt x="11" y="13"/>
                </a:cubicBezTo>
                <a:cubicBezTo>
                  <a:pt x="15" y="16"/>
                  <a:pt x="15" y="16"/>
                  <a:pt x="15" y="16"/>
                </a:cubicBezTo>
                <a:cubicBezTo>
                  <a:pt x="16" y="15"/>
                  <a:pt x="16" y="15"/>
                  <a:pt x="17" y="15"/>
                </a:cubicBezTo>
                <a:cubicBezTo>
                  <a:pt x="18" y="13"/>
                  <a:pt x="18" y="11"/>
                  <a:pt x="18" y="9"/>
                </a:cubicBezTo>
                <a:cubicBezTo>
                  <a:pt x="18" y="9"/>
                  <a:pt x="19" y="8"/>
                  <a:pt x="19" y="8"/>
                </a:cubicBezTo>
                <a:cubicBezTo>
                  <a:pt x="26" y="8"/>
                  <a:pt x="26" y="8"/>
                  <a:pt x="26" y="8"/>
                </a:cubicBezTo>
                <a:cubicBezTo>
                  <a:pt x="26" y="8"/>
                  <a:pt x="27" y="9"/>
                  <a:pt x="27" y="9"/>
                </a:cubicBezTo>
                <a:cubicBezTo>
                  <a:pt x="28" y="15"/>
                  <a:pt x="28" y="15"/>
                  <a:pt x="28" y="15"/>
                </a:cubicBezTo>
                <a:cubicBezTo>
                  <a:pt x="29" y="15"/>
                  <a:pt x="30" y="15"/>
                  <a:pt x="31" y="16"/>
                </a:cubicBezTo>
                <a:cubicBezTo>
                  <a:pt x="35" y="13"/>
                  <a:pt x="35" y="13"/>
                  <a:pt x="35" y="13"/>
                </a:cubicBezTo>
                <a:cubicBezTo>
                  <a:pt x="35" y="12"/>
                  <a:pt x="35" y="12"/>
                  <a:pt x="35" y="12"/>
                </a:cubicBezTo>
                <a:cubicBezTo>
                  <a:pt x="36" y="12"/>
                  <a:pt x="36" y="12"/>
                  <a:pt x="36" y="13"/>
                </a:cubicBezTo>
                <a:cubicBezTo>
                  <a:pt x="37" y="13"/>
                  <a:pt x="41" y="17"/>
                  <a:pt x="41" y="18"/>
                </a:cubicBezTo>
                <a:cubicBezTo>
                  <a:pt x="41" y="19"/>
                  <a:pt x="41" y="19"/>
                  <a:pt x="41" y="19"/>
                </a:cubicBezTo>
                <a:cubicBezTo>
                  <a:pt x="40" y="20"/>
                  <a:pt x="39" y="22"/>
                  <a:pt x="38" y="23"/>
                </a:cubicBezTo>
                <a:cubicBezTo>
                  <a:pt x="38" y="24"/>
                  <a:pt x="39" y="25"/>
                  <a:pt x="39" y="26"/>
                </a:cubicBezTo>
                <a:cubicBezTo>
                  <a:pt x="45" y="27"/>
                  <a:pt x="45" y="27"/>
                  <a:pt x="45" y="27"/>
                </a:cubicBezTo>
                <a:cubicBezTo>
                  <a:pt x="45" y="27"/>
                  <a:pt x="45" y="27"/>
                  <a:pt x="45" y="28"/>
                </a:cubicBezTo>
                <a:lnTo>
                  <a:pt x="45" y="35"/>
                </a:lnTo>
                <a:close/>
                <a:moveTo>
                  <a:pt x="23" y="22"/>
                </a:moveTo>
                <a:cubicBezTo>
                  <a:pt x="18" y="22"/>
                  <a:pt x="13" y="26"/>
                  <a:pt x="13" y="31"/>
                </a:cubicBezTo>
                <a:cubicBezTo>
                  <a:pt x="13" y="36"/>
                  <a:pt x="18" y="40"/>
                  <a:pt x="23" y="40"/>
                </a:cubicBezTo>
                <a:cubicBezTo>
                  <a:pt x="28" y="40"/>
                  <a:pt x="32" y="36"/>
                  <a:pt x="32" y="31"/>
                </a:cubicBezTo>
                <a:cubicBezTo>
                  <a:pt x="32" y="26"/>
                  <a:pt x="28" y="22"/>
                  <a:pt x="23" y="22"/>
                </a:cubicBezTo>
                <a:close/>
                <a:moveTo>
                  <a:pt x="68" y="15"/>
                </a:moveTo>
                <a:cubicBezTo>
                  <a:pt x="68" y="16"/>
                  <a:pt x="64" y="16"/>
                  <a:pt x="63" y="16"/>
                </a:cubicBezTo>
                <a:cubicBezTo>
                  <a:pt x="63" y="17"/>
                  <a:pt x="62" y="18"/>
                  <a:pt x="62" y="18"/>
                </a:cubicBezTo>
                <a:cubicBezTo>
                  <a:pt x="62" y="19"/>
                  <a:pt x="64" y="23"/>
                  <a:pt x="64" y="23"/>
                </a:cubicBezTo>
                <a:cubicBezTo>
                  <a:pt x="64" y="23"/>
                  <a:pt x="64" y="23"/>
                  <a:pt x="64" y="24"/>
                </a:cubicBezTo>
                <a:cubicBezTo>
                  <a:pt x="63" y="24"/>
                  <a:pt x="59" y="26"/>
                  <a:pt x="59" y="26"/>
                </a:cubicBezTo>
                <a:cubicBezTo>
                  <a:pt x="59" y="26"/>
                  <a:pt x="56" y="22"/>
                  <a:pt x="56" y="22"/>
                </a:cubicBezTo>
                <a:cubicBezTo>
                  <a:pt x="55" y="22"/>
                  <a:pt x="55" y="22"/>
                  <a:pt x="55" y="22"/>
                </a:cubicBezTo>
                <a:cubicBezTo>
                  <a:pt x="54" y="22"/>
                  <a:pt x="54" y="22"/>
                  <a:pt x="54" y="22"/>
                </a:cubicBezTo>
                <a:cubicBezTo>
                  <a:pt x="53" y="22"/>
                  <a:pt x="50" y="26"/>
                  <a:pt x="50" y="26"/>
                </a:cubicBezTo>
                <a:cubicBezTo>
                  <a:pt x="50" y="26"/>
                  <a:pt x="46" y="24"/>
                  <a:pt x="46" y="24"/>
                </a:cubicBezTo>
                <a:cubicBezTo>
                  <a:pt x="45" y="23"/>
                  <a:pt x="45" y="23"/>
                  <a:pt x="45" y="23"/>
                </a:cubicBezTo>
                <a:cubicBezTo>
                  <a:pt x="45" y="23"/>
                  <a:pt x="47" y="19"/>
                  <a:pt x="47" y="18"/>
                </a:cubicBezTo>
                <a:cubicBezTo>
                  <a:pt x="47" y="18"/>
                  <a:pt x="46" y="17"/>
                  <a:pt x="46" y="16"/>
                </a:cubicBezTo>
                <a:cubicBezTo>
                  <a:pt x="45" y="16"/>
                  <a:pt x="41" y="16"/>
                  <a:pt x="41" y="15"/>
                </a:cubicBezTo>
                <a:cubicBezTo>
                  <a:pt x="41" y="10"/>
                  <a:pt x="41" y="10"/>
                  <a:pt x="41" y="10"/>
                </a:cubicBezTo>
                <a:cubicBezTo>
                  <a:pt x="41" y="10"/>
                  <a:pt x="45" y="9"/>
                  <a:pt x="46" y="9"/>
                </a:cubicBezTo>
                <a:cubicBezTo>
                  <a:pt x="46" y="9"/>
                  <a:pt x="47" y="8"/>
                  <a:pt x="47" y="7"/>
                </a:cubicBezTo>
                <a:cubicBezTo>
                  <a:pt x="47" y="7"/>
                  <a:pt x="45" y="3"/>
                  <a:pt x="45" y="2"/>
                </a:cubicBezTo>
                <a:cubicBezTo>
                  <a:pt x="45" y="2"/>
                  <a:pt x="45" y="2"/>
                  <a:pt x="46" y="2"/>
                </a:cubicBezTo>
                <a:cubicBezTo>
                  <a:pt x="46" y="2"/>
                  <a:pt x="50" y="0"/>
                  <a:pt x="50" y="0"/>
                </a:cubicBezTo>
                <a:cubicBezTo>
                  <a:pt x="50" y="0"/>
                  <a:pt x="53" y="3"/>
                  <a:pt x="54" y="4"/>
                </a:cubicBezTo>
                <a:cubicBezTo>
                  <a:pt x="54" y="4"/>
                  <a:pt x="54" y="4"/>
                  <a:pt x="55" y="4"/>
                </a:cubicBezTo>
                <a:cubicBezTo>
                  <a:pt x="55" y="4"/>
                  <a:pt x="55" y="4"/>
                  <a:pt x="56" y="4"/>
                </a:cubicBezTo>
                <a:cubicBezTo>
                  <a:pt x="57" y="2"/>
                  <a:pt x="58" y="1"/>
                  <a:pt x="59" y="0"/>
                </a:cubicBezTo>
                <a:cubicBezTo>
                  <a:pt x="59" y="0"/>
                  <a:pt x="59" y="0"/>
                  <a:pt x="59" y="0"/>
                </a:cubicBezTo>
                <a:cubicBezTo>
                  <a:pt x="59" y="0"/>
                  <a:pt x="63" y="2"/>
                  <a:pt x="64" y="2"/>
                </a:cubicBezTo>
                <a:cubicBezTo>
                  <a:pt x="64" y="2"/>
                  <a:pt x="64" y="2"/>
                  <a:pt x="64" y="2"/>
                </a:cubicBezTo>
                <a:cubicBezTo>
                  <a:pt x="64" y="3"/>
                  <a:pt x="62" y="7"/>
                  <a:pt x="62" y="7"/>
                </a:cubicBezTo>
                <a:cubicBezTo>
                  <a:pt x="62" y="8"/>
                  <a:pt x="63" y="9"/>
                  <a:pt x="63" y="9"/>
                </a:cubicBezTo>
                <a:cubicBezTo>
                  <a:pt x="64" y="9"/>
                  <a:pt x="68" y="10"/>
                  <a:pt x="68" y="10"/>
                </a:cubicBezTo>
                <a:lnTo>
                  <a:pt x="68" y="15"/>
                </a:lnTo>
                <a:close/>
                <a:moveTo>
                  <a:pt x="68" y="52"/>
                </a:moveTo>
                <a:cubicBezTo>
                  <a:pt x="68" y="52"/>
                  <a:pt x="64" y="53"/>
                  <a:pt x="63" y="53"/>
                </a:cubicBezTo>
                <a:cubicBezTo>
                  <a:pt x="63" y="54"/>
                  <a:pt x="62" y="54"/>
                  <a:pt x="62" y="55"/>
                </a:cubicBezTo>
                <a:cubicBezTo>
                  <a:pt x="62" y="56"/>
                  <a:pt x="64" y="59"/>
                  <a:pt x="64" y="60"/>
                </a:cubicBezTo>
                <a:cubicBezTo>
                  <a:pt x="64" y="60"/>
                  <a:pt x="64" y="60"/>
                  <a:pt x="64" y="60"/>
                </a:cubicBezTo>
                <a:cubicBezTo>
                  <a:pt x="63" y="60"/>
                  <a:pt x="59" y="63"/>
                  <a:pt x="59" y="63"/>
                </a:cubicBezTo>
                <a:cubicBezTo>
                  <a:pt x="59" y="63"/>
                  <a:pt x="56" y="59"/>
                  <a:pt x="56" y="59"/>
                </a:cubicBezTo>
                <a:cubicBezTo>
                  <a:pt x="55" y="59"/>
                  <a:pt x="55" y="59"/>
                  <a:pt x="55" y="59"/>
                </a:cubicBezTo>
                <a:cubicBezTo>
                  <a:pt x="54" y="59"/>
                  <a:pt x="54" y="59"/>
                  <a:pt x="54" y="59"/>
                </a:cubicBezTo>
                <a:cubicBezTo>
                  <a:pt x="53" y="59"/>
                  <a:pt x="50" y="63"/>
                  <a:pt x="50" y="63"/>
                </a:cubicBezTo>
                <a:cubicBezTo>
                  <a:pt x="50" y="63"/>
                  <a:pt x="46" y="60"/>
                  <a:pt x="46" y="60"/>
                </a:cubicBezTo>
                <a:cubicBezTo>
                  <a:pt x="45" y="60"/>
                  <a:pt x="45" y="60"/>
                  <a:pt x="45" y="60"/>
                </a:cubicBezTo>
                <a:cubicBezTo>
                  <a:pt x="45" y="59"/>
                  <a:pt x="47" y="56"/>
                  <a:pt x="47" y="55"/>
                </a:cubicBezTo>
                <a:cubicBezTo>
                  <a:pt x="47" y="54"/>
                  <a:pt x="46" y="54"/>
                  <a:pt x="46" y="53"/>
                </a:cubicBezTo>
                <a:cubicBezTo>
                  <a:pt x="45" y="53"/>
                  <a:pt x="41" y="52"/>
                  <a:pt x="41" y="52"/>
                </a:cubicBezTo>
                <a:cubicBezTo>
                  <a:pt x="41" y="47"/>
                  <a:pt x="41" y="47"/>
                  <a:pt x="41" y="47"/>
                </a:cubicBezTo>
                <a:cubicBezTo>
                  <a:pt x="41" y="46"/>
                  <a:pt x="45" y="46"/>
                  <a:pt x="46" y="46"/>
                </a:cubicBezTo>
                <a:cubicBezTo>
                  <a:pt x="46" y="45"/>
                  <a:pt x="47" y="45"/>
                  <a:pt x="47" y="44"/>
                </a:cubicBezTo>
                <a:cubicBezTo>
                  <a:pt x="47" y="43"/>
                  <a:pt x="45" y="40"/>
                  <a:pt x="45" y="39"/>
                </a:cubicBezTo>
                <a:cubicBezTo>
                  <a:pt x="45" y="39"/>
                  <a:pt x="45" y="39"/>
                  <a:pt x="46" y="39"/>
                </a:cubicBezTo>
                <a:cubicBezTo>
                  <a:pt x="46" y="39"/>
                  <a:pt x="50" y="36"/>
                  <a:pt x="50" y="36"/>
                </a:cubicBezTo>
                <a:cubicBezTo>
                  <a:pt x="50" y="36"/>
                  <a:pt x="53" y="40"/>
                  <a:pt x="54" y="40"/>
                </a:cubicBezTo>
                <a:cubicBezTo>
                  <a:pt x="54" y="40"/>
                  <a:pt x="54" y="40"/>
                  <a:pt x="55" y="40"/>
                </a:cubicBezTo>
                <a:cubicBezTo>
                  <a:pt x="55" y="40"/>
                  <a:pt x="55" y="40"/>
                  <a:pt x="56" y="40"/>
                </a:cubicBezTo>
                <a:cubicBezTo>
                  <a:pt x="57" y="39"/>
                  <a:pt x="58" y="38"/>
                  <a:pt x="59" y="36"/>
                </a:cubicBezTo>
                <a:cubicBezTo>
                  <a:pt x="59" y="36"/>
                  <a:pt x="59" y="36"/>
                  <a:pt x="59" y="36"/>
                </a:cubicBezTo>
                <a:cubicBezTo>
                  <a:pt x="59" y="36"/>
                  <a:pt x="63" y="39"/>
                  <a:pt x="64" y="39"/>
                </a:cubicBezTo>
                <a:cubicBezTo>
                  <a:pt x="64" y="39"/>
                  <a:pt x="64" y="39"/>
                  <a:pt x="64" y="39"/>
                </a:cubicBezTo>
                <a:cubicBezTo>
                  <a:pt x="64" y="40"/>
                  <a:pt x="62" y="43"/>
                  <a:pt x="62" y="44"/>
                </a:cubicBezTo>
                <a:cubicBezTo>
                  <a:pt x="62" y="45"/>
                  <a:pt x="63" y="45"/>
                  <a:pt x="63" y="46"/>
                </a:cubicBezTo>
                <a:cubicBezTo>
                  <a:pt x="64" y="46"/>
                  <a:pt x="68" y="46"/>
                  <a:pt x="68" y="47"/>
                </a:cubicBezTo>
                <a:lnTo>
                  <a:pt x="68" y="52"/>
                </a:lnTo>
                <a:close/>
                <a:moveTo>
                  <a:pt x="55" y="8"/>
                </a:moveTo>
                <a:cubicBezTo>
                  <a:pt x="52" y="8"/>
                  <a:pt x="50" y="10"/>
                  <a:pt x="50" y="13"/>
                </a:cubicBezTo>
                <a:cubicBezTo>
                  <a:pt x="50" y="15"/>
                  <a:pt x="52" y="17"/>
                  <a:pt x="55" y="17"/>
                </a:cubicBezTo>
                <a:cubicBezTo>
                  <a:pt x="57" y="17"/>
                  <a:pt x="59" y="15"/>
                  <a:pt x="59" y="13"/>
                </a:cubicBezTo>
                <a:cubicBezTo>
                  <a:pt x="59" y="10"/>
                  <a:pt x="57" y="8"/>
                  <a:pt x="55" y="8"/>
                </a:cubicBezTo>
                <a:close/>
                <a:moveTo>
                  <a:pt x="55" y="45"/>
                </a:moveTo>
                <a:cubicBezTo>
                  <a:pt x="52" y="45"/>
                  <a:pt x="50" y="47"/>
                  <a:pt x="50" y="49"/>
                </a:cubicBezTo>
                <a:cubicBezTo>
                  <a:pt x="50" y="52"/>
                  <a:pt x="52" y="54"/>
                  <a:pt x="55" y="54"/>
                </a:cubicBezTo>
                <a:cubicBezTo>
                  <a:pt x="57" y="54"/>
                  <a:pt x="59" y="52"/>
                  <a:pt x="59" y="49"/>
                </a:cubicBezTo>
                <a:cubicBezTo>
                  <a:pt x="59" y="47"/>
                  <a:pt x="57" y="45"/>
                  <a:pt x="55" y="45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5209459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编制预算草案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090396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基于预算目标和收集的数据，编制预算草案。</a:t>
            </a:r>
          </a:p>
        </p:txBody>
      </p:sp>
      <p:sp>
        <p:nvSpPr>
          <p:cNvPr id="40" name="AutoShape 40"/>
          <p:cNvSpPr/>
          <p:nvPr/>
        </p:nvSpPr>
        <p:spPr>
          <a:xfrm flipV="1">
            <a:off x="7342608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4406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7954875" y="2347341"/>
            <a:ext cx="589693" cy="487108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7447383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审核与调整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8320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对预算草案进行审核和调整，确保预算合理、全面和可控。</a:t>
            </a:r>
          </a:p>
        </p:txBody>
      </p:sp>
      <p:sp>
        <p:nvSpPr>
          <p:cNvPr id="45" name="AutoShape 45"/>
          <p:cNvSpPr/>
          <p:nvPr/>
        </p:nvSpPr>
        <p:spPr>
          <a:xfrm flipV="1">
            <a:off x="9580531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9492330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10311194" y="2330196"/>
            <a:ext cx="571976" cy="508825"/>
          </a:xfrm>
          <a:custGeom>
            <a:rect l="l" t="t" r="r" b="b"/>
            <a:pathLst>
              <a:path w="134" h="119">
                <a:moveTo>
                  <a:pt x="133" y="16"/>
                </a:moveTo>
                <a:cubicBezTo>
                  <a:pt x="121" y="5"/>
                  <a:pt x="121" y="5"/>
                  <a:pt x="121" y="5"/>
                </a:cubicBezTo>
                <a:cubicBezTo>
                  <a:pt x="119" y="3"/>
                  <a:pt x="117" y="3"/>
                  <a:pt x="115" y="5"/>
                </a:cubicBezTo>
                <a:cubicBezTo>
                  <a:pt x="114" y="6"/>
                  <a:pt x="114" y="7"/>
                  <a:pt x="114" y="8"/>
                </a:cubicBezTo>
                <a:cubicBezTo>
                  <a:pt x="113" y="8"/>
                  <a:pt x="112" y="8"/>
                  <a:pt x="111" y="9"/>
                </a:cubicBezTo>
                <a:cubicBezTo>
                  <a:pt x="111" y="9"/>
                  <a:pt x="111" y="9"/>
                  <a:pt x="111" y="9"/>
                </a:cubicBezTo>
                <a:cubicBezTo>
                  <a:pt x="81" y="39"/>
                  <a:pt x="81" y="39"/>
                  <a:pt x="81" y="39"/>
                </a:cubicBezTo>
                <a:cubicBezTo>
                  <a:pt x="81" y="42"/>
                  <a:pt x="80" y="45"/>
                  <a:pt x="79" y="47"/>
                </a:cubicBezTo>
                <a:cubicBezTo>
                  <a:pt x="82" y="50"/>
                  <a:pt x="82" y="50"/>
                  <a:pt x="82" y="50"/>
                </a:cubicBezTo>
                <a:cubicBezTo>
                  <a:pt x="82" y="50"/>
                  <a:pt x="82" y="50"/>
                  <a:pt x="82" y="50"/>
                </a:cubicBezTo>
                <a:cubicBezTo>
                  <a:pt x="83" y="51"/>
                  <a:pt x="83" y="51"/>
                  <a:pt x="83" y="51"/>
                </a:cubicBezTo>
                <a:cubicBezTo>
                  <a:pt x="76" y="57"/>
                  <a:pt x="76" y="57"/>
                  <a:pt x="76" y="57"/>
                </a:cubicBezTo>
                <a:cubicBezTo>
                  <a:pt x="54" y="35"/>
                  <a:pt x="54" y="35"/>
                  <a:pt x="54" y="35"/>
                </a:cubicBezTo>
                <a:cubicBezTo>
                  <a:pt x="56" y="26"/>
                  <a:pt x="54" y="17"/>
                  <a:pt x="47" y="10"/>
                </a:cubicBezTo>
                <a:cubicBezTo>
                  <a:pt x="40" y="3"/>
                  <a:pt x="30" y="0"/>
                  <a:pt x="21" y="3"/>
                </a:cubicBezTo>
                <a:cubicBezTo>
                  <a:pt x="36" y="18"/>
                  <a:pt x="36" y="18"/>
                  <a:pt x="36" y="18"/>
                </a:cubicBezTo>
                <a:cubicBezTo>
                  <a:pt x="32" y="32"/>
                  <a:pt x="32" y="32"/>
                  <a:pt x="32" y="32"/>
                </a:cubicBezTo>
                <a:cubicBezTo>
                  <a:pt x="18" y="36"/>
                  <a:pt x="18" y="36"/>
                  <a:pt x="18" y="36"/>
                </a:cubicBezTo>
                <a:cubicBezTo>
                  <a:pt x="3" y="21"/>
                  <a:pt x="3" y="21"/>
                  <a:pt x="3" y="21"/>
                </a:cubicBezTo>
                <a:cubicBezTo>
                  <a:pt x="0" y="30"/>
                  <a:pt x="3" y="40"/>
                  <a:pt x="10" y="47"/>
                </a:cubicBezTo>
                <a:cubicBezTo>
                  <a:pt x="17" y="54"/>
                  <a:pt x="27" y="56"/>
                  <a:pt x="36" y="53"/>
                </a:cubicBezTo>
                <a:cubicBezTo>
                  <a:pt x="37" y="53"/>
                  <a:pt x="37" y="53"/>
                  <a:pt x="37" y="53"/>
                </a:cubicBezTo>
                <a:cubicBezTo>
                  <a:pt x="58" y="75"/>
                  <a:pt x="58" y="75"/>
                  <a:pt x="58" y="75"/>
                </a:cubicBezTo>
                <a:cubicBezTo>
                  <a:pt x="38" y="96"/>
                  <a:pt x="38" y="96"/>
                  <a:pt x="38" y="96"/>
                </a:cubicBezTo>
                <a:cubicBezTo>
                  <a:pt x="36" y="95"/>
                  <a:pt x="36" y="95"/>
                  <a:pt x="36" y="95"/>
                </a:cubicBezTo>
                <a:cubicBezTo>
                  <a:pt x="31" y="99"/>
                  <a:pt x="31" y="99"/>
                  <a:pt x="31" y="99"/>
                </a:cubicBezTo>
                <a:cubicBezTo>
                  <a:pt x="21" y="115"/>
                  <a:pt x="21" y="115"/>
                  <a:pt x="21" y="115"/>
                </a:cubicBezTo>
                <a:cubicBezTo>
                  <a:pt x="23" y="117"/>
                  <a:pt x="23" y="117"/>
                  <a:pt x="23" y="117"/>
                </a:cubicBezTo>
                <a:cubicBezTo>
                  <a:pt x="39" y="107"/>
                  <a:pt x="39" y="107"/>
                  <a:pt x="39" y="107"/>
                </a:cubicBezTo>
                <a:cubicBezTo>
                  <a:pt x="43" y="101"/>
                  <a:pt x="43" y="101"/>
                  <a:pt x="43" y="101"/>
                </a:cubicBezTo>
                <a:cubicBezTo>
                  <a:pt x="42" y="100"/>
                  <a:pt x="42" y="100"/>
                  <a:pt x="42" y="100"/>
                </a:cubicBezTo>
                <a:cubicBezTo>
                  <a:pt x="63" y="80"/>
                  <a:pt x="63" y="80"/>
                  <a:pt x="63" y="80"/>
                </a:cubicBezTo>
                <a:cubicBezTo>
                  <a:pt x="98" y="115"/>
                  <a:pt x="98" y="115"/>
                  <a:pt x="98" y="115"/>
                </a:cubicBezTo>
                <a:cubicBezTo>
                  <a:pt x="101" y="117"/>
                  <a:pt x="104" y="119"/>
                  <a:pt x="107" y="119"/>
                </a:cubicBezTo>
                <a:cubicBezTo>
                  <a:pt x="110" y="119"/>
                  <a:pt x="113" y="117"/>
                  <a:pt x="116" y="115"/>
                </a:cubicBezTo>
                <a:cubicBezTo>
                  <a:pt x="121" y="110"/>
                  <a:pt x="121" y="102"/>
                  <a:pt x="116" y="97"/>
                </a:cubicBezTo>
                <a:cubicBezTo>
                  <a:pt x="81" y="62"/>
                  <a:pt x="81" y="62"/>
                  <a:pt x="81" y="62"/>
                </a:cubicBezTo>
                <a:cubicBezTo>
                  <a:pt x="87" y="56"/>
                  <a:pt x="87" y="56"/>
                  <a:pt x="87" y="56"/>
                </a:cubicBezTo>
                <a:cubicBezTo>
                  <a:pt x="90" y="59"/>
                  <a:pt x="90" y="59"/>
                  <a:pt x="90" y="59"/>
                </a:cubicBezTo>
                <a:cubicBezTo>
                  <a:pt x="92" y="57"/>
                  <a:pt x="95" y="56"/>
                  <a:pt x="98" y="57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9" y="25"/>
                  <a:pt x="129" y="24"/>
                  <a:pt x="129" y="23"/>
                </a:cubicBezTo>
                <a:cubicBezTo>
                  <a:pt x="130" y="24"/>
                  <a:pt x="132" y="23"/>
                  <a:pt x="133" y="22"/>
                </a:cubicBezTo>
                <a:cubicBezTo>
                  <a:pt x="134" y="21"/>
                  <a:pt x="134" y="18"/>
                  <a:pt x="133" y="16"/>
                </a:cubicBezTo>
                <a:close/>
                <a:moveTo>
                  <a:pt x="108" y="103"/>
                </a:moveTo>
                <a:cubicBezTo>
                  <a:pt x="111" y="103"/>
                  <a:pt x="113" y="106"/>
                  <a:pt x="113" y="108"/>
                </a:cubicBezTo>
                <a:cubicBezTo>
                  <a:pt x="113" y="111"/>
                  <a:pt x="111" y="113"/>
                  <a:pt x="108" y="113"/>
                </a:cubicBezTo>
                <a:cubicBezTo>
                  <a:pt x="105" y="113"/>
                  <a:pt x="103" y="111"/>
                  <a:pt x="103" y="108"/>
                </a:cubicBezTo>
                <a:cubicBezTo>
                  <a:pt x="103" y="106"/>
                  <a:pt x="105" y="103"/>
                  <a:pt x="108" y="103"/>
                </a:cubicBezTo>
                <a:close/>
                <a:moveTo>
                  <a:pt x="91" y="41"/>
                </a:moveTo>
                <a:cubicBezTo>
                  <a:pt x="89" y="39"/>
                  <a:pt x="89" y="39"/>
                  <a:pt x="89" y="39"/>
                </a:cubicBezTo>
                <a:cubicBezTo>
                  <a:pt x="112" y="17"/>
                  <a:pt x="112" y="17"/>
                  <a:pt x="112" y="17"/>
                </a:cubicBezTo>
                <a:cubicBezTo>
                  <a:pt x="114" y="19"/>
                  <a:pt x="114" y="19"/>
                  <a:pt x="114" y="19"/>
                </a:cubicBezTo>
                <a:lnTo>
                  <a:pt x="91" y="41"/>
                </a:lnTo>
                <a:close/>
                <a:moveTo>
                  <a:pt x="98" y="48"/>
                </a:moveTo>
                <a:cubicBezTo>
                  <a:pt x="96" y="47"/>
                  <a:pt x="96" y="47"/>
                  <a:pt x="96" y="47"/>
                </a:cubicBezTo>
                <a:cubicBezTo>
                  <a:pt x="119" y="24"/>
                  <a:pt x="119" y="24"/>
                  <a:pt x="119" y="24"/>
                </a:cubicBezTo>
                <a:cubicBezTo>
                  <a:pt x="121" y="26"/>
                  <a:pt x="121" y="26"/>
                  <a:pt x="121" y="26"/>
                </a:cubicBezTo>
                <a:lnTo>
                  <a:pt x="98" y="4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9685306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批准与执行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9566244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经过批准后，将预算下达至各部门执行。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仓储物流成本控制策略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精准预测需求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实施先进先出原则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定期盘点和清理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降低库存成本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确保先入库的商品先出库，减少过期和滞销商品的风险。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定期对库存进行盘点和清理，及时处理过期、损坏和滞销商品，减少库存占用和浪费。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通过历史数据和市场趋势分析，精准预测商品需求，避免过量采购和库存积压。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477" r="10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优化运输成本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合理规划运输路线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根据订单量、目的地和交通状况等因素，合理规划运输路线，减少运输时间和成本。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提高装载率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通过优化装载计划，提高车辆装载率，减少空驶和浪费。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选择经济高效的运输方式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根据商品特性和运输需求，选择最合适的运输方式，如铁路、公路、水路或空运等。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https://d.book118.com/148045043136006036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2024-09-16T11:19:05.505</cp:lastPrinted>
  <dcterms:created xsi:type="dcterms:W3CDTF">2024-09-16T03:19:05Z</dcterms:created>
  <dcterms:modified xsi:type="dcterms:W3CDTF">2024-09-16T03:19:07Z</dcterms:modified>
</cp:coreProperties>
</file>