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4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notesMaster" Target="notesMasters/notesMaster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Relationship Id="rId2" Type="http://schemas.openxmlformats.org/officeDocument/2006/relationships/image" Target="../media/image4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Relationship Id="rId2" Type="http://schemas.openxmlformats.org/officeDocument/2006/relationships/image" Target="../media/image6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emf" /><Relationship Id="rId2" Type="http://schemas.openxmlformats.org/officeDocument/2006/relationships/image" Target="../media/image14.e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e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emf" /></Relationships>
</file>

<file path=ppt/drawings/_rels/vmlDrawing1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B91A62-A9EE-44AD-BD47-77FA7FF3C4D8}" type="datetimeFigureOut">
              <a:rPr lang="zh-CN" altLang="en-US" smtClean="0"/>
              <a:t>2019/1/26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0DBFD7-E1D4-409E-AFF3-10DC6B9B943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50532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F46F20-7861-4E56-87FF-6B60CC2B2FDB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94428907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B97BF-15DB-483B-A659-BB9B1C22F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51FCD-3DA0-49DB-BDDC-645A51DE8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0F41E-F5A5-4BF6-AD74-0BABE4231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442E4-C3EC-43B5-9C0B-5C9DD2A15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171A11-9325-452C-8B5C-328D1688E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0D51C3-69E2-4E5F-BF5C-C57736ABD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9EC5D1-649C-429D-B96E-BDDC0F2DD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00529-F437-4DBE-8AF8-770BC9637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D24A6-E714-40C9-8693-EDD62B81E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AD681-7EF1-4F72-9875-26501899D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1AB47-E23A-40D3-8F79-6170FCF6F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7E02BA7-B8F1-43FE-8D34-A095D1CCD2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C5A2F70A-E6DE-4232-AD3D-725BF9F527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D8C45E9-7CD0-4FFE-8F8D-78F2041A2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B72D8-C221-4806-8D8F-7ED7F969E5BC}" type="datetimeFigureOut">
              <a:rPr lang="zh-CN" altLang="en-US" smtClean="0"/>
              <a:t>2019/1/26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408CB82-E2BE-4A07-9A22-8261131D37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5511F8B-2BFD-4377-BB75-52BF252DF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5C6BD-397C-49D1-9278-48E580004E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14807530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E28D260-2C98-460D-A135-0BB10FA29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13FF2B8-45C2-466B-B425-231500FBBB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F33DFED-F91B-42B3-83AF-745C6A16EC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B72D8-C221-4806-8D8F-7ED7F969E5BC}" type="datetimeFigureOut">
              <a:rPr lang="zh-CN" altLang="en-US" smtClean="0"/>
              <a:t>2019/1/26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4D89223-2A60-4A5E-9E34-39125DC9F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AB63EE3-4A2C-498C-BFF4-ED430A508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5C6BD-397C-49D1-9278-48E580004E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95313464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A7271A5-2F1E-48B8-BE1E-293B26D89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76978365-D82C-424A-BBEB-352D76934B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F12889B-C365-4A3A-9004-05B6EDD73A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B72D8-C221-4806-8D8F-7ED7F969E5BC}" type="datetimeFigureOut">
              <a:rPr lang="zh-CN" altLang="en-US" smtClean="0"/>
              <a:t>2019/1/26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E71CF44-66AB-4D08-BEB0-295F8C611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DB20639-F9FB-49F7-B07C-645235CC7D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5C6BD-397C-49D1-9278-48E580004E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11535547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3D19BBB-7F63-4A68-AB68-CF941FB24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DBD0B52-F01E-464B-8548-F1334886D4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44E845D6-0841-4D55-A7DC-4EE66FE5D6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71E17FE7-F55B-4F1F-8E9F-DB2C10C3A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B72D8-C221-4806-8D8F-7ED7F969E5BC}" type="datetimeFigureOut">
              <a:rPr lang="zh-CN" altLang="en-US" smtClean="0"/>
              <a:t>2019/1/26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E11FFC4B-2CF5-407F-AAFD-FC0A4E71D9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D7C3A076-29B3-49ED-9377-0BE4EB5E0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5C6BD-397C-49D1-9278-48E580004E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27266790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24FB45F-1A23-4E6A-A31E-84C1C6E67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9ABE313F-E874-448A-98EE-8E5B1B16E3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C73EC04B-F867-4F9E-9D30-8D7A6D3C94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B572EE0B-E3DC-43A0-8938-3EB06314E0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2FD60B7C-4E34-4469-AF8F-8E72BA5F2B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59B03FF6-76CD-4F7A-A905-B252446E19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B72D8-C221-4806-8D8F-7ED7F969E5BC}" type="datetimeFigureOut">
              <a:rPr lang="zh-CN" altLang="en-US" smtClean="0"/>
              <a:t>2019/1/26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517D137B-C391-4D14-A847-89B0FC1CEF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D202B546-EC9E-4CB3-B1C2-5FA4E76539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5C6BD-397C-49D1-9278-48E580004E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97118577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5B6D4BC-F3AC-4D95-9A59-C35EFE806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2BDD810E-A959-495A-A84E-5B9D99AB8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B72D8-C221-4806-8D8F-7ED7F969E5BC}" type="datetimeFigureOut">
              <a:rPr lang="zh-CN" altLang="en-US" smtClean="0"/>
              <a:t>2019/1/26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675DE6D4-93E2-4442-9240-BE9BEEC03B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728761C7-8E64-4FF2-B719-BA3C5A9F8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5C6BD-397C-49D1-9278-48E580004E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86074537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918E5B87-7045-4A92-8DFF-729F7BBCEE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B72D8-C221-4806-8D8F-7ED7F969E5BC}" type="datetimeFigureOut">
              <a:rPr lang="zh-CN" altLang="en-US" smtClean="0"/>
              <a:t>2019/1/26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1D5EA3FD-E01F-4C50-A1CC-FF8D0A2220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A6C2ACCE-D742-4A39-8891-BEA96E047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5C6BD-397C-49D1-9278-48E580004E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44176878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428A6D7-1C15-4A4A-BFBE-95BB88BB9B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D2D47130-E699-4591-89BB-05D5A06BE7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77A2362A-3FB8-4190-98C9-8013CBA0F7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D6B41B7C-F975-43D6-AFA7-FFFE1F4EF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B72D8-C221-4806-8D8F-7ED7F969E5BC}" type="datetimeFigureOut">
              <a:rPr lang="zh-CN" altLang="en-US" smtClean="0"/>
              <a:t>2019/1/26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CEE9707B-8227-4A7A-9985-A1CE5D3C0D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6FB5D189-02AC-44CD-BFCD-94CA29EF5D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5C6BD-397C-49D1-9278-48E580004E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99505693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F0044B1-C6AA-461C-851A-B193F537A2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9F08D20C-175E-4596-960F-4504DA05BF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44987543-4FF9-4F8E-A976-25DF50CD8C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D44990D6-2F93-4FA6-A6CF-D6023613B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B72D8-C221-4806-8D8F-7ED7F969E5BC}" type="datetimeFigureOut">
              <a:rPr lang="zh-CN" altLang="en-US" smtClean="0"/>
              <a:t>2019/1/26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4AB6B2AA-2C30-4D29-B366-4CE01A1CFE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D279DD12-F4F0-466E-84C8-BFB1DBC5A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5C6BD-397C-49D1-9278-48E580004E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02406682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9F51E2F-661F-4D3D-8E6C-84A1664A9F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4A44DDF4-BAB4-47B1-92F2-AFE7458EDC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D18DEE4C-CFB3-4491-80CA-77C32E6619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B72D8-C221-4806-8D8F-7ED7F969E5BC}" type="datetimeFigureOut">
              <a:rPr lang="zh-CN" altLang="en-US" smtClean="0"/>
              <a:t>2019/1/26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A43D6E6-3423-4DCA-957B-3F7CA3F4B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7763C9B-0350-4658-A7D2-E95715F86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5C6BD-397C-49D1-9278-48E580004E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50295784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排标题与文本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C1D81FA1-67BF-4D6F-9232-289E1B7594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1EAF4A1C-D9FE-4669-A397-634AEE0683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3E6645D-1DCF-494D-8977-7C1E42F800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B72D8-C221-4806-8D8F-7ED7F969E5BC}" type="datetimeFigureOut">
              <a:rPr lang="zh-CN" altLang="en-US" smtClean="0"/>
              <a:t>2019/1/26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BB319C7-569A-4D70-828F-BB99739B5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4150868-C603-4514-AB9E-3334DFE879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5C6BD-397C-49D1-9278-48E580004E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21582438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_节标题"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/>
        </p:nvSpPr>
        <p:spPr>
          <a:xfrm>
            <a:off x="0" y="2636912"/>
            <a:ext cx="2735627" cy="1440160"/>
          </a:xfrm>
          <a:prstGeom prst="rect">
            <a:avLst/>
          </a:prstGeom>
          <a:solidFill>
            <a:srgbClr val="CD24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9" name="矩形 8"/>
          <p:cNvSpPr/>
          <p:nvPr userDrawn="1"/>
        </p:nvSpPr>
        <p:spPr>
          <a:xfrm>
            <a:off x="2880320" y="2636912"/>
            <a:ext cx="9311680" cy="1440160"/>
          </a:xfrm>
          <a:prstGeom prst="rect">
            <a:avLst/>
          </a:prstGeom>
          <a:solidFill>
            <a:srgbClr val="E75E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0" name="标题 1"/>
          <p:cNvSpPr>
            <a:spLocks noGrp="1"/>
          </p:cNvSpPr>
          <p:nvPr>
            <p:ph type="ctrTitle"/>
          </p:nvPr>
        </p:nvSpPr>
        <p:spPr>
          <a:xfrm>
            <a:off x="4375670" y="2910012"/>
            <a:ext cx="7865013" cy="893961"/>
          </a:xfrm>
          <a:prstGeom prst="rect">
            <a:avLst/>
          </a:prstGeom>
        </p:spPr>
        <p:txBody>
          <a:bodyPr>
            <a:noAutofit/>
          </a:bodyPr>
          <a:lstStyle>
            <a:lvl1pPr algn="l">
              <a:defRPr sz="3600" b="1" baseline="0">
                <a:solidFill>
                  <a:schemeClr val="bg1"/>
                </a:solidFill>
                <a:latin typeface="黑体" pitchFamily="2" charset="-122"/>
                <a:ea typeface="黑体" pitchFamily="2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530390974"/>
      </p:ext>
    </p:extLst>
  </p:cSld>
  <p:clrMapOvr>
    <a:masterClrMapping/>
  </p:clrMapOvr>
  <p:transition spd="slow">
    <p:push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命题调研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同侧圆角矩形 6"/>
          <p:cNvSpPr/>
          <p:nvPr userDrawn="1"/>
        </p:nvSpPr>
        <p:spPr>
          <a:xfrm>
            <a:off x="4367808" y="538158"/>
            <a:ext cx="1536171" cy="370871"/>
          </a:xfrm>
          <a:prstGeom prst="round2SameRect">
            <a:avLst/>
          </a:prstGeom>
          <a:gradFill flip="none" rotWithShape="1">
            <a:gsLst>
              <a:gs pos="0">
                <a:srgbClr val="FFD85D"/>
              </a:gs>
              <a:gs pos="100000">
                <a:srgbClr val="FFEDAB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要点</a:t>
            </a:r>
          </a:p>
        </p:txBody>
      </p:sp>
      <p:cxnSp>
        <p:nvCxnSpPr>
          <p:cNvPr id="8" name="直接连接符 7"/>
          <p:cNvCxnSpPr/>
          <p:nvPr userDrawn="1"/>
        </p:nvCxnSpPr>
        <p:spPr>
          <a:xfrm>
            <a:off x="4535047" y="874706"/>
            <a:ext cx="1181036" cy="0"/>
          </a:xfrm>
          <a:prstGeom prst="line">
            <a:avLst/>
          </a:prstGeom>
          <a:ln w="19050">
            <a:solidFill>
              <a:srgbClr val="FF85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10896534" y="507714"/>
            <a:ext cx="1295465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/>
              <a:t>-</a:t>
            </a:r>
            <a:fld id="{4BF17FCF-D4DA-449D-A468-DDB7E43619E6}" type="slidenum">
              <a:rPr lang="zh-CN" altLang="en-US" smtClean="0"/>
              <a:pPr algn="ctr"/>
              <a:t>‹#›</a:t>
            </a:fld>
            <a:r>
              <a:rPr lang="en-US" altLang="zh-CN"/>
              <a:t>-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18360791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热点聚焦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同侧圆角矩形 10"/>
          <p:cNvSpPr/>
          <p:nvPr userDrawn="1"/>
        </p:nvSpPr>
        <p:spPr>
          <a:xfrm>
            <a:off x="5969101" y="538158"/>
            <a:ext cx="1540556" cy="370871"/>
          </a:xfrm>
          <a:prstGeom prst="round2SameRect">
            <a:avLst/>
          </a:prstGeom>
          <a:gradFill flip="none" rotWithShape="1">
            <a:gsLst>
              <a:gs pos="0">
                <a:srgbClr val="FFD85D"/>
              </a:gs>
              <a:gs pos="100000">
                <a:srgbClr val="FFEDAB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考点一</a:t>
            </a:r>
          </a:p>
        </p:txBody>
      </p:sp>
      <p:cxnSp>
        <p:nvCxnSpPr>
          <p:cNvPr id="12" name="直接连接符 11"/>
          <p:cNvCxnSpPr/>
          <p:nvPr userDrawn="1"/>
        </p:nvCxnSpPr>
        <p:spPr>
          <a:xfrm>
            <a:off x="6130194" y="876904"/>
            <a:ext cx="1253623" cy="0"/>
          </a:xfrm>
          <a:prstGeom prst="line">
            <a:avLst/>
          </a:prstGeom>
          <a:ln w="19050">
            <a:solidFill>
              <a:srgbClr val="FF85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10896534" y="507714"/>
            <a:ext cx="1295465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/>
              <a:t>-</a:t>
            </a:r>
            <a:fld id="{4BF17FCF-D4DA-449D-A468-DDB7E43619E6}" type="slidenum">
              <a:rPr lang="zh-CN" altLang="en-US" smtClean="0"/>
              <a:pPr algn="ctr"/>
              <a:t>‹#›</a:t>
            </a:fld>
            <a:r>
              <a:rPr lang="en-US" altLang="zh-CN"/>
              <a:t>-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58501243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创新模拟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10896534" y="507714"/>
            <a:ext cx="1295465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/>
              <a:t>-</a:t>
            </a:r>
            <a:fld id="{4BF17FCF-D4DA-449D-A468-DDB7E43619E6}" type="slidenum">
              <a:rPr lang="zh-CN" altLang="en-US" smtClean="0"/>
              <a:pPr algn="ctr"/>
              <a:t>‹#›</a:t>
            </a:fld>
            <a:r>
              <a:rPr lang="en-US" altLang="zh-CN"/>
              <a:t>-</a:t>
            </a:r>
            <a:endParaRPr lang="zh-CN" altLang="en-US"/>
          </a:p>
        </p:txBody>
      </p:sp>
      <p:sp>
        <p:nvSpPr>
          <p:cNvPr id="3" name="同侧圆角矩形 2"/>
          <p:cNvSpPr/>
          <p:nvPr userDrawn="1"/>
        </p:nvSpPr>
        <p:spPr>
          <a:xfrm>
            <a:off x="9179755" y="538158"/>
            <a:ext cx="1524757" cy="370871"/>
          </a:xfrm>
          <a:prstGeom prst="round2SameRect">
            <a:avLst/>
          </a:prstGeom>
          <a:gradFill flip="none" rotWithShape="1">
            <a:gsLst>
              <a:gs pos="0">
                <a:srgbClr val="FFD85D"/>
              </a:gs>
              <a:gs pos="100000">
                <a:srgbClr val="FFEDAB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考点三</a:t>
            </a:r>
          </a:p>
        </p:txBody>
      </p:sp>
      <p:cxnSp>
        <p:nvCxnSpPr>
          <p:cNvPr id="4" name="直接连接符 3"/>
          <p:cNvCxnSpPr/>
          <p:nvPr userDrawn="1"/>
        </p:nvCxnSpPr>
        <p:spPr>
          <a:xfrm>
            <a:off x="9361942" y="874706"/>
            <a:ext cx="1213980" cy="0"/>
          </a:xfrm>
          <a:prstGeom prst="line">
            <a:avLst/>
          </a:prstGeom>
          <a:ln w="19050">
            <a:solidFill>
              <a:srgbClr val="FF85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4200123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72FE055F-41C3-494A-B818-DAED1C515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6C4DFB76-597D-47A8-BBA0-66193DB589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54A6859-F888-4DFF-B7C7-44AEE0E79A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ACB72D8-C221-4806-8D8F-7ED7F969E5BC}" type="datetimeFigureOut">
              <a:rPr lang="zh-CN" altLang="en-US" smtClean="0"/>
              <a:t>2019/1/26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A66E2A1-5B65-4BC3-8638-316BE8A35A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4C9A858-1C82-4166-BEC3-5DA0DB3938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A35C6BD-397C-49D1-9278-48E580004E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13857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1.xml" /><Relationship Id="rId3" Type="http://schemas.openxmlformats.org/officeDocument/2006/relationships/package" Target="../embeddings/Microsoft_Word_Document.docx" TargetMode="Internal" /><Relationship Id="rId4" Type="http://schemas.openxmlformats.org/officeDocument/2006/relationships/image" Target="../media/image2.emf" /><Relationship Id="rId5" Type="http://schemas.openxmlformats.org/officeDocument/2006/relationships/image" Target="../media/image1.jpeg" /><Relationship Id="rId6" Type="http://schemas.openxmlformats.org/officeDocument/2006/relationships/vmlDrawing" Target="../drawings/vmlDrawing1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" Target="slide3.xml" TargetMode="Internal" /><Relationship Id="rId3" Type="http://schemas.openxmlformats.org/officeDocument/2006/relationships/package" Target="../embeddings/Microsoft_Word_Document1.docx" TargetMode="Internal" /><Relationship Id="rId4" Type="http://schemas.openxmlformats.org/officeDocument/2006/relationships/image" Target="../media/image3.emf" /><Relationship Id="rId5" Type="http://schemas.openxmlformats.org/officeDocument/2006/relationships/package" Target="../embeddings/Microsoft_Word_Document2.docx" TargetMode="Internal" /><Relationship Id="rId6" Type="http://schemas.openxmlformats.org/officeDocument/2006/relationships/image" Target="../media/image4.emf" /><Relationship Id="rId7" Type="http://schemas.openxmlformats.org/officeDocument/2006/relationships/image" Target="../media/image1.jpeg" /><Relationship Id="rId8" Type="http://schemas.openxmlformats.org/officeDocument/2006/relationships/vmlDrawing" Target="../drawings/vmlDrawing2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" Target="slide3.xml" TargetMode="Internal" /><Relationship Id="rId3" Type="http://schemas.openxmlformats.org/officeDocument/2006/relationships/package" Target="../embeddings/Microsoft_Word_Document3.docx" TargetMode="Internal" /><Relationship Id="rId4" Type="http://schemas.openxmlformats.org/officeDocument/2006/relationships/image" Target="../media/image5.emf" /><Relationship Id="rId5" Type="http://schemas.openxmlformats.org/officeDocument/2006/relationships/package" Target="../embeddings/Microsoft_Word_Document4.docx" TargetMode="Internal" /><Relationship Id="rId6" Type="http://schemas.openxmlformats.org/officeDocument/2006/relationships/image" Target="../media/image6.emf" /><Relationship Id="rId7" Type="http://schemas.openxmlformats.org/officeDocument/2006/relationships/image" Target="../media/image1.jpeg" /><Relationship Id="rId8" Type="http://schemas.openxmlformats.org/officeDocument/2006/relationships/vmlDrawing" Target="../drawings/vmlDrawing3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" Target="slide3.xml" TargetMode="Internal" /><Relationship Id="rId3" Type="http://schemas.openxmlformats.org/officeDocument/2006/relationships/package" Target="../embeddings/Microsoft_Word_Document5.docx" TargetMode="Internal" /><Relationship Id="rId4" Type="http://schemas.openxmlformats.org/officeDocument/2006/relationships/image" Target="../media/image7.emf" /><Relationship Id="rId5" Type="http://schemas.openxmlformats.org/officeDocument/2006/relationships/image" Target="../media/image1.jpeg" /><Relationship Id="rId6" Type="http://schemas.openxmlformats.org/officeDocument/2006/relationships/vmlDrawing" Target="../drawings/vmlDrawing4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" Target="slide3.xml" TargetMode="Internal" /><Relationship Id="rId3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" Target="slide3.xml" TargetMode="Internal" /><Relationship Id="rId3" Type="http://schemas.openxmlformats.org/officeDocument/2006/relationships/slide" Target="slide7.xml" TargetMode="Internal" /><Relationship Id="rId4" Type="http://schemas.openxmlformats.org/officeDocument/2006/relationships/package" Target="../embeddings/Microsoft_Word_Document6.docx" TargetMode="Internal" /><Relationship Id="rId5" Type="http://schemas.openxmlformats.org/officeDocument/2006/relationships/image" Target="../media/image8.emf" /><Relationship Id="rId6" Type="http://schemas.openxmlformats.org/officeDocument/2006/relationships/image" Target="../media/image1.jpeg" /><Relationship Id="rId7" Type="http://schemas.openxmlformats.org/officeDocument/2006/relationships/vmlDrawing" Target="../drawings/vmlDrawing5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" Target="slide3.xml" TargetMode="Internal" /><Relationship Id="rId3" Type="http://schemas.openxmlformats.org/officeDocument/2006/relationships/slide" Target="slide7.xml" TargetMode="Internal" /><Relationship Id="rId4" Type="http://schemas.openxmlformats.org/officeDocument/2006/relationships/package" Target="../embeddings/Microsoft_Word_Document7.docx" TargetMode="Internal" /><Relationship Id="rId5" Type="http://schemas.openxmlformats.org/officeDocument/2006/relationships/image" Target="../media/image9.emf" /><Relationship Id="rId6" Type="http://schemas.openxmlformats.org/officeDocument/2006/relationships/image" Target="../media/image1.jpeg" /><Relationship Id="rId7" Type="http://schemas.openxmlformats.org/officeDocument/2006/relationships/vmlDrawing" Target="../drawings/vmlDrawing6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" Target="slide3.xml" TargetMode="Internal" /><Relationship Id="rId3" Type="http://schemas.openxmlformats.org/officeDocument/2006/relationships/slide" Target="slide7.xml" TargetMode="Internal" /><Relationship Id="rId4" Type="http://schemas.openxmlformats.org/officeDocument/2006/relationships/package" Target="../embeddings/Microsoft_Word_Document8.docx" TargetMode="Internal" /><Relationship Id="rId5" Type="http://schemas.openxmlformats.org/officeDocument/2006/relationships/image" Target="../media/image10.emf" /><Relationship Id="rId6" Type="http://schemas.openxmlformats.org/officeDocument/2006/relationships/image" Target="../media/image1.jpeg" /><Relationship Id="rId7" Type="http://schemas.openxmlformats.org/officeDocument/2006/relationships/vmlDrawing" Target="../drawings/vmlDrawing7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" Target="slide3.xml" TargetMode="Internal" /><Relationship Id="rId3" Type="http://schemas.openxmlformats.org/officeDocument/2006/relationships/slide" Target="slide7.xml" TargetMode="Internal" /><Relationship Id="rId4" Type="http://schemas.openxmlformats.org/officeDocument/2006/relationships/package" Target="../embeddings/Microsoft_Word_Document9.docx" TargetMode="Internal" /><Relationship Id="rId5" Type="http://schemas.openxmlformats.org/officeDocument/2006/relationships/image" Target="../media/image11.emf" /><Relationship Id="rId6" Type="http://schemas.openxmlformats.org/officeDocument/2006/relationships/image" Target="../media/image1.jpeg" /><Relationship Id="rId7" Type="http://schemas.openxmlformats.org/officeDocument/2006/relationships/vmlDrawing" Target="../drawings/vmlDrawing8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" Target="slide3.xml" TargetMode="Internal" /><Relationship Id="rId3" Type="http://schemas.openxmlformats.org/officeDocument/2006/relationships/slide" Target="slide7.xml" TargetMode="Internal" /><Relationship Id="rId4" Type="http://schemas.openxmlformats.org/officeDocument/2006/relationships/image" Target="../media/image12.jpeg" /><Relationship Id="rId5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slide" Target="slide12.xml" TargetMode="Internal" /><Relationship Id="rId3" Type="http://schemas.openxmlformats.org/officeDocument/2006/relationships/package" Target="../embeddings/Microsoft_Word_Document10.docx" TargetMode="Internal" /><Relationship Id="rId4" Type="http://schemas.openxmlformats.org/officeDocument/2006/relationships/image" Target="../media/image13.emf" /><Relationship Id="rId5" Type="http://schemas.openxmlformats.org/officeDocument/2006/relationships/package" Target="../embeddings/Microsoft_Word_Document11.docx" TargetMode="Internal" /><Relationship Id="rId6" Type="http://schemas.openxmlformats.org/officeDocument/2006/relationships/image" Target="../media/image14.emf" /><Relationship Id="rId7" Type="http://schemas.openxmlformats.org/officeDocument/2006/relationships/image" Target="../media/image1.jpeg" /><Relationship Id="rId8" Type="http://schemas.openxmlformats.org/officeDocument/2006/relationships/vmlDrawing" Target="../drawings/vmlDrawing9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slide" Target="slide12.xml" TargetMode="Interna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slide" Target="slide12.xml" TargetMode="Internal" /><Relationship Id="rId3" Type="http://schemas.openxmlformats.org/officeDocument/2006/relationships/package" Target="../embeddings/Microsoft_Word_Document12.docx" TargetMode="Internal" /><Relationship Id="rId4" Type="http://schemas.openxmlformats.org/officeDocument/2006/relationships/image" Target="../media/image15.emf" /><Relationship Id="rId5" Type="http://schemas.openxmlformats.org/officeDocument/2006/relationships/image" Target="../media/image1.jpeg" /><Relationship Id="rId6" Type="http://schemas.openxmlformats.org/officeDocument/2006/relationships/vmlDrawing" Target="../drawings/vmlDrawing10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slide" Target="slide12.xml" TargetMode="Interna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slide" Target="slide12.xml" TargetMode="Internal" /><Relationship Id="rId3" Type="http://schemas.openxmlformats.org/officeDocument/2006/relationships/slide" Target="slide16.xml" TargetMode="Internal" /><Relationship Id="rId4" Type="http://schemas.openxmlformats.org/officeDocument/2006/relationships/package" Target="../embeddings/Microsoft_Word_Document13.docx" TargetMode="Internal" /><Relationship Id="rId5" Type="http://schemas.openxmlformats.org/officeDocument/2006/relationships/image" Target="../media/image16.emf" /><Relationship Id="rId6" Type="http://schemas.openxmlformats.org/officeDocument/2006/relationships/image" Target="../media/image1.jpeg" /><Relationship Id="rId7" Type="http://schemas.openxmlformats.org/officeDocument/2006/relationships/vmlDrawing" Target="../drawings/vmlDrawing11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slide" Target="slide12.xml" TargetMode="Internal" /><Relationship Id="rId3" Type="http://schemas.openxmlformats.org/officeDocument/2006/relationships/slide" Target="slide16.xml" TargetMode="Internal" /><Relationship Id="rId4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slide" Target="slide12.xml" TargetMode="Internal" /><Relationship Id="rId3" Type="http://schemas.openxmlformats.org/officeDocument/2006/relationships/slide" Target="slide16.xml" TargetMode="Internal" /><Relationship Id="rId4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slide" Target="slide12.xml" TargetMode="Internal" /><Relationship Id="rId3" Type="http://schemas.openxmlformats.org/officeDocument/2006/relationships/slide" Target="slide16.xml" TargetMode="Internal" /><Relationship Id="rId4" Type="http://schemas.openxmlformats.org/officeDocument/2006/relationships/package" Target="../embeddings/Microsoft_Word_Document14.docx" TargetMode="Internal" /><Relationship Id="rId5" Type="http://schemas.openxmlformats.org/officeDocument/2006/relationships/image" Target="../media/image17.emf" /><Relationship Id="rId6" Type="http://schemas.openxmlformats.org/officeDocument/2006/relationships/image" Target="../media/image1.jpeg" /><Relationship Id="rId7" Type="http://schemas.openxmlformats.org/officeDocument/2006/relationships/vmlDrawing" Target="../drawings/vmlDrawing12.v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slide" Target="slide12.xml" TargetMode="Internal" /><Relationship Id="rId3" Type="http://schemas.openxmlformats.org/officeDocument/2006/relationships/slide" Target="slide16.xml" TargetMode="Internal" /><Relationship Id="rId4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slide" Target="slide12.xml" TargetMode="Internal" /><Relationship Id="rId3" Type="http://schemas.openxmlformats.org/officeDocument/2006/relationships/slide" Target="slide16.xml" TargetMode="Internal" /><Relationship Id="rId4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slide" Target="slide12.xml" TargetMode="Internal" /><Relationship Id="rId3" Type="http://schemas.openxmlformats.org/officeDocument/2006/relationships/slide" Target="slide16.xml" TargetMode="Internal" /><Relationship Id="rId4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6710100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</p:nvPr>
        </p:nvSpPr>
        <p:spPr>
          <a:xfrm>
            <a:off x="4180968" y="3005117"/>
            <a:ext cx="6487032" cy="650794"/>
          </a:xfrm>
        </p:spPr>
        <p:txBody>
          <a:bodyPr/>
          <a:lstStyle/>
          <a:p>
            <a:r>
              <a:rPr lang="zh-CN" altLang="zh-CN" sz="3400"/>
              <a:t>第</a:t>
            </a:r>
            <a:r>
              <a:rPr lang="en-US" altLang="zh-CN" sz="3400"/>
              <a:t>2</a:t>
            </a:r>
            <a:r>
              <a:rPr lang="zh-CN" altLang="zh-CN" sz="3400"/>
              <a:t>讲　地球的自转及其地理意义</a:t>
            </a:r>
          </a:p>
        </p:txBody>
      </p:sp>
    </p:spTree>
    <p:extLst>
      <p:ext uri="{BB962C8B-B14F-4D97-AF65-F5344CB8AC3E}">
        <p14:creationId xmlns:p14="http://schemas.microsoft.com/office/powerpoint/2010/main" val="2757402831"/>
      </p:ext>
    </p:extLst>
  </p:cSld>
  <p:clrMapOvr>
    <a:masterClrMapping/>
  </p:clrMapOvr>
  <p:transition spd="slow">
    <p:wipe dir="u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9696401" y="507714"/>
            <a:ext cx="971599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/>
              <a:t>-</a:t>
            </a:r>
            <a:fld id="{4BF17FCF-D4DA-449D-A468-DDB7E43619E6}" type="slidenum">
              <a:rPr lang="zh-CN" altLang="en-US" smtClean="0"/>
              <a:pPr algn="ctr"/>
              <a:t>2</a:t>
            </a:fld>
            <a:r>
              <a:rPr lang="en-US" altLang="zh-CN"/>
              <a:t>-</a:t>
            </a:r>
            <a:endParaRPr lang="zh-CN" altLang="en-US"/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53314698"/>
              </p:ext>
            </p:extLst>
          </p:nvPr>
        </p:nvGraphicFramePr>
        <p:xfrm>
          <a:off x="2032000" y="2060849"/>
          <a:ext cx="8128000" cy="314951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032000" y="2060849"/>
                        <a:ext cx="8128000" cy="31495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13814003"/>
      </p:ext>
    </p:extLst>
  </p:cSld>
  <p:clrMapOvr>
    <a:masterClrMapping/>
  </p:clrMapOvr>
  <mc:AlternateContent>
    <mc:Choice xmlns:p14="http://schemas.microsoft.com/office/powerpoint/2010/main" Requires="p14">
      <p:transition spd="slow" p14:dur="2000">
        <p:checker/>
      </p:transition>
    </mc:Choice>
    <mc:Fallback>
      <p:transition spd="slow">
        <p:checker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7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灯片编号占位符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ctr"/>
            <a:r>
              <a:rPr lang="en-US" altLang="zh-CN"/>
              <a:t>-</a:t>
            </a:r>
            <a:fld id="{4BF17FCF-D4DA-449D-A468-DDB7E43619E6}" type="slidenum">
              <a:rPr lang="zh-CN" altLang="en-US" smtClean="0"/>
              <a:pPr algn="ctr"/>
              <a:t>3</a:t>
            </a:fld>
            <a:r>
              <a:rPr lang="en-US" altLang="zh-CN"/>
              <a:t>-</a:t>
            </a:r>
            <a:endParaRPr lang="zh-CN" altLang="en-US"/>
          </a:p>
        </p:txBody>
      </p:sp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1924803" y="1052513"/>
            <a:ext cx="945283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E75E22"/>
                </a:solidFill>
                <a:latin typeface="+mj-ea"/>
                <a:ea typeface="+mj-ea"/>
              </a:rPr>
              <a:t>知识梳理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2901102" y="1052513"/>
            <a:ext cx="945283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能力突破</a:t>
            </a: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2032000" y="1484784"/>
            <a:ext cx="8128000" cy="168886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微软雅黑" pitchFamily="34" charset="-122"/>
                <a:cs typeface="Times New Roman" panose="02020603050405020304" pitchFamily="18" charset="0"/>
              </a:rPr>
              <a:t>考点一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微软雅黑" pitchFamily="34" charset="-122"/>
                <a:cs typeface="Times New Roman" panose="02020603050405020304" pitchFamily="18" charset="0"/>
              </a:rPr>
              <a:t>地球的自转特征和地转偏向力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地球的自转特征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方向。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①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侧视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NEU-BZ-S92" charset="-122"/>
                <a:ea typeface="方正宋黑_GBK" panose="03000509000000000000" pitchFamily="65" charset="-122"/>
                <a:cs typeface="Times New Roman" panose="02020603050405020304" pitchFamily="18" charset="0"/>
              </a:rPr>
              <a:t>自西向东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 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12878281"/>
              </p:ext>
            </p:extLst>
          </p:nvPr>
        </p:nvGraphicFramePr>
        <p:xfrm>
          <a:off x="1836642" y="3166986"/>
          <a:ext cx="8128000" cy="86389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836642" y="3166986"/>
                        <a:ext cx="8128000" cy="86389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对象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76978654"/>
              </p:ext>
            </p:extLst>
          </p:nvPr>
        </p:nvGraphicFramePr>
        <p:xfrm>
          <a:off x="2032000" y="4165764"/>
          <a:ext cx="8128000" cy="185552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5" progId="Word.Document.12">
                  <p:embed/>
                </p:oleObj>
              </mc:Choice>
              <mc:Fallback>
                <p:oleObj name="文档" r:id="rId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032000" y="4165764"/>
                        <a:ext cx="8128000" cy="18555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矩形 8"/>
          <p:cNvSpPr/>
          <p:nvPr/>
        </p:nvSpPr>
        <p:spPr>
          <a:xfrm>
            <a:off x="3362856" y="2765817"/>
            <a:ext cx="1138082" cy="302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12145417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7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灯片编号占位符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ctr"/>
            <a:r>
              <a:rPr lang="en-US" altLang="zh-CN"/>
              <a:t>-</a:t>
            </a:r>
            <a:fld id="{4BF17FCF-D4DA-449D-A468-DDB7E43619E6}" type="slidenum">
              <a:rPr lang="zh-CN" altLang="en-US" smtClean="0"/>
              <a:pPr algn="ctr"/>
              <a:t>4</a:t>
            </a:fld>
            <a:r>
              <a:rPr lang="en-US" altLang="zh-CN"/>
              <a:t>-</a:t>
            </a:r>
            <a:endParaRPr lang="zh-CN" altLang="en-US"/>
          </a:p>
        </p:txBody>
      </p:sp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1924803" y="1052513"/>
            <a:ext cx="945283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E75E22"/>
                </a:solidFill>
                <a:latin typeface="+mj-ea"/>
                <a:ea typeface="+mj-ea"/>
              </a:rPr>
              <a:t>知识梳理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2901102" y="1052513"/>
            <a:ext cx="945283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能力突破</a:t>
            </a: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2032001" y="1351654"/>
            <a:ext cx="1701107" cy="4704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周期。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2032001" y="3242829"/>
            <a:ext cx="1701107" cy="4704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(3)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速度。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5" name="对象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35218062"/>
              </p:ext>
            </p:extLst>
          </p:nvPr>
        </p:nvGraphicFramePr>
        <p:xfrm>
          <a:off x="2032000" y="1844824"/>
          <a:ext cx="8128000" cy="187233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032000" y="1844824"/>
                        <a:ext cx="8128000" cy="187233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对象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39352095"/>
              </p:ext>
            </p:extLst>
          </p:nvPr>
        </p:nvGraphicFramePr>
        <p:xfrm>
          <a:off x="2032000" y="3750160"/>
          <a:ext cx="8128000" cy="147904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文档" r:id="rId5" progId="Word.Document.12">
                  <p:embed/>
                </p:oleObj>
              </mc:Choice>
              <mc:Fallback>
                <p:oleObj name="文档" r:id="rId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032000" y="3750160"/>
                        <a:ext cx="8128000" cy="147904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矩形 8"/>
          <p:cNvSpPr>
            <a:spLocks noChangeAspect="1"/>
          </p:cNvSpPr>
          <p:nvPr/>
        </p:nvSpPr>
        <p:spPr>
          <a:xfrm>
            <a:off x="2032000" y="4775381"/>
            <a:ext cx="8128000" cy="128259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沿地表水平运动物体的偏移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偏转原因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地球自转产生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NEU-BZ-S92" charset="-122"/>
                <a:ea typeface="方正宋黑_GBK" panose="03000509000000000000" pitchFamily="65" charset="-122"/>
                <a:cs typeface="Times New Roman" panose="02020603050405020304" pitchFamily="18" charset="0"/>
              </a:rPr>
              <a:t>地转偏向力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 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偏转规律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北半球向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NEU-BZ-S92" charset="-122"/>
                <a:ea typeface="方正宋黑_GBK" panose="03000509000000000000" pitchFamily="65" charset="-122"/>
                <a:cs typeface="Times New Roman" panose="02020603050405020304" pitchFamily="18" charset="0"/>
              </a:rPr>
              <a:t>右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偏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南半球向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NEU-BZ-S92" charset="-122"/>
                <a:ea typeface="方正宋黑_GBK" panose="03000509000000000000" pitchFamily="65" charset="-122"/>
                <a:cs typeface="Times New Roman" panose="02020603050405020304" pitchFamily="18" charset="0"/>
              </a:rPr>
              <a:t>左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偏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赤道上不偏转。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 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7265706" y="2320416"/>
            <a:ext cx="530558" cy="302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6650292" y="2766628"/>
            <a:ext cx="1224136" cy="302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8893426" y="3829209"/>
            <a:ext cx="1080120" cy="302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5365034" y="4269637"/>
            <a:ext cx="720080" cy="302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6301138" y="4269637"/>
            <a:ext cx="720080" cy="302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 15"/>
          <p:cNvSpPr/>
          <p:nvPr/>
        </p:nvSpPr>
        <p:spPr>
          <a:xfrm>
            <a:off x="5592311" y="5254250"/>
            <a:ext cx="1418535" cy="302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矩形 16"/>
          <p:cNvSpPr/>
          <p:nvPr/>
        </p:nvSpPr>
        <p:spPr>
          <a:xfrm>
            <a:off x="5015880" y="5657834"/>
            <a:ext cx="360040" cy="302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/>
        </p:nvSpPr>
        <p:spPr>
          <a:xfrm>
            <a:off x="7060568" y="5657834"/>
            <a:ext cx="360040" cy="302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38094651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strips/>
      </p:transition>
    </mc:Choice>
    <mc:Fallback>
      <p:transition spd="slow">
        <p:strip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1"/>
      <p:bldP spid="13" grpId="2"/>
      <p:bldP spid="14" grpId="3"/>
      <p:bldP spid="15" grpId="4"/>
      <p:bldP spid="16" grpId="5"/>
      <p:bldP spid="17" grpId="6"/>
      <p:bldP spid="18" grpId="7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灯片编号占位符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ctr"/>
            <a:r>
              <a:rPr lang="en-US" altLang="zh-CN"/>
              <a:t>-</a:t>
            </a:r>
            <a:fld id="{4BF17FCF-D4DA-449D-A468-DDB7E43619E6}" type="slidenum">
              <a:rPr lang="zh-CN" altLang="en-US" smtClean="0"/>
              <a:pPr algn="ctr"/>
              <a:t>5</a:t>
            </a:fld>
            <a:r>
              <a:rPr lang="en-US" altLang="zh-CN"/>
              <a:t>-</a:t>
            </a:r>
            <a:endParaRPr lang="zh-CN" altLang="en-US"/>
          </a:p>
        </p:txBody>
      </p:sp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1924803" y="1052513"/>
            <a:ext cx="945283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E75E22"/>
                </a:solidFill>
                <a:latin typeface="+mj-ea"/>
                <a:ea typeface="+mj-ea"/>
              </a:rPr>
              <a:t>知识梳理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2901102" y="1052513"/>
            <a:ext cx="945283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能力突破</a:t>
            </a: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2032000" y="1700808"/>
            <a:ext cx="8128000" cy="131112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方正宋黑_GBK" panose="03000509000000000000" pitchFamily="65" charset="-122"/>
                <a:cs typeface="Times New Roman" panose="02020603050405020304" pitchFamily="18" charset="0"/>
              </a:rPr>
              <a:t>基础反馈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地轴北极在自转和公转中始终指向北极星附近。下图为甲地观测者夜晚观察北极星示意图。读图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完成第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1~2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题。</a:t>
            </a:r>
            <a:endParaRPr lang="en-US" altLang="zh-CN" sz="2200">
              <a:solidFill>
                <a:srgbClr val="000000"/>
              </a:solidFill>
              <a:latin typeface="Times New Roman" pitchFamily="18" charset="0"/>
              <a:ea typeface="楷体" pitchFamily="49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94705073"/>
              </p:ext>
            </p:extLst>
          </p:nvPr>
        </p:nvGraphicFramePr>
        <p:xfrm>
          <a:off x="2032000" y="3110827"/>
          <a:ext cx="8128000" cy="240007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032000" y="3110827"/>
                        <a:ext cx="8128000" cy="240007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99826104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split orient="vert" dir="in"/>
      </p:transition>
    </mc:Choice>
    <mc:Fallback>
      <p:transition spd="slow">
        <p:split orient="vert" dir="in"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灯片编号占位符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ctr"/>
            <a:r>
              <a:rPr lang="en-US" altLang="zh-CN"/>
              <a:t>-</a:t>
            </a:r>
            <a:fld id="{4BF17FCF-D4DA-449D-A468-DDB7E43619E6}" type="slidenum">
              <a:rPr lang="zh-CN" altLang="en-US" smtClean="0"/>
              <a:pPr algn="ctr"/>
              <a:t>6</a:t>
            </a:fld>
            <a:r>
              <a:rPr lang="en-US" altLang="zh-CN"/>
              <a:t>-</a:t>
            </a:r>
            <a:endParaRPr lang="zh-CN" altLang="en-US"/>
          </a:p>
        </p:txBody>
      </p:sp>
      <p:sp>
        <p:nvSpPr>
          <p:cNvPr id="6" name="圆角矩形 5">
            <a:hlinkClick r:id="rId2" action="ppaction://hlinksldjump?num=3"/>
          </p:cNvPr>
          <p:cNvSpPr/>
          <p:nvPr/>
        </p:nvSpPr>
        <p:spPr>
          <a:xfrm>
            <a:off x="1924803" y="1052513"/>
            <a:ext cx="945283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E75E22"/>
                </a:solidFill>
                <a:latin typeface="+mj-ea"/>
                <a:ea typeface="+mj-ea"/>
              </a:rPr>
              <a:t>知识梳理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2901102" y="1052513"/>
            <a:ext cx="945283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能力突破</a:t>
            </a: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2032000" y="1351654"/>
            <a:ext cx="8128000" cy="289733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甲树位于乙树的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北方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	B.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东方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	C.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南方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	D.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西方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如果甲处观察者在夜间连续观察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小时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会发现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北极星与地面夹角将逐渐升高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北极星与地面夹角将逐渐降低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图中某恒星沿圆形轨道向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M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方向移动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D.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图中某恒星沿圆形轨道向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N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方向移动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8" name="五边形 7"/>
          <p:cNvSpPr/>
          <p:nvPr/>
        </p:nvSpPr>
        <p:spPr>
          <a:xfrm>
            <a:off x="9336360" y="6381328"/>
            <a:ext cx="1080120" cy="288032"/>
          </a:xfrm>
          <a:prstGeom prst="homePlate">
            <a:avLst/>
          </a:prstGeom>
          <a:solidFill>
            <a:srgbClr val="5FBA0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+mj-ea"/>
                <a:ea typeface="+mj-ea"/>
              </a:rPr>
              <a:t>  答案</a:t>
            </a:r>
          </a:p>
        </p:txBody>
      </p:sp>
      <p:sp>
        <p:nvSpPr>
          <p:cNvPr id="9" name="五边形 8"/>
          <p:cNvSpPr/>
          <p:nvPr/>
        </p:nvSpPr>
        <p:spPr>
          <a:xfrm>
            <a:off x="8440239" y="6381328"/>
            <a:ext cx="1080120" cy="288032"/>
          </a:xfrm>
          <a:prstGeom prst="homePlate">
            <a:avLst/>
          </a:prstGeom>
          <a:solidFill>
            <a:srgbClr val="5FBA0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+mj-ea"/>
                <a:ea typeface="+mj-ea"/>
              </a:rPr>
              <a:t>解析</a:t>
            </a:r>
          </a:p>
        </p:txBody>
      </p:sp>
      <p:grpSp>
        <p:nvGrpSpPr>
          <p:cNvPr id="10" name="组合 9"/>
          <p:cNvGrpSpPr/>
          <p:nvPr/>
        </p:nvGrpSpPr>
        <p:grpSpPr>
          <a:xfrm>
            <a:off x="1775520" y="3212978"/>
            <a:ext cx="8640960" cy="3456383"/>
            <a:chOff x="251520" y="1009704"/>
            <a:chExt cx="8640960" cy="3456383"/>
          </a:xfrm>
        </p:grpSpPr>
        <p:grpSp>
          <p:nvGrpSpPr>
            <p:cNvPr id="11" name="组合 10"/>
            <p:cNvGrpSpPr/>
            <p:nvPr/>
          </p:nvGrpSpPr>
          <p:grpSpPr>
            <a:xfrm>
              <a:off x="251520" y="1009704"/>
              <a:ext cx="8640960" cy="3456383"/>
              <a:chOff x="251520" y="-1035495"/>
              <a:chExt cx="8640960" cy="3456383"/>
            </a:xfrm>
          </p:grpSpPr>
          <p:sp>
            <p:nvSpPr>
              <p:cNvPr id="13" name="五边形 12"/>
              <p:cNvSpPr/>
              <p:nvPr/>
            </p:nvSpPr>
            <p:spPr>
              <a:xfrm>
                <a:off x="6916239" y="2132856"/>
                <a:ext cx="1080120" cy="288032"/>
              </a:xfrm>
              <a:prstGeom prst="homePlate">
                <a:avLst/>
              </a:prstGeom>
              <a:solidFill>
                <a:srgbClr val="E75E22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latin typeface="+mj-ea"/>
                    <a:ea typeface="+mj-ea"/>
                  </a:rPr>
                  <a:t>解析</a:t>
                </a:r>
              </a:p>
            </p:txBody>
          </p:sp>
          <p:sp>
            <p:nvSpPr>
              <p:cNvPr id="14" name="燕尾形 13"/>
              <p:cNvSpPr/>
              <p:nvPr/>
            </p:nvSpPr>
            <p:spPr>
              <a:xfrm>
                <a:off x="7031380" y="2209856"/>
                <a:ext cx="144016" cy="144016"/>
              </a:xfrm>
              <a:prstGeom prst="chevron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15" name="组合 14"/>
              <p:cNvGrpSpPr/>
              <p:nvPr/>
            </p:nvGrpSpPr>
            <p:grpSpPr>
              <a:xfrm>
                <a:off x="251520" y="-1035495"/>
                <a:ext cx="8640960" cy="3139376"/>
                <a:chOff x="251520" y="-1035495"/>
                <a:chExt cx="8640960" cy="3139376"/>
              </a:xfrm>
            </p:grpSpPr>
            <p:sp>
              <p:nvSpPr>
                <p:cNvPr id="16" name="矩形 15"/>
                <p:cNvSpPr/>
                <p:nvPr/>
              </p:nvSpPr>
              <p:spPr>
                <a:xfrm>
                  <a:off x="251520" y="-1035495"/>
                  <a:ext cx="8640960" cy="3139376"/>
                </a:xfrm>
                <a:prstGeom prst="rect">
                  <a:avLst/>
                </a:prstGeom>
                <a:solidFill>
                  <a:schemeClr val="bg1"/>
                </a:solidFill>
                <a:ln w="19050">
                  <a:solidFill>
                    <a:srgbClr val="E75E22"/>
                  </a:solidFill>
                  <a:prstDash val="sysDot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17" name="TextBox 28"/>
                <p:cNvSpPr txBox="1"/>
                <p:nvPr/>
              </p:nvSpPr>
              <p:spPr>
                <a:xfrm>
                  <a:off x="8371094" y="-880447"/>
                  <a:ext cx="492443" cy="27699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en-US" sz="1200"/>
                    <a:t>关闭</a:t>
                  </a:r>
                </a:p>
              </p:txBody>
            </p:sp>
          </p:grpSp>
        </p:grpSp>
        <p:sp>
          <p:nvSpPr>
            <p:cNvPr id="12" name="矩形 11"/>
            <p:cNvSpPr>
              <a:spLocks noChangeAspect="1"/>
            </p:cNvSpPr>
            <p:nvPr/>
          </p:nvSpPr>
          <p:spPr>
            <a:xfrm>
              <a:off x="508000" y="1391646"/>
              <a:ext cx="8128000" cy="2342244"/>
            </a:xfrm>
            <a:prstGeom prst="rect">
              <a:avLst/>
            </a:prstGeom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tabLst>
                  <a:tab pos="1029335"/>
                  <a:tab pos="1850390"/>
                  <a:tab pos="2538095"/>
                  <a:tab pos="3221990"/>
                </a:tabLst>
              </a:pPr>
              <a:r>
                <a:rPr lang="zh-CN" altLang="zh-CN" sz="2000"/>
                <a:t>第</a:t>
              </a:r>
              <a:r>
                <a:rPr lang="en-US" altLang="zh-CN" sz="2000"/>
                <a:t>1</a:t>
              </a:r>
              <a:r>
                <a:rPr lang="zh-CN" altLang="zh-CN" sz="2000"/>
                <a:t>题</a:t>
              </a:r>
              <a:r>
                <a:rPr lang="en-US" altLang="zh-CN" sz="2000"/>
                <a:t>,</a:t>
              </a:r>
              <a:r>
                <a:rPr lang="zh-CN" altLang="zh-CN" sz="2000"/>
                <a:t>读图可知</a:t>
              </a:r>
              <a:r>
                <a:rPr lang="en-US" altLang="zh-CN" sz="2000"/>
                <a:t>,</a:t>
              </a:r>
              <a:r>
                <a:rPr lang="zh-CN" altLang="zh-CN" sz="2000"/>
                <a:t>该地位于</a:t>
              </a:r>
              <a:r>
                <a:rPr lang="en-US" altLang="zh-CN" sz="2000"/>
                <a:t>40°N(</a:t>
              </a:r>
              <a:r>
                <a:rPr lang="zh-CN" altLang="zh-CN" sz="2000"/>
                <a:t>该地观测北极星的仰角即为该地的地理纬度</a:t>
              </a:r>
              <a:r>
                <a:rPr lang="en-US" altLang="zh-CN" sz="2000"/>
                <a:t>),</a:t>
              </a:r>
              <a:r>
                <a:rPr lang="zh-CN" altLang="zh-CN" sz="2000"/>
                <a:t>北极星所在方向为正北</a:t>
              </a:r>
              <a:r>
                <a:rPr lang="en-US" altLang="zh-CN" sz="2000"/>
                <a:t>,</a:t>
              </a:r>
              <a:r>
                <a:rPr lang="zh-CN" altLang="zh-CN" sz="2000"/>
                <a:t>所以甲树位于乙树的正西方。第</a:t>
              </a:r>
              <a:r>
                <a:rPr lang="en-US" altLang="zh-CN" sz="2000"/>
                <a:t>2</a:t>
              </a:r>
              <a:r>
                <a:rPr lang="zh-CN" altLang="zh-CN" sz="2000"/>
                <a:t>题</a:t>
              </a:r>
              <a:r>
                <a:rPr lang="en-US" altLang="zh-CN" sz="2000"/>
                <a:t>,</a:t>
              </a:r>
              <a:r>
                <a:rPr lang="zh-CN" altLang="zh-CN" sz="2000"/>
                <a:t>北极星与地面的夹角与当地的地理纬度相同</a:t>
              </a:r>
              <a:r>
                <a:rPr lang="en-US" altLang="zh-CN" sz="2000"/>
                <a:t>,</a:t>
              </a:r>
              <a:r>
                <a:rPr lang="zh-CN" altLang="zh-CN" sz="2000"/>
                <a:t>当地的地理纬度不会发生变化</a:t>
              </a:r>
              <a:r>
                <a:rPr lang="en-US" altLang="zh-CN" sz="2000"/>
                <a:t>,</a:t>
              </a:r>
              <a:r>
                <a:rPr lang="zh-CN" altLang="zh-CN" sz="2000"/>
                <a:t>所以北极星与地面夹角不会发生变化。由于地球自西向东自转</a:t>
              </a:r>
              <a:r>
                <a:rPr lang="en-US" altLang="zh-CN" sz="2000"/>
                <a:t>,</a:t>
              </a:r>
              <a:r>
                <a:rPr lang="zh-CN" altLang="zh-CN" sz="2000"/>
                <a:t>恒星的位置相对固定</a:t>
              </a:r>
              <a:r>
                <a:rPr lang="en-US" altLang="zh-CN" sz="2000"/>
                <a:t>,</a:t>
              </a:r>
              <a:r>
                <a:rPr lang="zh-CN" altLang="zh-CN" sz="2000"/>
                <a:t>因而其视运动方向应为向</a:t>
              </a:r>
              <a:r>
                <a:rPr lang="en-US" altLang="zh-CN" sz="2000"/>
                <a:t>M</a:t>
              </a:r>
              <a:r>
                <a:rPr lang="zh-CN" altLang="zh-CN" sz="2000"/>
                <a:t>方向运动。</a:t>
              </a:r>
              <a:endParaRPr lang="zh-CN" altLang="zh-CN" sz="2000">
                <a:solidFill>
                  <a:srgbClr val="000000"/>
                </a:solidFill>
                <a:latin typeface="NEU-BZ-S92" charset="-122"/>
                <a:ea typeface="方正书宋_GBK" panose="03000509000000000000" pitchFamily="65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1775520" y="5517232"/>
            <a:ext cx="8640960" cy="1152128"/>
            <a:chOff x="251520" y="4752548"/>
            <a:chExt cx="8640960" cy="1152128"/>
          </a:xfrm>
        </p:grpSpPr>
        <p:grpSp>
          <p:nvGrpSpPr>
            <p:cNvPr id="19" name="组合 18"/>
            <p:cNvGrpSpPr/>
            <p:nvPr/>
          </p:nvGrpSpPr>
          <p:grpSpPr>
            <a:xfrm>
              <a:off x="251520" y="4752548"/>
              <a:ext cx="8640960" cy="1152128"/>
              <a:chOff x="251520" y="3755469"/>
              <a:chExt cx="8640960" cy="1152128"/>
            </a:xfrm>
          </p:grpSpPr>
          <p:sp>
            <p:nvSpPr>
              <p:cNvPr id="22" name="五边形 21"/>
              <p:cNvSpPr/>
              <p:nvPr/>
            </p:nvSpPr>
            <p:spPr>
              <a:xfrm>
                <a:off x="7812360" y="4619565"/>
                <a:ext cx="1080120" cy="288032"/>
              </a:xfrm>
              <a:prstGeom prst="homePlate">
                <a:avLst/>
              </a:prstGeom>
              <a:solidFill>
                <a:srgbClr val="E75E22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latin typeface="+mj-ea"/>
                    <a:ea typeface="+mj-ea"/>
                  </a:rPr>
                  <a:t>  答案</a:t>
                </a:r>
              </a:p>
            </p:txBody>
          </p:sp>
          <p:sp>
            <p:nvSpPr>
              <p:cNvPr id="23" name="五边形 22"/>
              <p:cNvSpPr/>
              <p:nvPr/>
            </p:nvSpPr>
            <p:spPr>
              <a:xfrm>
                <a:off x="6916239" y="4619565"/>
                <a:ext cx="1080120" cy="288032"/>
              </a:xfrm>
              <a:prstGeom prst="homePlate">
                <a:avLst/>
              </a:prstGeom>
              <a:solidFill>
                <a:srgbClr val="5FBA0F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latin typeface="+mj-ea"/>
                    <a:ea typeface="+mj-ea"/>
                  </a:rPr>
                  <a:t>解析</a:t>
                </a:r>
              </a:p>
            </p:txBody>
          </p:sp>
          <p:sp>
            <p:nvSpPr>
              <p:cNvPr id="24" name="燕尾形 23"/>
              <p:cNvSpPr/>
              <p:nvPr/>
            </p:nvSpPr>
            <p:spPr>
              <a:xfrm>
                <a:off x="8038119" y="4696565"/>
                <a:ext cx="144016" cy="144016"/>
              </a:xfrm>
              <a:prstGeom prst="chevron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5" name="矩形 24"/>
              <p:cNvSpPr/>
              <p:nvPr/>
            </p:nvSpPr>
            <p:spPr>
              <a:xfrm>
                <a:off x="251520" y="3755469"/>
                <a:ext cx="8640960" cy="836693"/>
              </a:xfrm>
              <a:prstGeom prst="rect">
                <a:avLst/>
              </a:prstGeom>
              <a:solidFill>
                <a:schemeClr val="bg1"/>
              </a:solidFill>
              <a:ln w="19050">
                <a:solidFill>
                  <a:srgbClr val="E75E22"/>
                </a:solidFill>
                <a:prstDash val="sysDot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" name="TextBox 48"/>
              <p:cNvSpPr txBox="1"/>
              <p:nvPr/>
            </p:nvSpPr>
            <p:spPr>
              <a:xfrm>
                <a:off x="8388424" y="3872081"/>
                <a:ext cx="492443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/>
                  <a:t>关闭</a:t>
                </a:r>
              </a:p>
            </p:txBody>
          </p:sp>
        </p:grpSp>
        <p:sp>
          <p:nvSpPr>
            <p:cNvPr id="20" name="矩形 19"/>
            <p:cNvSpPr>
              <a:spLocks noChangeAspect="1"/>
            </p:cNvSpPr>
            <p:nvPr/>
          </p:nvSpPr>
          <p:spPr>
            <a:xfrm>
              <a:off x="539552" y="4968572"/>
              <a:ext cx="8064896" cy="50712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000"/>
                <a:t>1.D</a:t>
              </a:r>
              <a:r>
                <a:rPr lang="zh-CN" altLang="zh-CN" sz="2000"/>
                <a:t>　</a:t>
              </a:r>
              <a:r>
                <a:rPr lang="en-US" altLang="zh-CN" sz="2000"/>
                <a:t>2.C</a:t>
              </a:r>
              <a:endParaRPr lang="zh-CN" altLang="en-US" sz="2000"/>
            </a:p>
          </p:txBody>
        </p:sp>
      </p:grpSp>
    </p:spTree>
    <p:extLst>
      <p:ext uri="{BB962C8B-B14F-4D97-AF65-F5344CB8AC3E}">
        <p14:creationId xmlns:p14="http://schemas.microsoft.com/office/powerpoint/2010/main" val="2351156891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checker dir="vert"/>
      </p:transition>
    </mc:Choice>
    <mc:Fallback>
      <p:transition spd="slow">
        <p:checke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灯片编号占位符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ctr"/>
            <a:r>
              <a:rPr lang="en-US" altLang="zh-CN"/>
              <a:t>-</a:t>
            </a:r>
            <a:fld id="{4BF17FCF-D4DA-449D-A468-DDB7E43619E6}" type="slidenum">
              <a:rPr lang="zh-CN" altLang="en-US" smtClean="0"/>
              <a:pPr algn="ctr"/>
              <a:t>7</a:t>
            </a:fld>
            <a:r>
              <a:rPr lang="en-US" altLang="zh-CN"/>
              <a:t>-</a:t>
            </a:r>
            <a:endParaRPr lang="zh-CN" altLang="en-US"/>
          </a:p>
        </p:txBody>
      </p:sp>
      <p:sp>
        <p:nvSpPr>
          <p:cNvPr id="11" name="圆角矩形 10">
            <a:hlinkClick r:id="rId2" action="ppaction://hlinksldjump?num=3"/>
          </p:cNvPr>
          <p:cNvSpPr/>
          <p:nvPr/>
        </p:nvSpPr>
        <p:spPr>
          <a:xfrm>
            <a:off x="1924803" y="1052513"/>
            <a:ext cx="945283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知识梳理</a:t>
            </a:r>
          </a:p>
        </p:txBody>
      </p:sp>
      <p:sp>
        <p:nvSpPr>
          <p:cNvPr id="12" name="圆角矩形 11">
            <a:hlinkClick r:id="rId3" action="ppaction://hlinksldjump?num=7"/>
          </p:cNvPr>
          <p:cNvSpPr/>
          <p:nvPr/>
        </p:nvSpPr>
        <p:spPr>
          <a:xfrm>
            <a:off x="2901102" y="1052513"/>
            <a:ext cx="945283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E75E22"/>
                </a:solidFill>
                <a:latin typeface="+mj-ea"/>
                <a:ea typeface="+mj-ea"/>
              </a:rPr>
              <a:t>能力突破</a:t>
            </a: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2032000" y="1351655"/>
            <a:ext cx="8128000" cy="87671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地球自转速度的分布规律及其影响因素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地球自转角速度和线速度的分布规律。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61806487"/>
              </p:ext>
            </p:extLst>
          </p:nvPr>
        </p:nvGraphicFramePr>
        <p:xfrm>
          <a:off x="2267529" y="2221612"/>
          <a:ext cx="7656945" cy="445863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文档" r:id="rId4" progId="Word.Document.12">
                  <p:embed/>
                </p:oleObj>
              </mc:Choice>
              <mc:Fallback>
                <p:oleObj name="文档" r:id="rId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267529" y="2221612"/>
                        <a:ext cx="7656945" cy="445863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01428004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pull dir="r"/>
      </p:transition>
    </mc:Choice>
    <mc:Fallback>
      <p:transition spd="slow">
        <p:pull dir="r"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灯片编号占位符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ctr"/>
            <a:r>
              <a:rPr lang="en-US" altLang="zh-CN"/>
              <a:t>-</a:t>
            </a:r>
            <a:fld id="{4BF17FCF-D4DA-449D-A468-DDB7E43619E6}" type="slidenum">
              <a:rPr lang="zh-CN" altLang="en-US" smtClean="0"/>
              <a:pPr algn="ctr"/>
              <a:t>8</a:t>
            </a:fld>
            <a:r>
              <a:rPr lang="en-US" altLang="zh-CN"/>
              <a:t>-</a:t>
            </a:r>
            <a:endParaRPr lang="zh-CN" altLang="en-US"/>
          </a:p>
        </p:txBody>
      </p:sp>
      <p:sp>
        <p:nvSpPr>
          <p:cNvPr id="11" name="圆角矩形 10">
            <a:hlinkClick r:id="rId2" action="ppaction://hlinksldjump?num=3"/>
          </p:cNvPr>
          <p:cNvSpPr/>
          <p:nvPr/>
        </p:nvSpPr>
        <p:spPr>
          <a:xfrm>
            <a:off x="1924803" y="1052513"/>
            <a:ext cx="945283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知识梳理</a:t>
            </a:r>
          </a:p>
        </p:txBody>
      </p:sp>
      <p:sp>
        <p:nvSpPr>
          <p:cNvPr id="12" name="圆角矩形 11">
            <a:hlinkClick r:id="rId3" action="ppaction://hlinksldjump?num=7"/>
          </p:cNvPr>
          <p:cNvSpPr/>
          <p:nvPr/>
        </p:nvSpPr>
        <p:spPr>
          <a:xfrm>
            <a:off x="2901102" y="1052513"/>
            <a:ext cx="945283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E75E22"/>
                </a:solidFill>
                <a:latin typeface="+mj-ea"/>
                <a:ea typeface="+mj-ea"/>
              </a:rPr>
              <a:t>能力突破</a:t>
            </a: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2032001" y="1556792"/>
            <a:ext cx="5086649" cy="4704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影响地球自转线速度变化的因素。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56745133"/>
              </p:ext>
            </p:extLst>
          </p:nvPr>
        </p:nvGraphicFramePr>
        <p:xfrm>
          <a:off x="2032000" y="2071735"/>
          <a:ext cx="8128000" cy="21311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文档" r:id="rId4" progId="Word.Document.12">
                  <p:embed/>
                </p:oleObj>
              </mc:Choice>
              <mc:Fallback>
                <p:oleObj name="文档" r:id="rId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032000" y="2071735"/>
                        <a:ext cx="8128000" cy="21311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矩形 3"/>
          <p:cNvSpPr>
            <a:spLocks noChangeAspect="1"/>
          </p:cNvSpPr>
          <p:nvPr/>
        </p:nvSpPr>
        <p:spPr>
          <a:xfrm>
            <a:off x="2032000" y="3730511"/>
            <a:ext cx="8128000" cy="208480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Times New Roman" panose="02020603050405020304" pitchFamily="18" charset="0"/>
              </a:rPr>
              <a:t>拓展延伸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地球自转角速度和线速度的实际运用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赤道上空的同步卫星运行的角速度与地面对应点的角速度相同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均为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15</a:t>
            </a:r>
            <a:r>
              <a:rPr lang="en-US" altLang="zh-CN" sz="2200">
                <a:solidFill>
                  <a:srgbClr val="000000"/>
                </a:solidFill>
                <a:latin typeface="宋体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°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每时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卫星运行的线速度大于地面上对应点的线速度。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航天发射基地应选择在自转线速度较大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纬度低、海拔高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的地区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并且向东发射。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4793288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zoom/>
      </p:transition>
    </mc:Choice>
    <mc:Fallback>
      <p:transition spd="slow">
        <p:zo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灯片编号占位符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ctr"/>
            <a:r>
              <a:rPr lang="en-US" altLang="zh-CN"/>
              <a:t>-</a:t>
            </a:r>
            <a:fld id="{4BF17FCF-D4DA-449D-A468-DDB7E43619E6}" type="slidenum">
              <a:rPr lang="zh-CN" altLang="en-US" smtClean="0"/>
              <a:pPr algn="ctr"/>
              <a:t>9</a:t>
            </a:fld>
            <a:r>
              <a:rPr lang="en-US" altLang="zh-CN"/>
              <a:t>-</a:t>
            </a:r>
            <a:endParaRPr lang="zh-CN" altLang="en-US"/>
          </a:p>
        </p:txBody>
      </p:sp>
      <p:sp>
        <p:nvSpPr>
          <p:cNvPr id="11" name="圆角矩形 10">
            <a:hlinkClick r:id="rId2" action="ppaction://hlinksldjump?num=3"/>
          </p:cNvPr>
          <p:cNvSpPr/>
          <p:nvPr/>
        </p:nvSpPr>
        <p:spPr>
          <a:xfrm>
            <a:off x="1924803" y="1052513"/>
            <a:ext cx="945283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知识梳理</a:t>
            </a:r>
          </a:p>
        </p:txBody>
      </p:sp>
      <p:sp>
        <p:nvSpPr>
          <p:cNvPr id="12" name="圆角矩形 11">
            <a:hlinkClick r:id="rId3" action="ppaction://hlinksldjump?num=7"/>
          </p:cNvPr>
          <p:cNvSpPr/>
          <p:nvPr/>
        </p:nvSpPr>
        <p:spPr>
          <a:xfrm>
            <a:off x="2901102" y="1052513"/>
            <a:ext cx="945283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E75E22"/>
                </a:solidFill>
                <a:latin typeface="+mj-ea"/>
                <a:ea typeface="+mj-ea"/>
              </a:rPr>
              <a:t>能力突破</a:t>
            </a: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2032000" y="1650280"/>
            <a:ext cx="8128000" cy="4154984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地表水平运动物体方向的偏转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可用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手势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记忆地球上水平运动物体的偏转方向。</a:t>
            </a:r>
            <a:endParaRPr lang="en-US" altLang="zh-CN" sz="2200">
              <a:solidFill>
                <a:srgbClr val="000000"/>
              </a:solidFill>
              <a:latin typeface="Times New Roman" pitchFamily="18" charset="0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endParaRPr lang="en-US" altLang="zh-CN" sz="2200">
              <a:solidFill>
                <a:srgbClr val="000000"/>
              </a:solidFill>
              <a:latin typeface="Times New Roman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endParaRPr lang="en-US" altLang="zh-CN" sz="2200">
              <a:solidFill>
                <a:srgbClr val="000000"/>
              </a:solidFill>
              <a:latin typeface="Times New Roman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endParaRPr lang="en-US" altLang="zh-CN" sz="2200">
              <a:solidFill>
                <a:srgbClr val="000000"/>
              </a:solidFill>
              <a:latin typeface="Times New Roman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endParaRPr lang="en-US" altLang="zh-CN" sz="2200">
              <a:solidFill>
                <a:srgbClr val="000000"/>
              </a:solidFill>
              <a:latin typeface="Times New Roman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endParaRPr lang="en-US" altLang="zh-CN" sz="2200">
              <a:solidFill>
                <a:srgbClr val="000000"/>
              </a:solidFill>
              <a:latin typeface="Times New Roman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方法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面向物体的运动方向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手心向上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,“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南左北右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四指指向运动方向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则拇指所指方向即为水平物体的偏转方向。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00991824"/>
              </p:ext>
            </p:extLst>
          </p:nvPr>
        </p:nvGraphicFramePr>
        <p:xfrm>
          <a:off x="2032000" y="2642406"/>
          <a:ext cx="8128000" cy="20135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文档" r:id="rId4" progId="Word.Document.12">
                  <p:embed/>
                </p:oleObj>
              </mc:Choice>
              <mc:Fallback>
                <p:oleObj name="文档" r:id="rId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032000" y="2642406"/>
                        <a:ext cx="8128000" cy="20135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6632125"/>
      </p:ext>
    </p:extLst>
  </p:cSld>
  <p:clrMapOvr>
    <a:masterClrMapping/>
  </p:clrMapOvr>
  <mc:AlternateContent>
    <mc:Choice xmlns:p14="http://schemas.microsoft.com/office/powerpoint/2010/main" Requires="p14">
      <p:transition spd="slow" p14:dur="1400"/>
    </mc:Choice>
    <mc:Fallback>
      <p:transition spd="slow"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灯片编号占位符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ctr"/>
            <a:r>
              <a:rPr lang="en-US" altLang="zh-CN"/>
              <a:t>-</a:t>
            </a:r>
            <a:fld id="{4BF17FCF-D4DA-449D-A468-DDB7E43619E6}" type="slidenum">
              <a:rPr lang="zh-CN" altLang="en-US" smtClean="0"/>
              <a:pPr algn="ctr"/>
              <a:t>10</a:t>
            </a:fld>
            <a:r>
              <a:rPr lang="en-US" altLang="zh-CN"/>
              <a:t>-</a:t>
            </a:r>
            <a:endParaRPr lang="zh-CN" altLang="en-US"/>
          </a:p>
        </p:txBody>
      </p:sp>
      <p:sp>
        <p:nvSpPr>
          <p:cNvPr id="11" name="圆角矩形 10">
            <a:hlinkClick r:id="rId2" action="ppaction://hlinksldjump?num=3"/>
          </p:cNvPr>
          <p:cNvSpPr/>
          <p:nvPr/>
        </p:nvSpPr>
        <p:spPr>
          <a:xfrm>
            <a:off x="1924803" y="1052513"/>
            <a:ext cx="945283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知识梳理</a:t>
            </a:r>
          </a:p>
        </p:txBody>
      </p:sp>
      <p:sp>
        <p:nvSpPr>
          <p:cNvPr id="12" name="圆角矩形 11">
            <a:hlinkClick r:id="rId3" action="ppaction://hlinksldjump?num=7"/>
          </p:cNvPr>
          <p:cNvSpPr/>
          <p:nvPr/>
        </p:nvSpPr>
        <p:spPr>
          <a:xfrm>
            <a:off x="2901102" y="1052513"/>
            <a:ext cx="945283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E75E22"/>
                </a:solidFill>
                <a:latin typeface="+mj-ea"/>
                <a:ea typeface="+mj-ea"/>
              </a:rPr>
              <a:t>能力突破</a:t>
            </a: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2032000" y="2006053"/>
            <a:ext cx="8128000" cy="128477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应用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河流沿岸人类活动的选址受地转偏向力的影响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北半球河流冲蚀右岸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泥沙在左岸淤积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故港口、防洪堤坝一般建于右岸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聚落、挖沙场宜选在左岸。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57790636"/>
              </p:ext>
            </p:extLst>
          </p:nvPr>
        </p:nvGraphicFramePr>
        <p:xfrm>
          <a:off x="2032000" y="3446212"/>
          <a:ext cx="8128000" cy="17109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文档" r:id="rId4" progId="Word.Document.12">
                  <p:embed/>
                </p:oleObj>
              </mc:Choice>
              <mc:Fallback>
                <p:oleObj name="文档" r:id="rId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032000" y="3446212"/>
                        <a:ext cx="8128000" cy="171098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50100937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wipe dir="d"/>
      </p:transition>
    </mc:Choice>
    <mc:Fallback>
      <p:transition spd="slow">
        <p:wipe dir="d"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灯片编号占位符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algn="ctr"/>
            <a:r>
              <a:rPr lang="en-US" altLang="zh-CN"/>
              <a:t>-</a:t>
            </a:r>
            <a:fld id="{4BF17FCF-D4DA-449D-A468-DDB7E43619E6}" type="slidenum">
              <a:rPr lang="zh-CN" altLang="en-US" smtClean="0"/>
              <a:pPr algn="ctr"/>
              <a:t>11</a:t>
            </a:fld>
            <a:r>
              <a:rPr lang="en-US" altLang="zh-CN"/>
              <a:t>-</a:t>
            </a:r>
            <a:endParaRPr lang="zh-CN" altLang="en-US"/>
          </a:p>
        </p:txBody>
      </p:sp>
      <p:sp>
        <p:nvSpPr>
          <p:cNvPr id="11" name="圆角矩形 10">
            <a:hlinkClick r:id="rId2" action="ppaction://hlinksldjump?num=3"/>
          </p:cNvPr>
          <p:cNvSpPr/>
          <p:nvPr/>
        </p:nvSpPr>
        <p:spPr>
          <a:xfrm>
            <a:off x="1924803" y="1052513"/>
            <a:ext cx="945283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知识梳理</a:t>
            </a:r>
          </a:p>
        </p:txBody>
      </p:sp>
      <p:sp>
        <p:nvSpPr>
          <p:cNvPr id="12" name="圆角矩形 11">
            <a:hlinkClick r:id="rId3" action="ppaction://hlinksldjump?num=7"/>
          </p:cNvPr>
          <p:cNvSpPr/>
          <p:nvPr/>
        </p:nvSpPr>
        <p:spPr>
          <a:xfrm>
            <a:off x="2901102" y="1052513"/>
            <a:ext cx="945283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E75E22"/>
                </a:solidFill>
                <a:latin typeface="+mj-ea"/>
                <a:ea typeface="+mj-ea"/>
              </a:rPr>
              <a:t>能力突破</a:t>
            </a: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2032000" y="1351655"/>
            <a:ext cx="8128000" cy="492865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方正宋黑_GBK" panose="03000509000000000000" pitchFamily="65" charset="-122"/>
                <a:cs typeface="Times New Roman" panose="02020603050405020304" pitchFamily="18" charset="0"/>
              </a:rPr>
              <a:t>真题通关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(2013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天津卷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,8~9)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下图所示照片是摄影师在夜晚采用连续曝光技术拍摄的。照片中的弧线为恒星视运动轨迹。读图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完成第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1~2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题。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据图判断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摄影师拍摄的地点位于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低纬地区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	B.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中纬地区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北极附近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	D.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南极附近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图中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恒星视运动转过的角度约为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50</a:t>
            </a:r>
            <a:r>
              <a:rPr lang="en-US" altLang="zh-CN" sz="2200">
                <a:solidFill>
                  <a:srgbClr val="000000"/>
                </a:solidFill>
                <a:latin typeface="宋体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°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据此判断摄影师连续拍摄的时间为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A.1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个多小时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B.3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个多小时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C.5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个多小时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D.7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个多小时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6" name="W164.eps" descr="id:2147499191;FounderCES"/>
          <p:cNvPicPr/>
          <p:nvPr/>
        </p:nvPicPr>
        <p:blipFill>
          <a:blip r:embed="rId4"/>
          <a:stretch>
            <a:fillRect/>
          </a:stretch>
        </p:blipFill>
        <p:spPr>
          <a:xfrm>
            <a:off x="7243818" y="3356992"/>
            <a:ext cx="2916182" cy="2448272"/>
          </a:xfrm>
          <a:prstGeom prst="rect">
            <a:avLst/>
          </a:prstGeom>
        </p:spPr>
      </p:pic>
      <p:sp>
        <p:nvSpPr>
          <p:cNvPr id="7" name="五边形 6"/>
          <p:cNvSpPr/>
          <p:nvPr/>
        </p:nvSpPr>
        <p:spPr>
          <a:xfrm>
            <a:off x="9336360" y="6381328"/>
            <a:ext cx="1080120" cy="288032"/>
          </a:xfrm>
          <a:prstGeom prst="homePlate">
            <a:avLst/>
          </a:prstGeom>
          <a:solidFill>
            <a:srgbClr val="5FBA0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+mj-ea"/>
                <a:ea typeface="+mj-ea"/>
              </a:rPr>
              <a:t>  答案</a:t>
            </a:r>
          </a:p>
        </p:txBody>
      </p:sp>
      <p:sp>
        <p:nvSpPr>
          <p:cNvPr id="8" name="五边形 7"/>
          <p:cNvSpPr/>
          <p:nvPr/>
        </p:nvSpPr>
        <p:spPr>
          <a:xfrm>
            <a:off x="8440239" y="6381328"/>
            <a:ext cx="1080120" cy="288032"/>
          </a:xfrm>
          <a:prstGeom prst="homePlate">
            <a:avLst/>
          </a:prstGeom>
          <a:solidFill>
            <a:srgbClr val="5FBA0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+mj-ea"/>
                <a:ea typeface="+mj-ea"/>
              </a:rPr>
              <a:t>解析</a:t>
            </a:r>
          </a:p>
        </p:txBody>
      </p:sp>
      <p:grpSp>
        <p:nvGrpSpPr>
          <p:cNvPr id="9" name="组合 8"/>
          <p:cNvGrpSpPr/>
          <p:nvPr/>
        </p:nvGrpSpPr>
        <p:grpSpPr>
          <a:xfrm>
            <a:off x="1775520" y="3212978"/>
            <a:ext cx="8640960" cy="3456383"/>
            <a:chOff x="251520" y="1009704"/>
            <a:chExt cx="8640960" cy="3456383"/>
          </a:xfrm>
        </p:grpSpPr>
        <p:grpSp>
          <p:nvGrpSpPr>
            <p:cNvPr id="10" name="组合 9"/>
            <p:cNvGrpSpPr/>
            <p:nvPr/>
          </p:nvGrpSpPr>
          <p:grpSpPr>
            <a:xfrm>
              <a:off x="251520" y="1009704"/>
              <a:ext cx="8640960" cy="3456383"/>
              <a:chOff x="251520" y="-1035495"/>
              <a:chExt cx="8640960" cy="3456383"/>
            </a:xfrm>
          </p:grpSpPr>
          <p:sp>
            <p:nvSpPr>
              <p:cNvPr id="14" name="五边形 13"/>
              <p:cNvSpPr/>
              <p:nvPr/>
            </p:nvSpPr>
            <p:spPr>
              <a:xfrm>
                <a:off x="6916239" y="2132856"/>
                <a:ext cx="1080120" cy="288032"/>
              </a:xfrm>
              <a:prstGeom prst="homePlate">
                <a:avLst/>
              </a:prstGeom>
              <a:solidFill>
                <a:srgbClr val="E75E22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latin typeface="+mj-ea"/>
                    <a:ea typeface="+mj-ea"/>
                  </a:rPr>
                  <a:t>解析</a:t>
                </a:r>
              </a:p>
            </p:txBody>
          </p:sp>
          <p:sp>
            <p:nvSpPr>
              <p:cNvPr id="15" name="燕尾形 14"/>
              <p:cNvSpPr/>
              <p:nvPr/>
            </p:nvSpPr>
            <p:spPr>
              <a:xfrm>
                <a:off x="7031380" y="2209856"/>
                <a:ext cx="144016" cy="144016"/>
              </a:xfrm>
              <a:prstGeom prst="chevron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16" name="组合 15"/>
              <p:cNvGrpSpPr/>
              <p:nvPr/>
            </p:nvGrpSpPr>
            <p:grpSpPr>
              <a:xfrm>
                <a:off x="251520" y="-1035495"/>
                <a:ext cx="8640960" cy="3139376"/>
                <a:chOff x="251520" y="-1035495"/>
                <a:chExt cx="8640960" cy="3139376"/>
              </a:xfrm>
            </p:grpSpPr>
            <p:sp>
              <p:nvSpPr>
                <p:cNvPr id="17" name="矩形 16"/>
                <p:cNvSpPr/>
                <p:nvPr/>
              </p:nvSpPr>
              <p:spPr>
                <a:xfrm>
                  <a:off x="251520" y="-1035495"/>
                  <a:ext cx="8640960" cy="3139376"/>
                </a:xfrm>
                <a:prstGeom prst="rect">
                  <a:avLst/>
                </a:prstGeom>
                <a:solidFill>
                  <a:schemeClr val="bg1"/>
                </a:solidFill>
                <a:ln w="19050">
                  <a:solidFill>
                    <a:srgbClr val="E75E22"/>
                  </a:solidFill>
                  <a:prstDash val="sysDot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18" name="TextBox 28"/>
                <p:cNvSpPr txBox="1"/>
                <p:nvPr/>
              </p:nvSpPr>
              <p:spPr>
                <a:xfrm>
                  <a:off x="8371094" y="-880447"/>
                  <a:ext cx="492443" cy="27699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en-US" sz="1200"/>
                    <a:t>关闭</a:t>
                  </a:r>
                </a:p>
              </p:txBody>
            </p:sp>
          </p:grpSp>
        </p:grpSp>
        <p:sp>
          <p:nvSpPr>
            <p:cNvPr id="13" name="矩形 12"/>
            <p:cNvSpPr>
              <a:spLocks noChangeAspect="1"/>
            </p:cNvSpPr>
            <p:nvPr/>
          </p:nvSpPr>
          <p:spPr>
            <a:xfrm>
              <a:off x="508000" y="1391646"/>
              <a:ext cx="8128000" cy="2342244"/>
            </a:xfrm>
            <a:prstGeom prst="rect">
              <a:avLst/>
            </a:prstGeom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tabLst>
                  <a:tab pos="1029335"/>
                  <a:tab pos="1850390"/>
                  <a:tab pos="2538095"/>
                  <a:tab pos="3221990"/>
                </a:tabLst>
              </a:pPr>
              <a:r>
                <a:rPr lang="zh-CN" altLang="zh-CN" sz="2000"/>
                <a:t>第</a:t>
              </a:r>
              <a:r>
                <a:rPr lang="en-US" altLang="zh-CN" sz="2000"/>
                <a:t>1</a:t>
              </a:r>
              <a:r>
                <a:rPr lang="zh-CN" altLang="zh-CN" sz="2000"/>
                <a:t>题</a:t>
              </a:r>
              <a:r>
                <a:rPr lang="en-US" altLang="zh-CN" sz="2000"/>
                <a:t>,</a:t>
              </a:r>
              <a:r>
                <a:rPr lang="zh-CN" altLang="zh-CN" sz="2000"/>
                <a:t>由照片看出</a:t>
              </a:r>
              <a:r>
                <a:rPr lang="en-US" altLang="zh-CN" sz="2000"/>
                <a:t>,</a:t>
              </a:r>
              <a:r>
                <a:rPr lang="zh-CN" altLang="zh-CN" sz="2000"/>
                <a:t>北极星离地平面很近</a:t>
              </a:r>
              <a:r>
                <a:rPr lang="en-US" altLang="zh-CN" sz="2000"/>
                <a:t>,</a:t>
              </a:r>
              <a:r>
                <a:rPr lang="zh-CN" altLang="zh-CN" sz="2000"/>
                <a:t>即北极星的高度很低。在北半球北极星的仰角等于当地的地理纬度</a:t>
              </a:r>
              <a:r>
                <a:rPr lang="en-US" altLang="zh-CN" sz="2000"/>
                <a:t>,</a:t>
              </a:r>
              <a:r>
                <a:rPr lang="zh-CN" altLang="zh-CN" sz="2000"/>
                <a:t>故可知摄影地点位于北半球的低纬地区。第</a:t>
              </a:r>
              <a:r>
                <a:rPr lang="en-US" altLang="zh-CN" sz="2000"/>
                <a:t>2</a:t>
              </a:r>
              <a:r>
                <a:rPr lang="zh-CN" altLang="zh-CN" sz="2000"/>
                <a:t>题</a:t>
              </a:r>
              <a:r>
                <a:rPr lang="en-US" altLang="zh-CN" sz="2000"/>
                <a:t>,</a:t>
              </a:r>
              <a:r>
                <a:rPr lang="zh-CN" altLang="zh-CN" sz="2000"/>
                <a:t>恒星视运动是由于地球自转造成的。视运动一周</a:t>
              </a:r>
              <a:r>
                <a:rPr lang="en-US" altLang="zh-CN" sz="2000"/>
                <a:t>360°,</a:t>
              </a:r>
              <a:r>
                <a:rPr lang="zh-CN" altLang="zh-CN" sz="2000"/>
                <a:t>需 </a:t>
              </a:r>
              <a:r>
                <a:rPr lang="en-US" altLang="zh-CN" sz="2000"/>
                <a:t>24</a:t>
              </a:r>
              <a:r>
                <a:rPr lang="zh-CN" altLang="zh-CN" sz="2000"/>
                <a:t>小时</a:t>
              </a:r>
              <a:r>
                <a:rPr lang="en-US" altLang="zh-CN" sz="2000"/>
                <a:t>,</a:t>
              </a:r>
              <a:r>
                <a:rPr lang="zh-CN" altLang="zh-CN" sz="2000"/>
                <a:t>由题干</a:t>
              </a:r>
              <a:r>
                <a:rPr lang="en-US" altLang="zh-CN" sz="2000"/>
                <a:t>a</a:t>
              </a:r>
              <a:r>
                <a:rPr lang="zh-CN" altLang="zh-CN" sz="2000"/>
                <a:t>恒星视运动转过的角度大约为</a:t>
              </a:r>
              <a:r>
                <a:rPr lang="en-US" altLang="zh-CN" sz="2000"/>
                <a:t>50°</a:t>
              </a:r>
              <a:r>
                <a:rPr lang="zh-CN" altLang="zh-CN" sz="2000"/>
                <a:t>可知</a:t>
              </a:r>
              <a:r>
                <a:rPr lang="en-US" altLang="zh-CN" sz="2000"/>
                <a:t>,</a:t>
              </a:r>
              <a:r>
                <a:rPr lang="zh-CN" altLang="zh-CN" sz="2000"/>
                <a:t>该摄影师连续拍摄的时间为</a:t>
              </a:r>
              <a:r>
                <a:rPr lang="en-US" altLang="zh-CN" sz="2000"/>
                <a:t>3</a:t>
              </a:r>
              <a:r>
                <a:rPr lang="zh-CN" altLang="zh-CN" sz="2000"/>
                <a:t>个多小时。</a:t>
              </a:r>
              <a:endParaRPr lang="zh-CN" altLang="zh-CN" sz="2000">
                <a:solidFill>
                  <a:srgbClr val="000000"/>
                </a:solidFill>
                <a:latin typeface="NEU-BZ-S92" charset="-122"/>
                <a:ea typeface="方正书宋_GBK" panose="03000509000000000000" pitchFamily="65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1775520" y="5517232"/>
            <a:ext cx="8640960" cy="1152128"/>
            <a:chOff x="251520" y="4752548"/>
            <a:chExt cx="8640960" cy="1152128"/>
          </a:xfrm>
        </p:grpSpPr>
        <p:grpSp>
          <p:nvGrpSpPr>
            <p:cNvPr id="20" name="组合 19"/>
            <p:cNvGrpSpPr/>
            <p:nvPr/>
          </p:nvGrpSpPr>
          <p:grpSpPr>
            <a:xfrm>
              <a:off x="251520" y="4752548"/>
              <a:ext cx="8640960" cy="1152128"/>
              <a:chOff x="251520" y="3755469"/>
              <a:chExt cx="8640960" cy="1152128"/>
            </a:xfrm>
          </p:grpSpPr>
          <p:sp>
            <p:nvSpPr>
              <p:cNvPr id="23" name="五边形 22"/>
              <p:cNvSpPr/>
              <p:nvPr/>
            </p:nvSpPr>
            <p:spPr>
              <a:xfrm>
                <a:off x="7812360" y="4619565"/>
                <a:ext cx="1080120" cy="288032"/>
              </a:xfrm>
              <a:prstGeom prst="homePlate">
                <a:avLst/>
              </a:prstGeom>
              <a:solidFill>
                <a:srgbClr val="E75E22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latin typeface="+mj-ea"/>
                    <a:ea typeface="+mj-ea"/>
                  </a:rPr>
                  <a:t>  答案</a:t>
                </a:r>
              </a:p>
            </p:txBody>
          </p:sp>
          <p:sp>
            <p:nvSpPr>
              <p:cNvPr id="24" name="五边形 23"/>
              <p:cNvSpPr/>
              <p:nvPr/>
            </p:nvSpPr>
            <p:spPr>
              <a:xfrm>
                <a:off x="6916239" y="4619565"/>
                <a:ext cx="1080120" cy="288032"/>
              </a:xfrm>
              <a:prstGeom prst="homePlate">
                <a:avLst/>
              </a:prstGeom>
              <a:solidFill>
                <a:srgbClr val="5FBA0F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latin typeface="+mj-ea"/>
                    <a:ea typeface="+mj-ea"/>
                  </a:rPr>
                  <a:t>解析</a:t>
                </a:r>
              </a:p>
            </p:txBody>
          </p:sp>
          <p:sp>
            <p:nvSpPr>
              <p:cNvPr id="25" name="燕尾形 24"/>
              <p:cNvSpPr/>
              <p:nvPr/>
            </p:nvSpPr>
            <p:spPr>
              <a:xfrm>
                <a:off x="8038119" y="4696565"/>
                <a:ext cx="144016" cy="144016"/>
              </a:xfrm>
              <a:prstGeom prst="chevron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6" name="矩形 25"/>
              <p:cNvSpPr/>
              <p:nvPr/>
            </p:nvSpPr>
            <p:spPr>
              <a:xfrm>
                <a:off x="251520" y="3755469"/>
                <a:ext cx="8640960" cy="836693"/>
              </a:xfrm>
              <a:prstGeom prst="rect">
                <a:avLst/>
              </a:prstGeom>
              <a:solidFill>
                <a:schemeClr val="bg1"/>
              </a:solidFill>
              <a:ln w="19050">
                <a:solidFill>
                  <a:srgbClr val="E75E22"/>
                </a:solidFill>
                <a:prstDash val="sysDot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TextBox 48"/>
              <p:cNvSpPr txBox="1"/>
              <p:nvPr/>
            </p:nvSpPr>
            <p:spPr>
              <a:xfrm>
                <a:off x="8388424" y="3872081"/>
                <a:ext cx="492443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/>
                  <a:t>关闭</a:t>
                </a:r>
              </a:p>
            </p:txBody>
          </p:sp>
        </p:grpSp>
        <p:sp>
          <p:nvSpPr>
            <p:cNvPr id="22" name="矩形 21"/>
            <p:cNvSpPr>
              <a:spLocks noChangeAspect="1"/>
            </p:cNvSpPr>
            <p:nvPr/>
          </p:nvSpPr>
          <p:spPr>
            <a:xfrm>
              <a:off x="539552" y="4968572"/>
              <a:ext cx="8064896" cy="50712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000"/>
                <a:t>1.A</a:t>
              </a:r>
              <a:r>
                <a:rPr lang="zh-CN" altLang="zh-CN" sz="2000"/>
                <a:t>　</a:t>
              </a:r>
              <a:r>
                <a:rPr lang="en-US" altLang="zh-CN" sz="2000"/>
                <a:t>2.B</a:t>
              </a:r>
              <a:endParaRPr lang="zh-CN" altLang="en-US" sz="2000"/>
            </a:p>
          </p:txBody>
        </p:sp>
      </p:grpSp>
    </p:spTree>
    <p:extLst>
      <p:ext uri="{BB962C8B-B14F-4D97-AF65-F5344CB8AC3E}">
        <p14:creationId xmlns:p14="http://schemas.microsoft.com/office/powerpoint/2010/main" val="3707018783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zoom dir="in"/>
      </p:transition>
    </mc:Choice>
    <mc:Fallback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7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>
          <a:xfrm>
            <a:off x="8172400" y="507713"/>
            <a:ext cx="971599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/>
              <a:t>-</a:t>
            </a:r>
            <a:fld id="{4BF17FCF-D4DA-449D-A468-DDB7E43619E6}" type="slidenum">
              <a:rPr lang="zh-CN" altLang="en-US" smtClean="0"/>
              <a:pPr algn="ctr"/>
              <a:t>12</a:t>
            </a:fld>
            <a:r>
              <a:rPr lang="en-US" altLang="zh-CN"/>
              <a:t>-</a:t>
            </a:r>
            <a:endParaRPr lang="zh-CN" altLang="en-US"/>
          </a:p>
        </p:txBody>
      </p:sp>
      <p:sp>
        <p:nvSpPr>
          <p:cNvPr id="6" name="圆角矩形 5">
            <a:hlinkClick r:id="rId2" action="ppaction://hlinksldjump?num=12"/>
          </p:cNvPr>
          <p:cNvSpPr/>
          <p:nvPr/>
        </p:nvSpPr>
        <p:spPr>
          <a:xfrm>
            <a:off x="1924803" y="1052513"/>
            <a:ext cx="945283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E75E22"/>
                </a:solidFill>
                <a:latin typeface="+mj-ea"/>
                <a:ea typeface="+mj-ea"/>
              </a:rPr>
              <a:t>知识梳理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2901102" y="1052513"/>
            <a:ext cx="945283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能力突破</a:t>
            </a: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2032000" y="1351654"/>
            <a:ext cx="8128000" cy="86600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微软雅黑" pitchFamily="34" charset="-122"/>
                <a:cs typeface="Times New Roman" panose="02020603050405020304" pitchFamily="18" charset="0"/>
              </a:rPr>
              <a:t>考点二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微软雅黑" pitchFamily="34" charset="-122"/>
                <a:cs typeface="Times New Roman" panose="02020603050405020304" pitchFamily="18" charset="0"/>
              </a:rPr>
              <a:t>昼夜交替和晨昏线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昼夜现象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05216168"/>
              </p:ext>
            </p:extLst>
          </p:nvPr>
        </p:nvGraphicFramePr>
        <p:xfrm>
          <a:off x="2032000" y="2222442"/>
          <a:ext cx="8128000" cy="276984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032000" y="2222442"/>
                        <a:ext cx="8128000" cy="27698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对象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77901816"/>
              </p:ext>
            </p:extLst>
          </p:nvPr>
        </p:nvGraphicFramePr>
        <p:xfrm>
          <a:off x="1836642" y="5029364"/>
          <a:ext cx="8128000" cy="108238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文档" r:id="rId5" progId="Word.Document.12">
                  <p:embed/>
                </p:oleObj>
              </mc:Choice>
              <mc:Fallback>
                <p:oleObj name="文档" r:id="rId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836642" y="5029364"/>
                        <a:ext cx="8128000" cy="108238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矩形 7"/>
          <p:cNvSpPr>
            <a:spLocks noChangeAspect="1"/>
          </p:cNvSpPr>
          <p:nvPr/>
        </p:nvSpPr>
        <p:spPr>
          <a:xfrm>
            <a:off x="2032000" y="6148833"/>
            <a:ext cx="4657044" cy="4704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昼夜界线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图中</a:t>
            </a:r>
            <a:r>
              <a:rPr lang="en-US" altLang="zh-CN" sz="2200" i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AOB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为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NEU-BZ-S92" charset="-122"/>
                <a:ea typeface="方正宋黑_GBK" panose="03000509000000000000" pitchFamily="65" charset="-122"/>
                <a:cs typeface="Times New Roman" panose="02020603050405020304" pitchFamily="18" charset="0"/>
              </a:rPr>
              <a:t>晨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线。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  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6589170" y="5085184"/>
            <a:ext cx="991132" cy="302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6578284" y="5652387"/>
            <a:ext cx="991132" cy="302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5303912" y="6215615"/>
            <a:ext cx="392006" cy="302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81775112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randomBar/>
      </p:transition>
    </mc:Choice>
    <mc:Fallback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1"/>
      <p:bldP spid="11" grpId="2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>
          <a:xfrm>
            <a:off x="8172400" y="507713"/>
            <a:ext cx="971599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/>
              <a:t>-</a:t>
            </a:r>
            <a:fld id="{4BF17FCF-D4DA-449D-A468-DDB7E43619E6}" type="slidenum">
              <a:rPr lang="zh-CN" altLang="en-US" smtClean="0"/>
              <a:pPr algn="ctr"/>
              <a:t>13</a:t>
            </a:fld>
            <a:r>
              <a:rPr lang="en-US" altLang="zh-CN"/>
              <a:t>-</a:t>
            </a:r>
            <a:endParaRPr lang="zh-CN" altLang="en-US"/>
          </a:p>
        </p:txBody>
      </p:sp>
      <p:sp>
        <p:nvSpPr>
          <p:cNvPr id="6" name="圆角矩形 5">
            <a:hlinkClick r:id="rId2" action="ppaction://hlinksldjump?num=12"/>
          </p:cNvPr>
          <p:cNvSpPr/>
          <p:nvPr/>
        </p:nvSpPr>
        <p:spPr>
          <a:xfrm>
            <a:off x="1924803" y="1052513"/>
            <a:ext cx="945283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E75E22"/>
                </a:solidFill>
                <a:latin typeface="+mj-ea"/>
                <a:ea typeface="+mj-ea"/>
              </a:rPr>
              <a:t>知识梳理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2901102" y="1052513"/>
            <a:ext cx="945283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能力突破</a:t>
            </a:r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2032000" y="3041234"/>
            <a:ext cx="8128000" cy="247599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易错辨析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昼夜现象和昼夜交替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昼夜现象是一个静止的概念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它不涉及地球的运动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而是由于地球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不透明、不发光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太阳只能照亮地球表面的一半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这一特性决定的。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昼夜交替是一个动态概念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仿宋" pitchFamily="49" charset="-122"/>
                <a:cs typeface="Times New Roman" panose="02020603050405020304" pitchFamily="18" charset="0"/>
              </a:rPr>
              <a:t>它主要是由地球自转导致昼夜不断交替而产生的。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2032000" y="1755326"/>
            <a:ext cx="8128000" cy="128259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昼夜交替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成因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地球的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NEU-BZ-S92" charset="-122"/>
                <a:ea typeface="方正宋黑_GBK" panose="03000509000000000000" pitchFamily="65" charset="-122"/>
                <a:cs typeface="Times New Roman" panose="02020603050405020304" pitchFamily="18" charset="0"/>
              </a:rPr>
              <a:t>自转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 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周期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:1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个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NEU-BZ-S92" charset="-122"/>
                <a:ea typeface="方正宋黑_GBK" panose="03000509000000000000" pitchFamily="65" charset="-122"/>
                <a:cs typeface="Times New Roman" panose="02020603050405020304" pitchFamily="18" charset="0"/>
              </a:rPr>
              <a:t>太阳日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。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 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4223792" y="2223684"/>
            <a:ext cx="530558" cy="302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3780859" y="2630802"/>
            <a:ext cx="913713" cy="302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4711926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split orient="vert" dir="in"/>
      </p:transition>
    </mc:Choice>
    <mc:Fallback>
      <p:transition spd="slow">
        <p:split orient="vert"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>
          <a:xfrm>
            <a:off x="8172400" y="507713"/>
            <a:ext cx="971599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/>
              <a:t>-</a:t>
            </a:r>
            <a:fld id="{4BF17FCF-D4DA-449D-A468-DDB7E43619E6}" type="slidenum">
              <a:rPr lang="zh-CN" altLang="en-US" smtClean="0"/>
              <a:pPr algn="ctr"/>
              <a:t>14</a:t>
            </a:fld>
            <a:r>
              <a:rPr lang="en-US" altLang="zh-CN"/>
              <a:t>-</a:t>
            </a:r>
            <a:endParaRPr lang="zh-CN" altLang="en-US"/>
          </a:p>
        </p:txBody>
      </p:sp>
      <p:sp>
        <p:nvSpPr>
          <p:cNvPr id="6" name="圆角矩形 5">
            <a:hlinkClick r:id="rId2" action="ppaction://hlinksldjump?num=12"/>
          </p:cNvPr>
          <p:cNvSpPr/>
          <p:nvPr/>
        </p:nvSpPr>
        <p:spPr>
          <a:xfrm>
            <a:off x="1924803" y="1052513"/>
            <a:ext cx="945283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E75E22"/>
                </a:solidFill>
                <a:latin typeface="+mj-ea"/>
                <a:ea typeface="+mj-ea"/>
              </a:rPr>
              <a:t>知识梳理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2901102" y="1052513"/>
            <a:ext cx="945283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能力突破</a:t>
            </a: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2032000" y="1352324"/>
            <a:ext cx="8128000" cy="212365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方正宋黑_GBK" panose="03000509000000000000" pitchFamily="65" charset="-122"/>
                <a:cs typeface="Times New Roman" panose="02020603050405020304" pitchFamily="18" charset="0"/>
              </a:rPr>
              <a:t>基础反馈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从罗马到北京的某国际航班经过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18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小时的飞行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于某星期一的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17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10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分安全降落在北京机场。此时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飞行员看到一轮红日正在跑道西边的尽头。据此完成第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1~2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题。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飞机降落时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晨昏线的位置应该是下列四图中的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22974898"/>
              </p:ext>
            </p:extLst>
          </p:nvPr>
        </p:nvGraphicFramePr>
        <p:xfrm>
          <a:off x="2032000" y="3440604"/>
          <a:ext cx="8128000" cy="325052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032000" y="3440604"/>
                        <a:ext cx="8128000" cy="325052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6" name="五边形 25"/>
          <p:cNvSpPr/>
          <p:nvPr/>
        </p:nvSpPr>
        <p:spPr>
          <a:xfrm>
            <a:off x="9336360" y="6381328"/>
            <a:ext cx="1080120" cy="288032"/>
          </a:xfrm>
          <a:prstGeom prst="homePlate">
            <a:avLst/>
          </a:prstGeom>
          <a:solidFill>
            <a:srgbClr val="5FBA0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+mj-ea"/>
                <a:ea typeface="+mj-ea"/>
              </a:rPr>
              <a:t>  答案</a:t>
            </a:r>
          </a:p>
        </p:txBody>
      </p:sp>
      <p:sp>
        <p:nvSpPr>
          <p:cNvPr id="27" name="五边形 26"/>
          <p:cNvSpPr/>
          <p:nvPr/>
        </p:nvSpPr>
        <p:spPr>
          <a:xfrm>
            <a:off x="8440239" y="6381328"/>
            <a:ext cx="1080120" cy="288032"/>
          </a:xfrm>
          <a:prstGeom prst="homePlate">
            <a:avLst/>
          </a:prstGeom>
          <a:solidFill>
            <a:srgbClr val="5FBA0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+mj-ea"/>
                <a:ea typeface="+mj-ea"/>
              </a:rPr>
              <a:t>解析</a:t>
            </a:r>
          </a:p>
        </p:txBody>
      </p:sp>
      <p:grpSp>
        <p:nvGrpSpPr>
          <p:cNvPr id="28" name="组合 27"/>
          <p:cNvGrpSpPr/>
          <p:nvPr/>
        </p:nvGrpSpPr>
        <p:grpSpPr>
          <a:xfrm>
            <a:off x="1775520" y="4623572"/>
            <a:ext cx="8640960" cy="2045789"/>
            <a:chOff x="251520" y="2420298"/>
            <a:chExt cx="8640960" cy="2045789"/>
          </a:xfrm>
        </p:grpSpPr>
        <p:grpSp>
          <p:nvGrpSpPr>
            <p:cNvPr id="29" name="组合 28"/>
            <p:cNvGrpSpPr/>
            <p:nvPr/>
          </p:nvGrpSpPr>
          <p:grpSpPr>
            <a:xfrm>
              <a:off x="251520" y="2420298"/>
              <a:ext cx="8640960" cy="2045789"/>
              <a:chOff x="251520" y="375099"/>
              <a:chExt cx="8640960" cy="2045789"/>
            </a:xfrm>
          </p:grpSpPr>
          <p:sp>
            <p:nvSpPr>
              <p:cNvPr id="31" name="五边形 30"/>
              <p:cNvSpPr/>
              <p:nvPr/>
            </p:nvSpPr>
            <p:spPr>
              <a:xfrm>
                <a:off x="6916239" y="2132856"/>
                <a:ext cx="1080120" cy="288032"/>
              </a:xfrm>
              <a:prstGeom prst="homePlate">
                <a:avLst/>
              </a:prstGeom>
              <a:solidFill>
                <a:srgbClr val="E75E22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latin typeface="+mj-ea"/>
                    <a:ea typeface="+mj-ea"/>
                  </a:rPr>
                  <a:t>解析</a:t>
                </a:r>
              </a:p>
            </p:txBody>
          </p:sp>
          <p:sp>
            <p:nvSpPr>
              <p:cNvPr id="32" name="燕尾形 31"/>
              <p:cNvSpPr/>
              <p:nvPr/>
            </p:nvSpPr>
            <p:spPr>
              <a:xfrm>
                <a:off x="7031380" y="2209856"/>
                <a:ext cx="144016" cy="144016"/>
              </a:xfrm>
              <a:prstGeom prst="chevron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3" name="组合 32"/>
              <p:cNvGrpSpPr/>
              <p:nvPr/>
            </p:nvGrpSpPr>
            <p:grpSpPr>
              <a:xfrm>
                <a:off x="251520" y="375099"/>
                <a:ext cx="8640960" cy="1728781"/>
                <a:chOff x="251520" y="375099"/>
                <a:chExt cx="8640960" cy="1728781"/>
              </a:xfrm>
            </p:grpSpPr>
            <p:sp>
              <p:nvSpPr>
                <p:cNvPr id="34" name="矩形 33"/>
                <p:cNvSpPr/>
                <p:nvPr/>
              </p:nvSpPr>
              <p:spPr>
                <a:xfrm>
                  <a:off x="251520" y="375099"/>
                  <a:ext cx="8640960" cy="1728781"/>
                </a:xfrm>
                <a:prstGeom prst="rect">
                  <a:avLst/>
                </a:prstGeom>
                <a:solidFill>
                  <a:schemeClr val="bg1"/>
                </a:solidFill>
                <a:ln w="19050">
                  <a:solidFill>
                    <a:srgbClr val="E75E22"/>
                  </a:solidFill>
                  <a:prstDash val="sysDot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35" name="TextBox 28"/>
                <p:cNvSpPr txBox="1"/>
                <p:nvPr/>
              </p:nvSpPr>
              <p:spPr>
                <a:xfrm>
                  <a:off x="8371094" y="444656"/>
                  <a:ext cx="492443" cy="27699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en-US" sz="1200"/>
                    <a:t>关闭</a:t>
                  </a:r>
                </a:p>
              </p:txBody>
            </p:sp>
          </p:grpSp>
        </p:grpSp>
        <p:sp>
          <p:nvSpPr>
            <p:cNvPr id="30" name="矩形 29"/>
            <p:cNvSpPr>
              <a:spLocks noChangeAspect="1"/>
            </p:cNvSpPr>
            <p:nvPr/>
          </p:nvSpPr>
          <p:spPr>
            <a:xfrm>
              <a:off x="508000" y="2716749"/>
              <a:ext cx="8128000" cy="968598"/>
            </a:xfrm>
            <a:prstGeom prst="rect">
              <a:avLst/>
            </a:prstGeom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tabLst>
                  <a:tab pos="1029335"/>
                  <a:tab pos="1850390"/>
                  <a:tab pos="2538095"/>
                  <a:tab pos="3221990"/>
                </a:tabLst>
              </a:pPr>
              <a:r>
                <a:rPr lang="zh-CN" altLang="zh-CN" sz="2000"/>
                <a:t>第</a:t>
              </a:r>
              <a:r>
                <a:rPr lang="en-US" altLang="zh-CN" sz="2000"/>
                <a:t>1</a:t>
              </a:r>
              <a:r>
                <a:rPr lang="zh-CN" altLang="zh-CN" sz="2000"/>
                <a:t>题</a:t>
              </a:r>
              <a:r>
                <a:rPr lang="en-US" altLang="zh-CN" sz="2000"/>
                <a:t>,</a:t>
              </a:r>
              <a:r>
                <a:rPr lang="zh-CN" altLang="zh-CN" sz="2000"/>
                <a:t>在北京机场</a:t>
              </a:r>
              <a:r>
                <a:rPr lang="en-US" altLang="zh-CN" sz="2000"/>
                <a:t>17</a:t>
              </a:r>
              <a:r>
                <a:rPr lang="zh-CN" altLang="zh-CN" sz="2000"/>
                <a:t>时</a:t>
              </a:r>
              <a:r>
                <a:rPr lang="en-US" altLang="zh-CN" sz="2000"/>
                <a:t>10</a:t>
              </a:r>
              <a:r>
                <a:rPr lang="zh-CN" altLang="zh-CN" sz="2000"/>
                <a:t>分看到日落</a:t>
              </a:r>
              <a:r>
                <a:rPr lang="en-US" altLang="zh-CN" sz="2000"/>
                <a:t>,</a:t>
              </a:r>
              <a:r>
                <a:rPr lang="zh-CN" altLang="zh-CN" sz="2000"/>
                <a:t>说明该日北京昼短夜长且北京正处在昏线上</a:t>
              </a:r>
              <a:r>
                <a:rPr lang="en-US" altLang="zh-CN" sz="2000"/>
                <a:t>,</a:t>
              </a:r>
              <a:r>
                <a:rPr lang="zh-CN" altLang="zh-CN" sz="2000"/>
                <a:t>图</a:t>
              </a:r>
              <a:r>
                <a:rPr lang="en-US" altLang="zh-CN" sz="2000"/>
                <a:t>D</a:t>
              </a:r>
              <a:r>
                <a:rPr lang="zh-CN" altLang="zh-CN" sz="2000"/>
                <a:t>符合。</a:t>
              </a:r>
              <a:endParaRPr lang="zh-CN" altLang="zh-CN" sz="2000">
                <a:solidFill>
                  <a:srgbClr val="000000"/>
                </a:solidFill>
                <a:latin typeface="NEU-BZ-S92" charset="-122"/>
                <a:ea typeface="方正书宋_GBK" panose="03000509000000000000" pitchFamily="65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36" name="组合 35"/>
          <p:cNvGrpSpPr/>
          <p:nvPr/>
        </p:nvGrpSpPr>
        <p:grpSpPr>
          <a:xfrm>
            <a:off x="1775520" y="5517232"/>
            <a:ext cx="8640960" cy="1152128"/>
            <a:chOff x="251520" y="4752548"/>
            <a:chExt cx="8640960" cy="1152128"/>
          </a:xfrm>
        </p:grpSpPr>
        <p:grpSp>
          <p:nvGrpSpPr>
            <p:cNvPr id="37" name="组合 36"/>
            <p:cNvGrpSpPr/>
            <p:nvPr/>
          </p:nvGrpSpPr>
          <p:grpSpPr>
            <a:xfrm>
              <a:off x="251520" y="4752548"/>
              <a:ext cx="8640960" cy="1152128"/>
              <a:chOff x="251520" y="3755469"/>
              <a:chExt cx="8640960" cy="1152128"/>
            </a:xfrm>
          </p:grpSpPr>
          <p:sp>
            <p:nvSpPr>
              <p:cNvPr id="39" name="五边形 38"/>
              <p:cNvSpPr/>
              <p:nvPr/>
            </p:nvSpPr>
            <p:spPr>
              <a:xfrm>
                <a:off x="7812360" y="4619565"/>
                <a:ext cx="1080120" cy="288032"/>
              </a:xfrm>
              <a:prstGeom prst="homePlate">
                <a:avLst/>
              </a:prstGeom>
              <a:solidFill>
                <a:srgbClr val="E75E22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latin typeface="+mj-ea"/>
                    <a:ea typeface="+mj-ea"/>
                  </a:rPr>
                  <a:t>  答案</a:t>
                </a:r>
              </a:p>
            </p:txBody>
          </p:sp>
          <p:sp>
            <p:nvSpPr>
              <p:cNvPr id="40" name="五边形 39"/>
              <p:cNvSpPr/>
              <p:nvPr/>
            </p:nvSpPr>
            <p:spPr>
              <a:xfrm>
                <a:off x="6916239" y="4619565"/>
                <a:ext cx="1080120" cy="288032"/>
              </a:xfrm>
              <a:prstGeom prst="homePlate">
                <a:avLst/>
              </a:prstGeom>
              <a:solidFill>
                <a:srgbClr val="5FBA0F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latin typeface="+mj-ea"/>
                    <a:ea typeface="+mj-ea"/>
                  </a:rPr>
                  <a:t>解析</a:t>
                </a:r>
              </a:p>
            </p:txBody>
          </p:sp>
          <p:sp>
            <p:nvSpPr>
              <p:cNvPr id="41" name="燕尾形 40"/>
              <p:cNvSpPr/>
              <p:nvPr/>
            </p:nvSpPr>
            <p:spPr>
              <a:xfrm>
                <a:off x="8038119" y="4696565"/>
                <a:ext cx="144016" cy="144016"/>
              </a:xfrm>
              <a:prstGeom prst="chevron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42" name="矩形 41"/>
              <p:cNvSpPr/>
              <p:nvPr/>
            </p:nvSpPr>
            <p:spPr>
              <a:xfrm>
                <a:off x="251520" y="3755469"/>
                <a:ext cx="8640960" cy="836693"/>
              </a:xfrm>
              <a:prstGeom prst="rect">
                <a:avLst/>
              </a:prstGeom>
              <a:solidFill>
                <a:schemeClr val="bg1"/>
              </a:solidFill>
              <a:ln w="19050">
                <a:solidFill>
                  <a:srgbClr val="E75E22"/>
                </a:solidFill>
                <a:prstDash val="sysDot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3" name="TextBox 48"/>
              <p:cNvSpPr txBox="1"/>
              <p:nvPr/>
            </p:nvSpPr>
            <p:spPr>
              <a:xfrm>
                <a:off x="8388424" y="3872081"/>
                <a:ext cx="492443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/>
                  <a:t>关闭</a:t>
                </a:r>
              </a:p>
            </p:txBody>
          </p:sp>
        </p:grpSp>
        <p:sp>
          <p:nvSpPr>
            <p:cNvPr id="38" name="矩形 37"/>
            <p:cNvSpPr>
              <a:spLocks noChangeAspect="1"/>
            </p:cNvSpPr>
            <p:nvPr/>
          </p:nvSpPr>
          <p:spPr>
            <a:xfrm>
              <a:off x="539552" y="4968572"/>
              <a:ext cx="8064896" cy="50629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000"/>
                <a:t>D</a:t>
              </a:r>
              <a:endParaRPr lang="zh-CN" altLang="en-US" sz="2000"/>
            </a:p>
          </p:txBody>
        </p:sp>
      </p:grpSp>
    </p:spTree>
    <p:extLst>
      <p:ext uri="{BB962C8B-B14F-4D97-AF65-F5344CB8AC3E}">
        <p14:creationId xmlns:p14="http://schemas.microsoft.com/office/powerpoint/2010/main" val="2752723293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split orient="vert" dir="in"/>
      </p:transition>
    </mc:Choice>
    <mc:Fallback>
      <p:transition spd="slow">
        <p:split orient="vert"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>
          <a:xfrm>
            <a:off x="8172400" y="507713"/>
            <a:ext cx="971599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/>
              <a:t>-</a:t>
            </a:r>
            <a:fld id="{4BF17FCF-D4DA-449D-A468-DDB7E43619E6}" type="slidenum">
              <a:rPr lang="zh-CN" altLang="en-US" smtClean="0"/>
              <a:pPr algn="ctr"/>
              <a:t>15</a:t>
            </a:fld>
            <a:r>
              <a:rPr lang="en-US" altLang="zh-CN"/>
              <a:t>-</a:t>
            </a:r>
            <a:endParaRPr lang="zh-CN" altLang="en-US"/>
          </a:p>
        </p:txBody>
      </p:sp>
      <p:sp>
        <p:nvSpPr>
          <p:cNvPr id="6" name="圆角矩形 5">
            <a:hlinkClick r:id="rId2" action="ppaction://hlinksldjump?num=12"/>
          </p:cNvPr>
          <p:cNvSpPr/>
          <p:nvPr/>
        </p:nvSpPr>
        <p:spPr>
          <a:xfrm>
            <a:off x="1924803" y="1052513"/>
            <a:ext cx="945283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E75E22"/>
                </a:solidFill>
                <a:latin typeface="+mj-ea"/>
                <a:ea typeface="+mj-ea"/>
              </a:rPr>
              <a:t>知识梳理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2901102" y="1052513"/>
            <a:ext cx="945283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能力突破</a:t>
            </a: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2032000" y="1353203"/>
            <a:ext cx="8128000" cy="127227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飞机从罗马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东一区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起飞的时间是当地时间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星期一的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18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10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分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	B.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星期一的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10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分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星期日的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16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10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分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	D.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星期日的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5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10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分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8" name="五边形 7"/>
          <p:cNvSpPr/>
          <p:nvPr/>
        </p:nvSpPr>
        <p:spPr>
          <a:xfrm>
            <a:off x="9336360" y="6381328"/>
            <a:ext cx="1080120" cy="288032"/>
          </a:xfrm>
          <a:prstGeom prst="homePlate">
            <a:avLst/>
          </a:prstGeom>
          <a:solidFill>
            <a:srgbClr val="5FBA0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+mj-ea"/>
                <a:ea typeface="+mj-ea"/>
              </a:rPr>
              <a:t>  答案</a:t>
            </a:r>
          </a:p>
        </p:txBody>
      </p:sp>
      <p:sp>
        <p:nvSpPr>
          <p:cNvPr id="9" name="五边形 8"/>
          <p:cNvSpPr/>
          <p:nvPr/>
        </p:nvSpPr>
        <p:spPr>
          <a:xfrm>
            <a:off x="8440239" y="6381328"/>
            <a:ext cx="1080120" cy="288032"/>
          </a:xfrm>
          <a:prstGeom prst="homePlate">
            <a:avLst/>
          </a:prstGeom>
          <a:solidFill>
            <a:srgbClr val="5FBA0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+mj-ea"/>
                <a:ea typeface="+mj-ea"/>
              </a:rPr>
              <a:t>解析</a:t>
            </a:r>
          </a:p>
        </p:txBody>
      </p:sp>
      <p:grpSp>
        <p:nvGrpSpPr>
          <p:cNvPr id="10" name="组合 9"/>
          <p:cNvGrpSpPr/>
          <p:nvPr/>
        </p:nvGrpSpPr>
        <p:grpSpPr>
          <a:xfrm>
            <a:off x="1775520" y="4133554"/>
            <a:ext cx="8640960" cy="2535807"/>
            <a:chOff x="251520" y="1930280"/>
            <a:chExt cx="8640960" cy="2535807"/>
          </a:xfrm>
        </p:grpSpPr>
        <p:grpSp>
          <p:nvGrpSpPr>
            <p:cNvPr id="11" name="组合 10"/>
            <p:cNvGrpSpPr/>
            <p:nvPr/>
          </p:nvGrpSpPr>
          <p:grpSpPr>
            <a:xfrm>
              <a:off x="251520" y="1930280"/>
              <a:ext cx="8640960" cy="2535807"/>
              <a:chOff x="251520" y="-114919"/>
              <a:chExt cx="8640960" cy="2535807"/>
            </a:xfrm>
          </p:grpSpPr>
          <p:sp>
            <p:nvSpPr>
              <p:cNvPr id="13" name="五边形 12"/>
              <p:cNvSpPr/>
              <p:nvPr/>
            </p:nvSpPr>
            <p:spPr>
              <a:xfrm>
                <a:off x="6916239" y="2132856"/>
                <a:ext cx="1080120" cy="288032"/>
              </a:xfrm>
              <a:prstGeom prst="homePlate">
                <a:avLst/>
              </a:prstGeom>
              <a:solidFill>
                <a:srgbClr val="E75E22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latin typeface="+mj-ea"/>
                    <a:ea typeface="+mj-ea"/>
                  </a:rPr>
                  <a:t>解析</a:t>
                </a:r>
              </a:p>
            </p:txBody>
          </p:sp>
          <p:sp>
            <p:nvSpPr>
              <p:cNvPr id="14" name="燕尾形 13"/>
              <p:cNvSpPr/>
              <p:nvPr/>
            </p:nvSpPr>
            <p:spPr>
              <a:xfrm>
                <a:off x="7031380" y="2209856"/>
                <a:ext cx="144016" cy="144016"/>
              </a:xfrm>
              <a:prstGeom prst="chevron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15" name="组合 14"/>
              <p:cNvGrpSpPr/>
              <p:nvPr/>
            </p:nvGrpSpPr>
            <p:grpSpPr>
              <a:xfrm>
                <a:off x="251520" y="-114919"/>
                <a:ext cx="8640960" cy="2218800"/>
                <a:chOff x="251520" y="-114919"/>
                <a:chExt cx="8640960" cy="2218800"/>
              </a:xfrm>
            </p:grpSpPr>
            <p:sp>
              <p:nvSpPr>
                <p:cNvPr id="16" name="矩形 15"/>
                <p:cNvSpPr/>
                <p:nvPr/>
              </p:nvSpPr>
              <p:spPr>
                <a:xfrm>
                  <a:off x="251520" y="-114919"/>
                  <a:ext cx="8640960" cy="2218800"/>
                </a:xfrm>
                <a:prstGeom prst="rect">
                  <a:avLst/>
                </a:prstGeom>
                <a:solidFill>
                  <a:schemeClr val="bg1"/>
                </a:solidFill>
                <a:ln w="19050">
                  <a:solidFill>
                    <a:srgbClr val="E75E22"/>
                  </a:solidFill>
                  <a:prstDash val="sysDot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17" name="TextBox 28"/>
                <p:cNvSpPr txBox="1"/>
                <p:nvPr/>
              </p:nvSpPr>
              <p:spPr>
                <a:xfrm>
                  <a:off x="8371094" y="-6123"/>
                  <a:ext cx="492443" cy="27699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en-US" sz="1200"/>
                    <a:t>关闭</a:t>
                  </a:r>
                </a:p>
              </p:txBody>
            </p:sp>
          </p:grpSp>
        </p:grpSp>
        <p:sp>
          <p:nvSpPr>
            <p:cNvPr id="12" name="矩形 11"/>
            <p:cNvSpPr>
              <a:spLocks noChangeAspect="1"/>
            </p:cNvSpPr>
            <p:nvPr/>
          </p:nvSpPr>
          <p:spPr>
            <a:xfrm>
              <a:off x="508000" y="2265970"/>
              <a:ext cx="8128000" cy="1418915"/>
            </a:xfrm>
            <a:prstGeom prst="rect">
              <a:avLst/>
            </a:prstGeom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tabLst>
                  <a:tab pos="1029335"/>
                  <a:tab pos="1850390"/>
                  <a:tab pos="2538095"/>
                  <a:tab pos="3221990"/>
                </a:tabLst>
              </a:pPr>
              <a:r>
                <a:rPr lang="zh-CN" altLang="zh-CN" sz="2000"/>
                <a:t>第</a:t>
              </a:r>
              <a:r>
                <a:rPr lang="en-US" altLang="zh-CN" sz="2000"/>
                <a:t>2</a:t>
              </a:r>
              <a:r>
                <a:rPr lang="zh-CN" altLang="zh-CN" sz="2000"/>
                <a:t>题</a:t>
              </a:r>
              <a:r>
                <a:rPr lang="en-US" altLang="zh-CN" sz="2000"/>
                <a:t>,</a:t>
              </a:r>
              <a:r>
                <a:rPr lang="zh-CN" altLang="zh-CN" sz="2000"/>
                <a:t>北京机场位于东八区</a:t>
              </a:r>
              <a:r>
                <a:rPr lang="en-US" altLang="zh-CN" sz="2000"/>
                <a:t>,</a:t>
              </a:r>
              <a:r>
                <a:rPr lang="zh-CN" altLang="zh-CN" sz="2000"/>
                <a:t>星期一</a:t>
              </a:r>
              <a:r>
                <a:rPr lang="en-US" altLang="zh-CN" sz="2000"/>
                <a:t>17</a:t>
              </a:r>
              <a:r>
                <a:rPr lang="zh-CN" altLang="zh-CN" sz="2000"/>
                <a:t>时</a:t>
              </a:r>
              <a:r>
                <a:rPr lang="en-US" altLang="zh-CN" sz="2000"/>
                <a:t>10</a:t>
              </a:r>
              <a:r>
                <a:rPr lang="zh-CN" altLang="zh-CN" sz="2000"/>
                <a:t>分时</a:t>
              </a:r>
              <a:r>
                <a:rPr lang="en-US" altLang="zh-CN" sz="2000"/>
                <a:t>,</a:t>
              </a:r>
              <a:r>
                <a:rPr lang="zh-CN" altLang="zh-CN" sz="2000"/>
                <a:t>正是罗马当地时间星期一的</a:t>
              </a:r>
              <a:r>
                <a:rPr lang="en-US" altLang="zh-CN" sz="2000"/>
                <a:t>10</a:t>
              </a:r>
              <a:r>
                <a:rPr lang="zh-CN" altLang="zh-CN" sz="2000"/>
                <a:t>时</a:t>
              </a:r>
              <a:r>
                <a:rPr lang="en-US" altLang="zh-CN" sz="2000"/>
                <a:t>10</a:t>
              </a:r>
              <a:r>
                <a:rPr lang="zh-CN" altLang="zh-CN" sz="2000"/>
                <a:t>分</a:t>
              </a:r>
              <a:r>
                <a:rPr lang="en-US" altLang="zh-CN" sz="2000"/>
                <a:t>;</a:t>
              </a:r>
              <a:r>
                <a:rPr lang="zh-CN" altLang="zh-CN" sz="2000"/>
                <a:t>飞机从罗马经过</a:t>
              </a:r>
              <a:r>
                <a:rPr lang="en-US" altLang="zh-CN" sz="2000"/>
                <a:t>18</a:t>
              </a:r>
              <a:r>
                <a:rPr lang="zh-CN" altLang="zh-CN" sz="2000"/>
                <a:t>小时飞行到达北京</a:t>
              </a:r>
              <a:r>
                <a:rPr lang="en-US" altLang="zh-CN" sz="2000"/>
                <a:t>,</a:t>
              </a:r>
              <a:r>
                <a:rPr lang="zh-CN" altLang="zh-CN" sz="2000"/>
                <a:t>则在罗马起飞的时间为星期一</a:t>
              </a:r>
              <a:r>
                <a:rPr lang="en-US" altLang="zh-CN" sz="2000"/>
                <a:t>10</a:t>
              </a:r>
              <a:r>
                <a:rPr lang="zh-CN" altLang="zh-CN" sz="2000"/>
                <a:t>时</a:t>
              </a:r>
              <a:r>
                <a:rPr lang="en-US" altLang="zh-CN" sz="2000"/>
                <a:t>10</a:t>
              </a:r>
              <a:r>
                <a:rPr lang="zh-CN" altLang="zh-CN" sz="2000"/>
                <a:t>分减去</a:t>
              </a:r>
              <a:r>
                <a:rPr lang="en-US" altLang="zh-CN" sz="2000"/>
                <a:t>18</a:t>
              </a:r>
              <a:r>
                <a:rPr lang="zh-CN" altLang="zh-CN" sz="2000"/>
                <a:t>小时</a:t>
              </a:r>
              <a:r>
                <a:rPr lang="en-US" altLang="zh-CN" sz="2000"/>
                <a:t>,</a:t>
              </a:r>
              <a:r>
                <a:rPr lang="zh-CN" altLang="zh-CN" sz="2000"/>
                <a:t>即星期日的</a:t>
              </a:r>
              <a:r>
                <a:rPr lang="en-US" altLang="zh-CN" sz="2000"/>
                <a:t>16</a:t>
              </a:r>
              <a:r>
                <a:rPr lang="zh-CN" altLang="zh-CN" sz="2000"/>
                <a:t>时</a:t>
              </a:r>
              <a:r>
                <a:rPr lang="en-US" altLang="zh-CN" sz="2000"/>
                <a:t>10</a:t>
              </a:r>
              <a:r>
                <a:rPr lang="zh-CN" altLang="zh-CN" sz="2000"/>
                <a:t>分。</a:t>
              </a:r>
              <a:endParaRPr lang="zh-CN" altLang="zh-CN" sz="2000">
                <a:solidFill>
                  <a:srgbClr val="000000"/>
                </a:solidFill>
                <a:latin typeface="NEU-BZ-S92" charset="-122"/>
                <a:ea typeface="方正书宋_GBK" panose="03000509000000000000" pitchFamily="65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1775520" y="5517232"/>
            <a:ext cx="8640960" cy="1152128"/>
            <a:chOff x="251520" y="4752548"/>
            <a:chExt cx="8640960" cy="1152128"/>
          </a:xfrm>
        </p:grpSpPr>
        <p:grpSp>
          <p:nvGrpSpPr>
            <p:cNvPr id="19" name="组合 18"/>
            <p:cNvGrpSpPr/>
            <p:nvPr/>
          </p:nvGrpSpPr>
          <p:grpSpPr>
            <a:xfrm>
              <a:off x="251520" y="4752548"/>
              <a:ext cx="8640960" cy="1152128"/>
              <a:chOff x="251520" y="3755469"/>
              <a:chExt cx="8640960" cy="1152128"/>
            </a:xfrm>
          </p:grpSpPr>
          <p:sp>
            <p:nvSpPr>
              <p:cNvPr id="21" name="五边形 20"/>
              <p:cNvSpPr/>
              <p:nvPr/>
            </p:nvSpPr>
            <p:spPr>
              <a:xfrm>
                <a:off x="7812360" y="4619565"/>
                <a:ext cx="1080120" cy="288032"/>
              </a:xfrm>
              <a:prstGeom prst="homePlate">
                <a:avLst/>
              </a:prstGeom>
              <a:solidFill>
                <a:srgbClr val="E75E22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latin typeface="+mj-ea"/>
                    <a:ea typeface="+mj-ea"/>
                  </a:rPr>
                  <a:t>  答案</a:t>
                </a:r>
              </a:p>
            </p:txBody>
          </p:sp>
          <p:sp>
            <p:nvSpPr>
              <p:cNvPr id="22" name="五边形 21"/>
              <p:cNvSpPr/>
              <p:nvPr/>
            </p:nvSpPr>
            <p:spPr>
              <a:xfrm>
                <a:off x="6916239" y="4619565"/>
                <a:ext cx="1080120" cy="288032"/>
              </a:xfrm>
              <a:prstGeom prst="homePlate">
                <a:avLst/>
              </a:prstGeom>
              <a:solidFill>
                <a:srgbClr val="5FBA0F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latin typeface="+mj-ea"/>
                    <a:ea typeface="+mj-ea"/>
                  </a:rPr>
                  <a:t>解析</a:t>
                </a:r>
              </a:p>
            </p:txBody>
          </p:sp>
          <p:sp>
            <p:nvSpPr>
              <p:cNvPr id="23" name="燕尾形 22"/>
              <p:cNvSpPr/>
              <p:nvPr/>
            </p:nvSpPr>
            <p:spPr>
              <a:xfrm>
                <a:off x="8038119" y="4696565"/>
                <a:ext cx="144016" cy="144016"/>
              </a:xfrm>
              <a:prstGeom prst="chevron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矩形 23"/>
              <p:cNvSpPr/>
              <p:nvPr/>
            </p:nvSpPr>
            <p:spPr>
              <a:xfrm>
                <a:off x="251520" y="3755469"/>
                <a:ext cx="8640960" cy="836693"/>
              </a:xfrm>
              <a:prstGeom prst="rect">
                <a:avLst/>
              </a:prstGeom>
              <a:solidFill>
                <a:schemeClr val="bg1"/>
              </a:solidFill>
              <a:ln w="19050">
                <a:solidFill>
                  <a:srgbClr val="E75E22"/>
                </a:solidFill>
                <a:prstDash val="sysDot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TextBox 48"/>
              <p:cNvSpPr txBox="1"/>
              <p:nvPr/>
            </p:nvSpPr>
            <p:spPr>
              <a:xfrm>
                <a:off x="8388424" y="3872081"/>
                <a:ext cx="492443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/>
                  <a:t>关闭</a:t>
                </a:r>
              </a:p>
            </p:txBody>
          </p:sp>
        </p:grpSp>
        <p:sp>
          <p:nvSpPr>
            <p:cNvPr id="20" name="矩形 19"/>
            <p:cNvSpPr>
              <a:spLocks noChangeAspect="1"/>
            </p:cNvSpPr>
            <p:nvPr/>
          </p:nvSpPr>
          <p:spPr>
            <a:xfrm>
              <a:off x="539552" y="4968572"/>
              <a:ext cx="8064896" cy="50712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000"/>
                <a:t>C</a:t>
              </a:r>
              <a:endParaRPr lang="zh-CN" altLang="en-US" sz="2000"/>
            </a:p>
          </p:txBody>
        </p:sp>
      </p:grpSp>
    </p:spTree>
    <p:extLst>
      <p:ext uri="{BB962C8B-B14F-4D97-AF65-F5344CB8AC3E}">
        <p14:creationId xmlns:p14="http://schemas.microsoft.com/office/powerpoint/2010/main" val="4139373455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>
          <a:xfrm>
            <a:off x="8172400" y="507713"/>
            <a:ext cx="971599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/>
              <a:t>-</a:t>
            </a:r>
            <a:fld id="{4BF17FCF-D4DA-449D-A468-DDB7E43619E6}" type="slidenum">
              <a:rPr lang="zh-CN" altLang="en-US" smtClean="0"/>
              <a:pPr algn="ctr"/>
              <a:t>16</a:t>
            </a:fld>
            <a:r>
              <a:rPr lang="en-US" altLang="zh-CN"/>
              <a:t>-</a:t>
            </a:r>
            <a:endParaRPr lang="zh-CN" altLang="en-US"/>
          </a:p>
        </p:txBody>
      </p:sp>
      <p:sp>
        <p:nvSpPr>
          <p:cNvPr id="8" name="圆角矩形 7">
            <a:hlinkClick r:id="rId2" action="ppaction://hlinksldjump?num=12"/>
          </p:cNvPr>
          <p:cNvSpPr/>
          <p:nvPr/>
        </p:nvSpPr>
        <p:spPr>
          <a:xfrm>
            <a:off x="1924803" y="1052513"/>
            <a:ext cx="945283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知识梳理</a:t>
            </a:r>
          </a:p>
        </p:txBody>
      </p:sp>
      <p:sp>
        <p:nvSpPr>
          <p:cNvPr id="12" name="圆角矩形 11">
            <a:hlinkClick r:id="rId3" action="ppaction://hlinksldjump?num=16"/>
          </p:cNvPr>
          <p:cNvSpPr/>
          <p:nvPr/>
        </p:nvSpPr>
        <p:spPr>
          <a:xfrm>
            <a:off x="2901102" y="1052513"/>
            <a:ext cx="945283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E75E22"/>
                </a:solidFill>
                <a:latin typeface="+mj-ea"/>
                <a:ea typeface="+mj-ea"/>
              </a:rPr>
              <a:t>能力突破</a:t>
            </a: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2032000" y="1352324"/>
            <a:ext cx="2720296" cy="46609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晨昏线图的类型</a:t>
            </a:r>
            <a:r>
              <a:rPr lang="en-US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73654863"/>
              </p:ext>
            </p:extLst>
          </p:nvPr>
        </p:nvGraphicFramePr>
        <p:xfrm>
          <a:off x="2032000" y="1878670"/>
          <a:ext cx="8128000" cy="472956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文档" r:id="rId4" progId="Word.Document.12">
                  <p:embed/>
                </p:oleObj>
              </mc:Choice>
              <mc:Fallback>
                <p:oleObj name="文档" r:id="rId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032000" y="1878670"/>
                        <a:ext cx="8128000" cy="472956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1109677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wipe dir="u"/>
      </p:transition>
    </mc:Choice>
    <mc:Fallback>
      <p:transition spd="slow">
        <p:wipe dir="u"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>
          <a:xfrm>
            <a:off x="8172400" y="507713"/>
            <a:ext cx="971599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/>
              <a:t>-</a:t>
            </a:r>
            <a:fld id="{4BF17FCF-D4DA-449D-A468-DDB7E43619E6}" type="slidenum">
              <a:rPr lang="zh-CN" altLang="en-US" smtClean="0"/>
              <a:pPr algn="ctr"/>
              <a:t>17</a:t>
            </a:fld>
            <a:r>
              <a:rPr lang="en-US" altLang="zh-CN"/>
              <a:t>-</a:t>
            </a:r>
            <a:endParaRPr lang="zh-CN" altLang="en-US"/>
          </a:p>
        </p:txBody>
      </p:sp>
      <p:sp>
        <p:nvSpPr>
          <p:cNvPr id="8" name="圆角矩形 7">
            <a:hlinkClick r:id="rId2" action="ppaction://hlinksldjump?num=12"/>
          </p:cNvPr>
          <p:cNvSpPr/>
          <p:nvPr/>
        </p:nvSpPr>
        <p:spPr>
          <a:xfrm>
            <a:off x="1924803" y="1052513"/>
            <a:ext cx="945283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知识梳理</a:t>
            </a:r>
          </a:p>
        </p:txBody>
      </p:sp>
      <p:sp>
        <p:nvSpPr>
          <p:cNvPr id="12" name="圆角矩形 11">
            <a:hlinkClick r:id="rId3" action="ppaction://hlinksldjump?num=16"/>
          </p:cNvPr>
          <p:cNvSpPr/>
          <p:nvPr/>
        </p:nvSpPr>
        <p:spPr>
          <a:xfrm>
            <a:off x="2901102" y="1052513"/>
            <a:ext cx="945283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E75E22"/>
                </a:solidFill>
                <a:latin typeface="+mj-ea"/>
                <a:ea typeface="+mj-ea"/>
              </a:rPr>
              <a:t>能力突破</a:t>
            </a: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2032000" y="1503079"/>
            <a:ext cx="8128000" cy="412683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晨昏线的特点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晨昏线是过球心的大圆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将地球平分为昼半球和夜半球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且始终平分赤道。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晨昏线平面始终与太阳光线垂直。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(3)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晨昏线上的各地太阳高度为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200">
                <a:solidFill>
                  <a:srgbClr val="000000"/>
                </a:solidFill>
                <a:latin typeface="宋体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°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即太阳位于地平线上。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(4)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晨昏线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面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与地轴的夹角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=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太阳直射点所在纬线的纬度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晨昏线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面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与赤道的夹角等于与其相切的纬线的纬度。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(5)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晨昏线和极昼圈的切点地方时为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0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或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24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);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晨昏线和极夜圈的切点地方时为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时。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(6)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晨昏线在地表的运动方向与地球自转方向相反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速度为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15</a:t>
            </a:r>
            <a:r>
              <a:rPr lang="en-US" altLang="zh-CN" sz="2200">
                <a:solidFill>
                  <a:srgbClr val="000000"/>
                </a:solidFill>
                <a:latin typeface="宋体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°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/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时。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9699059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split orient="vert"/>
      </p:transition>
    </mc:Choice>
    <mc:Fallback>
      <p:transition spd="slow">
        <p:split orient="vert"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>
          <a:xfrm>
            <a:off x="8172400" y="507713"/>
            <a:ext cx="971599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/>
              <a:t>-</a:t>
            </a:r>
            <a:fld id="{4BF17FCF-D4DA-449D-A468-DDB7E43619E6}" type="slidenum">
              <a:rPr lang="zh-CN" altLang="en-US" smtClean="0"/>
              <a:pPr algn="ctr"/>
              <a:t>18</a:t>
            </a:fld>
            <a:r>
              <a:rPr lang="en-US" altLang="zh-CN"/>
              <a:t>-</a:t>
            </a:r>
            <a:endParaRPr lang="zh-CN" altLang="en-US"/>
          </a:p>
        </p:txBody>
      </p:sp>
      <p:sp>
        <p:nvSpPr>
          <p:cNvPr id="8" name="圆角矩形 7">
            <a:hlinkClick r:id="rId2" action="ppaction://hlinksldjump?num=12"/>
          </p:cNvPr>
          <p:cNvSpPr/>
          <p:nvPr/>
        </p:nvSpPr>
        <p:spPr>
          <a:xfrm>
            <a:off x="1924803" y="1052513"/>
            <a:ext cx="945283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知识梳理</a:t>
            </a:r>
          </a:p>
        </p:txBody>
      </p:sp>
      <p:sp>
        <p:nvSpPr>
          <p:cNvPr id="12" name="圆角矩形 11">
            <a:hlinkClick r:id="rId3" action="ppaction://hlinksldjump?num=16"/>
          </p:cNvPr>
          <p:cNvSpPr/>
          <p:nvPr/>
        </p:nvSpPr>
        <p:spPr>
          <a:xfrm>
            <a:off x="2901102" y="1052513"/>
            <a:ext cx="945283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E75E22"/>
                </a:solidFill>
                <a:latin typeface="+mj-ea"/>
                <a:ea typeface="+mj-ea"/>
              </a:rPr>
              <a:t>能力突破</a:t>
            </a: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2032000" y="2318000"/>
            <a:ext cx="8128000" cy="250357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晨昏线的判断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自转法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顺着地球的自转方向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由夜进入昼的为晨线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由昼进入夜的为昏线。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时间法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赤道上地方时为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6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时的是晨线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18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时的是昏线。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(3)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方位法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夜半球东侧为晨线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西侧为昏线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昼半球东侧为昏线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西侧为晨线。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0991793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strips dir="ld"/>
      </p:transition>
    </mc:Choice>
    <mc:Fallback>
      <p:transition spd="slow">
        <p:strips dir="ld"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>
          <a:xfrm>
            <a:off x="8172400" y="507713"/>
            <a:ext cx="971599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/>
              <a:t>-</a:t>
            </a:r>
            <a:fld id="{4BF17FCF-D4DA-449D-A468-DDB7E43619E6}" type="slidenum">
              <a:rPr lang="zh-CN" altLang="en-US" smtClean="0"/>
              <a:pPr algn="ctr"/>
              <a:t>19</a:t>
            </a:fld>
            <a:r>
              <a:rPr lang="en-US" altLang="zh-CN"/>
              <a:t>-</a:t>
            </a:r>
            <a:endParaRPr lang="zh-CN" altLang="en-US"/>
          </a:p>
        </p:txBody>
      </p:sp>
      <p:sp>
        <p:nvSpPr>
          <p:cNvPr id="8" name="圆角矩形 7">
            <a:hlinkClick r:id="rId2" action="ppaction://hlinksldjump?num=12"/>
          </p:cNvPr>
          <p:cNvSpPr/>
          <p:nvPr/>
        </p:nvSpPr>
        <p:spPr>
          <a:xfrm>
            <a:off x="1924803" y="1052513"/>
            <a:ext cx="945283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知识梳理</a:t>
            </a:r>
          </a:p>
        </p:txBody>
      </p:sp>
      <p:sp>
        <p:nvSpPr>
          <p:cNvPr id="12" name="圆角矩形 11">
            <a:hlinkClick r:id="rId3" action="ppaction://hlinksldjump?num=16"/>
          </p:cNvPr>
          <p:cNvSpPr/>
          <p:nvPr/>
        </p:nvSpPr>
        <p:spPr>
          <a:xfrm>
            <a:off x="2901102" y="1052513"/>
            <a:ext cx="945283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E75E22"/>
                </a:solidFill>
                <a:latin typeface="+mj-ea"/>
                <a:ea typeface="+mj-ea"/>
              </a:rPr>
              <a:t>能力突破</a:t>
            </a: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2032000" y="1833939"/>
            <a:ext cx="8128000" cy="87671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</a:rPr>
              <a:t>晨昏线的应用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确定地方时。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99721045"/>
              </p:ext>
            </p:extLst>
          </p:nvPr>
        </p:nvGraphicFramePr>
        <p:xfrm>
          <a:off x="2032000" y="2888300"/>
          <a:ext cx="8128000" cy="247403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name="文档" r:id="rId4" progId="Word.Document.12">
                  <p:embed/>
                </p:oleObj>
              </mc:Choice>
              <mc:Fallback>
                <p:oleObj name="文档" r:id="rId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032000" y="2888300"/>
                        <a:ext cx="8128000" cy="247403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4451178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split orient="vert" dir="in"/>
      </p:transition>
    </mc:Choice>
    <mc:Fallback>
      <p:transition spd="slow">
        <p:split orient="vert" dir="in"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>
          <a:xfrm>
            <a:off x="8172400" y="507713"/>
            <a:ext cx="971599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/>
              <a:t>-</a:t>
            </a:r>
            <a:fld id="{4BF17FCF-D4DA-449D-A468-DDB7E43619E6}" type="slidenum">
              <a:rPr lang="zh-CN" altLang="en-US" smtClean="0"/>
              <a:pPr algn="ctr"/>
              <a:t>20</a:t>
            </a:fld>
            <a:r>
              <a:rPr lang="en-US" altLang="zh-CN"/>
              <a:t>-</a:t>
            </a:r>
            <a:endParaRPr lang="zh-CN" altLang="en-US"/>
          </a:p>
        </p:txBody>
      </p:sp>
      <p:sp>
        <p:nvSpPr>
          <p:cNvPr id="8" name="圆角矩形 7">
            <a:hlinkClick r:id="rId2" action="ppaction://hlinksldjump?num=12"/>
          </p:cNvPr>
          <p:cNvSpPr/>
          <p:nvPr/>
        </p:nvSpPr>
        <p:spPr>
          <a:xfrm>
            <a:off x="1924803" y="1052513"/>
            <a:ext cx="945283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知识梳理</a:t>
            </a:r>
          </a:p>
        </p:txBody>
      </p:sp>
      <p:sp>
        <p:nvSpPr>
          <p:cNvPr id="12" name="圆角矩形 11">
            <a:hlinkClick r:id="rId3" action="ppaction://hlinksldjump?num=16"/>
          </p:cNvPr>
          <p:cNvSpPr/>
          <p:nvPr/>
        </p:nvSpPr>
        <p:spPr>
          <a:xfrm>
            <a:off x="2901102" y="1052513"/>
            <a:ext cx="945283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E75E22"/>
                </a:solidFill>
                <a:latin typeface="+mj-ea"/>
                <a:ea typeface="+mj-ea"/>
              </a:rPr>
              <a:t>能力突破</a:t>
            </a: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2032000" y="1349506"/>
            <a:ext cx="8128000" cy="5319854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确定日期和季节。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①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晨昏线经过南、北极点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与经线重合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时间为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3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月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21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日前后或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9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月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23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日前后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节气是春分或秋分。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②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晨昏线与极圈相切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北极圈及其以北出现极昼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南极圈及其以南出现极夜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日期是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6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月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日前后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节气是夏至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北极圈及其以北出现极夜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南极圈及其以南出现极昼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日期是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月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日前后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节气是冬至。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(3)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确定太阳直射点的位置。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①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确定纬度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与晨昏线相切的纬线度数与太阳直射点的纬线度数互余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晨昏线与地轴夹角的度数等于太阳直射点的纬度。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NEU-BZ-S92" charset="-122"/>
                <a:cs typeface="宋体" panose="02010600030101010101" pitchFamily="2" charset="-122"/>
              </a:rPr>
              <a:t>②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确定经线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与晨线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昏线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和赤道交点相差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90</a:t>
            </a:r>
            <a:r>
              <a:rPr lang="en-US" altLang="zh-CN" sz="2200">
                <a:solidFill>
                  <a:srgbClr val="000000"/>
                </a:solidFill>
                <a:latin typeface="宋体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°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且大部分或全部在昼半球一侧的经线是太阳直射的经线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过晨昏线与纬线的切点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且大部分在昼半球的经线是太阳直射的经线。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8171491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cover dir="r"/>
      </p:transition>
    </mc:Choice>
    <mc:Fallback>
      <p:transition spd="slow">
        <p:cover dir="r"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>
          <a:xfrm>
            <a:off x="8172400" y="507713"/>
            <a:ext cx="971599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/>
              <a:t>-</a:t>
            </a:r>
            <a:fld id="{4BF17FCF-D4DA-449D-A468-DDB7E43619E6}" type="slidenum">
              <a:rPr lang="zh-CN" altLang="en-US" smtClean="0"/>
              <a:pPr algn="ctr"/>
              <a:t>21</a:t>
            </a:fld>
            <a:r>
              <a:rPr lang="en-US" altLang="zh-CN"/>
              <a:t>-</a:t>
            </a:r>
            <a:endParaRPr lang="zh-CN" altLang="en-US"/>
          </a:p>
        </p:txBody>
      </p:sp>
      <p:sp>
        <p:nvSpPr>
          <p:cNvPr id="8" name="圆角矩形 7">
            <a:hlinkClick r:id="rId2" action="ppaction://hlinksldjump?num=12"/>
          </p:cNvPr>
          <p:cNvSpPr/>
          <p:nvPr/>
        </p:nvSpPr>
        <p:spPr>
          <a:xfrm>
            <a:off x="1924803" y="1052513"/>
            <a:ext cx="945283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知识梳理</a:t>
            </a:r>
          </a:p>
        </p:txBody>
      </p:sp>
      <p:sp>
        <p:nvSpPr>
          <p:cNvPr id="12" name="圆角矩形 11">
            <a:hlinkClick r:id="rId3" action="ppaction://hlinksldjump?num=16"/>
          </p:cNvPr>
          <p:cNvSpPr/>
          <p:nvPr/>
        </p:nvSpPr>
        <p:spPr>
          <a:xfrm>
            <a:off x="2901102" y="1052513"/>
            <a:ext cx="945283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E75E22"/>
                </a:solidFill>
                <a:latin typeface="+mj-ea"/>
                <a:ea typeface="+mj-ea"/>
              </a:rPr>
              <a:t>能力突破</a:t>
            </a: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2032000" y="1505472"/>
            <a:ext cx="8128000" cy="410105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(4)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确定昼夜长短。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晨昏线将地球上的纬线分成昼弧和夜弧两部分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昼长等于该纬线昼弧所跨经度除以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15</a:t>
            </a:r>
            <a:r>
              <a:rPr lang="en-US" altLang="zh-CN" sz="2200">
                <a:solidFill>
                  <a:srgbClr val="000000"/>
                </a:solidFill>
                <a:latin typeface="宋体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°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的商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夜长是夜弧所跨经度除以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15</a:t>
            </a:r>
            <a:r>
              <a:rPr lang="en-US" altLang="zh-CN" sz="2200">
                <a:solidFill>
                  <a:srgbClr val="000000"/>
                </a:solidFill>
                <a:latin typeface="宋体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°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的商。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(5)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确定日出、日落时间。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某地的日出时间就是该地所在纬线与晨线的交点上的地方时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日落时间就是该地所在纬线与昏线的交点上的地方时。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(6)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确定极昼、极夜的范围。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晨昏线与哪个纬线圈相切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该纬线圈与极点之间的纬度范围内就会出现极昼或极夜现象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南北半球的极昼、极夜现象出现的时间正好相反。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9142744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pull dir="u"/>
      </p:transition>
    </mc:Choice>
    <mc:Fallback>
      <p:transition spd="slow">
        <p:pull dir="u"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2"/>
          </p:nvPr>
        </p:nvSpPr>
        <p:spPr>
          <a:xfrm>
            <a:off x="8172400" y="507713"/>
            <a:ext cx="971599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/>
              <a:t>-</a:t>
            </a:r>
            <a:fld id="{4BF17FCF-D4DA-449D-A468-DDB7E43619E6}" type="slidenum">
              <a:rPr lang="zh-CN" altLang="en-US" smtClean="0"/>
              <a:pPr algn="ctr"/>
              <a:t>22</a:t>
            </a:fld>
            <a:r>
              <a:rPr lang="en-US" altLang="zh-CN"/>
              <a:t>-</a:t>
            </a:r>
            <a:endParaRPr lang="zh-CN" altLang="en-US"/>
          </a:p>
        </p:txBody>
      </p:sp>
      <p:sp>
        <p:nvSpPr>
          <p:cNvPr id="8" name="圆角矩形 7">
            <a:hlinkClick r:id="rId2" action="ppaction://hlinksldjump?num=12"/>
          </p:cNvPr>
          <p:cNvSpPr/>
          <p:nvPr/>
        </p:nvSpPr>
        <p:spPr>
          <a:xfrm>
            <a:off x="1924803" y="1052513"/>
            <a:ext cx="945283" cy="288255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85000"/>
                  </a:schemeClr>
                </a:solidFill>
                <a:latin typeface="+mj-ea"/>
                <a:ea typeface="+mj-ea"/>
              </a:rPr>
              <a:t>知识梳理</a:t>
            </a:r>
          </a:p>
        </p:txBody>
      </p:sp>
      <p:sp>
        <p:nvSpPr>
          <p:cNvPr id="12" name="圆角矩形 11">
            <a:hlinkClick r:id="rId3" action="ppaction://hlinksldjump?num=16"/>
          </p:cNvPr>
          <p:cNvSpPr/>
          <p:nvPr/>
        </p:nvSpPr>
        <p:spPr>
          <a:xfrm>
            <a:off x="2901102" y="1052513"/>
            <a:ext cx="945283" cy="288255"/>
          </a:xfrm>
          <a:prstGeom prst="roundRect">
            <a:avLst/>
          </a:prstGeom>
          <a:solidFill>
            <a:srgbClr val="FFE38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E75E22"/>
                </a:solidFill>
                <a:latin typeface="+mj-ea"/>
                <a:ea typeface="+mj-ea"/>
              </a:rPr>
              <a:t>能力突破</a:t>
            </a:r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2032000" y="1351655"/>
            <a:ext cx="8128000" cy="492865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方正宋黑_GBK" panose="03000509000000000000" pitchFamily="65" charset="-122"/>
                <a:cs typeface="Times New Roman" panose="02020603050405020304" pitchFamily="18" charset="0"/>
              </a:rPr>
              <a:t>真题通关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(2014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大纲全国卷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,7~8)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当中国南极中山站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约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69</a:t>
            </a:r>
            <a:r>
              <a:rPr lang="en-US" altLang="zh-CN" sz="2200">
                <a:solidFill>
                  <a:srgbClr val="000000"/>
                </a:solidFill>
                <a:latin typeface="宋体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°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S)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处于极夜时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甲、乙两地分别于当地时间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5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40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分和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6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时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20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分同时看到日出。据此完成第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1~2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ea typeface="楷体" pitchFamily="49" charset="-122"/>
                <a:cs typeface="Times New Roman" panose="02020603050405020304" pitchFamily="18" charset="0"/>
              </a:rPr>
              <a:t>题。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甲地位于乙地的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东北方向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	B.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西北方向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东南方向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	D.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西南方向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这段时间可能出现的地理现象是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)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A.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暴风雪席卷欧洲北部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B.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澳大利亚东南部易发森林火灾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C.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好望角附近炎热干燥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D.</a:t>
            </a:r>
            <a:r>
              <a:rPr lang="zh-CN" altLang="zh-CN" sz="22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墨西哥湾热带气旋活动频繁</a:t>
            </a:r>
            <a:endParaRPr lang="zh-CN" altLang="zh-CN" sz="2200">
              <a:solidFill>
                <a:srgbClr val="000000"/>
              </a:solidFill>
              <a:latin typeface="NEU-BZ-S92" charset="-12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>
            <a:spLocks noChangeAspect="1"/>
          </p:cNvSpPr>
          <p:nvPr/>
        </p:nvSpPr>
        <p:spPr>
          <a:xfrm>
            <a:off x="4483360" y="2957602"/>
            <a:ext cx="442750" cy="4704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200">
                <a:solidFill>
                  <a:srgbClr val="FF0000"/>
                </a:solidFill>
                <a:latin typeface="Times New Roman" pitchFamily="18" charset="0"/>
              </a:rPr>
              <a:t>B </a:t>
            </a:r>
            <a:endParaRPr lang="zh-CN" altLang="en-US" sz="2200"/>
          </a:p>
        </p:txBody>
      </p:sp>
      <p:sp>
        <p:nvSpPr>
          <p:cNvPr id="7" name="矩形 6"/>
          <p:cNvSpPr>
            <a:spLocks noChangeAspect="1"/>
          </p:cNvSpPr>
          <p:nvPr/>
        </p:nvSpPr>
        <p:spPr>
          <a:xfrm>
            <a:off x="6445154" y="4170852"/>
            <a:ext cx="458780" cy="4704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200">
                <a:solidFill>
                  <a:srgbClr val="FF0000"/>
                </a:solidFill>
                <a:latin typeface="Times New Roman" pitchFamily="18" charset="0"/>
              </a:rPr>
              <a:t>D </a:t>
            </a:r>
            <a:endParaRPr lang="zh-CN" altLang="en-US" sz="2200"/>
          </a:p>
        </p:txBody>
      </p:sp>
    </p:spTree>
    <p:extLst>
      <p:ext uri="{BB962C8B-B14F-4D97-AF65-F5344CB8AC3E}">
        <p14:creationId xmlns:p14="http://schemas.microsoft.com/office/powerpoint/2010/main" val="3283535310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cut thruBlk="1"/>
      </p:transition>
    </mc:Choice>
    <mc:Fallback>
      <p:transition spd="slow">
        <p:cut thruBlk="1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https://d.book118.com/148067101002006050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191</Paragraphs>
  <Slides>23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7">
      <vt:lpstr>Arial</vt:lpstr>
      <vt:lpstr>Calibri</vt:lpstr>
      <vt:lpstr>等线 Light</vt:lpstr>
      <vt:lpstr>等线</vt:lpstr>
      <vt:lpstr>黑体</vt:lpstr>
      <vt:lpstr>微软雅黑</vt:lpstr>
      <vt:lpstr>Times New Roman</vt:lpstr>
      <vt:lpstr>NEU-BZ-S92</vt:lpstr>
      <vt:lpstr>方正书宋_GBK</vt:lpstr>
      <vt:lpstr>宋体</vt:lpstr>
      <vt:lpstr>方正宋黑_GBK</vt:lpstr>
      <vt:lpstr>楷体</vt:lpstr>
      <vt:lpstr>仿宋</vt:lpstr>
      <vt:lpstr>Office Theme</vt:lpstr>
      <vt:lpstr>第2讲　地球的自转及其地理意义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2024-09-29T12:07:45.051</cp:lastPrinted>
  <dcterms:created xsi:type="dcterms:W3CDTF">2024-09-29T04:07:45Z</dcterms:created>
  <dcterms:modified xsi:type="dcterms:W3CDTF">2024-09-29T04:07:47Z</dcterms:modified>
</cp:coreProperties>
</file>