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0" r:id="rId28"/>
  </p:sldIdLst>
  <p:sldSz cx="9144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tags" Target="tags/tag2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emf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emf" /><Relationship Id="rId3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94200-1C4E-4320-A6EA-860456313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8FAC0-29BC-466C-ABC6-40FA352B7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4EE51-EE42-41B5-AFAE-3E78D07DA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3FB55-33F4-4009-9D7D-BE6ABEC52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9A0AE3-BA86-4FC6-A70D-B3F7E38F1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5EF541-0A86-49CC-8AC1-D7D7A7711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0CD76D-75CC-4FCB-82D4-E1FBDBF12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D7E20-3C4C-4576-B8E3-3B3AC0FE6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DF91E-B0E6-41F3-B284-0FA33540A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40081-BDFE-4A4F-8C6B-21740D276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0421A-5DAF-4EF2-93B5-390E643B6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图片 6" descr="图片1.jpg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1588" y="0"/>
            <a:ext cx="9140825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TextBox 7"/>
          <p:cNvSpPr txBox="1"/>
          <p:nvPr/>
        </p:nvSpPr>
        <p:spPr>
          <a:xfrm>
            <a:off x="3491880" y="6309320"/>
            <a:ext cx="1338828" cy="369332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高一语文组</a:t>
            </a:r>
            <a:endParaRPr kumimoji="0" lang="zh-CN" altLang="en-US" sz="1800" b="1" i="0" u="none" strike="noStrike" kern="1200" cap="none" spc="0" normalizeH="0" baseline="0" noProof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图片 9" descr="图片2.e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248" y="620688"/>
            <a:ext cx="2190767" cy="2817954"/>
          </a:xfrm>
          <a:prstGeom prst="rect">
            <a:avLst/>
          </a:prstGeom>
          <a:effectLst>
            <a:reflection blurRad="6350" stA="50000" endA="295" endPos="92000" dist="101600" dir="5400000" sy="-100000" algn="bl" rotWithShape="0"/>
          </a:effectLst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11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FC0FB41-89E9-455A-A94E-EB51650545DB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algn="r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rtlCol="0" anchor="t" anchorCtr="0" compatLnSpc="1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图片 6" descr="图片1.jpg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1588" y="0"/>
            <a:ext cx="9140825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TextBox 7"/>
          <p:cNvSpPr txBox="1"/>
          <p:nvPr/>
        </p:nvSpPr>
        <p:spPr>
          <a:xfrm>
            <a:off x="3491880" y="6309320"/>
            <a:ext cx="1338828" cy="369332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高一语文组</a:t>
            </a:r>
            <a:endParaRPr kumimoji="0" lang="zh-CN" altLang="en-US" sz="1800" b="1" i="0" u="none" strike="noStrike" kern="1200" cap="none" spc="0" normalizeH="0" baseline="0" noProof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图片 9" descr="图片2.e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248" y="620688"/>
            <a:ext cx="2190767" cy="2817954"/>
          </a:xfrm>
          <a:prstGeom prst="rect">
            <a:avLst/>
          </a:prstGeom>
          <a:effectLst>
            <a:reflection blurRad="6350" stA="50000" endA="295" endPos="92000" dist="101600" dir="5400000" sy="-100000" algn="bl" rotWithShape="0"/>
          </a:effectLst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11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FC0FB41-89E9-455A-A94E-EB51650545DB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algn="r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rtlCol="0" anchor="t" anchorCtr="0" compatLnSpc="1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3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3.pn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  <p:pic>
        <p:nvPicPr>
          <p:cNvPr id="1028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F02FC87-46B6-42F0-91F0-E78986E51B75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  <p:pic>
        <p:nvPicPr>
          <p:cNvPr id="1028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6713404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411730" y="692785"/>
            <a:ext cx="354393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charset="-122"/>
                <a:ea typeface="黑体" panose="02010609060101010101" charset="-122"/>
              </a:rPr>
              <a:t>高山流水遇知音</a:t>
            </a:r>
            <a:endParaRPr lang="zh-CN" altLang="en-US" sz="3600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23850" y="1557020"/>
            <a:ext cx="8549005" cy="4868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 eaLnBrk="1" hangingPunct="1">
              <a:lnSpc>
                <a:spcPts val="3725"/>
              </a:lnSpc>
              <a:spcBef>
                <a:spcPct val="0"/>
              </a:spcBef>
              <a:buFontTx/>
              <a:buNone/>
            </a:pPr>
            <a:r>
              <a:rPr lang="zh-CN" altLang="en-US" sz="20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  <a:sym typeface="+mn-ea"/>
              </a:rPr>
              <a:t>春秋时，有个叫俞伯牙的人，精通音律，琴艺高超，是当时著名的琴师。一夜伯牙乘船游览，面对清风明月，他思绪万千，于是弹起琴来，琴声悠扬，渐入佳境。忽听岸上有人叫绝。伯牙闻声走出船来。只见一个樵夫站在岸边，他知道此人是知音，当即请樵夫上船，兴致勃勃地为他演奏。伯牙弹起赞美高山的曲调，樵夫说道：“真好！雄伟而庄重，好像高耸入云的泰山一样！”当他弹奏表现波涛奔腾澎湃的曲调时，樵夫又说：“真好！宽广浩荡，好像看见滚滚的流水，无边的大海。”伯牙兴奋极了，激动地说：“知音！你真是我的知音。”</a:t>
            </a:r>
            <a:endParaRPr lang="zh-CN" altLang="en-US" sz="2000" b="1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  <a:p>
            <a:pPr lvl="0" indent="-342900" eaLnBrk="1" hangingPunct="1">
              <a:lnSpc>
                <a:spcPts val="3725"/>
              </a:lnSpc>
              <a:spcBef>
                <a:spcPct val="0"/>
              </a:spcBef>
              <a:buFontTx/>
              <a:buNone/>
            </a:pPr>
            <a:r>
              <a:rPr lang="zh-CN" altLang="en-US" sz="20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  <a:sym typeface="+mn-ea"/>
              </a:rPr>
              <a:t>  这个樵夫就是就是钟子期。从此二人成了非常好的朋友。</a:t>
            </a:r>
            <a:endParaRPr lang="zh-CN" altLang="en-US" sz="2000" b="1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  <a:p>
            <a:pPr lvl="0" indent="-342900" eaLnBrk="1" hangingPunct="1">
              <a:lnSpc>
                <a:spcPts val="3725"/>
              </a:lnSpc>
              <a:spcBef>
                <a:spcPct val="0"/>
              </a:spcBef>
              <a:buFontTx/>
              <a:buNone/>
            </a:pPr>
            <a:r>
              <a:rPr lang="en-US" altLang="zh-CN" sz="2000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  <a:sym typeface="+mn-ea"/>
              </a:rPr>
              <a:t>     </a:t>
            </a:r>
            <a:r>
              <a:rPr lang="zh-CN" altLang="en-US" sz="2000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   </a:t>
            </a:r>
            <a:r>
              <a:rPr lang="zh-CN" altLang="en-US" sz="2000" b="1">
                <a:solidFill>
                  <a:srgbClr val="FF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高山流水</a:t>
            </a:r>
            <a:r>
              <a:rPr lang="en-US" altLang="zh-CN" sz="2000" b="1">
                <a:solidFill>
                  <a:srgbClr val="FF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--</a:t>
            </a:r>
            <a:r>
              <a:rPr lang="zh-CN" altLang="en-US" sz="2000" b="1">
                <a:solidFill>
                  <a:srgbClr val="FF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比喻知音或知己，也用以形容乐曲演奏得美妙</a:t>
            </a:r>
            <a:r>
              <a:rPr lang="zh-CN" altLang="en-US" sz="2000" b="1">
                <a:solidFill>
                  <a:srgbClr val="FF0000"/>
                </a:solidFill>
                <a:latin typeface="汉仪全唐诗简" panose="00020600040101010101" charset="-122"/>
                <a:ea typeface="汉仪全唐诗简" panose="00020600040101010101" charset="-122"/>
                <a:sym typeface="+mn-ea"/>
              </a:rPr>
              <a:t> </a:t>
            </a:r>
            <a:r>
              <a:rPr lang="zh-CN" altLang="en-US" sz="20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  <a:sym typeface="+mn-ea"/>
              </a:rPr>
              <a:t>   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sym typeface="+mn-ea"/>
              </a:rPr>
              <a:t>             </a:t>
            </a:r>
            <a:r>
              <a:rPr lang="zh-CN" altLang="en-US" sz="3200" b="1">
                <a:solidFill>
                  <a:srgbClr val="000000"/>
                </a:solidFill>
                <a:latin typeface="宋体" panose="02010600030101010101" pitchFamily="2" charset="-122"/>
                <a:sym typeface="+mn-ea"/>
              </a:rPr>
              <a:t>         </a:t>
            </a: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V="1">
            <a:off x="323850" y="1557020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323850" y="1700530"/>
            <a:ext cx="8428355" cy="3046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>
              <a:buFontTx/>
              <a:buNone/>
            </a:pPr>
            <a:r>
              <a:rPr lang="zh-CN" altLang="en-US" sz="3200" b="1">
                <a:solidFill>
                  <a:srgbClr val="000000"/>
                </a:solidFill>
                <a:sym typeface="+mn-ea"/>
              </a:rPr>
              <a:t>       </a:t>
            </a:r>
            <a:r>
              <a:rPr lang="zh-CN" altLang="en-US" sz="32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  <a:sym typeface="+mn-ea"/>
              </a:rPr>
              <a:t>两千多年前，一个文人雅士，一个山野樵夫，是音乐将他们联系了起来，于是世上便流传着知音的佳话；</a:t>
            </a:r>
            <a:endParaRPr lang="zh-CN" altLang="en-US" sz="3200" b="1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  <a:p>
            <a:pPr marL="0" lvl="0" indent="0">
              <a:buFontTx/>
              <a:buNone/>
            </a:pPr>
            <a:r>
              <a:rPr lang="zh-CN" altLang="en-US" sz="32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  <a:sym typeface="+mn-ea"/>
              </a:rPr>
              <a:t>      一千多年前，一个</a:t>
            </a:r>
            <a:r>
              <a:rPr lang="zh-CN" altLang="en-US" sz="3200" b="1" u="sng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  <a:sym typeface="+mn-ea"/>
              </a:rPr>
              <a:t>文人骚客</a:t>
            </a:r>
            <a:r>
              <a:rPr lang="zh-CN" altLang="en-US" sz="32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  <a:sym typeface="+mn-ea"/>
              </a:rPr>
              <a:t>，一个</a:t>
            </a:r>
            <a:r>
              <a:rPr lang="zh-CN" altLang="en-US" sz="3200" b="1" u="sng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  <a:sym typeface="+mn-ea"/>
              </a:rPr>
              <a:t>天涯歌女</a:t>
            </a:r>
            <a:r>
              <a:rPr lang="zh-CN" altLang="en-US" sz="32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  <a:sym typeface="+mn-ea"/>
              </a:rPr>
              <a:t>，又是音乐让他们共同演绎了一首千古不衰的知音绝唱</a:t>
            </a:r>
            <a:r>
              <a:rPr lang="en-US" altLang="zh-CN" sz="32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  <a:sym typeface="+mn-ea"/>
              </a:rPr>
              <a:t>……</a:t>
            </a:r>
            <a:r>
              <a:rPr lang="zh-CN" altLang="en-US" sz="32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  <a:sym typeface="+mn-ea"/>
              </a:rPr>
              <a:t>      </a:t>
            </a: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V="1">
            <a:off x="323850" y="1557020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标题 1"/>
          <p:cNvSpPr>
            <a:spLocks noGrp="1"/>
          </p:cNvSpPr>
          <p:nvPr>
            <p:ph type="ctrTitle"/>
          </p:nvPr>
        </p:nvSpPr>
        <p:spPr>
          <a:xfrm>
            <a:off x="-468630" y="2061210"/>
            <a:ext cx="7772400" cy="1470025"/>
          </a:xfrm>
        </p:spPr>
        <p:txBody>
          <a:bodyPr vert="horz" wrap="square" lIns="91440" tIns="45720" rIns="91440" bIns="45720" anchor="ctr" anchorCtr="0"/>
          <a:lstStyle/>
          <a:p>
            <a:pPr algn="ctr" eaLnBrk="1" hangingPunct="1">
              <a:buClrTx/>
              <a:buSzTx/>
              <a:buFontTx/>
            </a:pPr>
            <a:r>
              <a:rPr lang="zh-CN" altLang="en-US" sz="54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黑体" panose="02010609060101010101" charset="-122"/>
                <a:ea typeface="黑体" panose="02010609060101010101" charset="-122"/>
              </a:rPr>
              <a:t>《琵琶行》</a:t>
            </a:r>
            <a:br>
              <a:rPr lang="zh-CN" altLang="en-US" sz="54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</a:br>
            <a:r>
              <a:rPr lang="en-US" altLang="zh-CN"/>
              <a:t>                         </a:t>
            </a:r>
            <a:r>
              <a:rPr lang="en-US" altLang="zh-CN" sz="3200">
                <a:latin typeface="宋体" panose="02010600030101010101" pitchFamily="2" charset="-122"/>
                <a:sym typeface="+mn-ea"/>
              </a:rPr>
              <a:t>——</a:t>
            </a:r>
            <a:r>
              <a:rPr lang="zh-CN" altLang="en-US" sz="320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+mn-ea"/>
              </a:rPr>
              <a:t>乐与诗的对话</a:t>
            </a:r>
            <a:br>
              <a:rPr kumimoji="0" lang="zh-CN" altLang="en-US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59535" y="3849370"/>
            <a:ext cx="8042910" cy="1752600"/>
          </a:xfrm>
        </p:spPr>
        <p:txBody>
          <a:bodyPr vert="horz" wrap="square" lIns="91440" tIns="45720" rIns="91440" bIns="45720" numCol="1" rtlCol="0" anchor="t" anchorCtr="0" compatLnSpc="1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年级：高一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学科：语文</a:t>
            </a:r>
            <a:endParaRPr kumimoji="0" lang="zh-CN" altLang="en-US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主讲人：余芳芳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学校：驻马店高级中学</a:t>
            </a:r>
            <a:endParaRPr kumimoji="0" lang="zh-CN" altLang="en-US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411730" y="692785"/>
            <a:ext cx="354393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charset="-122"/>
                <a:ea typeface="黑体" panose="02010609060101010101" charset="-122"/>
                <a:sym typeface="+mn-ea"/>
              </a:rPr>
              <a:t>学习目标</a:t>
            </a:r>
            <a:endParaRPr lang="zh-CN" altLang="en-US" sz="3600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23850" y="1700530"/>
            <a:ext cx="6669405" cy="4030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1.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把握《琵琶行》基本内容，了解并初步掌握描写音乐的手法，赏析技巧。</a:t>
            </a:r>
            <a:endParaRPr lang="zh-CN" altLang="en-US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2.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理解音乐描写的多层含义，领悟诗人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“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同是天涯沦落人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”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的深层内涵。</a:t>
            </a:r>
            <a:endParaRPr lang="zh-CN" altLang="en-US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3.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感悟诗人的心路历程，通过乐与诗的对话，深层理解诗歌主旨。</a:t>
            </a: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V="1">
            <a:off x="323850" y="1557020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2611100" y="12128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411730" y="621030"/>
            <a:ext cx="354393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charset="-122"/>
                <a:ea typeface="黑体" panose="02010609060101010101" charset="-122"/>
              </a:rPr>
              <a:t>学习任务</a:t>
            </a:r>
            <a:endParaRPr lang="zh-CN" altLang="en-US" sz="3600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23850" y="2061210"/>
            <a:ext cx="6669405" cy="255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赏读《琵琶行》，体会琵琶女的高超演奏技艺，欣赏诗人化琴声为美妙诗句的生花妙笔，在乐与诗的对话中，探究香山居士泪湿青衫的真正原因。</a:t>
            </a: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V="1">
            <a:off x="323850" y="1485265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794510" y="669290"/>
            <a:ext cx="354393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charset="-122"/>
                <a:ea typeface="黑体" panose="02010609060101010101" charset="-122"/>
              </a:rPr>
              <a:t>学习指导</a:t>
            </a:r>
            <a:endParaRPr lang="zh-CN" altLang="en-US" sz="3600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23850" y="2061210"/>
            <a:ext cx="7621270" cy="4030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 smtClean="0">
                <a:sym typeface="+mn-ea"/>
              </a:rPr>
              <a:t>1</a:t>
            </a:r>
            <a:r>
              <a:rPr lang="zh-CN" altLang="en-US" sz="3200" b="1" smtClean="0">
                <a:sym typeface="+mn-ea"/>
              </a:rPr>
              <a:t>、本诗是高考古诗文必背篇目之一，要熟读成诵并准确默写重要诗句。白居易也是诗歌鉴赏考查的热点诗人，要重视对其诗歌的赏析积累。</a:t>
            </a:r>
            <a:endParaRPr lang="zh-CN" altLang="en-US" sz="3200" b="1" smtClean="0"/>
          </a:p>
          <a:p>
            <a:r>
              <a:rPr lang="en-US" altLang="zh-CN" sz="3200" b="1" smtClean="0">
                <a:sym typeface="+mn-ea"/>
              </a:rPr>
              <a:t>2</a:t>
            </a:r>
            <a:r>
              <a:rPr lang="zh-CN" altLang="en-US" sz="3200" b="1" smtClean="0">
                <a:sym typeface="+mn-ea"/>
              </a:rPr>
              <a:t>、对比、衬托、比喻是诗歌鉴赏常考的表现手法，本诗的音乐描写与景物描写尤其形象生动。学习本课要把握如何分析某一表现手法的作用。</a:t>
            </a: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V="1">
            <a:off x="323850" y="1485265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395605" y="2132965"/>
            <a:ext cx="6669405" cy="186118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altLang="en-US" sz="115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第一课时</a:t>
            </a:r>
            <a:endParaRPr lang="zh-CN" altLang="en-US" sz="115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V="1">
            <a:off x="323850" y="1557020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024255" y="692785"/>
            <a:ext cx="493141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学习活动一：学习分享</a:t>
            </a:r>
            <a:endParaRPr lang="zh-CN" altLang="en-US" sz="360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effectLst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95605" y="2132965"/>
            <a:ext cx="666940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分小组交流课前自主学习内容</a:t>
            </a:r>
            <a:endParaRPr lang="zh-CN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algn="l"/>
            <a:endParaRPr lang="zh-CN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V="1">
            <a:off x="323850" y="1557020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780415" y="3331845"/>
          <a:ext cx="6449695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9055"/>
                <a:gridCol w="1280160"/>
                <a:gridCol w="1280160"/>
                <a:gridCol w="1280160"/>
                <a:gridCol w="1280160"/>
              </a:tblGrid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600"/>
                        <a:t>知人</a:t>
                      </a:r>
                      <a:endParaRPr lang="zh-CN" altLang="en-US" sz="3600"/>
                    </a:p>
                    <a:p>
                      <a:pPr>
                        <a:buNone/>
                      </a:pPr>
                      <a:r>
                        <a:rPr lang="zh-CN" altLang="en-US" sz="3600"/>
                        <a:t>论世</a:t>
                      </a:r>
                      <a:endParaRPr lang="zh-CN" altLang="en-US" sz="36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600"/>
                        <a:t>诗歌题材</a:t>
                      </a:r>
                      <a:endParaRPr lang="zh-CN" altLang="en-US" sz="36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600"/>
                        <a:t>故事梗概</a:t>
                      </a:r>
                      <a:endParaRPr lang="zh-CN" altLang="en-US" sz="36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600"/>
                        <a:t>解读小序</a:t>
                      </a:r>
                      <a:endParaRPr lang="zh-CN" altLang="en-US" sz="36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600"/>
                        <a:t>内容概括</a:t>
                      </a:r>
                      <a:endParaRPr lang="zh-CN" altLang="en-US" sz="360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表格 5"/>
          <p:cNvGraphicFramePr>
            <a:graphicFrameLocks noGrp="1"/>
          </p:cNvGraphicFramePr>
          <p:nvPr/>
        </p:nvGraphicFramePr>
        <p:xfrm>
          <a:off x="804545" y="4520565"/>
          <a:ext cx="6400800" cy="9474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0160"/>
                <a:gridCol w="1280160"/>
                <a:gridCol w="1280160"/>
                <a:gridCol w="1280160"/>
                <a:gridCol w="1280160"/>
              </a:tblGrid>
              <a:tr h="94742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024255" y="692785"/>
            <a:ext cx="493141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>
                <a:latin typeface="黑体" panose="02010609060101010101" charset="-122"/>
                <a:ea typeface="黑体" panose="02010609060101010101" charset="-122"/>
              </a:rPr>
              <a:t>1</a:t>
            </a:r>
            <a:r>
              <a:rPr lang="zh-CN" altLang="en-US" sz="3600">
                <a:latin typeface="黑体" panose="02010609060101010101" charset="-122"/>
                <a:ea typeface="黑体" panose="02010609060101010101" charset="-122"/>
              </a:rPr>
              <a:t>、知人论世</a:t>
            </a:r>
            <a:endParaRPr lang="zh-CN" altLang="en-US" sz="3600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95605" y="2132965"/>
            <a:ext cx="8392160" cy="4239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</a:t>
            </a:r>
            <a:r>
              <a:rPr lang="zh-CN" altLang="en-US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白居易（</a:t>
            </a:r>
            <a:r>
              <a:rPr lang="en-US" altLang="zh-CN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772</a:t>
            </a:r>
            <a:r>
              <a:rPr lang="en-US" altLang="zh-CN" sz="2000" b="1" smtClean="0">
                <a:ea typeface="仿宋_GB2312" pitchFamily="49" charset="-122"/>
                <a:sym typeface="+mn-ea"/>
              </a:rPr>
              <a:t>—</a:t>
            </a:r>
            <a:r>
              <a:rPr lang="en-US" altLang="zh-CN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846</a:t>
            </a:r>
            <a:r>
              <a:rPr lang="zh-CN" altLang="en-US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）字乐天，晚年号香山居士。下邽（今陕西省渭南县境）人。贞元十五年（</a:t>
            </a:r>
            <a:r>
              <a:rPr lang="en-US" altLang="zh-CN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798</a:t>
            </a:r>
            <a:r>
              <a:rPr lang="zh-CN" altLang="en-US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）进士，任翰林学士，左拾遗。因直言极谏，贬江州司马，移忠州刺史。后被召为主客郎中，知制诰。太和年间，任太子宾客及太子少傅。会昌二年（</a:t>
            </a:r>
            <a:r>
              <a:rPr lang="en-US" altLang="zh-CN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842</a:t>
            </a:r>
            <a:r>
              <a:rPr lang="zh-CN" altLang="en-US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），以刑部尚书致仕，死时年</a:t>
            </a:r>
            <a:r>
              <a:rPr lang="en-US" altLang="zh-CN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75</a:t>
            </a:r>
            <a:r>
              <a:rPr lang="zh-CN" altLang="en-US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岁。</a:t>
            </a:r>
            <a:endParaRPr lang="zh-CN" altLang="en-US" sz="20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      早年热心济世，强调诗歌的政治功能，并力求通俗，是“新乐府运动”的倡导者，提出“</a:t>
            </a:r>
            <a:r>
              <a:rPr lang="zh-CN" altLang="en-US" sz="20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  <a:sym typeface="+mn-ea"/>
              </a:rPr>
              <a:t>文章合为时而著，歌诗合为事而作</a:t>
            </a:r>
            <a:r>
              <a:rPr lang="zh-CN" altLang="en-US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” 的现实主义创作理论。长篇叙事诗</a:t>
            </a:r>
            <a:r>
              <a:rPr lang="en-US" altLang="zh-CN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《</a:t>
            </a:r>
            <a:r>
              <a:rPr lang="zh-CN" altLang="en-US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长恨歌</a:t>
            </a:r>
            <a:r>
              <a:rPr lang="en-US" altLang="zh-CN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》</a:t>
            </a:r>
            <a:r>
              <a:rPr lang="zh-CN" altLang="en-US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、</a:t>
            </a:r>
            <a:r>
              <a:rPr lang="en-US" altLang="zh-CN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《</a:t>
            </a:r>
            <a:r>
              <a:rPr lang="zh-CN" altLang="en-US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琵琶行</a:t>
            </a:r>
            <a:r>
              <a:rPr lang="en-US" altLang="zh-CN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》</a:t>
            </a:r>
            <a:r>
              <a:rPr lang="zh-CN" altLang="en-US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则代表他艺术上的最高成就。其诗语言通俗易懂，相传老妪也能听懂。</a:t>
            </a:r>
            <a:endParaRPr lang="zh-CN" altLang="en-US" sz="20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      中年在官场中受了挫折，因而意志消沉。“宦途自此心长别，世事从今口不开”，创作成就大不如前。</a:t>
            </a:r>
            <a:endParaRPr lang="zh-CN" altLang="en-US" sz="20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      晚年寄情山水。著有</a:t>
            </a:r>
            <a:r>
              <a:rPr lang="en-US" altLang="zh-CN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《</a:t>
            </a:r>
            <a:r>
              <a:rPr lang="zh-CN" altLang="en-US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白氏长庆集</a:t>
            </a:r>
            <a:r>
              <a:rPr lang="en-US" altLang="zh-CN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》</a:t>
            </a:r>
            <a:r>
              <a:rPr lang="zh-CN" altLang="en-US" sz="2000" b="1" smtClean="0">
                <a:latin typeface="仿宋_GB2312" pitchFamily="49" charset="-122"/>
                <a:ea typeface="仿宋_GB2312" pitchFamily="49" charset="-122"/>
                <a:sym typeface="+mn-ea"/>
              </a:rPr>
              <a:t>七十一卷。</a:t>
            </a:r>
            <a:r>
              <a:rPr lang="zh-CN" altLang="en-US" sz="3200" b="1" smtClean="0">
                <a:sym typeface="+mn-ea"/>
              </a:rPr>
              <a:t> </a:t>
            </a:r>
            <a:endParaRPr lang="zh-CN" altLang="en-US" sz="3200" b="1" smtClean="0"/>
          </a:p>
          <a:p>
            <a:pPr algn="l"/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V="1">
            <a:off x="323850" y="1557020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323850" y="1783715"/>
            <a:ext cx="8187055" cy="50774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2400" b="1">
                <a:ea typeface="黑体" panose="02010609060101010101" charset="-122"/>
                <a:sym typeface="+mn-ea"/>
              </a:rPr>
              <a:t>代表作：</a:t>
            </a:r>
            <a:endParaRPr lang="zh-CN" altLang="en-US" sz="2400" b="1">
              <a:ea typeface="黑体" panose="02010609060101010101" charset="-122"/>
            </a:endParaRPr>
          </a:p>
          <a:p>
            <a:pPr algn="l"/>
            <a:endParaRPr lang="zh-CN" altLang="en-US" sz="2400" b="1"/>
          </a:p>
          <a:p>
            <a:pPr algn="l"/>
            <a:r>
              <a:rPr lang="en-US" altLang="zh-CN" sz="2400" b="1">
                <a:sym typeface="+mn-ea"/>
              </a:rPr>
              <a:t>《</a:t>
            </a:r>
            <a:r>
              <a:rPr lang="zh-CN" altLang="en-US" sz="2400" b="1">
                <a:sym typeface="+mn-ea"/>
              </a:rPr>
              <a:t>白牡丹</a:t>
            </a:r>
            <a:r>
              <a:rPr lang="en-US" altLang="zh-CN" sz="2400" b="1">
                <a:sym typeface="+mn-ea"/>
              </a:rPr>
              <a:t>》《</a:t>
            </a:r>
            <a:r>
              <a:rPr lang="zh-CN" altLang="en-US" sz="2400" b="1">
                <a:sym typeface="+mn-ea"/>
              </a:rPr>
              <a:t>买花</a:t>
            </a:r>
            <a:r>
              <a:rPr lang="en-US" altLang="zh-CN" sz="2400" b="1">
                <a:sym typeface="+mn-ea"/>
              </a:rPr>
              <a:t>》《</a:t>
            </a:r>
            <a:r>
              <a:rPr lang="zh-CN" altLang="en-US" sz="2400" b="1">
                <a:sym typeface="+mn-ea"/>
              </a:rPr>
              <a:t>暮江吟</a:t>
            </a:r>
            <a:r>
              <a:rPr lang="en-US" altLang="zh-CN" sz="2400" b="1">
                <a:sym typeface="+mn-ea"/>
              </a:rPr>
              <a:t>》《</a:t>
            </a:r>
            <a:r>
              <a:rPr lang="zh-CN" altLang="en-US" sz="2400" b="1">
                <a:sym typeface="+mn-ea"/>
              </a:rPr>
              <a:t>长恨歌</a:t>
            </a:r>
            <a:r>
              <a:rPr lang="en-US" altLang="zh-CN" sz="2400" b="1">
                <a:sym typeface="+mn-ea"/>
              </a:rPr>
              <a:t>》《</a:t>
            </a:r>
            <a:r>
              <a:rPr lang="zh-CN" altLang="en-US" sz="2400" b="1">
                <a:sym typeface="+mn-ea"/>
              </a:rPr>
              <a:t>琵琶行</a:t>
            </a:r>
            <a:r>
              <a:rPr lang="en-US" altLang="zh-CN" sz="2400" b="1">
                <a:sym typeface="+mn-ea"/>
              </a:rPr>
              <a:t>》《</a:t>
            </a:r>
            <a:r>
              <a:rPr lang="zh-CN" altLang="en-US" sz="2400" b="1">
                <a:sym typeface="+mn-ea"/>
              </a:rPr>
              <a:t>观游鱼</a:t>
            </a:r>
            <a:r>
              <a:rPr lang="en-US" altLang="zh-CN" sz="2400" b="1">
                <a:sym typeface="+mn-ea"/>
              </a:rPr>
              <a:t>》《</a:t>
            </a:r>
            <a:r>
              <a:rPr lang="zh-CN" altLang="en-US" sz="2400" b="1">
                <a:sym typeface="+mn-ea"/>
              </a:rPr>
              <a:t>鸟</a:t>
            </a:r>
            <a:r>
              <a:rPr lang="en-US" altLang="zh-CN" sz="2400" b="1">
                <a:sym typeface="+mn-ea"/>
              </a:rPr>
              <a:t>》《</a:t>
            </a:r>
            <a:r>
              <a:rPr lang="zh-CN" altLang="en-US" sz="2400" b="1">
                <a:sym typeface="+mn-ea"/>
              </a:rPr>
              <a:t>赋得古原草送别</a:t>
            </a:r>
            <a:r>
              <a:rPr lang="en-US" altLang="zh-CN" sz="2400" b="1">
                <a:sym typeface="+mn-ea"/>
              </a:rPr>
              <a:t>》《</a:t>
            </a:r>
            <a:r>
              <a:rPr lang="zh-CN" altLang="en-US" sz="2400" b="1">
                <a:sym typeface="+mn-ea"/>
              </a:rPr>
              <a:t>问刘十九</a:t>
            </a:r>
            <a:r>
              <a:rPr lang="en-US" altLang="zh-CN" sz="2400" b="1">
                <a:sym typeface="+mn-ea"/>
              </a:rPr>
              <a:t>》《</a:t>
            </a:r>
            <a:r>
              <a:rPr lang="zh-CN" altLang="en-US" sz="2400" b="1">
                <a:sym typeface="+mn-ea"/>
              </a:rPr>
              <a:t>宫词</a:t>
            </a:r>
            <a:r>
              <a:rPr lang="en-US" altLang="zh-CN" sz="2400" b="1">
                <a:sym typeface="+mn-ea"/>
              </a:rPr>
              <a:t>》 </a:t>
            </a:r>
            <a:endParaRPr lang="en-US" altLang="zh-CN" sz="2400" b="1"/>
          </a:p>
          <a:p>
            <a:pPr algn="l"/>
            <a:endParaRPr lang="en-US" altLang="zh-CN" sz="2400" b="1"/>
          </a:p>
          <a:p>
            <a:pPr algn="l"/>
            <a:r>
              <a:rPr lang="en-US" altLang="zh-CN" sz="2400" b="1">
                <a:sym typeface="+mn-ea"/>
              </a:rPr>
              <a:t>                                   </a:t>
            </a:r>
            <a:r>
              <a:rPr lang="zh-CN" altLang="en-US" sz="2400" b="1">
                <a:ea typeface="黑体" panose="02010609060101010101" charset="-122"/>
                <a:sym typeface="+mn-ea"/>
              </a:rPr>
              <a:t>知识点：</a:t>
            </a:r>
            <a:endParaRPr lang="zh-CN" altLang="en-US" sz="2400" b="1">
              <a:ea typeface="黑体" panose="02010609060101010101" charset="-122"/>
            </a:endParaRPr>
          </a:p>
          <a:p>
            <a:pPr algn="l"/>
            <a:r>
              <a:rPr lang="zh-CN" altLang="en-US" sz="2400" b="1">
                <a:sym typeface="+mn-ea"/>
              </a:rPr>
              <a:t>“</a:t>
            </a:r>
            <a:r>
              <a:rPr lang="zh-CN" altLang="en-US" sz="2400" b="1">
                <a:solidFill>
                  <a:srgbClr val="FF0000"/>
                </a:solidFill>
                <a:sym typeface="+mn-ea"/>
              </a:rPr>
              <a:t>元白</a:t>
            </a:r>
            <a:r>
              <a:rPr lang="zh-CN" altLang="en-US" sz="2400" b="1">
                <a:sym typeface="+mn-ea"/>
              </a:rPr>
              <a:t>”</a:t>
            </a:r>
            <a:r>
              <a:rPr lang="en-US" altLang="zh-CN" sz="2400">
                <a:sym typeface="+mn-ea"/>
              </a:rPr>
              <a:t>-------</a:t>
            </a:r>
            <a:r>
              <a:rPr lang="zh-CN" altLang="en-US" sz="2400">
                <a:sym typeface="+mn-ea"/>
              </a:rPr>
              <a:t>（</a:t>
            </a:r>
            <a:r>
              <a:rPr lang="zh-CN" altLang="en-US" sz="2400" b="1">
                <a:sym typeface="+mn-ea"/>
              </a:rPr>
              <a:t>元稹和白居易的并称）</a:t>
            </a:r>
            <a:endParaRPr lang="zh-CN" altLang="en-US" sz="2400" b="1"/>
          </a:p>
          <a:p>
            <a:pPr algn="l"/>
            <a:r>
              <a:rPr lang="zh-CN" altLang="en-US" sz="2400" b="1">
                <a:sym typeface="+mn-ea"/>
              </a:rPr>
              <a:t>“</a:t>
            </a:r>
            <a:r>
              <a:rPr lang="zh-CN" altLang="en-US" sz="2400" b="1">
                <a:solidFill>
                  <a:srgbClr val="FF0000"/>
                </a:solidFill>
                <a:sym typeface="+mn-ea"/>
              </a:rPr>
              <a:t>刘白</a:t>
            </a:r>
            <a:r>
              <a:rPr lang="zh-CN" altLang="en-US" sz="2400" b="1">
                <a:sym typeface="+mn-ea"/>
              </a:rPr>
              <a:t>”</a:t>
            </a:r>
            <a:r>
              <a:rPr lang="en-US" altLang="zh-CN" sz="2400">
                <a:sym typeface="+mn-ea"/>
              </a:rPr>
              <a:t>-------</a:t>
            </a:r>
            <a:r>
              <a:rPr lang="zh-CN" altLang="en-US" sz="2400">
                <a:sym typeface="+mn-ea"/>
              </a:rPr>
              <a:t>（</a:t>
            </a:r>
            <a:r>
              <a:rPr lang="zh-CN" altLang="en-US" sz="2400" b="1">
                <a:sym typeface="+mn-ea"/>
              </a:rPr>
              <a:t>刘禹锡和白居易的并称）</a:t>
            </a:r>
            <a:endParaRPr lang="zh-CN" altLang="en-US" sz="2400" b="1"/>
          </a:p>
          <a:p>
            <a:pPr algn="l"/>
            <a:r>
              <a:rPr lang="zh-CN" altLang="en-US" sz="2400" b="1">
                <a:sym typeface="+mn-ea"/>
              </a:rPr>
              <a:t>“</a:t>
            </a:r>
            <a:r>
              <a:rPr lang="zh-CN" altLang="en-US" sz="2400" b="1">
                <a:solidFill>
                  <a:srgbClr val="FF0000"/>
                </a:solidFill>
                <a:sym typeface="+mn-ea"/>
              </a:rPr>
              <a:t>元轻白俗</a:t>
            </a:r>
            <a:r>
              <a:rPr lang="zh-CN" altLang="en-US" sz="2400" b="1">
                <a:sym typeface="+mn-ea"/>
              </a:rPr>
              <a:t>”</a:t>
            </a:r>
            <a:r>
              <a:rPr lang="en-US" altLang="zh-CN" sz="2400">
                <a:sym typeface="+mn-ea"/>
              </a:rPr>
              <a:t>-------</a:t>
            </a:r>
            <a:r>
              <a:rPr lang="zh-CN" altLang="en-US" sz="2400" b="1">
                <a:sym typeface="+mn-ea"/>
              </a:rPr>
              <a:t>苏轼</a:t>
            </a:r>
            <a:r>
              <a:rPr lang="en-US" altLang="zh-CN" sz="2400" b="1">
                <a:sym typeface="+mn-ea"/>
              </a:rPr>
              <a:t>《</a:t>
            </a:r>
            <a:r>
              <a:rPr lang="zh-CN" altLang="en-US" sz="2400" b="1">
                <a:sym typeface="+mn-ea"/>
              </a:rPr>
              <a:t>祭柳子玉文</a:t>
            </a:r>
            <a:r>
              <a:rPr lang="en-US" altLang="zh-CN" sz="2400" b="1">
                <a:sym typeface="+mn-ea"/>
              </a:rPr>
              <a:t>》</a:t>
            </a:r>
            <a:r>
              <a:rPr lang="zh-CN" altLang="en-US" sz="2400" b="1">
                <a:sym typeface="+mn-ea"/>
              </a:rPr>
              <a:t>：“元轻，白俗；郊寒，岛瘦。”二人在诗歌革新中取得杰出成就，但白诗过于强调通俗平易，元诗还流于轻佻淫靡</a:t>
            </a:r>
            <a:r>
              <a:rPr lang="en-US" altLang="zh-CN" sz="2400" b="1">
                <a:sym typeface="+mn-ea"/>
              </a:rPr>
              <a:t>.</a:t>
            </a:r>
            <a:r>
              <a:rPr lang="zh-CN" altLang="en-US" sz="2400" b="1">
                <a:sym typeface="+mn-ea"/>
              </a:rPr>
              <a:t>后人“学浅切于白居易，学淫靡于元稹”，故苏轼讥之为“元轻白俗”。</a:t>
            </a:r>
            <a:endParaRPr lang="zh-CN" altLang="en-US" sz="3600" b="1"/>
          </a:p>
          <a:p>
            <a:pPr algn="l"/>
            <a:endParaRPr lang="zh-CN" altLang="en-US" sz="36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V="1">
            <a:off x="323850" y="1557020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195830" y="692785"/>
            <a:ext cx="354393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>
                <a:latin typeface="黑体" panose="02010609060101010101" charset="-122"/>
                <a:ea typeface="黑体" panose="02010609060101010101" charset="-122"/>
                <a:sym typeface="+mn-ea"/>
              </a:rPr>
              <a:t>2.</a:t>
            </a:r>
            <a:r>
              <a:rPr lang="zh-CN" altLang="en-US" sz="3600">
                <a:latin typeface="黑体" panose="02010609060101010101" charset="-122"/>
                <a:ea typeface="黑体" panose="02010609060101010101" charset="-122"/>
                <a:sym typeface="+mn-ea"/>
              </a:rPr>
              <a:t>诗歌体裁</a:t>
            </a:r>
            <a:endParaRPr lang="zh-CN" altLang="en-US" sz="3600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23850" y="1700530"/>
            <a:ext cx="8500745" cy="50095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lnSpc>
                <a:spcPts val="3835"/>
              </a:lnSpc>
            </a:pPr>
            <a:r>
              <a:rPr lang="en-US" altLang="zh-CN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      </a:t>
            </a: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行：古诗的一种体裁。宋王灼《碧鸡漫志》：“古诗或名曰乐府，谓诗之可歌也。故乐府中有</a:t>
            </a:r>
            <a:r>
              <a:rPr lang="zh-CN" altLang="en-US" sz="2800" b="1">
                <a:solidFill>
                  <a:srgbClr val="FF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歌</a:t>
            </a: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有</a:t>
            </a:r>
            <a:r>
              <a:rPr lang="zh-CN" altLang="en-US" sz="2800" b="1">
                <a:solidFill>
                  <a:srgbClr val="FF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谣</a:t>
            </a: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，有</a:t>
            </a:r>
            <a:r>
              <a:rPr lang="zh-CN" altLang="en-US" sz="2800" b="1">
                <a:solidFill>
                  <a:srgbClr val="FF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吟</a:t>
            </a: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有</a:t>
            </a:r>
            <a:r>
              <a:rPr lang="zh-CN" altLang="en-US" sz="2800" b="1">
                <a:solidFill>
                  <a:srgbClr val="FF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引</a:t>
            </a: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，有</a:t>
            </a:r>
            <a:r>
              <a:rPr lang="zh-CN" altLang="en-US" sz="2800" b="1">
                <a:solidFill>
                  <a:srgbClr val="FF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行</a:t>
            </a: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有</a:t>
            </a:r>
            <a:r>
              <a:rPr lang="zh-CN" altLang="en-US" sz="2800" b="1">
                <a:solidFill>
                  <a:srgbClr val="FF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曲</a:t>
            </a: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。” </a:t>
            </a:r>
            <a:endParaRPr lang="zh-CN" altLang="en-US" sz="2800" b="1">
              <a:solidFill>
                <a:srgbClr val="000000"/>
              </a:solidFill>
              <a:latin typeface="汉仪长宋简" panose="02010600000101010101" charset="-122"/>
              <a:ea typeface="汉仪长宋简" panose="02010600000101010101" charset="-122"/>
            </a:endParaRPr>
          </a:p>
          <a:p>
            <a:pPr lvl="0" indent="-342900">
              <a:lnSpc>
                <a:spcPts val="3835"/>
              </a:lnSpc>
            </a:pP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     </a:t>
            </a:r>
            <a:endParaRPr lang="zh-CN" altLang="en-US" sz="2800" b="1">
              <a:solidFill>
                <a:srgbClr val="000000"/>
              </a:solidFill>
              <a:latin typeface="汉仪长宋简" panose="02010600000101010101" charset="-122"/>
              <a:ea typeface="汉仪长宋简" panose="02010600000101010101" charset="-122"/>
              <a:sym typeface="+mn-ea"/>
            </a:endParaRPr>
          </a:p>
          <a:p>
            <a:pPr lvl="0" indent="-342900">
              <a:lnSpc>
                <a:spcPts val="3835"/>
              </a:lnSpc>
            </a:pP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      </a:t>
            </a:r>
            <a:r>
              <a:rPr lang="zh-CN" altLang="en-US" sz="2800" b="1">
                <a:solidFill>
                  <a:srgbClr val="FF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歌、行、引</a:t>
            </a: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是古代歌曲的三种形式，是一种具有铺叙记事性质的歌辞，后成为古代诗歌的一种体裁。如《长恨</a:t>
            </a:r>
            <a:r>
              <a:rPr lang="zh-CN" altLang="en-US" sz="2800" b="1">
                <a:solidFill>
                  <a:srgbClr val="FF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歌</a:t>
            </a: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》，《短歌</a:t>
            </a:r>
            <a:r>
              <a:rPr lang="zh-CN" altLang="en-US" sz="2800" b="1">
                <a:solidFill>
                  <a:srgbClr val="FF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行</a:t>
            </a: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》，《李凭箜篌</a:t>
            </a:r>
            <a:r>
              <a:rPr lang="zh-CN" altLang="en-US" sz="2800" b="1">
                <a:solidFill>
                  <a:srgbClr val="FF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引</a:t>
            </a: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》等。</a:t>
            </a:r>
            <a:endParaRPr lang="zh-CN" altLang="en-US" sz="2800" b="1">
              <a:solidFill>
                <a:srgbClr val="000000"/>
              </a:solidFill>
              <a:latin typeface="汉仪长宋简" panose="02010600000101010101" charset="-122"/>
              <a:ea typeface="汉仪长宋简" panose="02010600000101010101" charset="-122"/>
            </a:endParaRPr>
          </a:p>
          <a:p>
            <a:pPr lvl="0" indent="-342900">
              <a:lnSpc>
                <a:spcPts val="3835"/>
              </a:lnSpc>
            </a:pP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  </a:t>
            </a:r>
            <a:endParaRPr lang="zh-CN" altLang="en-US" sz="2800" b="1">
              <a:solidFill>
                <a:srgbClr val="000000"/>
              </a:solidFill>
              <a:latin typeface="汉仪长宋简" panose="02010600000101010101" charset="-122"/>
              <a:ea typeface="汉仪长宋简" panose="02010600000101010101" charset="-122"/>
            </a:endParaRPr>
          </a:p>
          <a:p>
            <a:pPr lvl="0" indent="-342900">
              <a:lnSpc>
                <a:spcPts val="3835"/>
              </a:lnSpc>
            </a:pP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    </a:t>
            </a:r>
            <a:r>
              <a:rPr lang="en-US" altLang="zh-CN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《</a:t>
            </a: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琵琶行</a:t>
            </a:r>
            <a:r>
              <a:rPr lang="en-US" altLang="zh-CN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》</a:t>
            </a: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原作</a:t>
            </a:r>
            <a:r>
              <a:rPr lang="en-US" altLang="zh-CN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《</a:t>
            </a: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琵琶引</a:t>
            </a:r>
            <a:r>
              <a:rPr lang="en-US" altLang="zh-CN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》</a:t>
            </a: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+mn-ea"/>
              </a:rPr>
              <a:t>，是一篇抒情色彩很浓的长篇叙事诗。</a:t>
            </a:r>
            <a:endParaRPr lang="zh-CN" altLang="en-US" sz="2800" b="1">
              <a:solidFill>
                <a:srgbClr val="000000"/>
              </a:solidFill>
              <a:latin typeface="汉仪长宋简" panose="02010600000101010101" charset="-122"/>
              <a:ea typeface="汉仪长宋简" panose="02010600000101010101" charset="-122"/>
              <a:cs typeface="楷体" panose="02010609060101010101" charset="-122"/>
              <a:sym typeface="+mn-ea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V="1">
            <a:off x="323850" y="1485265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411730" y="621030"/>
            <a:ext cx="354393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>
                <a:latin typeface="黑体" panose="02010609060101010101" charset="-122"/>
                <a:ea typeface="黑体" panose="02010609060101010101" charset="-122"/>
              </a:rPr>
              <a:t>3.</a:t>
            </a:r>
            <a:r>
              <a:rPr lang="zh-CN" altLang="en-US" sz="3600">
                <a:latin typeface="黑体" panose="02010609060101010101" charset="-122"/>
                <a:ea typeface="黑体" panose="02010609060101010101" charset="-122"/>
              </a:rPr>
              <a:t>故事概述</a:t>
            </a:r>
            <a:endParaRPr lang="zh-CN" altLang="en-US" sz="3600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23850" y="1701165"/>
            <a:ext cx="8561070" cy="3538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元和十年的秋景竟是如此的萧瑟，冷清的浔阳江边，荻花瑟索着盘旋而下，和着这送客之景，又平添几分凄凉</a:t>
            </a:r>
            <a:r>
              <a:rPr lang="zh-CN" sz="2800">
                <a:latin typeface="宋体" panose="02010600030101010101" pitchFamily="2" charset="-122"/>
                <a:cs typeface="楷体" panose="02010609060101010101" charset="-122"/>
              </a:rPr>
              <a:t>……</a:t>
            </a:r>
            <a:r>
              <a:rPr lang="zh-CN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离别留下的，只是浸着冷月的江水</a:t>
            </a:r>
            <a:r>
              <a:rPr lang="zh-CN" sz="2800">
                <a:latin typeface="宋体" panose="02010600030101010101" pitchFamily="2" charset="-122"/>
                <a:cs typeface="楷体" panose="02010609060101010101" charset="-122"/>
                <a:sym typeface="+mn-ea"/>
              </a:rPr>
              <a:t>……</a:t>
            </a:r>
            <a:endParaRPr lang="zh-CN" sz="2800">
              <a:latin typeface="宋体" panose="02010600030101010101" pitchFamily="2" charset="-122"/>
              <a:cs typeface="楷体" panose="02010609060101010101" charset="-122"/>
              <a:sym typeface="+mn-ea"/>
            </a:endParaRPr>
          </a:p>
          <a:p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楷体" panose="02010609060101010101" charset="-122"/>
              </a:rPr>
              <a:t>      </a:t>
            </a:r>
            <a:r>
              <a:rPr lang="zh-CN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她抱着琵琶从船里走出，散发着轻微木香的古琵琶遮住了她那羞涩的脸庞。她轻转琴轴拨动两声，先情后曲，弦弦的琴声中透出凄楚与悲切，似在沉思着，又似在诉说着，随之，心中的无限往事也随着琴音一起浮现出来</a:t>
            </a:r>
            <a:r>
              <a:rPr lang="zh-CN" sz="2800">
                <a:latin typeface="宋体" panose="02010600030101010101" pitchFamily="2" charset="-122"/>
                <a:cs typeface="楷体" panose="02010609060101010101" charset="-122"/>
                <a:sym typeface="+mn-ea"/>
              </a:rPr>
              <a:t>……</a:t>
            </a:r>
            <a:endParaRPr lang="zh-CN" altLang="en-US" sz="2800">
              <a:latin typeface="宋体" panose="02010600030101010101" pitchFamily="2" charset="-122"/>
              <a:ea typeface="微软雅黑" panose="020b0503020204020204" charset="-122"/>
              <a:cs typeface="楷体" panose="02010609060101010101" charset="-122"/>
              <a:sym typeface="+mn-ea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V="1">
            <a:off x="323850" y="1485265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195830" y="692785"/>
            <a:ext cx="354393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>
                <a:latin typeface="黑体" panose="02010609060101010101" charset="-122"/>
                <a:ea typeface="黑体" panose="02010609060101010101" charset="-122"/>
                <a:sym typeface="+mn-ea"/>
              </a:rPr>
              <a:t>4</a:t>
            </a:r>
            <a:r>
              <a:rPr lang="zh-CN" altLang="en-US" sz="3600">
                <a:latin typeface="黑体" panose="02010609060101010101" charset="-122"/>
                <a:ea typeface="黑体" panose="02010609060101010101" charset="-122"/>
                <a:sym typeface="+mn-ea"/>
              </a:rPr>
              <a:t>、</a:t>
            </a:r>
            <a:r>
              <a:rPr lang="zh-CN" altLang="en-US" sz="36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宋体" panose="02010600030101010101" pitchFamily="2" charset="-122"/>
              </a:rPr>
              <a:t>解读“小序”</a:t>
            </a:r>
            <a:br>
              <a:rPr lang="zh-CN" altLang="en-US" sz="36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  <a:sym typeface="宋体" panose="02010600030101010101" pitchFamily="2" charset="-122"/>
              </a:rPr>
            </a:br>
            <a:endParaRPr lang="zh-CN" altLang="en-US" sz="3600" b="1">
              <a:solidFill>
                <a:srgbClr val="000000"/>
              </a:solidFill>
              <a:latin typeface="汉仪长宋简" panose="02010600000101010101" charset="-122"/>
              <a:ea typeface="汉仪长宋简" panose="02010600000101010101" charset="-122"/>
              <a:sym typeface="宋体" panose="02010600030101010101" pitchFamily="2" charset="-122"/>
            </a:endParaRPr>
          </a:p>
          <a:p>
            <a:endParaRPr lang="zh-CN" altLang="en-US" sz="3600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23850" y="1772920"/>
            <a:ext cx="6669405" cy="526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>
              <a:lnSpc>
                <a:spcPct val="150000"/>
              </a:lnSpc>
            </a:pP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>
              <a:lnSpc>
                <a:spcPct val="150000"/>
              </a:lnSpc>
            </a:pP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>
              <a:lnSpc>
                <a:spcPct val="150000"/>
              </a:lnSpc>
            </a:pP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>
              <a:lnSpc>
                <a:spcPct val="150000"/>
              </a:lnSpc>
            </a:pP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>
              <a:lnSpc>
                <a:spcPct val="150000"/>
              </a:lnSpc>
            </a:pP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>
              <a:lnSpc>
                <a:spcPct val="150000"/>
              </a:lnSpc>
            </a:pP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V="1">
            <a:off x="323850" y="1412875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21" name="内容占位符 1048620"/>
          <p:cNvSpPr/>
          <p:nvPr>
            <p:ph idx="1"/>
          </p:nvPr>
        </p:nvSpPr>
        <p:spPr>
          <a:xfrm>
            <a:off x="174625" y="1464310"/>
            <a:ext cx="10729912" cy="115887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/>
          <a:lstStyle>
            <a:lvl1pPr marL="342900" indent="-342900" algn="l" rtl="0" fontAlgn="base" latinLnBrk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69925" indent="-325755" algn="l" rtl="0" fontAlgn="base" latinLnBrk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q"/>
              <a:defRPr sz="260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022350" indent="-351155" algn="l" rtl="0" fontAlgn="base" latinLnBrk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39850" indent="-316230" algn="l" rtl="0" fontAlgn="base" latinLnBrk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q"/>
              <a:defRPr sz="200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680845" indent="-339725" algn="l" rtl="0" fontAlgn="base" latinLnBrk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§"/>
              <a:defRPr sz="200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indent="-342900">
              <a:buFontTx/>
              <a:buNone/>
            </a:pPr>
            <a:r>
              <a:rPr lang="zh-CN" altLang="en-US" sz="36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（</a:t>
            </a:r>
            <a:r>
              <a:rPr lang="en-US" altLang="zh-CN" sz="36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1</a:t>
            </a:r>
            <a:r>
              <a:rPr lang="zh-CN" altLang="en-US" sz="36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）小序和诗歌的关系？</a:t>
            </a:r>
            <a:endParaRPr lang="zh-CN" altLang="en-US" sz="3600" b="1">
              <a:solidFill>
                <a:srgbClr val="000000"/>
              </a:solidFill>
              <a:latin typeface="汉仪长宋简" panose="02010600000101010101" charset="-122"/>
              <a:ea typeface="汉仪长宋简" panose="02010600000101010101" charset="-122"/>
            </a:endParaRPr>
          </a:p>
          <a:p>
            <a:pPr lvl="0" indent="-342900">
              <a:buFontTx/>
              <a:buNone/>
            </a:pPr>
            <a:r>
              <a:rPr lang="zh-CN" altLang="en-US" sz="36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（</a:t>
            </a:r>
            <a:r>
              <a:rPr lang="en-US" altLang="zh-CN" sz="36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2</a:t>
            </a:r>
            <a:r>
              <a:rPr lang="zh-CN" altLang="en-US" sz="36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）小序作用？</a:t>
            </a:r>
            <a:endParaRPr lang="zh-CN" altLang="en-US" sz="3600" b="1">
              <a:solidFill>
                <a:srgbClr val="000000"/>
              </a:solidFill>
              <a:latin typeface="汉仪长宋简" panose="02010600000101010101" charset="-122"/>
              <a:ea typeface="汉仪长宋简" panose="02010600000101010101" charset="-122"/>
            </a:endParaRPr>
          </a:p>
        </p:txBody>
      </p:sp>
      <p:sp>
        <p:nvSpPr>
          <p:cNvPr id="1048622" name="文本框 1048621"/>
          <p:cNvSpPr txBox="1"/>
          <p:nvPr/>
        </p:nvSpPr>
        <p:spPr>
          <a:xfrm>
            <a:off x="174625" y="3222625"/>
            <a:ext cx="11618912" cy="304228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lnSpc>
                <a:spcPts val="3835"/>
              </a:lnSpc>
            </a:pPr>
            <a:r>
              <a:rPr lang="zh-CN" altLang="en-US" sz="2400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（</a:t>
            </a:r>
            <a:r>
              <a:rPr lang="en-US" altLang="zh-CN" sz="2400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1</a:t>
            </a:r>
            <a:r>
              <a:rPr lang="zh-CN" altLang="en-US" sz="2400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）小序中几乎所有内容都和下面的段落有对应关系。</a:t>
            </a:r>
            <a:endParaRPr lang="zh-CN" altLang="en-US" sz="2400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  <a:p>
            <a:pPr lvl="0" indent="-342900">
              <a:lnSpc>
                <a:spcPts val="3835"/>
              </a:lnSpc>
            </a:pPr>
            <a:r>
              <a:rPr lang="zh-CN" altLang="en-US" sz="2400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（</a:t>
            </a:r>
            <a:r>
              <a:rPr lang="en-US" altLang="zh-CN" sz="2400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2</a:t>
            </a:r>
            <a:r>
              <a:rPr lang="zh-CN" altLang="en-US" sz="2400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）作用：</a:t>
            </a:r>
            <a:endParaRPr lang="zh-CN" altLang="en-US" sz="2400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  <a:p>
            <a:pPr lvl="0" indent="-342900">
              <a:lnSpc>
                <a:spcPts val="3835"/>
              </a:lnSpc>
            </a:pPr>
            <a:r>
              <a:rPr lang="zh-CN" altLang="en-US" sz="2400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     </a:t>
            </a:r>
            <a:r>
              <a:rPr lang="en-US" altLang="zh-CN" sz="2400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A</a:t>
            </a:r>
            <a:r>
              <a:rPr lang="zh-CN" altLang="en-US" sz="2400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、</a:t>
            </a:r>
            <a:r>
              <a:rPr lang="zh-CN" altLang="en-US" sz="2400">
                <a:latin typeface="仿宋_GB2312" pitchFamily="49" charset="-122"/>
                <a:ea typeface="仿宋_GB2312" pitchFamily="49" charset="-122"/>
                <a:sym typeface="+mn-ea"/>
              </a:rPr>
              <a:t>诗前有一小序，共一百三十八字。</a:t>
            </a:r>
            <a:r>
              <a:rPr lang="zh-CN" altLang="en-US" sz="2400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交待时间、地点、</a:t>
            </a:r>
            <a:endParaRPr lang="zh-CN" altLang="en-US" sz="2400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  <a:p>
            <a:pPr lvl="0" indent="-342900">
              <a:lnSpc>
                <a:spcPts val="3835"/>
              </a:lnSpc>
            </a:pPr>
            <a:r>
              <a:rPr lang="zh-CN" altLang="en-US" sz="2400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          人物、事件（起因、经过、结果）；</a:t>
            </a:r>
            <a:endParaRPr lang="zh-CN" altLang="en-US" sz="2400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  <a:p>
            <a:pPr lvl="0" indent="-342900">
              <a:lnSpc>
                <a:spcPts val="3835"/>
              </a:lnSpc>
            </a:pPr>
            <a:r>
              <a:rPr lang="en-US" altLang="zh-CN" sz="2400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     B</a:t>
            </a:r>
            <a:r>
              <a:rPr lang="zh-CN" altLang="en-US" sz="2400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、说明诗歌的成因；</a:t>
            </a:r>
            <a:endParaRPr lang="zh-CN" altLang="en-US" sz="2400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  <a:p>
            <a:pPr lvl="0" indent="-342900">
              <a:lnSpc>
                <a:spcPts val="3835"/>
              </a:lnSpc>
            </a:pPr>
            <a:r>
              <a:rPr lang="en-US" altLang="zh-CN" sz="2400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     C</a:t>
            </a:r>
            <a:r>
              <a:rPr lang="zh-CN" altLang="en-US" sz="2400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、奠定悲伤的感情基调，营造凄清的氛围。</a:t>
            </a:r>
            <a:endParaRPr lang="zh-CN" altLang="en-US" sz="2400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22">
                                            <p:txEl>
                                              <p:charRg st="0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48622">
                                            <p:txEl>
                                              <p:charRg st="0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22">
                                            <p:txEl>
                                              <p:charRg st="25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048622">
                                            <p:txEl>
                                              <p:charRg st="25" end="3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22">
                                            <p:txEl>
                                              <p:charRg st="31" end="6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048622">
                                            <p:txEl>
                                              <p:charRg st="31" end="6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22">
                                            <p:txEl>
                                              <p:charRg st="53" end="6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/>
                                        <p:tgtEl>
                                          <p:spTgt spid="1048622">
                                            <p:txEl>
                                              <p:charRg st="53" end="6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22">
                                            <p:txEl>
                                              <p:charRg st="64" end="7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048622">
                                            <p:txEl>
                                              <p:charRg st="64" end="7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195830" y="692785"/>
            <a:ext cx="354393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>
                <a:latin typeface="黑体" panose="02010609060101010101" charset="-122"/>
                <a:ea typeface="黑体" panose="02010609060101010101" charset="-122"/>
                <a:sym typeface="+mn-ea"/>
              </a:rPr>
              <a:t>5.</a:t>
            </a:r>
            <a:r>
              <a:rPr lang="zh-CN" altLang="en-US" sz="3600">
                <a:latin typeface="黑体" panose="02010609060101010101" charset="-122"/>
                <a:ea typeface="黑体" panose="02010609060101010101" charset="-122"/>
                <a:sym typeface="+mn-ea"/>
              </a:rPr>
              <a:t>内容概括</a:t>
            </a:r>
            <a:endParaRPr lang="zh-CN" altLang="en-US" sz="3600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23850" y="1772920"/>
            <a:ext cx="6669405" cy="89554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</a:t>
            </a:r>
            <a:r>
              <a:rPr 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）浔阳江边问琵琶</a:t>
            </a: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2</a:t>
            </a:r>
            <a:r>
              <a:rPr 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）江心聆听琵琶曲</a:t>
            </a: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>
              <a:lnSpc>
                <a:spcPct val="150000"/>
              </a:lnSpc>
            </a:pPr>
            <a:r>
              <a:rPr 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3</a:t>
            </a:r>
            <a:r>
              <a:rPr 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）江中听诉身世苦</a:t>
            </a: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4</a:t>
            </a:r>
            <a:r>
              <a:rPr 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）同病相怜感慨多</a:t>
            </a: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>
              <a:lnSpc>
                <a:spcPct val="150000"/>
              </a:lnSpc>
            </a:pPr>
            <a:r>
              <a:rPr 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5</a:t>
            </a:r>
            <a:r>
              <a:rPr 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）重闻琵琶青衫湿</a:t>
            </a: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algn="ctr">
              <a:lnSpc>
                <a:spcPct val="150000"/>
              </a:lnSpc>
            </a:pP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>
              <a:lnSpc>
                <a:spcPct val="150000"/>
              </a:lnSpc>
            </a:pP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>
              <a:lnSpc>
                <a:spcPct val="150000"/>
              </a:lnSpc>
            </a:pP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>
              <a:lnSpc>
                <a:spcPct val="150000"/>
              </a:lnSpc>
            </a:pP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>
              <a:lnSpc>
                <a:spcPct val="150000"/>
              </a:lnSpc>
            </a:pP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>
              <a:lnSpc>
                <a:spcPct val="150000"/>
              </a:lnSpc>
            </a:pP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>
              <a:lnSpc>
                <a:spcPct val="150000"/>
              </a:lnSpc>
            </a:pP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V="1">
            <a:off x="323850" y="1412875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899795" y="621030"/>
            <a:ext cx="5055870" cy="6451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  <a:latin typeface="黑体" panose="02010609060101010101" charset="-122"/>
                <a:ea typeface="黑体" panose="02010609060101010101" charset="-122"/>
              </a:rPr>
              <a:t>学习活动二：思考探究</a:t>
            </a:r>
            <a:endParaRPr lang="zh-CN" altLang="en-US" sz="360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effectLst/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31470" y="1917065"/>
            <a:ext cx="6669405" cy="3046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（小组合作探究）</a:t>
            </a: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乐为心声，琵琶声中融注了琵琶女身世之感。透过音乐的变化，你听出了琵琶女怎样的遭际和身世？</a:t>
            </a:r>
            <a:endParaRPr lang="zh-CN" altLang="en-US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V="1">
            <a:off x="331470" y="1412875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979295" y="692785"/>
            <a:ext cx="354393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前 奏 曲</a:t>
            </a:r>
            <a:endParaRPr lang="zh-CN" altLang="en-US" sz="36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V="1">
            <a:off x="323850" y="1485265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77" name="标题 89089"/>
          <p:cNvSpPr>
            <a:spLocks noGrp="1"/>
          </p:cNvSpPr>
          <p:nvPr>
            <p:ph type="title" idx="4294967295"/>
          </p:nvPr>
        </p:nvSpPr>
        <p:spPr>
          <a:xfrm>
            <a:off x="0" y="1683703"/>
            <a:ext cx="9144000" cy="2663825"/>
          </a:xfrm>
        </p:spPr>
        <p:txBody>
          <a:bodyPr anchor="ctr"/>
          <a:lstStyle/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转轴拨弦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三两声，未成曲调先有情。 </a:t>
            </a:r>
            <a:b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</a:b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弦弦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掩抑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声声思，似诉平生不得志。 </a:t>
            </a:r>
            <a:br>
              <a:rPr lang="zh-CN" altLang="en-US" sz="4000" b="1">
                <a:latin typeface="黑体" panose="02010609060101010101" charset="-122"/>
                <a:ea typeface="黑体" panose="02010609060101010101" charset="-122"/>
              </a:rPr>
            </a:br>
            <a:endParaRPr lang="zh-CN" altLang="en-US" sz="4000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4579" name="直接连接符 89091"/>
          <p:cNvSpPr/>
          <p:nvPr/>
        </p:nvSpPr>
        <p:spPr>
          <a:xfrm>
            <a:off x="779463" y="3429000"/>
            <a:ext cx="8496300" cy="0"/>
          </a:xfrm>
          <a:prstGeom prst="line">
            <a:avLst/>
          </a:prstGeom>
          <a:ln w="57150" cap="flat" cmpd="thinThick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4578" name="文本占位符 89090"/>
          <p:cNvSpPr>
            <a:spLocks noGrp="1"/>
          </p:cNvSpPr>
          <p:nvPr>
            <p:ph idx="1"/>
          </p:nvPr>
        </p:nvSpPr>
        <p:spPr>
          <a:xfrm>
            <a:off x="132080" y="3429000"/>
            <a:ext cx="8495665" cy="3716020"/>
          </a:xfrm>
        </p:spPr>
        <p:txBody>
          <a:bodyPr anchor="t"/>
          <a:lstStyle/>
          <a:p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拧转轴子，拨动了两三下丝弦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，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    还没有弹成曲调，已经充满了情感。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          低沉抑郁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，每一弦都在叹息，每一声都在沉思，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好象在诉说不得意的身世，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/>
          <p:cNvCxnSpPr/>
          <p:nvPr/>
        </p:nvCxnSpPr>
        <p:spPr>
          <a:xfrm flipV="1">
            <a:off x="323850" y="1485265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601" name="标题 106497"/>
          <p:cNvSpPr>
            <a:spLocks noGrp="1"/>
          </p:cNvSpPr>
          <p:nvPr>
            <p:ph type="title" idx="4294967295"/>
          </p:nvPr>
        </p:nvSpPr>
        <p:spPr>
          <a:xfrm>
            <a:off x="323850" y="1112203"/>
            <a:ext cx="8229600" cy="2794000"/>
          </a:xfrm>
        </p:spPr>
        <p:txBody>
          <a:bodyPr anchor="ctr"/>
          <a:lstStyle/>
          <a:p>
            <a:r>
              <a:rPr lang="zh-CN" altLang="en-US" sz="4000" b="1">
                <a:latin typeface="黑体" panose="02010609060101010101" charset="-122"/>
                <a:ea typeface="黑体" panose="02010609060101010101" charset="-122"/>
              </a:rPr>
              <a:t>低眉</a:t>
            </a:r>
            <a:r>
              <a:rPr lang="zh-CN" altLang="en-US" sz="40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信手续续</a:t>
            </a:r>
            <a:r>
              <a:rPr lang="zh-CN" altLang="en-US" sz="4000" b="1">
                <a:latin typeface="黑体" panose="02010609060101010101" charset="-122"/>
                <a:ea typeface="黑体" panose="02010609060101010101" charset="-122"/>
              </a:rPr>
              <a:t>弹，说尽心中无限事。</a:t>
            </a:r>
            <a:br>
              <a:rPr lang="zh-CN" altLang="en-US" sz="4000" b="1">
                <a:latin typeface="黑体" panose="02010609060101010101" charset="-122"/>
                <a:ea typeface="黑体" panose="02010609060101010101" charset="-122"/>
              </a:rPr>
            </a:br>
            <a:br>
              <a:rPr lang="zh-CN" altLang="en-US" sz="4000" b="1">
                <a:latin typeface="黑体" panose="02010609060101010101" charset="-122"/>
                <a:ea typeface="黑体" panose="02010609060101010101" charset="-122"/>
              </a:rPr>
            </a:br>
            <a:r>
              <a:rPr lang="en-US" altLang="zh-CN" sz="4000" b="1">
                <a:latin typeface="黑体" panose="02010609060101010101" charset="-122"/>
                <a:ea typeface="黑体" panose="02010609060101010101" charset="-122"/>
              </a:rPr>
              <a:t>---</a:t>
            </a:r>
            <a:r>
              <a:rPr lang="zh-CN" altLang="en-US" sz="4000" b="1">
                <a:latin typeface="黑体" panose="02010609060101010101" charset="-122"/>
                <a:ea typeface="黑体" panose="02010609060101010101" charset="-122"/>
              </a:rPr>
              <a:t>倾诉悲情</a:t>
            </a:r>
            <a:endParaRPr lang="zh-CN" altLang="en-US" sz="4000" b="1"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/>
          <p:cNvCxnSpPr/>
          <p:nvPr/>
        </p:nvCxnSpPr>
        <p:spPr>
          <a:xfrm flipV="1">
            <a:off x="323850" y="1485265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530" name="标题 22529"/>
          <p:cNvSpPr>
            <a:spLocks noGrp="1"/>
          </p:cNvSpPr>
          <p:nvPr>
            <p:ph type="title" idx="4294967295"/>
          </p:nvPr>
        </p:nvSpPr>
        <p:spPr>
          <a:xfrm>
            <a:off x="136208" y="393700"/>
            <a:ext cx="7772400" cy="1143000"/>
          </a:xfrm>
        </p:spPr>
        <p:txBody>
          <a:bodyPr anchor="ctr"/>
          <a:lstStyle/>
          <a:p>
            <a:r>
              <a:rPr lang="zh-CN" altLang="en-US" b="1" u="sng">
                <a:solidFill>
                  <a:srgbClr val="FF0000"/>
                </a:solidFill>
                <a:latin typeface="隶书" panose="02010509060101010101" pitchFamily="1" charset="-122"/>
                <a:ea typeface="隶书" panose="02010509060101010101" pitchFamily="1" charset="-122"/>
              </a:rPr>
              <a:t>欢   乐   曲</a:t>
            </a:r>
            <a:endParaRPr lang="zh-CN" altLang="en-US" b="1" u="sng">
              <a:solidFill>
                <a:srgbClr val="FF0000"/>
              </a:solidFill>
              <a:latin typeface="隶书" panose="02010509060101010101" pitchFamily="1" charset="-122"/>
              <a:ea typeface="隶书" panose="02010509060101010101" pitchFamily="1" charset="-122"/>
            </a:endParaRPr>
          </a:p>
        </p:txBody>
      </p:sp>
      <p:sp>
        <p:nvSpPr>
          <p:cNvPr id="22531" name="内容占位符 22530"/>
          <p:cNvSpPr>
            <a:spLocks noGrp="1"/>
          </p:cNvSpPr>
          <p:nvPr>
            <p:ph idx="1"/>
          </p:nvPr>
        </p:nvSpPr>
        <p:spPr>
          <a:xfrm>
            <a:off x="136525" y="2016760"/>
            <a:ext cx="9143365" cy="5154295"/>
          </a:xfrm>
        </p:spPr>
        <p:txBody>
          <a:bodyPr anchor="t"/>
          <a:lstStyle/>
          <a:p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诗句：</a:t>
            </a:r>
            <a:r>
              <a:rPr lang="zh-CN" altLang="en-US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大弦嘈嘈如急雨，小弦切切如私语。嘈嘈切切错杂弹，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大珠小珠落玉盘。</a:t>
            </a:r>
            <a:endParaRPr lang="zh-CN" altLang="en-US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用比喻修辞和拟声词写出了琵琶声的清脆圆润，高低流转，轻快流畅。表现了琵琶女的欢快明朗，唱出了她春风得意的青年时代，那时的她可谓色艺超群，名噪京华。醉酒欢歌构成了她生活的全部。</a:t>
            </a:r>
            <a:endParaRPr lang="zh-CN" altLang="en-US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solidFill>
                  <a:schemeClr val="accent2"/>
                </a:solidFill>
                <a:latin typeface="黑体" panose="02010609060101010101" charset="-122"/>
                <a:ea typeface="黑体" panose="02010609060101010101" charset="-122"/>
              </a:rPr>
              <a:t>“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五陵年少争缠头，一曲红绡不知数</a:t>
            </a:r>
            <a:r>
              <a:rPr lang="zh-CN" altLang="en-US" sz="2400" b="1">
                <a:solidFill>
                  <a:schemeClr val="accent2"/>
                </a:solidFill>
                <a:latin typeface="黑体" panose="02010609060101010101" charset="-122"/>
                <a:ea typeface="黑体" panose="02010609060101010101" charset="-122"/>
              </a:rPr>
              <a:t>”，成功的荣誉与醉酒欢歌构成了她生活的全部。这一切怎不令她留恋，故而旋律一转为清脆圆润、轻快舒徐，而“大珠小珠落玉盘”更如往日盈盈笑语，让人过耳不忘。然而好景不长，时光不再</a:t>
            </a:r>
            <a:r>
              <a:rPr lang="en-US" altLang="zh-CN" sz="2400" b="1">
                <a:solidFill>
                  <a:schemeClr val="accent2"/>
                </a:solidFill>
                <a:latin typeface="黑体" panose="02010609060101010101" charset="-122"/>
                <a:ea typeface="黑体" panose="02010609060101010101" charset="-122"/>
              </a:rPr>
              <a:t>……</a:t>
            </a:r>
            <a:endParaRPr lang="en-US" altLang="zh-CN" sz="2400" b="1">
              <a:solidFill>
                <a:schemeClr val="accent2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/>
          <p:cNvCxnSpPr/>
          <p:nvPr/>
        </p:nvCxnSpPr>
        <p:spPr>
          <a:xfrm flipV="1">
            <a:off x="323850" y="1485265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697" name="标题 25601"/>
          <p:cNvSpPr>
            <a:spLocks noGrp="1"/>
          </p:cNvSpPr>
          <p:nvPr>
            <p:ph type="title" idx="4294967295"/>
          </p:nvPr>
        </p:nvSpPr>
        <p:spPr>
          <a:xfrm>
            <a:off x="146368" y="342265"/>
            <a:ext cx="7772400" cy="1143000"/>
          </a:xfrm>
        </p:spPr>
        <p:txBody>
          <a:bodyPr anchor="ctr"/>
          <a:lstStyle/>
          <a:p>
            <a:r>
              <a:rPr lang="zh-CN" altLang="en-US" b="1" u="sng">
                <a:solidFill>
                  <a:srgbClr val="FF0000"/>
                </a:solidFill>
                <a:latin typeface="隶书" panose="02010509060101010101" pitchFamily="1" charset="-122"/>
                <a:ea typeface="隶书" panose="02010509060101010101" pitchFamily="1" charset="-122"/>
              </a:rPr>
              <a:t>沉   思   曲</a:t>
            </a:r>
            <a:endParaRPr lang="zh-CN" altLang="en-US" b="1" u="sng">
              <a:solidFill>
                <a:srgbClr val="FF0000"/>
              </a:solidFill>
              <a:latin typeface="隶书" panose="02010509060101010101" pitchFamily="1" charset="-122"/>
              <a:ea typeface="隶书" panose="02010509060101010101" pitchFamily="1" charset="-122"/>
            </a:endParaRPr>
          </a:p>
        </p:txBody>
      </p:sp>
      <p:sp>
        <p:nvSpPr>
          <p:cNvPr id="29698" name="文本占位符 25602"/>
          <p:cNvSpPr>
            <a:spLocks noGrp="1"/>
          </p:cNvSpPr>
          <p:nvPr>
            <p:ph idx="1"/>
          </p:nvPr>
        </p:nvSpPr>
        <p:spPr>
          <a:xfrm>
            <a:off x="0" y="2108835"/>
            <a:ext cx="9144000" cy="5661025"/>
          </a:xfrm>
        </p:spPr>
        <p:txBody>
          <a:bodyPr anchor="t"/>
          <a:lstStyle/>
          <a:p>
            <a:pPr>
              <a:lnSpc>
                <a:spcPct val="90000"/>
              </a:lnSpc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诗句：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间关莺语花底滑，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……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，此时无声胜有声。</a:t>
            </a:r>
            <a:endParaRPr lang="zh-CN" altLang="en-US" sz="28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>
              <a:lnSpc>
                <a:spcPct val="90000"/>
              </a:lnSpc>
            </a:pPr>
            <a:r>
              <a:rPr lang="zh-CN" altLang="en-US" sz="2800" b="1">
                <a:solidFill>
                  <a:schemeClr val="accent2"/>
                </a:solidFill>
                <a:latin typeface="黑体" panose="02010609060101010101" charset="-122"/>
                <a:ea typeface="黑体" panose="02010609060101010101" charset="-122"/>
              </a:rPr>
              <a:t>明确：</a:t>
            </a:r>
            <a:endParaRPr lang="zh-CN" altLang="en-US" sz="2800" b="1">
              <a:solidFill>
                <a:schemeClr val="accent2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>
              <a:lnSpc>
                <a:spcPct val="90000"/>
              </a:lnSpc>
            </a:pPr>
            <a:r>
              <a:rPr lang="zh-CN" altLang="en-US" sz="2800" b="1">
                <a:solidFill>
                  <a:schemeClr val="accent2"/>
                </a:solidFill>
                <a:latin typeface="黑体" panose="02010609060101010101" charset="-122"/>
                <a:ea typeface="黑体" panose="02010609060101010101" charset="-122"/>
              </a:rPr>
              <a:t>“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弟走从军阿姨死，暮去朝来颜色故</a:t>
            </a:r>
            <a:r>
              <a:rPr lang="zh-CN" altLang="en-US" sz="2800" b="1">
                <a:solidFill>
                  <a:schemeClr val="accent2"/>
                </a:solidFill>
                <a:latin typeface="黑体" panose="02010609060101010101" charset="-122"/>
                <a:ea typeface="黑体" panose="02010609060101010101" charset="-122"/>
              </a:rPr>
              <a:t>”，琵琶女“年长色衰”，生活变故门庭冷落。迫于生计，她“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老大嫁作商人妇</a:t>
            </a:r>
            <a:r>
              <a:rPr lang="zh-CN" altLang="en-US" sz="2800" b="1">
                <a:solidFill>
                  <a:schemeClr val="accent2"/>
                </a:solidFill>
                <a:latin typeface="黑体" panose="02010609060101010101" charset="-122"/>
                <a:ea typeface="黑体" panose="02010609060101010101" charset="-122"/>
              </a:rPr>
              <a:t>”。回忆到这儿，琵琶女怎不肝肠寸断？这时，旋律变得“冷涩”“凝绝”，音乐之声“暂歇”，命运的变化使此时的琵琶女陷入了深深的思考之中</a:t>
            </a:r>
            <a:r>
              <a:rPr lang="en-US" altLang="zh-CN" sz="2800" b="1">
                <a:solidFill>
                  <a:schemeClr val="accent2"/>
                </a:solidFill>
                <a:latin typeface="黑体" panose="02010609060101010101" charset="-122"/>
                <a:ea typeface="黑体" panose="02010609060101010101" charset="-122"/>
              </a:rPr>
              <a:t>……</a:t>
            </a:r>
            <a:endParaRPr lang="en-US" altLang="zh-CN" sz="2800" b="1">
              <a:solidFill>
                <a:schemeClr val="accent2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/>
          <p:cNvCxnSpPr/>
          <p:nvPr/>
        </p:nvCxnSpPr>
        <p:spPr>
          <a:xfrm flipV="1">
            <a:off x="323850" y="1485265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674" name="标题 28673"/>
          <p:cNvSpPr>
            <a:spLocks noGrp="1"/>
          </p:cNvSpPr>
          <p:nvPr>
            <p:ph type="title" idx="4294967295"/>
          </p:nvPr>
        </p:nvSpPr>
        <p:spPr>
          <a:xfrm>
            <a:off x="323533" y="393700"/>
            <a:ext cx="8229600" cy="1143000"/>
          </a:xfrm>
        </p:spPr>
        <p:txBody>
          <a:bodyPr anchor="ctr"/>
          <a:lstStyle/>
          <a:p>
            <a:r>
              <a:rPr lang="zh-CN" altLang="en-US" b="1" u="sng">
                <a:solidFill>
                  <a:srgbClr val="FF0000"/>
                </a:solidFill>
                <a:latin typeface="隶书" panose="02010509060101010101" pitchFamily="1" charset="-122"/>
                <a:ea typeface="隶书" panose="02010509060101010101" pitchFamily="1" charset="-122"/>
              </a:rPr>
              <a:t>悲   愤   曲</a:t>
            </a:r>
            <a:endParaRPr lang="zh-CN" altLang="en-US" b="1" u="sng">
              <a:solidFill>
                <a:srgbClr val="FF0000"/>
              </a:solidFill>
              <a:latin typeface="隶书" panose="02010509060101010101" pitchFamily="1" charset="-122"/>
              <a:ea typeface="隶书" panose="02010509060101010101" pitchFamily="1" charset="-122"/>
            </a:endParaRPr>
          </a:p>
        </p:txBody>
      </p:sp>
      <p:sp>
        <p:nvSpPr>
          <p:cNvPr id="28675" name="内容占位符 28674"/>
          <p:cNvSpPr>
            <a:spLocks noGrp="1"/>
          </p:cNvSpPr>
          <p:nvPr>
            <p:ph idx="1"/>
          </p:nvPr>
        </p:nvSpPr>
        <p:spPr>
          <a:xfrm>
            <a:off x="323850" y="1758315"/>
            <a:ext cx="8686800" cy="5805170"/>
          </a:xfrm>
        </p:spPr>
        <p:txBody>
          <a:bodyPr anchor="t"/>
          <a:lstStyle/>
          <a:p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诗句：银瓶乍破水浆迸，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……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，四弦一声如裂帛。</a:t>
            </a:r>
            <a:endParaRPr lang="zh-CN" altLang="en-US" sz="24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en-US" sz="2400" b="1">
                <a:solidFill>
                  <a:schemeClr val="accent2"/>
                </a:solidFill>
                <a:latin typeface="黑体" panose="02010609060101010101" charset="-122"/>
                <a:ea typeface="黑体" panose="02010609060101010101" charset="-122"/>
              </a:rPr>
              <a:t>明确：</a:t>
            </a:r>
            <a:endParaRPr lang="zh-CN" altLang="en-US" sz="2400" b="1">
              <a:solidFill>
                <a:schemeClr val="accent2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en-US" sz="2400" b="1">
                <a:solidFill>
                  <a:schemeClr val="accent2"/>
                </a:solidFill>
                <a:latin typeface="黑体" panose="02010609060101010101" charset="-122"/>
                <a:ea typeface="黑体" panose="02010609060101010101" charset="-122"/>
              </a:rPr>
              <a:t>这段音乐情绪高涨起来，但绝非柳暗花明，重见天日，而是以刚劲急促、震撼人心的节奏，表达琵琶女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对命运的不平之感与愤懑之情</a:t>
            </a:r>
            <a:r>
              <a:rPr lang="zh-CN" altLang="en-US" sz="2400" b="1">
                <a:solidFill>
                  <a:schemeClr val="accent2"/>
                </a:solidFill>
                <a:latin typeface="黑体" panose="02010609060101010101" charset="-122"/>
                <a:ea typeface="黑体" panose="02010609060101010101" charset="-122"/>
              </a:rPr>
              <a:t>。故而音乐之声如“银瓶</a:t>
            </a:r>
            <a:r>
              <a:rPr lang="en-US" altLang="zh-CN" sz="2400" b="1">
                <a:solidFill>
                  <a:schemeClr val="accent2"/>
                </a:solidFill>
                <a:latin typeface="黑体" panose="02010609060101010101" charset="-122"/>
                <a:ea typeface="黑体" panose="02010609060101010101" charset="-122"/>
              </a:rPr>
              <a:t>……</a:t>
            </a:r>
            <a:r>
              <a:rPr lang="zh-CN" altLang="en-US" sz="2400" b="1">
                <a:solidFill>
                  <a:schemeClr val="accent2"/>
                </a:solidFill>
                <a:latin typeface="黑体" panose="02010609060101010101" charset="-122"/>
                <a:ea typeface="黑体" panose="02010609060101010101" charset="-122"/>
              </a:rPr>
              <a:t>刀枪鸣”。高亢激越的旋律正是她的愤怒控诉。</a:t>
            </a:r>
            <a:endParaRPr lang="zh-CN" altLang="en-US" sz="2400" b="1">
              <a:solidFill>
                <a:schemeClr val="accent2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en-US" sz="2400" b="1">
                <a:solidFill>
                  <a:schemeClr val="accent2"/>
                </a:solidFill>
                <a:latin typeface="黑体" panose="02010609060101010101" charset="-122"/>
                <a:ea typeface="黑体" panose="02010609060101010101" charset="-122"/>
              </a:rPr>
              <a:t>收拨一划，“四弦一声如裂帛”，是愤激的哀号，更是对不公平社会现实和命运的抗争！</a:t>
            </a:r>
            <a:endParaRPr lang="zh-CN" altLang="en-US" sz="2400" b="1">
              <a:solidFill>
                <a:schemeClr val="accent2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2400" b="1">
              <a:solidFill>
                <a:schemeClr val="accent2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  <p:bldP spid="28675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886585" y="692785"/>
            <a:ext cx="354393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charset="-122"/>
                <a:ea typeface="黑体" panose="02010609060101010101" charset="-122"/>
                <a:sym typeface="+mn-ea"/>
              </a:rPr>
              <a:t>谁懂琵琶曲？</a:t>
            </a:r>
            <a:endParaRPr lang="zh-CN" altLang="en-US" sz="3600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7150" y="4293235"/>
            <a:ext cx="192214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倾诉悲情</a:t>
            </a: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（序曲）</a:t>
            </a: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V="1">
            <a:off x="323850" y="1493520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/>
        </p:nvSpPr>
        <p:spPr>
          <a:xfrm>
            <a:off x="1979295" y="2132965"/>
            <a:ext cx="192214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（欢快）急切愉悦</a:t>
            </a: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003800" y="1988820"/>
            <a:ext cx="192214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（高亢）激越雄壮</a:t>
            </a: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514090" y="4437380"/>
            <a:ext cx="192214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幽愁暗恨</a:t>
            </a: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（低沉）</a:t>
            </a: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732270" y="4869180"/>
            <a:ext cx="192214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戛然而止</a:t>
            </a:r>
            <a:r>
              <a:rPr 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（冷寂）</a:t>
            </a:r>
            <a:endParaRPr lang="zh-CN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cxnSp>
        <p:nvCxnSpPr>
          <p:cNvPr id="14" name="直接连接符 13"/>
          <p:cNvCxnSpPr/>
          <p:nvPr/>
        </p:nvCxnSpPr>
        <p:spPr>
          <a:xfrm flipV="1">
            <a:off x="1115060" y="3143885"/>
            <a:ext cx="1753235" cy="115570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>
            <a:off x="2796540" y="3137535"/>
            <a:ext cx="1415415" cy="137160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 flipV="1">
            <a:off x="4211955" y="2965450"/>
            <a:ext cx="1509395" cy="1511935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5721350" y="2997200"/>
            <a:ext cx="1703705" cy="201676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7" grpId="0"/>
      <p:bldP spid="6" grpId="0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/>
          <p:cNvCxnSpPr/>
          <p:nvPr/>
        </p:nvCxnSpPr>
        <p:spPr>
          <a:xfrm flipV="1">
            <a:off x="323850" y="1485265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0" name="标题 1048659"/>
          <p:cNvSpPr/>
          <p:nvPr>
            <p:ph type="title" idx="4294967295"/>
          </p:nvPr>
        </p:nvSpPr>
        <p:spPr>
          <a:xfrm>
            <a:off x="505539" y="799624"/>
            <a:ext cx="5829300" cy="685800"/>
          </a:xfrm>
          <a:prstGeom prst="rect">
            <a:avLst/>
          </a:prstGeom>
          <a:noFill/>
          <a:ln>
            <a:noFill/>
          </a:ln>
        </p:spPr>
        <p:txBody>
          <a:bodyPr vert="horz" lIns="68580" tIns="34290" rIns="68580" bIns="34290" anchor="t"/>
          <a:lstStyle>
            <a:lvl1pPr marL="0" indent="0" algn="l" rtl="0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4200" u="none" baseline="0">
                <a:solidFill>
                  <a:schemeClr val="lt2"/>
                </a:solidFill>
                <a:latin typeface="Garamond" panose="02020404030301010803" pitchFamily="18" charset="0"/>
                <a:ea typeface="宋体" panose="02010600030101010101" pitchFamily="2" charset="-122"/>
              </a:defRPr>
            </a:lvl1pPr>
          </a:lstStyle>
          <a:p>
            <a:pPr lvl="0" indent="-342900" eaLnBrk="1" hangingPunct="1"/>
            <a:r>
              <a:rPr lang="zh-CN" altLang="en-US" b="1" u="sng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鉴赏：音乐描写的特色</a:t>
            </a:r>
            <a:endParaRPr lang="zh-CN" altLang="en-US" b="1" u="sng">
              <a:solidFill>
                <a:srgbClr val="000000"/>
              </a:solidFill>
              <a:latin typeface="汉仪长宋简" panose="02010600000101010101" charset="-122"/>
              <a:ea typeface="汉仪长宋简" panose="02010600000101010101" charset="-122"/>
            </a:endParaRPr>
          </a:p>
        </p:txBody>
      </p:sp>
      <p:sp>
        <p:nvSpPr>
          <p:cNvPr id="1048661" name="文本占位符 1048660"/>
          <p:cNvSpPr/>
          <p:nvPr/>
        </p:nvSpPr>
        <p:spPr>
          <a:xfrm>
            <a:off x="904875" y="2046684"/>
            <a:ext cx="7333059" cy="3456384"/>
          </a:xfrm>
          <a:prstGeom prst="rect">
            <a:avLst/>
          </a:prstGeom>
          <a:noFill/>
          <a:ln w="9525">
            <a:noFill/>
          </a:ln>
        </p:spPr>
        <p:txBody>
          <a:bodyPr vert="horz" lIns="68580" tIns="34290" rIns="68580" bIns="34290" anchor="t"/>
          <a:lstStyle>
            <a:defPPr>
              <a:defRPr lang="zh-CN"/>
            </a:defPPr>
            <a:lvl1pPr marL="342900" lvl="0" indent="-342900" algn="l" defTabSz="914400" rtl="0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69925" lvl="1" indent="-325755" algn="l" defTabSz="914400" rtl="0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22350" lvl="2" indent="-351155" algn="l" defTabSz="914400" rtl="0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39850" lvl="3" indent="-316230" algn="l" defTabSz="914400" rtl="0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680845" lvl="4" indent="-339725" algn="l" defTabSz="914400" rtl="0" eaLnBrk="1" fontAlgn="base" latinLnBrk="1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buFontTx/>
              <a:buNone/>
            </a:pPr>
            <a:r>
              <a:rPr lang="en-US" altLang="zh-CN" sz="255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       </a:t>
            </a:r>
            <a:r>
              <a:rPr lang="zh-CN" altLang="en-US" sz="255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琵琶女弹奏技艺精湛，作者的描写技巧更是如火纯青，使我们真的有“</a:t>
            </a:r>
            <a:r>
              <a:rPr lang="zh-CN" altLang="en-US" sz="2550" b="1" u="sng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如听仙乐耳暂明</a:t>
            </a:r>
            <a:r>
              <a:rPr lang="zh-CN" altLang="en-US" sz="255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”之感。</a:t>
            </a:r>
            <a:endParaRPr lang="zh-CN" altLang="en-US" sz="2550" b="1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  <a:p>
            <a:pPr marL="0" lvl="0" indent="0" eaLnBrk="1" hangingPunct="1"/>
            <a:endParaRPr lang="zh-CN" altLang="en-US" sz="2550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marL="0" lvl="0" indent="0" eaLnBrk="1" hangingPunct="1"/>
            <a:r>
              <a:rPr lang="en-US" altLang="zh-CN" sz="32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1</a:t>
            </a:r>
            <a:r>
              <a:rPr lang="zh-CN" altLang="en-US" sz="32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、善于运用</a:t>
            </a:r>
            <a:r>
              <a:rPr lang="zh-CN" altLang="en-US" sz="3200" b="1">
                <a:solidFill>
                  <a:srgbClr val="FF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双声词、象声词</a:t>
            </a:r>
            <a:r>
              <a:rPr lang="zh-CN" altLang="en-US" sz="32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。</a:t>
            </a:r>
            <a:endParaRPr lang="zh-CN" altLang="en-US" sz="3200" b="1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  <a:p>
            <a:pPr marL="0" lvl="0" indent="0" eaLnBrk="1" hangingPunct="1">
              <a:buFontTx/>
              <a:buNone/>
            </a:pPr>
            <a:r>
              <a:rPr lang="zh-CN" altLang="en-US" sz="32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      幽咽、间关；嘈嘈、切切</a:t>
            </a:r>
            <a:endParaRPr lang="zh-CN" altLang="en-US" sz="3200" b="1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0486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10486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66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/>
          <p:cNvCxnSpPr/>
          <p:nvPr/>
        </p:nvCxnSpPr>
        <p:spPr>
          <a:xfrm flipV="1">
            <a:off x="323850" y="1412875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2" name="矩形 1048661"/>
          <p:cNvSpPr/>
          <p:nvPr/>
        </p:nvSpPr>
        <p:spPr>
          <a:xfrm>
            <a:off x="474980" y="804862"/>
            <a:ext cx="6795770" cy="70675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/>
            <a:r>
              <a:rPr lang="en-US" altLang="zh-CN" sz="40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2</a:t>
            </a:r>
            <a:r>
              <a:rPr lang="zh-CN" altLang="en-US" sz="40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、善于运用</a:t>
            </a:r>
            <a:r>
              <a:rPr lang="zh-CN" altLang="en-US" sz="4000" b="1">
                <a:solidFill>
                  <a:srgbClr val="FF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比喻</a:t>
            </a:r>
            <a:r>
              <a:rPr lang="zh-CN" altLang="en-US" sz="36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（完成表格）</a:t>
            </a:r>
            <a:endParaRPr lang="zh-CN" altLang="en-US" sz="3600" b="1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</p:txBody>
      </p:sp>
      <p:graphicFrame>
        <p:nvGraphicFramePr>
          <p:cNvPr id="4194304" name="表格 4194303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180465" y="1709420"/>
          <a:ext cx="6093460" cy="4505325"/>
        </p:xfrm>
        <a:graphic>
          <a:graphicData uri="http://schemas.openxmlformats.org/drawingml/2006/table">
            <a:tbl>
              <a:tblPr/>
              <a:tblGrid>
                <a:gridCol w="3503295"/>
                <a:gridCol w="2590165"/>
              </a:tblGrid>
              <a:tr h="862330">
                <a:tc>
                  <a:txBody>
                    <a:bodyPr vert="horz" wrap="square"/>
                    <a:lstStyle/>
                    <a:p>
                      <a:pPr lvl="0" indent="-3429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3200" b="1">
                          <a:solidFill>
                            <a:srgbClr val="000000"/>
                          </a:solidFill>
                          <a:latin typeface="汉仪长宋简" panose="02010600000101010101" charset="-122"/>
                          <a:ea typeface="汉仪长宋简" panose="02010600000101010101" charset="-122"/>
                        </a:rPr>
                        <a:t>    </a:t>
                      </a:r>
                      <a:r>
                        <a:rPr lang="zh-CN" altLang="en-US" sz="3200" b="1">
                          <a:solidFill>
                            <a:srgbClr val="000000"/>
                          </a:solidFill>
                          <a:latin typeface="汉仪长宋简" panose="02010600000101010101" charset="-122"/>
                          <a:ea typeface="汉仪长宋简" panose="02010600000101010101" charset="-122"/>
                        </a:rPr>
                        <a:t>诗  句</a:t>
                      </a:r>
                      <a:endParaRPr lang="zh-CN" altLang="en-US" sz="3200" b="1">
                        <a:solidFill>
                          <a:srgbClr val="000000"/>
                        </a:solidFill>
                        <a:latin typeface="汉仪长宋简" panose="02010600000101010101" charset="-122"/>
                        <a:ea typeface="汉仪长宋简" panose="02010600000101010101" charset="-122"/>
                      </a:endParaRPr>
                    </a:p>
                  </a:txBody>
                  <a:tcPr>
                    <a:lnL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L>
                    <a:lnR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R>
                    <a:lnT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T>
                    <a:lnB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indent="-3429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3200" b="1">
                          <a:solidFill>
                            <a:schemeClr val="dk1"/>
                          </a:solidFill>
                          <a:latin typeface="汉仪长宋简" panose="02010600000101010101" charset="-122"/>
                          <a:ea typeface="汉仪长宋简" panose="02010600000101010101" charset="-122"/>
                        </a:rPr>
                        <a:t> </a:t>
                      </a:r>
                      <a:r>
                        <a:rPr lang="zh-CN" altLang="en-US" sz="3200" b="1">
                          <a:solidFill>
                            <a:srgbClr val="FF0000"/>
                          </a:solidFill>
                          <a:latin typeface="汉仪长宋简" panose="02010600000101010101" charset="-122"/>
                          <a:ea typeface="汉仪长宋简" panose="02010600000101010101" charset="-122"/>
                        </a:rPr>
                        <a:t>音乐特点</a:t>
                      </a:r>
                      <a:endParaRPr lang="zh-CN" altLang="en-US" sz="3200" b="1">
                        <a:solidFill>
                          <a:srgbClr val="FF0000"/>
                        </a:solidFill>
                        <a:latin typeface="汉仪长宋简" panose="02010600000101010101" charset="-122"/>
                        <a:ea typeface="汉仪长宋简" panose="0201060000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L>
                    <a:lnR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R>
                    <a:lnT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T>
                    <a:lnB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B>
                    <a:noFill/>
                  </a:tcPr>
                </a:tc>
              </a:tr>
              <a:tr h="524510">
                <a:tc>
                  <a:txBody>
                    <a:bodyPr vert="horz" wrap="square"/>
                    <a:lstStyle/>
                    <a:p>
                      <a:pPr lvl="0" indent="-3429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1">
                          <a:solidFill>
                            <a:schemeClr val="dk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    </a:t>
                      </a:r>
                      <a:endParaRPr lang="en-US" altLang="zh-CN" sz="2800" b="1">
                        <a:solidFill>
                          <a:schemeClr val="dk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>
                    <a:lnL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L>
                    <a:lnR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R>
                    <a:lnT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T>
                    <a:lnB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indent="-3429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1">
                          <a:solidFill>
                            <a:schemeClr val="dk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    </a:t>
                      </a:r>
                      <a:endParaRPr lang="en-US" altLang="zh-CN" sz="2800" b="1">
                        <a:solidFill>
                          <a:schemeClr val="dk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L>
                    <a:lnR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R>
                    <a:lnT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T>
                    <a:lnB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B>
                    <a:noFill/>
                  </a:tcPr>
                </a:tc>
              </a:tr>
              <a:tr h="518160">
                <a:tc>
                  <a:txBody>
                    <a:bodyPr vert="horz" wrap="square"/>
                    <a:lstStyle/>
                    <a:p>
                      <a:pPr lvl="0" indent="-3429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1">
                          <a:solidFill>
                            <a:schemeClr val="dk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    </a:t>
                      </a:r>
                      <a:endParaRPr lang="en-US" altLang="zh-CN" sz="2800" b="1">
                        <a:solidFill>
                          <a:schemeClr val="dk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>
                    <a:lnL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L>
                    <a:lnR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R>
                    <a:lnT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T>
                    <a:lnB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indent="-3429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1">
                          <a:solidFill>
                            <a:schemeClr val="dk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    </a:t>
                      </a:r>
                      <a:endParaRPr lang="en-US" altLang="zh-CN" sz="2800" b="1">
                        <a:solidFill>
                          <a:schemeClr val="dk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L>
                    <a:lnR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R>
                    <a:lnT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T>
                    <a:lnB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B>
                    <a:noFill/>
                  </a:tcPr>
                </a:tc>
              </a:tr>
              <a:tr h="518160">
                <a:tc>
                  <a:txBody>
                    <a:bodyPr vert="horz" wrap="square"/>
                    <a:lstStyle/>
                    <a:p>
                      <a:pPr lvl="0" indent="-3429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1">
                          <a:solidFill>
                            <a:schemeClr val="dk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    </a:t>
                      </a:r>
                      <a:endParaRPr lang="en-US" altLang="zh-CN" sz="2800" b="1">
                        <a:solidFill>
                          <a:schemeClr val="dk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>
                    <a:lnL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L>
                    <a:lnR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R>
                    <a:lnT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T>
                    <a:lnB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indent="-3429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1">
                          <a:solidFill>
                            <a:schemeClr val="dk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    </a:t>
                      </a:r>
                      <a:endParaRPr lang="en-US" altLang="zh-CN" sz="2800" b="1">
                        <a:solidFill>
                          <a:schemeClr val="dk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L>
                    <a:lnR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R>
                    <a:lnT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T>
                    <a:lnB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B>
                    <a:noFill/>
                  </a:tcPr>
                </a:tc>
              </a:tr>
              <a:tr h="518160">
                <a:tc>
                  <a:txBody>
                    <a:bodyPr vert="horz" wrap="square"/>
                    <a:lstStyle/>
                    <a:p>
                      <a:pPr lvl="0" indent="-3429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1">
                          <a:solidFill>
                            <a:schemeClr val="dk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    </a:t>
                      </a:r>
                      <a:endParaRPr lang="en-US" altLang="zh-CN" sz="2800" b="1">
                        <a:solidFill>
                          <a:schemeClr val="dk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>
                    <a:lnL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L>
                    <a:lnR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R>
                    <a:lnT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T>
                    <a:lnB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indent="-3429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1">
                          <a:solidFill>
                            <a:schemeClr val="dk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    </a:t>
                      </a:r>
                      <a:endParaRPr lang="en-US" altLang="zh-CN" sz="2800" b="1">
                        <a:solidFill>
                          <a:schemeClr val="dk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L>
                    <a:lnR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R>
                    <a:lnT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T>
                    <a:lnB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B>
                    <a:noFill/>
                  </a:tcPr>
                </a:tc>
              </a:tr>
              <a:tr h="518160">
                <a:tc>
                  <a:txBody>
                    <a:bodyPr vert="horz" wrap="square"/>
                    <a:lstStyle/>
                    <a:p>
                      <a:pPr lvl="0" indent="-3429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1">
                          <a:solidFill>
                            <a:schemeClr val="dk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    </a:t>
                      </a:r>
                      <a:endParaRPr lang="en-US" altLang="zh-CN" sz="2800" b="1">
                        <a:solidFill>
                          <a:schemeClr val="dk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>
                    <a:lnL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L>
                    <a:lnR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R>
                    <a:lnT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T>
                    <a:lnB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indent="-3429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1">
                          <a:solidFill>
                            <a:schemeClr val="dk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    </a:t>
                      </a:r>
                      <a:endParaRPr lang="en-US" altLang="zh-CN" sz="2800" b="1">
                        <a:solidFill>
                          <a:schemeClr val="dk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L>
                    <a:lnR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R>
                    <a:lnT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T>
                    <a:lnB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B>
                    <a:noFill/>
                  </a:tcPr>
                </a:tc>
              </a:tr>
              <a:tr h="518160">
                <a:tc>
                  <a:txBody>
                    <a:bodyPr vert="horz" wrap="square"/>
                    <a:lstStyle/>
                    <a:p>
                      <a:pPr lvl="0" indent="-3429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1">
                          <a:solidFill>
                            <a:schemeClr val="dk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    </a:t>
                      </a:r>
                      <a:endParaRPr lang="en-US" altLang="zh-CN" sz="2800" b="1">
                        <a:solidFill>
                          <a:schemeClr val="dk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>
                    <a:lnL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L>
                    <a:lnR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R>
                    <a:lnT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T>
                    <a:lnB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indent="-3429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1">
                          <a:solidFill>
                            <a:schemeClr val="dk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    </a:t>
                      </a:r>
                      <a:endParaRPr lang="en-US" altLang="zh-CN" sz="2800" b="1">
                        <a:solidFill>
                          <a:schemeClr val="dk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L>
                    <a:lnR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R>
                    <a:lnT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T>
                    <a:lnB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B>
                    <a:noFill/>
                  </a:tcPr>
                </a:tc>
              </a:tr>
              <a:tr h="527685">
                <a:tc>
                  <a:txBody>
                    <a:bodyPr vert="horz" wrap="square"/>
                    <a:lstStyle/>
                    <a:p>
                      <a:pPr lvl="0" indent="-3429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1">
                          <a:solidFill>
                            <a:schemeClr val="dk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    </a:t>
                      </a:r>
                      <a:endParaRPr lang="en-US" altLang="zh-CN" sz="2800" b="1">
                        <a:solidFill>
                          <a:schemeClr val="dk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>
                    <a:lnL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L>
                    <a:lnR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R>
                    <a:lnT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T>
                    <a:lnB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indent="-3429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 b="1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L>
                    <a:lnR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R>
                    <a:lnT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T>
                    <a:lnB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048663" name="文本框 1048662"/>
          <p:cNvSpPr txBox="1"/>
          <p:nvPr/>
        </p:nvSpPr>
        <p:spPr>
          <a:xfrm>
            <a:off x="1508442" y="2592070"/>
            <a:ext cx="2819400" cy="52197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spcBef>
                <a:spcPct val="20000"/>
              </a:spcBef>
            </a:pPr>
            <a:r>
              <a:rPr lang="en-US" altLang="zh-CN" sz="28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 </a:t>
            </a:r>
            <a:r>
              <a:rPr lang="zh-CN" altLang="en-US" sz="28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大弦嘈嘈如急雨</a:t>
            </a:r>
            <a:endParaRPr lang="zh-CN" altLang="en-US" sz="2800" b="1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</p:txBody>
      </p:sp>
      <p:sp>
        <p:nvSpPr>
          <p:cNvPr id="1048664" name="文本框 1048663"/>
          <p:cNvSpPr txBox="1"/>
          <p:nvPr/>
        </p:nvSpPr>
        <p:spPr>
          <a:xfrm>
            <a:off x="1615440" y="3114040"/>
            <a:ext cx="2819400" cy="52197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spcBef>
                <a:spcPct val="20000"/>
              </a:spcBef>
            </a:pPr>
            <a:r>
              <a:rPr lang="zh-CN" altLang="en-US" sz="28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小弦切切如私语</a:t>
            </a:r>
            <a:endParaRPr lang="zh-CN" altLang="en-US" sz="2800" b="1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</p:txBody>
      </p:sp>
      <p:sp>
        <p:nvSpPr>
          <p:cNvPr id="1048665" name="文本框 1048664"/>
          <p:cNvSpPr txBox="1"/>
          <p:nvPr/>
        </p:nvSpPr>
        <p:spPr>
          <a:xfrm>
            <a:off x="1615440" y="3636010"/>
            <a:ext cx="2910840" cy="52197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spcBef>
                <a:spcPct val="20000"/>
              </a:spcBef>
            </a:pPr>
            <a:r>
              <a:rPr lang="zh-CN" altLang="en-US" sz="28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大珠小珠落玉盘</a:t>
            </a:r>
            <a:endParaRPr lang="zh-CN" altLang="en-US" sz="2800" b="1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</p:txBody>
      </p:sp>
      <p:sp>
        <p:nvSpPr>
          <p:cNvPr id="1048666" name="文本框 1048665"/>
          <p:cNvSpPr txBox="1"/>
          <p:nvPr/>
        </p:nvSpPr>
        <p:spPr>
          <a:xfrm>
            <a:off x="1615440" y="4176395"/>
            <a:ext cx="2910840" cy="52197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spcBef>
                <a:spcPct val="20000"/>
              </a:spcBef>
            </a:pPr>
            <a:r>
              <a:rPr lang="zh-CN" altLang="en-US" sz="28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间关莺语花底滑</a:t>
            </a:r>
            <a:endParaRPr lang="zh-CN" altLang="en-US" sz="2800" b="1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</p:txBody>
      </p:sp>
      <p:sp>
        <p:nvSpPr>
          <p:cNvPr id="1048667" name="文本框 1048666"/>
          <p:cNvSpPr txBox="1"/>
          <p:nvPr/>
        </p:nvSpPr>
        <p:spPr>
          <a:xfrm>
            <a:off x="1615440" y="4679950"/>
            <a:ext cx="2819400" cy="5222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spcBef>
                <a:spcPct val="20000"/>
              </a:spcBef>
            </a:pPr>
            <a:r>
              <a:rPr lang="zh-CN" altLang="en-US" sz="28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幽咽泉流冰下难</a:t>
            </a:r>
            <a:endParaRPr lang="zh-CN" altLang="en-US" sz="2800" b="1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</p:txBody>
      </p:sp>
      <p:sp>
        <p:nvSpPr>
          <p:cNvPr id="1048668" name="文本框 1048667"/>
          <p:cNvSpPr txBox="1"/>
          <p:nvPr/>
        </p:nvSpPr>
        <p:spPr>
          <a:xfrm>
            <a:off x="1615440" y="5238750"/>
            <a:ext cx="2819400" cy="5222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spcBef>
                <a:spcPct val="20000"/>
              </a:spcBef>
            </a:pPr>
            <a:r>
              <a:rPr lang="zh-CN" altLang="en-US" sz="28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银瓶乍破水浆迸</a:t>
            </a:r>
            <a:endParaRPr lang="zh-CN" altLang="en-US" sz="2800" b="1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</p:txBody>
      </p:sp>
      <p:sp>
        <p:nvSpPr>
          <p:cNvPr id="1048669" name="文本框 1048668"/>
          <p:cNvSpPr txBox="1"/>
          <p:nvPr/>
        </p:nvSpPr>
        <p:spPr>
          <a:xfrm>
            <a:off x="1615757" y="5665152"/>
            <a:ext cx="2819400" cy="5222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spcBef>
                <a:spcPct val="20000"/>
              </a:spcBef>
            </a:pPr>
            <a:r>
              <a:rPr lang="zh-CN" altLang="en-US" sz="28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铁骑突出刀枪鸣</a:t>
            </a:r>
            <a:endParaRPr lang="zh-CN" altLang="en-US" sz="2800" b="1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</p:txBody>
      </p:sp>
      <p:graphicFrame>
        <p:nvGraphicFramePr>
          <p:cNvPr id="4194305" name="表格 4194304"/>
          <p:cNvGraphicFramePr>
            <a:graphicFrameLocks noGrp="1"/>
          </p:cNvGraphicFramePr>
          <p:nvPr/>
        </p:nvGraphicFramePr>
        <p:xfrm>
          <a:off x="1181100" y="6215062"/>
          <a:ext cx="6089650" cy="519112"/>
        </p:xfrm>
        <a:graphic>
          <a:graphicData uri="http://schemas.openxmlformats.org/drawingml/2006/table">
            <a:tbl>
              <a:tblPr/>
              <a:tblGrid>
                <a:gridCol w="3511550"/>
                <a:gridCol w="2578100"/>
              </a:tblGrid>
              <a:tr h="519112">
                <a:tc>
                  <a:txBody>
                    <a:bodyPr vert="horz" wrap="square"/>
                    <a:lstStyle/>
                    <a:p>
                      <a:pPr lvl="0" indent="-3429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1">
                          <a:solidFill>
                            <a:srgbClr val="000000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   </a:t>
                      </a:r>
                      <a:r>
                        <a:rPr lang="zh-CN" altLang="en-US" sz="2800" b="1">
                          <a:solidFill>
                            <a:srgbClr val="000000"/>
                          </a:solidFill>
                          <a:latin typeface="汉仪全唐诗简" panose="00020600040101010101" charset="-122"/>
                          <a:ea typeface="汉仪全唐诗简" panose="00020600040101010101" charset="-122"/>
                        </a:rPr>
                        <a:t>四弦一声如裂帛</a:t>
                      </a:r>
                      <a:endParaRPr lang="zh-CN" altLang="en-US" sz="2800" b="1">
                        <a:solidFill>
                          <a:srgbClr val="000000"/>
                        </a:solidFill>
                        <a:latin typeface="汉仪全唐诗简" panose="00020600040101010101" charset="-122"/>
                        <a:ea typeface="汉仪全唐诗简" panose="00020600040101010101" charset="-122"/>
                      </a:endParaRPr>
                    </a:p>
                  </a:txBody>
                  <a:tcPr>
                    <a:lnL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L>
                    <a:lnR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R>
                    <a:lnT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T>
                    <a:lnB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indent="-3429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1">
                          <a:solidFill>
                            <a:schemeClr val="dk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 </a:t>
                      </a:r>
                      <a:endParaRPr lang="en-US" altLang="zh-CN" sz="2800" b="1">
                        <a:solidFill>
                          <a:schemeClr val="dk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L>
                    <a:lnR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R>
                    <a:lnT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T>
                    <a:lnB w="28575" cap="flat" cmpd="sng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048671" name="文本框 1048670"/>
          <p:cNvSpPr txBox="1"/>
          <p:nvPr/>
        </p:nvSpPr>
        <p:spPr>
          <a:xfrm>
            <a:off x="4987925" y="2592070"/>
            <a:ext cx="2286000" cy="5222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spcBef>
                <a:spcPct val="50000"/>
              </a:spcBef>
            </a:pP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粗重密集</a:t>
            </a:r>
            <a:endParaRPr lang="zh-CN" altLang="en-US" sz="2800" b="1">
              <a:solidFill>
                <a:srgbClr val="000000"/>
              </a:solidFill>
              <a:latin typeface="汉仪长宋简" panose="02010600000101010101" charset="-122"/>
              <a:ea typeface="汉仪长宋简" panose="02010600000101010101" charset="-122"/>
            </a:endParaRPr>
          </a:p>
        </p:txBody>
      </p:sp>
      <p:sp>
        <p:nvSpPr>
          <p:cNvPr id="1048672" name="文本框 1048671"/>
          <p:cNvSpPr txBox="1"/>
          <p:nvPr/>
        </p:nvSpPr>
        <p:spPr>
          <a:xfrm>
            <a:off x="4987925" y="3114357"/>
            <a:ext cx="2286000" cy="5222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spcBef>
                <a:spcPct val="50000"/>
              </a:spcBef>
            </a:pP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轻细柔美</a:t>
            </a:r>
            <a:endParaRPr lang="zh-CN" altLang="en-US" sz="2800" b="1">
              <a:solidFill>
                <a:srgbClr val="000000"/>
              </a:solidFill>
              <a:latin typeface="汉仪长宋简" panose="02010600000101010101" charset="-122"/>
              <a:ea typeface="汉仪长宋简" panose="02010600000101010101" charset="-122"/>
            </a:endParaRPr>
          </a:p>
        </p:txBody>
      </p:sp>
      <p:sp>
        <p:nvSpPr>
          <p:cNvPr id="1048673" name="文本框 1048672"/>
          <p:cNvSpPr txBox="1"/>
          <p:nvPr/>
        </p:nvSpPr>
        <p:spPr>
          <a:xfrm>
            <a:off x="5059680" y="3636010"/>
            <a:ext cx="2286000" cy="5222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spcBef>
                <a:spcPct val="50000"/>
              </a:spcBef>
            </a:pP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圆润清脆</a:t>
            </a:r>
            <a:endParaRPr lang="zh-CN" altLang="en-US" sz="2800" b="1">
              <a:solidFill>
                <a:srgbClr val="000000"/>
              </a:solidFill>
              <a:latin typeface="汉仪长宋简" panose="02010600000101010101" charset="-122"/>
              <a:ea typeface="汉仪长宋简" panose="02010600000101010101" charset="-122"/>
            </a:endParaRPr>
          </a:p>
        </p:txBody>
      </p:sp>
      <p:sp>
        <p:nvSpPr>
          <p:cNvPr id="1048674" name="文本框 1048673"/>
          <p:cNvSpPr txBox="1"/>
          <p:nvPr/>
        </p:nvSpPr>
        <p:spPr>
          <a:xfrm>
            <a:off x="5059680" y="4188460"/>
            <a:ext cx="2286000" cy="5222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spcBef>
                <a:spcPct val="50000"/>
              </a:spcBef>
            </a:pP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婉转流畅</a:t>
            </a:r>
            <a:endParaRPr lang="zh-CN" altLang="en-US" sz="2800" b="1">
              <a:solidFill>
                <a:srgbClr val="000000"/>
              </a:solidFill>
              <a:latin typeface="汉仪长宋简" panose="02010600000101010101" charset="-122"/>
              <a:ea typeface="汉仪长宋简" panose="02010600000101010101" charset="-122"/>
            </a:endParaRPr>
          </a:p>
        </p:txBody>
      </p:sp>
      <p:sp>
        <p:nvSpPr>
          <p:cNvPr id="1048675" name="文本框 1048674"/>
          <p:cNvSpPr txBox="1"/>
          <p:nvPr/>
        </p:nvSpPr>
        <p:spPr>
          <a:xfrm>
            <a:off x="5059997" y="4741227"/>
            <a:ext cx="2286000" cy="5222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spcBef>
                <a:spcPct val="20000"/>
              </a:spcBef>
            </a:pP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冷涩抑郁</a:t>
            </a:r>
            <a:endParaRPr lang="zh-CN" altLang="en-US" sz="2800" b="1">
              <a:solidFill>
                <a:srgbClr val="000000"/>
              </a:solidFill>
              <a:latin typeface="汉仪长宋简" panose="02010600000101010101" charset="-122"/>
              <a:ea typeface="汉仪长宋简" panose="02010600000101010101" charset="-122"/>
            </a:endParaRPr>
          </a:p>
        </p:txBody>
      </p:sp>
      <p:sp>
        <p:nvSpPr>
          <p:cNvPr id="1048676" name="文本框 1048675"/>
          <p:cNvSpPr txBox="1"/>
          <p:nvPr/>
        </p:nvSpPr>
        <p:spPr>
          <a:xfrm>
            <a:off x="4888230" y="5231130"/>
            <a:ext cx="2286000" cy="5222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spcBef>
                <a:spcPct val="20000"/>
              </a:spcBef>
            </a:pPr>
            <a:r>
              <a:rPr lang="en-US" altLang="zh-CN" sz="28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 </a:t>
            </a: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激越响亮</a:t>
            </a:r>
            <a:endParaRPr lang="zh-CN" altLang="en-US" sz="2800" b="1">
              <a:solidFill>
                <a:srgbClr val="000000"/>
              </a:solidFill>
              <a:latin typeface="汉仪长宋简" panose="02010600000101010101" charset="-122"/>
              <a:ea typeface="汉仪长宋简" panose="02010600000101010101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087302" y="5665470"/>
            <a:ext cx="2087562" cy="5222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spcBef>
                <a:spcPct val="20000"/>
              </a:spcBef>
            </a:pP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气势雄壮</a:t>
            </a:r>
            <a:endParaRPr lang="zh-CN" altLang="en-US" sz="2800" b="1">
              <a:solidFill>
                <a:srgbClr val="000000"/>
              </a:solidFill>
              <a:latin typeface="汉仪长宋简" panose="02010600000101010101" charset="-122"/>
              <a:ea typeface="汉仪长宋简" panose="02010600000101010101" charset="-122"/>
            </a:endParaRPr>
          </a:p>
        </p:txBody>
      </p:sp>
      <p:sp>
        <p:nvSpPr>
          <p:cNvPr id="1048680" name="文本框 1048679"/>
          <p:cNvSpPr txBox="1"/>
          <p:nvPr/>
        </p:nvSpPr>
        <p:spPr>
          <a:xfrm>
            <a:off x="5087302" y="6253480"/>
            <a:ext cx="1608137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spcBef>
                <a:spcPct val="20000"/>
              </a:spcBef>
            </a:pPr>
            <a:r>
              <a:rPr lang="zh-CN" altLang="en-US" sz="28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戛然而止</a:t>
            </a:r>
            <a:endParaRPr lang="zh-CN" altLang="en-US" sz="2800" b="1">
              <a:solidFill>
                <a:srgbClr val="000000"/>
              </a:solidFill>
              <a:latin typeface="汉仪长宋简" panose="02010600000101010101" charset="-122"/>
              <a:ea typeface="汉仪长宋简" panose="02010600000101010101" charset="-122"/>
            </a:endParaRPr>
          </a:p>
        </p:txBody>
      </p:sp>
      <p:sp>
        <p:nvSpPr>
          <p:cNvPr id="1048679" name="文本框 1048678"/>
          <p:cNvSpPr txBox="1"/>
          <p:nvPr/>
        </p:nvSpPr>
        <p:spPr>
          <a:xfrm>
            <a:off x="7345680" y="2951480"/>
            <a:ext cx="7623810" cy="189166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spcBef>
                <a:spcPct val="50000"/>
              </a:spcBef>
            </a:pPr>
            <a:r>
              <a:rPr lang="zh-CN" altLang="en-US" sz="24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将抽象无形的</a:t>
            </a:r>
            <a:endParaRPr lang="zh-CN" altLang="en-US" sz="1400">
              <a:solidFill>
                <a:srgbClr val="000000"/>
              </a:solidFill>
            </a:endParaRPr>
          </a:p>
          <a:p>
            <a:pPr lvl="0" indent="-342900">
              <a:spcBef>
                <a:spcPct val="50000"/>
              </a:spcBef>
            </a:pPr>
            <a:r>
              <a:rPr lang="zh-CN" altLang="en-US" sz="24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音乐写得</a:t>
            </a:r>
            <a:endParaRPr lang="zh-CN" altLang="en-US" sz="2400" b="1">
              <a:solidFill>
                <a:srgbClr val="000000"/>
              </a:solidFill>
              <a:latin typeface="汉仪长宋简" panose="02010600000101010101" charset="-122"/>
              <a:ea typeface="汉仪长宋简" panose="02010600000101010101" charset="-122"/>
            </a:endParaRPr>
          </a:p>
          <a:p>
            <a:pPr lvl="0" indent="-342900">
              <a:spcBef>
                <a:spcPct val="50000"/>
              </a:spcBef>
            </a:pPr>
            <a:r>
              <a:rPr lang="zh-CN" altLang="en-US" sz="24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有形可感</a:t>
            </a:r>
            <a:endParaRPr lang="zh-CN" altLang="en-US" sz="1400">
              <a:solidFill>
                <a:srgbClr val="000000"/>
              </a:solidFill>
            </a:endParaRPr>
          </a:p>
          <a:p>
            <a:pPr lvl="0" indent="-342900">
              <a:spcBef>
                <a:spcPct val="50000"/>
              </a:spcBef>
            </a:pPr>
            <a:endParaRPr lang="zh-CN" altLang="en-US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486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486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486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486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486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486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48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48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486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486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486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486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48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486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4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4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48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48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486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486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486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486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48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48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1048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671" grpId="0"/>
      <p:bldP spid="1048672" grpId="0"/>
      <p:bldP spid="1048673" grpId="0"/>
      <p:bldP spid="1048674" grpId="0"/>
      <p:bldP spid="1048675" grpId="0"/>
      <p:bldP spid="1048676" grpId="0"/>
      <p:bldP spid="6" grpId="0"/>
      <p:bldP spid="104868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/>
          <p:cNvCxnSpPr/>
          <p:nvPr/>
        </p:nvCxnSpPr>
        <p:spPr>
          <a:xfrm flipV="1">
            <a:off x="323850" y="1412875"/>
            <a:ext cx="6192520" cy="514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文本框 1048681"/>
          <p:cNvSpPr txBox="1"/>
          <p:nvPr/>
        </p:nvSpPr>
        <p:spPr>
          <a:xfrm>
            <a:off x="324167" y="1616075"/>
            <a:ext cx="9915525" cy="161480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spcBef>
                <a:spcPct val="50000"/>
              </a:spcBef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   </a:t>
            </a:r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</a:rPr>
              <a:t>   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zh-CN" altLang="en-US" sz="24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唱了数十句之后，渐渐地越唱越高，忽然拔了一个尖儿，</a:t>
            </a:r>
            <a:endParaRPr lang="zh-CN" altLang="en-US" sz="2400" b="1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  <a:p>
            <a:pPr lvl="0" indent="-342900">
              <a:spcBef>
                <a:spcPct val="50000"/>
              </a:spcBef>
            </a:pPr>
            <a:r>
              <a:rPr lang="zh-CN" altLang="en-US" sz="24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像一线钢丝抛入天际</a:t>
            </a:r>
            <a:r>
              <a:rPr lang="en-US" altLang="zh-CN" sz="24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……</a:t>
            </a:r>
            <a:endParaRPr lang="en-US" altLang="zh-CN" sz="2400" b="1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  <a:p>
            <a:pPr lvl="0" indent="-342900">
              <a:spcBef>
                <a:spcPct val="50000"/>
              </a:spcBef>
            </a:pPr>
            <a:r>
              <a:rPr lang="en-US" altLang="zh-CN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 </a:t>
            </a:r>
            <a:endParaRPr lang="en-US" altLang="zh-CN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</p:txBody>
      </p:sp>
      <p:sp>
        <p:nvSpPr>
          <p:cNvPr id="1048685" name="直接连接符 1048684"/>
          <p:cNvSpPr/>
          <p:nvPr/>
        </p:nvSpPr>
        <p:spPr>
          <a:xfrm flipV="1">
            <a:off x="323850" y="2760980"/>
            <a:ext cx="3676650" cy="87630"/>
          </a:xfrm>
          <a:prstGeom prst="line">
            <a:avLst/>
          </a:prstGeom>
          <a:noFill/>
          <a:ln w="28575" cap="flat" cmpd="sng">
            <a:solidFill>
              <a:srgbClr val="FF0000">
                <a:alpha val="100000"/>
              </a:srgbClr>
            </a:solidFill>
            <a:prstDash val="solid"/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048683" name="文本框 1048682"/>
          <p:cNvSpPr txBox="1"/>
          <p:nvPr/>
        </p:nvSpPr>
        <p:spPr>
          <a:xfrm>
            <a:off x="4792662" y="3168332"/>
            <a:ext cx="4114800" cy="46037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spcBef>
                <a:spcPct val="50000"/>
              </a:spcBef>
            </a:pPr>
            <a:r>
              <a:rPr lang="en-US" altLang="zh-CN" sz="24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——</a:t>
            </a:r>
            <a:r>
              <a:rPr lang="zh-CN" altLang="en-US" sz="24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刘鹗</a:t>
            </a:r>
            <a:r>
              <a:rPr lang="en-US" altLang="zh-CN" sz="24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《</a:t>
            </a:r>
            <a:r>
              <a:rPr lang="zh-CN" altLang="en-US" sz="24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老残游记</a:t>
            </a:r>
            <a:r>
              <a:rPr lang="en-US" altLang="zh-CN" sz="2400" b="1">
                <a:solidFill>
                  <a:srgbClr val="000000"/>
                </a:solidFill>
                <a:latin typeface="汉仪全唐诗简" panose="00020600040101010101" charset="-122"/>
                <a:ea typeface="汉仪全唐诗简" panose="00020600040101010101" charset="-122"/>
              </a:rPr>
              <a:t>》</a:t>
            </a:r>
            <a:endParaRPr lang="en-US" altLang="zh-CN" sz="2400" b="1">
              <a:solidFill>
                <a:srgbClr val="000000"/>
              </a:solidFill>
              <a:latin typeface="汉仪全唐诗简" panose="00020600040101010101" charset="-122"/>
              <a:ea typeface="汉仪全唐诗简" panose="00020600040101010101" charset="-122"/>
            </a:endParaRPr>
          </a:p>
        </p:txBody>
      </p:sp>
      <p:sp>
        <p:nvSpPr>
          <p:cNvPr id="1048684" name="文本框 1048683"/>
          <p:cNvSpPr txBox="1"/>
          <p:nvPr/>
        </p:nvSpPr>
        <p:spPr>
          <a:xfrm>
            <a:off x="4284980" y="3943032"/>
            <a:ext cx="4530725" cy="70643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-342900">
              <a:spcBef>
                <a:spcPct val="50000"/>
              </a:spcBef>
            </a:pPr>
            <a:r>
              <a:rPr lang="zh-CN" altLang="en-US" sz="40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尖细高亢</a:t>
            </a:r>
            <a:r>
              <a:rPr lang="en-US" altLang="zh-CN" sz="40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——</a:t>
            </a:r>
            <a:r>
              <a:rPr lang="zh-CN" altLang="en-US" sz="4000" b="1">
                <a:solidFill>
                  <a:srgbClr val="000000"/>
                </a:solidFill>
                <a:latin typeface="汉仪长宋简" panose="02010600000101010101" charset="-122"/>
                <a:ea typeface="汉仪长宋简" panose="02010600000101010101" charset="-122"/>
              </a:rPr>
              <a:t>比喻</a:t>
            </a:r>
            <a:endParaRPr lang="zh-CN" altLang="en-US" sz="4000" b="1">
              <a:solidFill>
                <a:srgbClr val="000000"/>
              </a:solidFill>
              <a:latin typeface="汉仪长宋简" panose="02010600000101010101" charset="-122"/>
              <a:ea typeface="汉仪长宋简" panose="02010600000101010101" charset="-122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https://d.book118.com/148067134041006027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a939c695-7b55-4562-8816-a645d814fc4e}"/>
  <p:tag name="TABLE_ENDDRAG_ORIGIN_RECT" val="515*365"/>
  <p:tag name="TABLE_ENDDRAG_RECT" val="92*134*479*354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9">
      <vt:lpstr>Arial</vt:lpstr>
      <vt:lpstr>Calibri</vt:lpstr>
      <vt:lpstr>宋体</vt:lpstr>
      <vt:lpstr>黑体</vt:lpstr>
      <vt:lpstr>汉仪全唐诗简</vt:lpstr>
      <vt:lpstr>汉仪长宋简</vt:lpstr>
      <vt:lpstr>楷体</vt:lpstr>
      <vt:lpstr>仿宋_GB2312</vt:lpstr>
      <vt:lpstr>微软雅黑</vt:lpstr>
      <vt:lpstr>Wingdings</vt:lpstr>
      <vt:lpstr>隶书</vt:lpstr>
      <vt:lpstr>Garamond</vt:lpstr>
      <vt:lpstr>Times New Roman</vt:lpstr>
      <vt:lpstr>Office Theme</vt:lpstr>
      <vt:lpstr>PowerPoint Presentation</vt:lpstr>
      <vt:lpstr>PowerPoint Presentation</vt:lpstr>
      <vt:lpstr>《琵琶行》                         ——乐与诗的对话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转轴拨弦三两声，未成曲调先有情。 弦弦掩抑声声思，似诉平生不得志。 </vt:lpstr>
      <vt:lpstr>低眉信手续续弹，说尽心中无限事。---倾诉悲情</vt:lpstr>
      <vt:lpstr>欢   乐   曲</vt:lpstr>
      <vt:lpstr>沉   思   曲</vt:lpstr>
      <vt:lpstr>悲   愤   曲</vt:lpstr>
      <vt:lpstr>PowerPoint Presentation</vt:lpstr>
      <vt:lpstr>鉴赏：音乐描写的特色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2024-09-05T00:50:36.360</cp:lastPrinted>
  <dcterms:created xsi:type="dcterms:W3CDTF">2024-09-04T16:50:36Z</dcterms:created>
  <dcterms:modified xsi:type="dcterms:W3CDTF">2024-09-04T16:50:38Z</dcterms:modified>
</cp:coreProperties>
</file>