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49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26.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5" name="幻灯片图像占位符 1"/>
          <p:cNvSpPr>
            <a:spLocks noGrp="1" noRot="1" noChangeAspect="1"/>
          </p:cNvSpPr>
          <p:nvPr>
            <p:ph type="sldImg"/>
          </p:nvPr>
        </p:nvSpPr>
        <p:spPr/>
      </p:sp>
      <p:sp>
        <p:nvSpPr>
          <p:cNvPr id="1048627" name="备注占位符 2"/>
          <p:cNvSpPr>
            <a:spLocks noGrp="1"/>
          </p:cNvSpPr>
          <p:nvPr>
            <p:ph type="body" idx="1"/>
          </p:nvPr>
        </p:nvSpPr>
        <p:spPr/>
        <p:txBody>
          <a:bodyPr/>
          <a:lstStyle/>
          <a:p>
            <a:endParaRPr lang="zh-CN" altLang="en-US"/>
          </a:p>
        </p:txBody>
      </p:sp>
      <p:sp>
        <p:nvSpPr>
          <p:cNvPr id="1048629"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C5FB35-714A-42C4-95D4-D144849BE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8EFC73-876A-401E-89C5-AC982DA6C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C9ACF-F9B1-441F-B996-5DA6A9C40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0FEC4B-585D-426A-B563-7B86CC020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B7B43-8367-4C5E-AF4D-B0039144F0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A0D394-CC39-4B0E-AE70-AD22B476FF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D9D8AF-808D-4947-AED6-D8C9DE05BA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5E863-67D1-4F39-BCC1-D0B0778A1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0A3662-B484-4E6F-9CA7-AC6C07AF11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DB5B7-087A-4A7D-951D-77CEDE2F8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0C5DD-20F4-42C9-9129-1E5A81693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490486" r:id="rId2"/>
    <p:sldLayoutId id="2147490487" r:id="rId3"/>
    <p:sldLayoutId id="2147490488" r:id="rId4"/>
    <p:sldLayoutId id="2147490489" r:id="rId5"/>
    <p:sldLayoutId id="2147490490" r:id="rId6"/>
    <p:sldLayoutId id="2147490491" r:id="rId7"/>
    <p:sldLayoutId id="2147490492" r:id="rId8"/>
    <p:sldLayoutId id="2147490493" r:id="rId9"/>
    <p:sldLayoutId id="2147490494" r:id="rId10"/>
    <p:sldLayoutId id="2147490495"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20" Type="http://schemas.openxmlformats.org/officeDocument/2006/relationships/tags" Target="../tags/tag156.xml" /><Relationship Id="rId21" Type="http://schemas.openxmlformats.org/officeDocument/2006/relationships/tags" Target="../tags/tag157.xml" /><Relationship Id="rId22" Type="http://schemas.openxmlformats.org/officeDocument/2006/relationships/tags" Target="../tags/tag158.xml" /><Relationship Id="rId23" Type="http://schemas.openxmlformats.org/officeDocument/2006/relationships/tags" Target="../tags/tag159.xml" /><Relationship Id="rId24" Type="http://schemas.openxmlformats.org/officeDocument/2006/relationships/tags" Target="../tags/tag160.xml" /><Relationship Id="rId25" Type="http://schemas.openxmlformats.org/officeDocument/2006/relationships/tags" Target="../tags/tag161.xml" /><Relationship Id="rId26" Type="http://schemas.openxmlformats.org/officeDocument/2006/relationships/tags" Target="../tags/tag162.xml" /><Relationship Id="rId27" Type="http://schemas.openxmlformats.org/officeDocument/2006/relationships/tags" Target="../tags/tag163.xml" /><Relationship Id="rId28" Type="http://schemas.openxmlformats.org/officeDocument/2006/relationships/tags" Target="../tags/tag164.xml" /><Relationship Id="rId29" Type="http://schemas.openxmlformats.org/officeDocument/2006/relationships/tags" Target="../tags/tag165.xml" /><Relationship Id="rId3" Type="http://schemas.openxmlformats.org/officeDocument/2006/relationships/tags" Target="../tags/tag139.xml" /><Relationship Id="rId30" Type="http://schemas.openxmlformats.org/officeDocument/2006/relationships/tags" Target="../tags/tag166.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18" Type="http://schemas.openxmlformats.org/officeDocument/2006/relationships/tags" Target="../tags/tag217.xml" /><Relationship Id="rId19" Type="http://schemas.openxmlformats.org/officeDocument/2006/relationships/tags" Target="../tags/tag218.xml" /><Relationship Id="rId2" Type="http://schemas.openxmlformats.org/officeDocument/2006/relationships/tags" Target="../tags/tag201.xml" /><Relationship Id="rId20" Type="http://schemas.openxmlformats.org/officeDocument/2006/relationships/tags" Target="../tags/tag219.xml" /><Relationship Id="rId21" Type="http://schemas.openxmlformats.org/officeDocument/2006/relationships/tags" Target="../tags/tag220.xml" /><Relationship Id="rId22" Type="http://schemas.openxmlformats.org/officeDocument/2006/relationships/tags" Target="../tags/tag221.xml" /><Relationship Id="rId23" Type="http://schemas.openxmlformats.org/officeDocument/2006/relationships/tags" Target="../tags/tag222.xml" /><Relationship Id="rId24" Type="http://schemas.openxmlformats.org/officeDocument/2006/relationships/tags" Target="../tags/tag223.xml" /><Relationship Id="rId25" Type="http://schemas.openxmlformats.org/officeDocument/2006/relationships/tags" Target="../tags/tag224.xml" /><Relationship Id="rId26" Type="http://schemas.openxmlformats.org/officeDocument/2006/relationships/tags" Target="../tags/tag225.xml" /><Relationship Id="rId27" Type="http://schemas.openxmlformats.org/officeDocument/2006/relationships/tags" Target="../tags/tag226.xml" /><Relationship Id="rId28" Type="http://schemas.openxmlformats.org/officeDocument/2006/relationships/tags" Target="../tags/tag227.xml" /><Relationship Id="rId29" Type="http://schemas.openxmlformats.org/officeDocument/2006/relationships/tags" Target="../tags/tag228.xml" /><Relationship Id="rId3" Type="http://schemas.openxmlformats.org/officeDocument/2006/relationships/tags" Target="../tags/tag202.xml" /><Relationship Id="rId30" Type="http://schemas.openxmlformats.org/officeDocument/2006/relationships/tags" Target="../tags/tag229.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tags" Target="../tags/tag256.xml" /><Relationship Id="rId15" Type="http://schemas.openxmlformats.org/officeDocument/2006/relationships/tags" Target="../tags/tag257.xml" /><Relationship Id="rId16" Type="http://schemas.openxmlformats.org/officeDocument/2006/relationships/tags" Target="../tags/tag258.xml" /><Relationship Id="rId17" Type="http://schemas.openxmlformats.org/officeDocument/2006/relationships/tags" Target="../tags/tag259.xml" /><Relationship Id="rId18" Type="http://schemas.openxmlformats.org/officeDocument/2006/relationships/tags" Target="../tags/tag260.xml" /><Relationship Id="rId19" Type="http://schemas.openxmlformats.org/officeDocument/2006/relationships/tags" Target="../tags/tag261.xml" /><Relationship Id="rId2" Type="http://schemas.openxmlformats.org/officeDocument/2006/relationships/tags" Target="../tags/tag244.xml" /><Relationship Id="rId20" Type="http://schemas.openxmlformats.org/officeDocument/2006/relationships/tags" Target="../tags/tag262.xml" /><Relationship Id="rId21" Type="http://schemas.openxmlformats.org/officeDocument/2006/relationships/tags" Target="../tags/tag263.xml" /><Relationship Id="rId22" Type="http://schemas.openxmlformats.org/officeDocument/2006/relationships/tags" Target="../tags/tag264.xml" /><Relationship Id="rId23" Type="http://schemas.openxmlformats.org/officeDocument/2006/relationships/tags" Target="../tags/tag265.xml" /><Relationship Id="rId24" Type="http://schemas.openxmlformats.org/officeDocument/2006/relationships/tags" Target="../tags/tag266.xml" /><Relationship Id="rId25" Type="http://schemas.openxmlformats.org/officeDocument/2006/relationships/tags" Target="../tags/tag267.xml" /><Relationship Id="rId26" Type="http://schemas.openxmlformats.org/officeDocument/2006/relationships/tags" Target="../tags/tag268.xml" /><Relationship Id="rId27" Type="http://schemas.openxmlformats.org/officeDocument/2006/relationships/tags" Target="../tags/tag269.xml" /><Relationship Id="rId28" Type="http://schemas.openxmlformats.org/officeDocument/2006/relationships/tags" Target="../tags/tag270.xml" /><Relationship Id="rId29" Type="http://schemas.openxmlformats.org/officeDocument/2006/relationships/tags" Target="../tags/tag271.xml" /><Relationship Id="rId3" Type="http://schemas.openxmlformats.org/officeDocument/2006/relationships/tags" Target="../tags/tag245.xml" /><Relationship Id="rId30" Type="http://schemas.openxmlformats.org/officeDocument/2006/relationships/tags" Target="../tags/tag272.xml" /><Relationship Id="rId31" Type="http://schemas.openxmlformats.org/officeDocument/2006/relationships/tags" Target="../tags/tag273.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tags" Target="../tags/tag310.xml" /><Relationship Id="rId15" Type="http://schemas.openxmlformats.org/officeDocument/2006/relationships/tags" Target="../tags/tag311.xml" /><Relationship Id="rId16" Type="http://schemas.openxmlformats.org/officeDocument/2006/relationships/tags" Target="../tags/tag312.xml" /><Relationship Id="rId17" Type="http://schemas.openxmlformats.org/officeDocument/2006/relationships/tags" Target="../tags/tag313.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tags" Target="../tags/tag324.xml" /><Relationship Id="rId13" Type="http://schemas.openxmlformats.org/officeDocument/2006/relationships/tags" Target="../tags/tag325.xml" /><Relationship Id="rId2" Type="http://schemas.openxmlformats.org/officeDocument/2006/relationships/tags" Target="../tags/tag314.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tags" Target="../tags/tag319.xml" /><Relationship Id="rId8" Type="http://schemas.openxmlformats.org/officeDocument/2006/relationships/tags" Target="../tags/tag320.xml" /><Relationship Id="rId9" Type="http://schemas.openxmlformats.org/officeDocument/2006/relationships/tags" Target="../tags/tag32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7001703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normAutofit fontScale="90000"/>
          </a:bodyPr>
          <a:lstStyle/>
          <a:p>
            <a:r>
              <a:rPr lang="zh-CN" altLang="en-US"/>
              <a:t>培养学校教师良好的教育伦理与职业道德的培训课程</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2"/>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3"/>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983990" y="88709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4057930" y="9325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915104" y="9979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单击此处添加文本</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983990" y="178371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4057930" y="182913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915104" y="189461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教育伦理与职业道德的重要性</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983990" y="268033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4057930" y="27257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915104" y="279123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教育伦理的基本原则</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983990" y="357695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4057930" y="362237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915104" y="368785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职业道德的核心要素</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983990" y="447357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4057930" y="45189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915104" y="4584479"/>
            <a:ext cx="4286398" cy="489034"/>
          </a:xfrm>
          <a:prstGeom prst="rect">
            <a:avLst/>
          </a:prstGeom>
          <a:noFill/>
        </p:spPr>
        <p:txBody>
          <a:bodyPr wrap="square" lIns="0" tIns="0" rIns="0" bIns="0" rtlCol="0" anchor="ctr" anchorCtr="0">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教育伦理与职业道德的实践应用</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72" name="矩形: 圆角 28"/>
          <p:cNvSpPr/>
          <p:nvPr>
            <p:custDataLst>
              <p:tags r:id="rId20"/>
            </p:custDataLst>
          </p:nvPr>
        </p:nvSpPr>
        <p:spPr>
          <a:xfrm>
            <a:off x="3983990" y="537019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74" name="序号"/>
          <p:cNvSpPr txBox="1"/>
          <p:nvPr>
            <p:custDataLst>
              <p:tags r:id="rId21"/>
            </p:custDataLst>
          </p:nvPr>
        </p:nvSpPr>
        <p:spPr>
          <a:xfrm>
            <a:off x="4057930" y="54156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06</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6" name="标题"/>
          <p:cNvSpPr txBox="1"/>
          <p:nvPr>
            <p:custDataLst>
              <p:tags r:id="rId22"/>
            </p:custDataLst>
          </p:nvPr>
        </p:nvSpPr>
        <p:spPr>
          <a:xfrm>
            <a:off x="4915104" y="5481099"/>
            <a:ext cx="4286398" cy="489034"/>
          </a:xfrm>
          <a:prstGeom prst="rect">
            <a:avLst/>
          </a:prstGeom>
          <a:noFill/>
        </p:spPr>
        <p:txBody>
          <a:bodyPr wrap="square" lIns="0" tIns="0" rIns="0" bIns="0" rtlCol="0" anchor="ctr" anchorCtr="0">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提升教育伦理与职业道德的途径</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6" name="标题 1"/>
          <p:cNvSpPr>
            <a:spLocks noGrp="1"/>
          </p:cNvSpPr>
          <p:nvPr>
            <p:ph type="title" idx="4"/>
            <p:custDataLst>
              <p:tags r:id="rId2"/>
            </p:custDataLst>
          </p:nvPr>
        </p:nvSpPr>
        <p:spPr/>
        <p:txBody>
          <a:bodyPr/>
          <a:lstStyle/>
          <a:p>
            <a:r>
              <a:rPr lang="zh-CN" altLang="en-US"/>
              <a:t>添加章节标题</a:t>
            </a:r>
            <a:endParaRPr lang="zh-CN" altLang="en-US"/>
          </a:p>
        </p:txBody>
      </p:sp>
      <p:sp>
        <p:nvSpPr>
          <p:cNvPr id="1048928"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30" name="文本占位符 4"/>
          <p:cNvSpPr>
            <a:spLocks noGrp="1"/>
          </p:cNvSpPr>
          <p:nvPr>
            <p:ph type="body" idx="1"/>
            <p:custDataLst>
              <p:tags r:id="rId4"/>
            </p:custDataLst>
          </p:nvPr>
        </p:nvSpPr>
        <p:spPr/>
        <p:txBody>
          <a:bodyPr/>
          <a:lstStyle/>
          <a:p>
            <a:r>
              <a:rPr lang="zh-CN" altLang="en-US"/>
              <a:t>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72" name="标题 1"/>
          <p:cNvSpPr>
            <a:spLocks noGrp="1"/>
          </p:cNvSpPr>
          <p:nvPr>
            <p:ph type="title" idx="4"/>
            <p:custDataLst>
              <p:tags r:id="rId2"/>
            </p:custDataLst>
          </p:nvPr>
        </p:nvSpPr>
        <p:spPr/>
        <p:txBody>
          <a:bodyPr>
            <a:normAutofit fontScale="90000"/>
          </a:bodyPr>
          <a:lstStyle/>
          <a:p>
            <a:r>
              <a:rPr lang="zh-CN" altLang="en-US"/>
              <a:t>教育伦理与职业道德的重要性</a:t>
            </a:r>
            <a:endParaRPr lang="zh-CN" altLang="en-US"/>
          </a:p>
        </p:txBody>
      </p:sp>
      <p:sp>
        <p:nvSpPr>
          <p:cNvPr id="1048974"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76" name="文本占位符 4"/>
          <p:cNvSpPr>
            <a:spLocks noGrp="1"/>
          </p:cNvSpPr>
          <p:nvPr>
            <p:ph type="body" idx="1"/>
            <p:custDataLst>
              <p:tags r:id="rId4"/>
            </p:custDataLst>
          </p:nvPr>
        </p:nvSpPr>
        <p:spPr/>
        <p:txBody>
          <a:bodyPr/>
          <a:lstStyle/>
          <a:p>
            <a:r>
              <a:rPr lang="zh-CN" altLang="en-US"/>
              <a:t>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8" name="标题 1"/>
          <p:cNvSpPr>
            <a:spLocks noGrp="1"/>
          </p:cNvSpPr>
          <p:nvPr>
            <p:ph type="title" idx="2"/>
          </p:nvPr>
        </p:nvSpPr>
        <p:spPr/>
        <p:txBody>
          <a:bodyPr/>
          <a:lstStyle/>
          <a:p>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8" name="标题 1"/>
          <p:cNvSpPr>
            <a:spLocks noGrp="1"/>
          </p:cNvSpPr>
          <p:nvPr>
            <p:ph type="title" idx="3"/>
          </p:nvPr>
        </p:nvSpPr>
        <p:spPr/>
        <p:txBody>
          <a:bodyPr/>
          <a:lstStyle/>
          <a:p>
            <a:r>
              <a:rPr lang="zh-CN" altLang="en-US"/>
              <a:t>教师职业的特殊性</a:t>
            </a:r>
            <a:endParaRPr lang="zh-CN" altLang="en-US"/>
          </a:p>
        </p:txBody>
      </p:sp>
      <p:sp>
        <p:nvSpPr>
          <p:cNvPr id="1049050"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2"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4"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6"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58"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0"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62"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64"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6"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68"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70"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72"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4"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6"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8"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2"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4"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6"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教师是学生的榜样，他们的言行举止对学生有深远的影响</a:t>
            </a:r>
            <a:endParaRPr lang="zh-CN" altLang="en-US" sz="1200" spc="150">
              <a:solidFill>
                <a:schemeClr val="tx1">
                  <a:lumMod val="65000"/>
                  <a:lumOff val="35000"/>
                </a:schemeClr>
              </a:solidFill>
              <a:latin typeface="+mn-ea"/>
              <a:sym typeface="+mn-ea"/>
            </a:endParaRPr>
          </a:p>
        </p:txBody>
      </p:sp>
      <p:sp>
        <p:nvSpPr>
          <p:cNvPr id="1049088"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教师需要关爱学生，尊重学生的个性和差异，促进学生的全面发展</a:t>
            </a:r>
            <a:endParaRPr lang="zh-CN" altLang="en-US" sz="1200" spc="150">
              <a:solidFill>
                <a:schemeClr val="tx1">
                  <a:lumMod val="65000"/>
                  <a:lumOff val="35000"/>
                </a:schemeClr>
              </a:solidFill>
              <a:latin typeface="+mn-ea"/>
              <a:sym typeface="+mn-ea"/>
            </a:endParaRPr>
          </a:p>
        </p:txBody>
      </p:sp>
      <p:sp>
        <p:nvSpPr>
          <p:cNvPr id="1049090"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教师需要遵守教育法规，维护教育公平和公正</a:t>
            </a:r>
            <a:endParaRPr lang="zh-CN" altLang="en-US" sz="1200" spc="150">
              <a:solidFill>
                <a:schemeClr val="tx1">
                  <a:lumMod val="65000"/>
                  <a:lumOff val="35000"/>
                </a:schemeClr>
              </a:solidFill>
              <a:latin typeface="+mn-ea"/>
              <a:sym typeface="+mn-ea"/>
            </a:endParaRPr>
          </a:p>
        </p:txBody>
      </p:sp>
      <p:sp>
        <p:nvSpPr>
          <p:cNvPr id="1049092"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教师需要具备良好的道德品质，以引导学生形成正确的价值观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26" name="标题 1"/>
          <p:cNvSpPr>
            <a:spLocks noGrp="1"/>
          </p:cNvSpPr>
          <p:nvPr>
            <p:ph type="title" idx="3"/>
          </p:nvPr>
        </p:nvSpPr>
        <p:spPr/>
        <p:txBody>
          <a:bodyPr/>
          <a:lstStyle/>
          <a:p>
            <a:r>
              <a:rPr lang="zh-CN" altLang="en-US"/>
              <a:t>教育伦理与职业道德对教育质量的影响</a:t>
            </a:r>
            <a:endParaRPr lang="zh-CN" altLang="en-US"/>
          </a:p>
        </p:txBody>
      </p:sp>
      <p:sp>
        <p:nvSpPr>
          <p:cNvPr id="104912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3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3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教育伦理与职业道德可以促进教师与学生之间的良好关系，提高学生的学习积极性和效果。</a:t>
            </a:r>
            <a:endParaRPr lang="zh-CN" altLang="en-US" sz="1200" spc="150">
              <a:solidFill>
                <a:srgbClr val="FFFFFF"/>
              </a:solidFill>
              <a:latin typeface="+mn-ea"/>
              <a:sym typeface="+mn-ea"/>
            </a:endParaRPr>
          </a:p>
        </p:txBody>
      </p:sp>
      <p:sp>
        <p:nvSpPr>
          <p:cNvPr id="104913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教育伦理与职业道德可以帮助教师树立正确的教育观念，更好地履行教育职责。</a:t>
            </a:r>
            <a:endParaRPr lang="zh-CN" altLang="en-US" sz="1200" spc="150">
              <a:solidFill>
                <a:schemeClr val="tx1">
                  <a:lumMod val="65000"/>
                  <a:lumOff val="35000"/>
                </a:schemeClr>
              </a:solidFill>
              <a:latin typeface="+mn-ea"/>
              <a:sym typeface="+mn-ea"/>
            </a:endParaRPr>
          </a:p>
        </p:txBody>
      </p:sp>
      <p:sp>
        <p:nvSpPr>
          <p:cNvPr id="104914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4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良好的教育伦理与职业道德可以提高教师的专业素养，促进教育教学水平的提高。</a:t>
            </a:r>
            <a:endParaRPr lang="zh-CN" altLang="en-US" sz="1200" spc="150">
              <a:solidFill>
                <a:srgbClr val="FFFFFF"/>
              </a:solidFill>
              <a:latin typeface="+mn-ea"/>
              <a:sym typeface="+mn-ea"/>
            </a:endParaRPr>
          </a:p>
        </p:txBody>
      </p:sp>
      <p:sp>
        <p:nvSpPr>
          <p:cNvPr id="104915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5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教育伦理与职业道德是教师职业素养的重要组成部分，直接影响教育质量。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88" name="标题 1"/>
          <p:cNvSpPr>
            <a:spLocks noGrp="1"/>
          </p:cNvSpPr>
          <p:nvPr>
            <p:ph type="title" idx="3"/>
          </p:nvPr>
        </p:nvSpPr>
        <p:spPr/>
        <p:txBody>
          <a:bodyPr/>
          <a:lstStyle/>
          <a:p>
            <a:r>
              <a:rPr lang="zh-CN" altLang="en-US"/>
              <a:t>教师榜样作用与学生成长</a:t>
            </a:r>
            <a:endParaRPr lang="zh-CN" altLang="en-US"/>
          </a:p>
        </p:txBody>
      </p:sp>
      <p:sp>
        <p:nvSpPr>
          <p:cNvPr id="1049190"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2"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4"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6"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9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良好的教育伦理与职业道德可以帮助教师树立正确的价值观和行为准则</a:t>
            </a:r>
            <a:endParaRPr lang="zh-CN" altLang="en-US" sz="1400" spc="150">
              <a:solidFill>
                <a:schemeClr val="tx1"/>
              </a:solidFill>
              <a:effectLst/>
              <a:latin typeface="+mn-ea"/>
              <a:sym typeface="+mn-ea"/>
            </a:endParaRPr>
          </a:p>
        </p:txBody>
      </p:sp>
      <p:sp>
        <p:nvSpPr>
          <p:cNvPr id="104920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教师是学生的榜样，他们的言行举止都会对学生产生深远影响</a:t>
            </a:r>
            <a:endParaRPr lang="zh-CN" altLang="en-US" sz="1400" spc="150">
              <a:solidFill>
                <a:schemeClr val="tx1"/>
              </a:solidFill>
              <a:effectLst/>
              <a:latin typeface="+mn-ea"/>
              <a:sym typeface="+mn-ea"/>
            </a:endParaRPr>
          </a:p>
        </p:txBody>
      </p:sp>
      <p:sp>
        <p:nvSpPr>
          <p:cNvPr id="104920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教师通过以身作则，传递正确的价值观和行为准则，引导学生健康成长</a:t>
            </a:r>
            <a:endParaRPr lang="zh-CN" altLang="en-US" sz="1400" spc="150">
              <a:solidFill>
                <a:schemeClr val="tx1"/>
              </a:solidFill>
              <a:effectLst/>
              <a:latin typeface="+mn-ea"/>
              <a:sym typeface="+mn-ea"/>
            </a:endParaRPr>
          </a:p>
        </p:txBody>
      </p:sp>
      <p:sp>
        <p:nvSpPr>
          <p:cNvPr id="1049204"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教育伦理与职业道德的培养，有助于提高教师的专业素养和教学水平，从而更好地服务于学生</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38" name="标题 1"/>
          <p:cNvSpPr>
            <a:spLocks noGrp="1"/>
          </p:cNvSpPr>
          <p:nvPr>
            <p:ph type="title" idx="4"/>
            <p:custDataLst>
              <p:tags r:id="rId2"/>
            </p:custDataLst>
          </p:nvPr>
        </p:nvSpPr>
        <p:spPr/>
        <p:txBody>
          <a:bodyPr>
            <a:normAutofit fontScale="90000"/>
          </a:bodyPr>
          <a:lstStyle/>
          <a:p>
            <a:r>
              <a:rPr lang="zh-CN" altLang="en-US"/>
              <a:t>教育伦理的基本原则</a:t>
            </a:r>
            <a:endParaRPr lang="zh-CN" altLang="en-US"/>
          </a:p>
        </p:txBody>
      </p:sp>
      <p:sp>
        <p:nvSpPr>
          <p:cNvPr id="1049240"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242" name="文本占位符 4"/>
          <p:cNvSpPr>
            <a:spLocks noGrp="1"/>
          </p:cNvSpPr>
          <p:nvPr>
            <p:ph type="body" idx="1"/>
            <p:custDataLst>
              <p:tags r:id="rId4"/>
            </p:custDataLst>
          </p:nvPr>
        </p:nvSpPr>
        <p:spPr/>
        <p:txBody>
          <a:bodyPr/>
          <a:lstStyle/>
          <a:p>
            <a:r>
              <a:rPr lang="zh-CN" altLang="en-US"/>
              <a:t>3</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4" name="标题 1"/>
          <p:cNvSpPr>
            <a:spLocks noGrp="1"/>
          </p:cNvSpPr>
          <p:nvPr>
            <p:ph type="title" idx="2"/>
          </p:nvPr>
        </p:nvSpPr>
        <p:spPr/>
        <p:txBody>
          <a:bodyPr/>
          <a:lstStyle/>
          <a:p>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14" name="标题 1"/>
          <p:cNvSpPr>
            <a:spLocks noGrp="1"/>
          </p:cNvSpPr>
          <p:nvPr>
            <p:ph type="title" idx="3"/>
          </p:nvPr>
        </p:nvSpPr>
        <p:spPr/>
        <p:txBody>
          <a:bodyPr/>
          <a:lstStyle/>
          <a:p>
            <a:r>
              <a:rPr lang="zh-CN" altLang="en-US"/>
              <a:t>尊重学生的人格尊严</a:t>
            </a:r>
            <a:endParaRPr lang="zh-CN" altLang="en-US"/>
          </a:p>
        </p:txBody>
      </p:sp>
      <p:sp>
        <p:nvSpPr>
          <p:cNvPr id="104931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2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2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2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保护学生的隐私和权利</a:t>
            </a:r>
            <a:endParaRPr lang="zh-CN" altLang="en-US" sz="1400" spc="150">
              <a:solidFill>
                <a:schemeClr val="tx1"/>
              </a:solidFill>
              <a:effectLst/>
              <a:latin typeface="+mn-ea"/>
              <a:sym typeface="+mn-ea"/>
            </a:endParaRPr>
          </a:p>
        </p:txBody>
      </p:sp>
      <p:sp>
        <p:nvSpPr>
          <p:cNvPr id="104932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尊重学生的个性和差异</a:t>
            </a:r>
            <a:endParaRPr lang="zh-CN" altLang="en-US" sz="1400" spc="150">
              <a:solidFill>
                <a:schemeClr val="tx1"/>
              </a:solidFill>
              <a:effectLst/>
              <a:latin typeface="+mn-ea"/>
              <a:sym typeface="+mn-ea"/>
            </a:endParaRPr>
          </a:p>
        </p:txBody>
      </p:sp>
      <p:sp>
        <p:nvSpPr>
          <p:cNvPr id="104932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避免对学生进行体罚和侮辱</a:t>
            </a:r>
            <a:endParaRPr lang="zh-CN" altLang="en-US" sz="1400" spc="150">
              <a:solidFill>
                <a:schemeClr val="tx1"/>
              </a:solidFill>
              <a:effectLst/>
              <a:latin typeface="+mn-ea"/>
              <a:sym typeface="+mn-ea"/>
            </a:endParaRPr>
          </a:p>
        </p:txBody>
      </p:sp>
      <p:sp>
        <p:nvSpPr>
          <p:cNvPr id="104933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鼓励学生表达自己的观点和想法</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4" name="标题 1"/>
          <p:cNvSpPr>
            <a:spLocks noGrp="1"/>
          </p:cNvSpPr>
          <p:nvPr>
            <p:ph type="title" idx="3"/>
          </p:nvPr>
        </p:nvSpPr>
        <p:spPr/>
        <p:txBody>
          <a:bodyPr/>
          <a:lstStyle/>
          <a:p>
            <a:r>
              <a:rPr lang="zh-CN" altLang="en-US"/>
              <a:t>保障学生的合法权益</a:t>
            </a:r>
            <a:endParaRPr lang="zh-CN" altLang="en-US"/>
          </a:p>
        </p:txBody>
      </p:sp>
      <p:sp>
        <p:nvSpPr>
          <p:cNvPr id="104936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7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7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7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7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8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8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尊重学生的人格尊严和隐私权</a:t>
            </a:r>
            <a:endParaRPr lang="zh-CN" altLang="en-US" sz="1200" spc="150">
              <a:solidFill>
                <a:schemeClr val="tx1">
                  <a:lumMod val="65000"/>
                  <a:lumOff val="35000"/>
                </a:schemeClr>
              </a:solidFill>
              <a:latin typeface="+mn-ea"/>
              <a:sym typeface="+mn-ea"/>
            </a:endParaRPr>
          </a:p>
        </p:txBody>
      </p:sp>
      <p:sp>
        <p:nvSpPr>
          <p:cNvPr id="104940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促进学生的全面发展，关注学生的个性和特长</a:t>
            </a:r>
            <a:endParaRPr lang="zh-CN" altLang="en-US" sz="1200" spc="150">
              <a:solidFill>
                <a:schemeClr val="tx1">
                  <a:lumMod val="65000"/>
                  <a:lumOff val="35000"/>
                </a:schemeClr>
              </a:solidFill>
              <a:latin typeface="+mn-ea"/>
              <a:sym typeface="+mn-ea"/>
            </a:endParaRPr>
          </a:p>
        </p:txBody>
      </p:sp>
      <p:sp>
        <p:nvSpPr>
          <p:cNvPr id="104940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维护学生的合法权益，防止歧视和欺凌</a:t>
            </a:r>
            <a:endParaRPr lang="zh-CN" altLang="en-US" sz="1200" spc="150">
              <a:solidFill>
                <a:schemeClr val="tx1">
                  <a:lumMod val="65000"/>
                  <a:lumOff val="35000"/>
                </a:schemeClr>
              </a:solidFill>
              <a:latin typeface="+mn-ea"/>
              <a:sym typeface="+mn-ea"/>
            </a:endParaRPr>
          </a:p>
        </p:txBody>
      </p:sp>
      <p:sp>
        <p:nvSpPr>
          <p:cNvPr id="104940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保护学生的生命安全和身体健康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42" name="标题 1"/>
          <p:cNvSpPr>
            <a:spLocks noGrp="1"/>
          </p:cNvSpPr>
          <p:nvPr>
            <p:ph type="title" idx="3"/>
          </p:nvPr>
        </p:nvSpPr>
        <p:spPr/>
        <p:txBody>
          <a:bodyPr/>
          <a:lstStyle/>
          <a:p>
            <a:r>
              <a:rPr lang="zh-CN" altLang="en-US"/>
              <a:t>公正对待每一位学生</a:t>
            </a:r>
            <a:endParaRPr lang="zh-CN" altLang="en-US"/>
          </a:p>
        </p:txBody>
      </p:sp>
      <p:sp>
        <p:nvSpPr>
          <p:cNvPr id="104944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44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44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关注弱势群体：关注那些在学习、生活等方面需要帮助的学生，给予他们更多的关爱和支持</a:t>
            </a:r>
            <a:endParaRPr lang="zh-CN" altLang="en-US" sz="1200" spc="150">
              <a:solidFill>
                <a:srgbClr val="FFFFFF"/>
              </a:solidFill>
              <a:latin typeface="+mn-ea"/>
              <a:sym typeface="+mn-ea"/>
            </a:endParaRPr>
          </a:p>
        </p:txBody>
      </p:sp>
      <p:sp>
        <p:nvSpPr>
          <p:cNvPr id="104945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公平评价：对学生的学业成绩、行为表现等进行公正的评价</a:t>
            </a:r>
            <a:endParaRPr lang="zh-CN" altLang="en-US" sz="1200" spc="150">
              <a:solidFill>
                <a:schemeClr val="tx1">
                  <a:lumMod val="65000"/>
                  <a:lumOff val="35000"/>
                </a:schemeClr>
              </a:solidFill>
              <a:latin typeface="+mn-ea"/>
              <a:sym typeface="+mn-ea"/>
            </a:endParaRPr>
          </a:p>
        </p:txBody>
      </p:sp>
      <p:sp>
        <p:nvSpPr>
          <p:cNvPr id="104946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尊重学生：尊重学生的个性和差异，尊重学生的权利和尊严</a:t>
            </a:r>
            <a:endParaRPr lang="zh-CN" altLang="en-US" sz="1200" spc="150">
              <a:solidFill>
                <a:srgbClr val="FFFFFF"/>
              </a:solidFill>
              <a:latin typeface="+mn-ea"/>
              <a:sym typeface="+mn-ea"/>
            </a:endParaRPr>
          </a:p>
        </p:txBody>
      </p:sp>
      <p:sp>
        <p:nvSpPr>
          <p:cNvPr id="104946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6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7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平等对待：不因学生的性别、种族、家庭背景等因素而区别对待</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04" name="标题 1"/>
          <p:cNvSpPr>
            <a:spLocks noGrp="1"/>
          </p:cNvSpPr>
          <p:nvPr>
            <p:ph type="title" idx="3"/>
          </p:nvPr>
        </p:nvSpPr>
        <p:spPr/>
        <p:txBody>
          <a:bodyPr/>
          <a:lstStyle/>
          <a:p>
            <a:r>
              <a:rPr lang="zh-CN" altLang="en-US"/>
              <a:t>坚守诚信与廉洁从教</a:t>
            </a:r>
            <a:endParaRPr lang="zh-CN" altLang="en-US"/>
          </a:p>
        </p:txBody>
      </p:sp>
      <p:sp>
        <p:nvSpPr>
          <p:cNvPr id="1049506" name="五边形 2"/>
          <p:cNvSpPr/>
          <p:nvPr>
            <p:custDataLst>
              <p:tags r:id="rId2"/>
            </p:custDataLst>
          </p:nvPr>
        </p:nvSpPr>
        <p:spPr>
          <a:xfrm rot="16200000" flipH="1">
            <a:off x="1189436" y="2266912"/>
            <a:ext cx="608705" cy="1770292"/>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8" name="五边形 3"/>
          <p:cNvSpPr/>
          <p:nvPr>
            <p:custDataLst>
              <p:tags r:id="rId3"/>
            </p:custDataLst>
          </p:nvPr>
        </p:nvSpPr>
        <p:spPr>
          <a:xfrm rot="16200000" flipH="1">
            <a:off x="1205311" y="4239895"/>
            <a:ext cx="579012" cy="158975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0" name="任意多边形 4"/>
          <p:cNvSpPr/>
          <p:nvPr>
            <p:custDataLst>
              <p:tags r:id="rId4"/>
            </p:custDataLst>
          </p:nvPr>
        </p:nvSpPr>
        <p:spPr>
          <a:xfrm>
            <a:off x="699207" y="2845408"/>
            <a:ext cx="1589759" cy="239918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2" name="任意多边形 5"/>
          <p:cNvSpPr/>
          <p:nvPr>
            <p:custDataLst>
              <p:tags r:id="rId5"/>
            </p:custDataLst>
          </p:nvPr>
        </p:nvSpPr>
        <p:spPr>
          <a:xfrm flipV="1">
            <a:off x="608400" y="2390104"/>
            <a:ext cx="1770292" cy="85099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6"/>
            </p:custDataLst>
          </p:nvPr>
        </p:nvSpPr>
        <p:spPr bwMode="auto">
          <a:xfrm>
            <a:off x="699207" y="3293091"/>
            <a:ext cx="1589759" cy="1554265"/>
          </a:xfrm>
          <a:prstGeom prst="rect">
            <a:avLst/>
          </a:prstGeom>
          <a:noFill/>
          <a:ln>
            <a:noFill/>
          </a:ln>
        </p:spPr>
        <p:txBody>
          <a:bodyPr wrap="square">
            <a:normAutofit fontScale="92857"/>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1400" noProof="0">
                <a:ln>
                  <a:noFill/>
                </a:ln>
                <a:solidFill>
                  <a:schemeClr val="tx1">
                    <a:lumMod val="75000"/>
                    <a:lumOff val="25000"/>
                  </a:schemeClr>
                </a:solidFill>
                <a:effectLst/>
                <a:uLnTx/>
                <a:uFillTx/>
                <a:latin typeface="+mn-ea"/>
                <a:ea typeface="+mn-ea"/>
                <a:cs typeface="+mn-ea"/>
                <a:sym typeface="+mn-lt"/>
              </a:rPr>
              <a:t>诚信原则：教师应诚实守信，言行一致，遵守承诺</a:t>
            </a:r>
            <a:endParaRPr lang="zh-CN" altLang="en-US" sz="1400" noProof="0">
              <a:ln>
                <a:noFill/>
              </a:ln>
              <a:solidFill>
                <a:schemeClr val="tx1">
                  <a:lumMod val="75000"/>
                  <a:lumOff val="25000"/>
                </a:schemeClr>
              </a:solidFill>
              <a:effectLst/>
              <a:uLnTx/>
              <a:uFillTx/>
              <a:latin typeface="+mn-ea"/>
              <a:ea typeface="+mn-ea"/>
              <a:cs typeface="+mn-ea"/>
              <a:sym typeface="+mn-lt"/>
            </a:endParaRPr>
          </a:p>
        </p:txBody>
      </p:sp>
      <p:sp>
        <p:nvSpPr>
          <p:cNvPr id="1049516" name="五边形 16"/>
          <p:cNvSpPr/>
          <p:nvPr>
            <p:custDataLst>
              <p:tags r:id="rId7"/>
            </p:custDataLst>
          </p:nvPr>
        </p:nvSpPr>
        <p:spPr>
          <a:xfrm rot="16200000" flipH="1">
            <a:off x="4833136" y="2266277"/>
            <a:ext cx="608705" cy="177148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8" name="五边形 17"/>
          <p:cNvSpPr/>
          <p:nvPr>
            <p:custDataLst>
              <p:tags r:id="rId8"/>
            </p:custDataLst>
          </p:nvPr>
        </p:nvSpPr>
        <p:spPr>
          <a:xfrm rot="16200000" flipH="1">
            <a:off x="4847741" y="4239895"/>
            <a:ext cx="579012" cy="158975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0" name="任意多边形 18"/>
          <p:cNvSpPr/>
          <p:nvPr>
            <p:custDataLst>
              <p:tags r:id="rId9"/>
            </p:custDataLst>
          </p:nvPr>
        </p:nvSpPr>
        <p:spPr>
          <a:xfrm>
            <a:off x="4342907" y="2845408"/>
            <a:ext cx="1589759" cy="239918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2" name="任意多边形 19"/>
          <p:cNvSpPr/>
          <p:nvPr>
            <p:custDataLst>
              <p:tags r:id="rId10"/>
            </p:custDataLst>
          </p:nvPr>
        </p:nvSpPr>
        <p:spPr>
          <a:xfrm flipV="1">
            <a:off x="4251465" y="2390104"/>
            <a:ext cx="1771480" cy="85099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4342272" y="3286106"/>
            <a:ext cx="1590352" cy="1567199"/>
          </a:xfrm>
          <a:prstGeom prst="rect">
            <a:avLst/>
          </a:prstGeom>
          <a:noFill/>
          <a:ln>
            <a:noFill/>
          </a:ln>
        </p:spPr>
        <p:txBody>
          <a:bodyPr wrap="square">
            <a:normAutofit fontScale="6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公正原则：教师应公平对待每一位学生，不偏袒、歧视任何学生</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26" name="五边形 23"/>
          <p:cNvSpPr/>
          <p:nvPr>
            <p:custDataLst>
              <p:tags r:id="rId12"/>
            </p:custDataLst>
          </p:nvPr>
        </p:nvSpPr>
        <p:spPr>
          <a:xfrm rot="16200000" flipH="1">
            <a:off x="6654351" y="2293582"/>
            <a:ext cx="608705" cy="1770292"/>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8" name="五边形 24"/>
          <p:cNvSpPr/>
          <p:nvPr>
            <p:custDataLst>
              <p:tags r:id="rId13"/>
            </p:custDataLst>
          </p:nvPr>
        </p:nvSpPr>
        <p:spPr>
          <a:xfrm rot="16200000" flipH="1">
            <a:off x="6669591" y="4265295"/>
            <a:ext cx="579012" cy="159035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0" name="任意多边形 25"/>
          <p:cNvSpPr/>
          <p:nvPr>
            <p:custDataLst>
              <p:tags r:id="rId14"/>
            </p:custDataLst>
          </p:nvPr>
        </p:nvSpPr>
        <p:spPr>
          <a:xfrm>
            <a:off x="6163486" y="2871443"/>
            <a:ext cx="1590352" cy="2398594"/>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2" name="任意多边形 26"/>
          <p:cNvSpPr/>
          <p:nvPr>
            <p:custDataLst>
              <p:tags r:id="rId15"/>
            </p:custDataLst>
          </p:nvPr>
        </p:nvSpPr>
        <p:spPr>
          <a:xfrm flipV="1">
            <a:off x="6073315" y="2416775"/>
            <a:ext cx="1770292" cy="85099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6"/>
            </p:custDataLst>
          </p:nvPr>
        </p:nvSpPr>
        <p:spPr bwMode="auto">
          <a:xfrm>
            <a:off x="6164121" y="3312142"/>
            <a:ext cx="1589759" cy="1567199"/>
          </a:xfrm>
          <a:prstGeom prst="rect">
            <a:avLst/>
          </a:prstGeom>
          <a:noFill/>
          <a:ln>
            <a:noFill/>
          </a:ln>
        </p:spPr>
        <p:txBody>
          <a:bodyPr wrap="square">
            <a:normAutofit fontScale="6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尊重原则：教师应尊重学生的人格尊严，不侮辱、歧视学生</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36" name="五边形 10"/>
          <p:cNvSpPr/>
          <p:nvPr>
            <p:custDataLst>
              <p:tags r:id="rId17"/>
            </p:custDataLst>
          </p:nvPr>
        </p:nvSpPr>
        <p:spPr>
          <a:xfrm rot="16200000" flipH="1">
            <a:off x="3026526" y="4248785"/>
            <a:ext cx="579012" cy="158975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8" name="五边形 9"/>
          <p:cNvSpPr/>
          <p:nvPr>
            <p:custDataLst>
              <p:tags r:id="rId18"/>
            </p:custDataLst>
          </p:nvPr>
        </p:nvSpPr>
        <p:spPr>
          <a:xfrm rot="16200000" flipH="1">
            <a:off x="3010651" y="2275802"/>
            <a:ext cx="608705" cy="1770292"/>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0" name="任意多边形 11"/>
          <p:cNvSpPr/>
          <p:nvPr>
            <p:custDataLst>
              <p:tags r:id="rId19"/>
            </p:custDataLst>
          </p:nvPr>
        </p:nvSpPr>
        <p:spPr>
          <a:xfrm>
            <a:off x="2521057" y="2853663"/>
            <a:ext cx="1589759" cy="239918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42" name="任意多边形 12"/>
          <p:cNvSpPr/>
          <p:nvPr>
            <p:custDataLst>
              <p:tags r:id="rId20"/>
            </p:custDataLst>
          </p:nvPr>
        </p:nvSpPr>
        <p:spPr>
          <a:xfrm flipV="1">
            <a:off x="2430250" y="2398994"/>
            <a:ext cx="1770292" cy="85159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2521057" y="3289281"/>
            <a:ext cx="1589759" cy="1577259"/>
          </a:xfrm>
          <a:prstGeom prst="rect">
            <a:avLst/>
          </a:prstGeom>
          <a:noFill/>
          <a:ln>
            <a:noFill/>
          </a:ln>
        </p:spPr>
        <p:txBody>
          <a:bodyPr wrap="square">
            <a:normAutofit fontScale="6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廉洁原则：教师应廉洁自律，不收受学生和家长的财物，不谋取私利</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46" name="五边形 23"/>
          <p:cNvSpPr/>
          <p:nvPr>
            <p:custDataLst>
              <p:tags r:id="rId22"/>
            </p:custDataLst>
          </p:nvPr>
        </p:nvSpPr>
        <p:spPr>
          <a:xfrm rot="16200000" flipH="1">
            <a:off x="8475566" y="2293582"/>
            <a:ext cx="608705" cy="1770292"/>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8" name="五边形 24"/>
          <p:cNvSpPr/>
          <p:nvPr>
            <p:custDataLst>
              <p:tags r:id="rId23"/>
            </p:custDataLst>
          </p:nvPr>
        </p:nvSpPr>
        <p:spPr>
          <a:xfrm rot="16200000" flipH="1">
            <a:off x="8490806" y="4265295"/>
            <a:ext cx="579012" cy="159035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0" name="任意多边形 25"/>
          <p:cNvSpPr/>
          <p:nvPr>
            <p:custDataLst>
              <p:tags r:id="rId24"/>
            </p:custDataLst>
          </p:nvPr>
        </p:nvSpPr>
        <p:spPr>
          <a:xfrm>
            <a:off x="7985336" y="2871443"/>
            <a:ext cx="1590352" cy="2398594"/>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2" name="任意多边形 26"/>
          <p:cNvSpPr/>
          <p:nvPr>
            <p:custDataLst>
              <p:tags r:id="rId25"/>
            </p:custDataLst>
          </p:nvPr>
        </p:nvSpPr>
        <p:spPr>
          <a:xfrm flipV="1">
            <a:off x="7894530" y="2416775"/>
            <a:ext cx="1770292" cy="85099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6"/>
            </p:custDataLst>
          </p:nvPr>
        </p:nvSpPr>
        <p:spPr bwMode="auto">
          <a:xfrm>
            <a:off x="7985336" y="3304522"/>
            <a:ext cx="1589759" cy="1582288"/>
          </a:xfrm>
          <a:prstGeom prst="rect">
            <a:avLst/>
          </a:prstGeom>
          <a:noFill/>
          <a:ln>
            <a:noFill/>
          </a:ln>
        </p:spPr>
        <p:txBody>
          <a:bodyPr wrap="square">
            <a:normAutofit fontScale="6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关爱原则：教师应关爱学生，关注学生的身心健康，帮助学生成长</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56" name="五边形 23"/>
          <p:cNvSpPr/>
          <p:nvPr>
            <p:custDataLst>
              <p:tags r:id="rId27"/>
            </p:custDataLst>
          </p:nvPr>
        </p:nvSpPr>
        <p:spPr>
          <a:xfrm rot="16200000" flipH="1">
            <a:off x="10387587" y="2293582"/>
            <a:ext cx="608705" cy="1770292"/>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8" name="五边形 24"/>
          <p:cNvSpPr/>
          <p:nvPr>
            <p:custDataLst>
              <p:tags r:id="rId28"/>
            </p:custDataLst>
          </p:nvPr>
        </p:nvSpPr>
        <p:spPr>
          <a:xfrm rot="16200000" flipH="1">
            <a:off x="10403463" y="4265295"/>
            <a:ext cx="579012" cy="1590352"/>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0" name="任意多边形 25"/>
          <p:cNvSpPr/>
          <p:nvPr>
            <p:custDataLst>
              <p:tags r:id="rId29"/>
            </p:custDataLst>
          </p:nvPr>
        </p:nvSpPr>
        <p:spPr>
          <a:xfrm>
            <a:off x="9897358" y="2871443"/>
            <a:ext cx="1590352" cy="2398594"/>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2" name="任意多边形 26"/>
          <p:cNvSpPr/>
          <p:nvPr>
            <p:custDataLst>
              <p:tags r:id="rId30"/>
            </p:custDataLst>
          </p:nvPr>
        </p:nvSpPr>
        <p:spPr>
          <a:xfrm flipV="1">
            <a:off x="9807186" y="2416775"/>
            <a:ext cx="1770292" cy="85099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31"/>
            </p:custDataLst>
          </p:nvPr>
        </p:nvSpPr>
        <p:spPr bwMode="auto">
          <a:xfrm>
            <a:off x="9897993" y="3310237"/>
            <a:ext cx="1589759" cy="1570791"/>
          </a:xfrm>
          <a:prstGeom prst="rect">
            <a:avLst/>
          </a:prstGeom>
          <a:noFill/>
          <a:ln>
            <a:noFill/>
          </a:ln>
        </p:spPr>
        <p:txBody>
          <a:bodyPr wrap="square">
            <a:normAutofit fontScale="6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敬业原则：教师应敬业奉献，认真履行教育教学职责，不断提高自身素质</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98" name="标题 1"/>
          <p:cNvSpPr>
            <a:spLocks noGrp="1"/>
          </p:cNvSpPr>
          <p:nvPr>
            <p:ph type="title" idx="4"/>
            <p:custDataLst>
              <p:tags r:id="rId2"/>
            </p:custDataLst>
          </p:nvPr>
        </p:nvSpPr>
        <p:spPr/>
        <p:txBody>
          <a:bodyPr>
            <a:normAutofit fontScale="90000"/>
          </a:bodyPr>
          <a:lstStyle/>
          <a:p>
            <a:r>
              <a:rPr lang="zh-CN" altLang="en-US"/>
              <a:t>职业道德的核心要素</a:t>
            </a:r>
            <a:endParaRPr lang="zh-CN" altLang="en-US"/>
          </a:p>
        </p:txBody>
      </p:sp>
      <p:sp>
        <p:nvSpPr>
          <p:cNvPr id="1049600"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602" name="文本占位符 4"/>
          <p:cNvSpPr>
            <a:spLocks noGrp="1"/>
          </p:cNvSpPr>
          <p:nvPr>
            <p:ph type="body" idx="1"/>
            <p:custDataLst>
              <p:tags r:id="rId4"/>
            </p:custDataLst>
          </p:nvPr>
        </p:nvSpPr>
        <p:spPr/>
        <p:txBody>
          <a:bodyPr/>
          <a:lstStyle/>
          <a:p>
            <a:r>
              <a:rPr lang="zh-CN" altLang="en-US"/>
              <a:t>4</a:t>
            </a:r>
            <a:endParaRPr lang="zh-CN" altLang="en-US"/>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44" name="标题 1"/>
          <p:cNvSpPr>
            <a:spLocks noGrp="1"/>
          </p:cNvSpPr>
          <p:nvPr>
            <p:ph type="title" idx="2"/>
          </p:nvPr>
        </p:nvSpPr>
        <p:spPr/>
        <p:txBody>
          <a:bodyPr/>
          <a:lstStyle/>
          <a:p>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74" name="标题 1"/>
          <p:cNvSpPr>
            <a:spLocks noGrp="1"/>
          </p:cNvSpPr>
          <p:nvPr>
            <p:ph type="title" idx="3"/>
          </p:nvPr>
        </p:nvSpPr>
        <p:spPr/>
        <p:txBody>
          <a:bodyPr/>
          <a:lstStyle/>
          <a:p>
            <a:r>
              <a:rPr lang="zh-CN" altLang="en-US"/>
              <a:t>热爱教育事业</a:t>
            </a:r>
            <a:endParaRPr lang="zh-CN" altLang="en-US"/>
          </a:p>
        </p:txBody>
      </p:sp>
      <p:sp>
        <p:nvSpPr>
          <p:cNvPr id="104967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热爱学生：关心学生的成长和发展，尊重学生的个性和差异</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公正公平：对待学生一视同仁，不偏袒、不歧视</a:t>
            </a:r>
            <a:endParaRPr sz="2000" err="1">
              <a:solidFill>
                <a:schemeClr val="tx1">
                  <a:lumMod val="75000"/>
                  <a:lumOff val="25000"/>
                </a:schemeClr>
              </a:solidFill>
              <a:latin typeface="+mn-ea"/>
              <a:ea typeface="+mn-ea"/>
              <a:cs typeface="+mn-ea"/>
              <a:sym typeface="+mn-lt"/>
            </a:endParaRPr>
          </a:p>
        </p:txBody>
      </p:sp>
      <p:sp>
        <p:nvSpPr>
          <p:cNvPr id="104969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0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廉洁自律：遵守职业道德规范，不收受学生和家长的财物，不参与有偿补课等违规行为</a:t>
            </a:r>
            <a:endParaRPr sz="2000" err="1">
              <a:solidFill>
                <a:schemeClr val="tx1">
                  <a:lumMod val="75000"/>
                  <a:lumOff val="25000"/>
                </a:schemeClr>
              </a:solidFill>
              <a:latin typeface="+mn-ea"/>
              <a:ea typeface="+mn-ea"/>
              <a:cs typeface="+mn-ea"/>
              <a:sym typeface="+mn-lt"/>
            </a:endParaRPr>
          </a:p>
        </p:txBody>
      </p:sp>
      <p:sp>
        <p:nvSpPr>
          <p:cNvPr id="10497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敬业精神：对工作认真负责，积极进取，不断提升自己的专业素养</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748" name="标题 1"/>
          <p:cNvSpPr>
            <a:spLocks noGrp="1"/>
          </p:cNvSpPr>
          <p:nvPr>
            <p:ph type="title" idx="3"/>
          </p:nvPr>
        </p:nvSpPr>
        <p:spPr/>
        <p:txBody>
          <a:bodyPr/>
          <a:lstStyle/>
          <a:p>
            <a:r>
              <a:rPr lang="zh-CN" altLang="en-US"/>
              <a:t>关爱学生成长</a:t>
            </a:r>
            <a:endParaRPr lang="zh-CN" altLang="en-US"/>
          </a:p>
        </p:txBody>
      </p:sp>
      <p:sp>
        <p:nvSpPr>
          <p:cNvPr id="104975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5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5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5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耐心教导：对学生有耐心，愿意花时间和精力去教导他们</a:t>
            </a:r>
            <a:endParaRPr lang="en-US" altLang="zh-CN">
              <a:solidFill>
                <a:schemeClr val="dk1">
                  <a:lumMod val="80000"/>
                  <a:lumOff val="20000"/>
                </a:schemeClr>
              </a:solidFill>
              <a:latin typeface="+mn-ea"/>
              <a:sym typeface="+mn-ea"/>
            </a:endParaRPr>
          </a:p>
        </p:txBody>
      </p:sp>
      <p:sp>
        <p:nvSpPr>
          <p:cNvPr id="104975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6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6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6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尊重学生：尊重学生的个性和差异，平等对待每个学生</a:t>
            </a:r>
            <a:endParaRPr lang="zh-CN" altLang="en-US">
              <a:solidFill>
                <a:schemeClr val="dk1">
                  <a:lumMod val="80000"/>
                  <a:lumOff val="20000"/>
                </a:schemeClr>
              </a:solidFill>
              <a:latin typeface="+mn-ea"/>
              <a:sym typeface="+mn-ea"/>
            </a:endParaRPr>
          </a:p>
        </p:txBody>
      </p:sp>
      <p:sp>
        <p:nvSpPr>
          <p:cNvPr id="104976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6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7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7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关爱学生：关心学生的生活和学习，关注他们的成长和进步</a:t>
            </a:r>
            <a:endParaRPr lang="zh-CN" altLang="en-US">
              <a:solidFill>
                <a:schemeClr val="dk1">
                  <a:lumMod val="80000"/>
                  <a:lumOff val="20000"/>
                </a:schemeClr>
              </a:solidFill>
              <a:latin typeface="+mn-ea"/>
              <a:sym typeface="+mn-ea"/>
            </a:endParaRPr>
          </a:p>
        </p:txBody>
      </p:sp>
      <p:sp>
        <p:nvSpPr>
          <p:cNvPr id="104977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7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7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8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公平公正：对待学生要公平公正，不偏袒、不歧视</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814" name="标题 1"/>
          <p:cNvSpPr>
            <a:spLocks noGrp="1"/>
          </p:cNvSpPr>
          <p:nvPr>
            <p:ph type="title" idx="3"/>
          </p:nvPr>
        </p:nvSpPr>
        <p:spPr/>
        <p:txBody>
          <a:bodyPr/>
          <a:lstStyle/>
          <a:p>
            <a:r>
              <a:rPr lang="zh-CN" altLang="en-US"/>
              <a:t>严谨治学态度</a:t>
            </a:r>
            <a:endParaRPr lang="zh-CN" altLang="en-US"/>
          </a:p>
        </p:txBody>
      </p:sp>
      <p:sp>
        <p:nvSpPr>
          <p:cNvPr id="1049816"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18"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20"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fontScale="9909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尊重知识：严谨治学，追求真理</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822"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24"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26"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fontScale="9909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实事求是：客观公正，不偏不倚</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828"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30"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32"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9909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严谨教学：认真备课，严谨授课</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834"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36"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838"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fontScale="96818"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关爱学生：关心学生成长，关注学生需求</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https://d.book118.com/148070017034006027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6_1"/>
  <p:tag name="KSO_WM_UNIT_INDEX" val="1_6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6_2"/>
  <p:tag name="KSO_WM_UNIT_INDEX" val="1_6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9.xml><?xml version="1.0" encoding="utf-8"?>
<p:tagLst xmlns:p="http://schemas.openxmlformats.org/presentationml/2006/main">
  <p:tag name="KSO_WM_BEAUTIFY_FLAG" val="#wm#"/>
  <p:tag name="KSO_WM_DIAGRAM_GROUP_CODE" val="l1-1"/>
  <p:tag name="KSO_WM_SLIDE_DIAGTYPE" val="l"/>
  <p:tag name="KSO_WM_SLIDE_ID" val="custom20230300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3.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7.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0.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92.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3"/>
  <p:tag name="KSO_WM_UNIT_INDEX" val="1_1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4"/>
  <p:tag name="KSO_WM_UNIT_INDEX" val="1_1_4"/>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1_1"/>
  <p:tag name="KSO_WM_UNIT_INDEX" val="1_1_1"/>
  <p:tag name="KSO_WM_UNIT_LAYERLEVEL" val="1_1_1"/>
  <p:tag name="KSO_WM_UNIT_NOCLEAR" val="0"/>
  <p:tag name="KSO_WM_UNIT_PRESET_TEXT" val="单击此处输入你的智能图形项正文"/>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3"/>
  <p:tag name="KSO_WM_UNIT_INDEX" val="1_3_3"/>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4"/>
  <p:tag name="KSO_WM_UNIT_INDEX" val="1_3_4"/>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3_1"/>
  <p:tag name="KSO_WM_UNIT_INDEX" val="1_3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2"/>
  <p:tag name="KSO_WM_UNIT_INDEX" val="1_3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3_1"/>
  <p:tag name="KSO_WM_UNIT_INDEX" val="1_3_1"/>
  <p:tag name="KSO_WM_UNIT_LAYERLEVEL" val="1_1_1"/>
  <p:tag name="KSO_WM_UNIT_NOCLEAR" val="0"/>
  <p:tag name="KSO_WM_UNIT_PRESET_TEXT" val="单击此处输入你的智能图形项正文"/>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3"/>
  <p:tag name="KSO_WM_UNIT_INDEX" val="1_4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4"/>
  <p:tag name="KSO_WM_UNIT_INDEX" val="1_4_4"/>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4_1"/>
  <p:tag name="KSO_WM_UNIT_INDEX" val="1_4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2"/>
  <p:tag name="KSO_WM_UNIT_INDEX" val="1_4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4_1"/>
  <p:tag name="KSO_WM_UNIT_INDEX" val="1_4_1"/>
  <p:tag name="KSO_WM_UNIT_LAYERLEVEL" val="1_1_1"/>
  <p:tag name="KSO_WM_UNIT_NOCLEAR" val="0"/>
  <p:tag name="KSO_WM_UNIT_PRESET_TEXT" val="单击此处输入你的智能图形项正文"/>
  <p:tag name="KSO_WM_UNIT_SUBTYPE" val="a"/>
  <p:tag name="KSO_WM_UNIT_TYPE" val="l_h_f"/>
</p:tagLst>
</file>

<file path=ppt/tags/tag2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4"/>
  <p:tag name="KSO_WM_UNIT_INDEX" val="1_2_4"/>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3"/>
  <p:tag name="KSO_WM_UNIT_INDEX" val="1_2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2_1"/>
  <p:tag name="KSO_WM_UNIT_INDEX" val="1_2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2"/>
  <p:tag name="KSO_WM_UNIT_INDEX" val="1_2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2_1"/>
  <p:tag name="KSO_WM_UNIT_INDEX" val="1_2_1"/>
  <p:tag name="KSO_WM_UNIT_LAYERLEVEL" val="1_1_1"/>
  <p:tag name="KSO_WM_UNIT_NOCLEAR" val="0"/>
  <p:tag name="KSO_WM_UNIT_PRESET_TEXT" val="单击此处输入你的智能图形项正文"/>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3"/>
  <p:tag name="KSO_WM_UNIT_INDEX" val="1_5_3"/>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4"/>
  <p:tag name="KSO_WM_UNIT_INDEX" val="1_5_4"/>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5_1"/>
  <p:tag name="KSO_WM_UNIT_INDEX" val="1_5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2"/>
  <p:tag name="KSO_WM_UNIT_INDEX" val="1_5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5_1"/>
  <p:tag name="KSO_WM_UNIT_INDEX" val="1_5_1"/>
  <p:tag name="KSO_WM_UNIT_LAYERLEVEL" val="1_1_1"/>
  <p:tag name="KSO_WM_UNIT_NOCLEAR" val="0"/>
  <p:tag name="KSO_WM_UNIT_PRESET_TEXT" val="单击此处输入你的智能图形项正文"/>
  <p:tag name="KSO_WM_UNIT_SUBTYPE" val="a"/>
  <p:tag name="KSO_WM_UNIT_TYPE" val="l_h_f"/>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3"/>
  <p:tag name="KSO_WM_UNIT_INDEX" val="1_6_3"/>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4"/>
  <p:tag name="KSO_WM_UNIT_INDEX" val="1_6_4"/>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6_1"/>
  <p:tag name="KSO_WM_UNIT_INDEX" val="1_6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2"/>
  <p:tag name="KSO_WM_UNIT_INDEX" val="1_6_2"/>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6_1"/>
  <p:tag name="KSO_WM_UNIT_INDEX" val="1_6_1"/>
  <p:tag name="KSO_WM_UNIT_LAYERLEVEL" val="1_1_1"/>
  <p:tag name="KSO_WM_UNIT_NOCLEAR" val="0"/>
  <p:tag name="KSO_WM_UNIT_PRESET_TEXT" val="单击此处输入你的智能图形项正文"/>
  <p:tag name="KSO_WM_UNIT_SUBTYPE" val="a"/>
  <p:tag name="KSO_WM_UNIT_TYPE" val="l_h_f"/>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277.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0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3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3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3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3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3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20</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站酷文艺体</vt:lpstr>
      <vt:lpstr>MiSans Normal</vt:lpstr>
      <vt:lpstr>Wingdings</vt:lpstr>
      <vt:lpstr>Calibri Light</vt:lpstr>
      <vt:lpstr>微软雅黑</vt:lpstr>
      <vt:lpstr>宋体</vt:lpstr>
      <vt:lpstr>Office Theme</vt:lpstr>
      <vt:lpstr>培养学校教师良好的教育伦理与职业道德的培训课程</vt:lpstr>
      <vt:lpstr>目录</vt:lpstr>
      <vt:lpstr>添加章节标题</vt:lpstr>
      <vt:lpstr>教育伦理与职业道德的重要性</vt:lpstr>
      <vt:lpstr>PowerPoint Presentation</vt:lpstr>
      <vt:lpstr>教师职业的特殊性</vt:lpstr>
      <vt:lpstr>教育伦理与职业道德对教育质量的影响</vt:lpstr>
      <vt:lpstr>教师榜样作用与学生成长</vt:lpstr>
      <vt:lpstr>教育伦理的基本原则</vt:lpstr>
      <vt:lpstr>PowerPoint Presentation</vt:lpstr>
      <vt:lpstr>尊重学生的人格尊严</vt:lpstr>
      <vt:lpstr>保障学生的合法权益</vt:lpstr>
      <vt:lpstr>公正对待每一位学生</vt:lpstr>
      <vt:lpstr>坚守诚信与廉洁从教</vt:lpstr>
      <vt:lpstr>职业道德的核心要素</vt:lpstr>
      <vt:lpstr>PowerPoint Presentation</vt:lpstr>
      <vt:lpstr>热爱教育事业</vt:lpstr>
      <vt:lpstr>关爱学生成长</vt:lpstr>
      <vt:lpstr>严谨治学态度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2024-09-04T23:13:22.200</cp:lastPrinted>
  <dcterms:created xsi:type="dcterms:W3CDTF">2024-09-04T15:13:22Z</dcterms:created>
  <dcterms:modified xsi:type="dcterms:W3CDTF">2024-09-04T15:13:24Z</dcterms:modified>
</cp:coreProperties>
</file>