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0" r:id="rId27"/>
  </p:sldIdLst>
  <p:sldSz cx="9144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 Target="slides/slide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0A4F22-24D6-4038-8196-F1586681B5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DBF7FD-B2D7-4AF4-B8ED-A18B7CDFF9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1AFA4F-60F3-4162-9D43-78FD62FCE8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ED4036-7657-4CFE-8D85-0355FCCD0D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D79077-75A4-45BF-BFD1-ED9A5C5485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076616-49A5-488B-B8B4-3E48CBFD62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FF3E06-BD07-4182-9C14-8D3ED451AD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7D775B-8D8B-4145-80BB-434AEC4569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F52FBA-26CD-4C59-AC57-F3D415F604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5D2429-B31F-4515-AE6B-8C222C868C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5C2D1E-D958-4AA8-8966-82CFA01393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2.png" /><Relationship Id="rId3" Type="http://schemas.openxmlformats.org/officeDocument/2006/relationships/image" Target="../media/image1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4.pn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8.png" /><Relationship Id="rId3" Type="http://schemas.openxmlformats.org/officeDocument/2006/relationships/image" Target="../media/image19.png" /><Relationship Id="rId4" Type="http://schemas.openxmlformats.org/officeDocument/2006/relationships/image" Target="../media/image20.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1.png" /><Relationship Id="rId3" Type="http://schemas.openxmlformats.org/officeDocument/2006/relationships/image" Target="../media/image22.png" /><Relationship Id="rId4" Type="http://schemas.openxmlformats.org/officeDocument/2006/relationships/image" Target="../media/image23.png" /><Relationship Id="rId5" Type="http://schemas.openxmlformats.org/officeDocument/2006/relationships/image" Target="../media/image2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png" /><Relationship Id="rId3" Type="http://schemas.openxmlformats.org/officeDocument/2006/relationships/image" Target="../media/image25.png" /><Relationship Id="rId4" Type="http://schemas.openxmlformats.org/officeDocument/2006/relationships/image" Target="../media/image26.jpeg" /><Relationship Id="rId5" Type="http://schemas.openxmlformats.org/officeDocument/2006/relationships/image" Target="../media/image27.png" /><Relationship Id="rId6" Type="http://schemas.openxmlformats.org/officeDocument/2006/relationships/image" Target="../media/image28.png" /><Relationship Id="rId7" Type="http://schemas.openxmlformats.org/officeDocument/2006/relationships/image" Target="../media/image29.png" /><Relationship Id="rId8" Type="http://schemas.openxmlformats.org/officeDocument/2006/relationships/image" Target="../media/image30.jpeg" /><Relationship Id="rId9" Type="http://schemas.openxmlformats.org/officeDocument/2006/relationships/image" Target="../media/image3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2.png" /><Relationship Id="rId3" Type="http://schemas.openxmlformats.org/officeDocument/2006/relationships/image" Target="../media/image33.png" /><Relationship Id="rId4" Type="http://schemas.openxmlformats.org/officeDocument/2006/relationships/image" Target="../media/image34.png" /><Relationship Id="rId5" Type="http://schemas.openxmlformats.org/officeDocument/2006/relationships/image" Target="../media/image3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 Id="rId3" Type="http://schemas.openxmlformats.org/officeDocument/2006/relationships/image" Target="../media/image36.png" /><Relationship Id="rId4" Type="http://schemas.openxmlformats.org/officeDocument/2006/relationships/image" Target="../media/image7.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7.png" /><Relationship Id="rId3" Type="http://schemas.openxmlformats.org/officeDocument/2006/relationships/image" Target="../media/image38.png" /><Relationship Id="rId4" Type="http://schemas.openxmlformats.org/officeDocument/2006/relationships/image" Target="../media/image39.png" /><Relationship Id="rId5" Type="http://schemas.openxmlformats.org/officeDocument/2006/relationships/image" Target="../media/image40.png" /><Relationship Id="rId6" Type="http://schemas.openxmlformats.org/officeDocument/2006/relationships/image" Target="../media/image41.png" /><Relationship Id="rId7" Type="http://schemas.openxmlformats.org/officeDocument/2006/relationships/image" Target="../media/image42.png" /><Relationship Id="rId8" Type="http://schemas.openxmlformats.org/officeDocument/2006/relationships/image" Target="../media/image43.png" /><Relationship Id="rId9" Type="http://schemas.openxmlformats.org/officeDocument/2006/relationships/image" Target="../media/image4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5.png" /><Relationship Id="rId3" Type="http://schemas.openxmlformats.org/officeDocument/2006/relationships/image" Target="../media/image46.png" /><Relationship Id="rId4" Type="http://schemas.openxmlformats.org/officeDocument/2006/relationships/image" Target="../media/image47.png" /><Relationship Id="rId5" Type="http://schemas.openxmlformats.org/officeDocument/2006/relationships/image" Target="../media/image48.png" /><Relationship Id="rId6" Type="http://schemas.openxmlformats.org/officeDocument/2006/relationships/image" Target="../media/image49.png" /><Relationship Id="rId7" Type="http://schemas.openxmlformats.org/officeDocument/2006/relationships/image" Target="../media/image50.png" /><Relationship Id="rId8" Type="http://schemas.openxmlformats.org/officeDocument/2006/relationships/image" Target="../media/image5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2.png" /><Relationship Id="rId3" Type="http://schemas.openxmlformats.org/officeDocument/2006/relationships/image" Target="../media/image53.png" /><Relationship Id="rId4" Type="http://schemas.openxmlformats.org/officeDocument/2006/relationships/image" Target="../media/image13.png" /><Relationship Id="rId5" Type="http://schemas.openxmlformats.org/officeDocument/2006/relationships/image" Target="../media/image54.png" /><Relationship Id="rId6" Type="http://schemas.openxmlformats.org/officeDocument/2006/relationships/image" Target="../media/image55.png" /><Relationship Id="rId7" Type="http://schemas.openxmlformats.org/officeDocument/2006/relationships/image" Target="../media/image56.png" /><Relationship Id="rId8" Type="http://schemas.openxmlformats.org/officeDocument/2006/relationships/image" Target="../media/image57.png" /><Relationship Id="rId9" Type="http://schemas.openxmlformats.org/officeDocument/2006/relationships/image" Target="../media/image58.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9.png" /><Relationship Id="rId3" Type="http://schemas.openxmlformats.org/officeDocument/2006/relationships/image" Target="../media/image60.png" /><Relationship Id="rId4" Type="http://schemas.openxmlformats.org/officeDocument/2006/relationships/image" Target="../media/image61.png" /><Relationship Id="rId5" Type="http://schemas.openxmlformats.org/officeDocument/2006/relationships/image" Target="../media/image6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3.png" /><Relationship Id="rId3" Type="http://schemas.openxmlformats.org/officeDocument/2006/relationships/image" Target="../media/image64.png" /><Relationship Id="rId4" Type="http://schemas.openxmlformats.org/officeDocument/2006/relationships/image" Target="../media/image65.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6.png" /><Relationship Id="rId3" Type="http://schemas.openxmlformats.org/officeDocument/2006/relationships/image" Target="../media/image13.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7.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8070021004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2"/>
          <p:cNvSpPr/>
          <p:nvPr/>
        </p:nvSpPr>
        <p:spPr>
          <a:xfrm>
            <a:off x="1487919" y="3389655"/>
            <a:ext cx="6697344" cy="6248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100"/>
          </a:p>
          <a:p>
            <a:pPr marL="12700" algn="l" rtl="0" eaLnBrk="0">
              <a:lnSpc>
                <a:spcPct val="91000"/>
              </a:lnSpc>
              <a:spcBef>
                <a:spcPct val="0"/>
              </a:spcBef>
            </a:pPr>
            <a:r>
              <a:rPr sz="4300" spc="80">
                <a:ln w="12700" cap="flat" cmpd="sng">
                  <a:solidFill>
                    <a:srgbClr val="8BC53F">
                      <a:alpha val="100000"/>
                    </a:srgbClr>
                  </a:solidFill>
                  <a:prstDash val="solid"/>
                  <a:miter lim="0"/>
                </a:ln>
                <a:solidFill>
                  <a:srgbClr val="8BC53F">
                    <a:alpha val="100000"/>
                  </a:srgbClr>
                </a:solidFill>
                <a:latin typeface="微软雅黑"/>
                <a:ea typeface="微软雅黑"/>
                <a:cs typeface="微软雅黑"/>
              </a:rPr>
              <a:t>中国两轮电动车行业白皮</a:t>
            </a:r>
            <a:r>
              <a:rPr sz="4300" spc="50">
                <a:ln w="12700" cap="flat" cmpd="sng">
                  <a:solidFill>
                    <a:srgbClr val="8BC53F">
                      <a:alpha val="100000"/>
                    </a:srgbClr>
                  </a:solidFill>
                  <a:prstDash val="solid"/>
                  <a:miter lim="0"/>
                </a:ln>
                <a:solidFill>
                  <a:srgbClr val="8BC53F">
                    <a:alpha val="100000"/>
                  </a:srgbClr>
                </a:solidFill>
                <a:latin typeface="微软雅黑"/>
                <a:ea typeface="微软雅黑"/>
                <a:cs typeface="微软雅黑"/>
              </a:rPr>
              <a:t>书</a:t>
            </a:r>
            <a:endParaRPr lang="en-US" altLang="en-US" sz="43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textbox 14"/>
          <p:cNvSpPr/>
          <p:nvPr/>
        </p:nvSpPr>
        <p:spPr>
          <a:xfrm>
            <a:off x="2285446" y="1663852"/>
            <a:ext cx="5634354" cy="43230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indent="4445" algn="l" rtl="0" eaLnBrk="0">
              <a:lnSpc>
                <a:spcPct val="97000"/>
              </a:lnSpc>
            </a:pPr>
            <a:r>
              <a:rPr sz="1200" spc="-20">
                <a:ln w="3175" cap="flat" cmpd="sng">
                  <a:solidFill>
                    <a:srgbClr val="B2D234">
                      <a:alpha val="100000"/>
                    </a:srgbClr>
                  </a:solidFill>
                  <a:prstDash val="solid"/>
                  <a:miter lim="0"/>
                </a:ln>
                <a:solidFill>
                  <a:srgbClr val="B2D234">
                    <a:alpha val="100000"/>
                  </a:srgbClr>
                </a:solidFill>
                <a:latin typeface="微软雅黑"/>
                <a:ea typeface="微软雅黑"/>
                <a:cs typeface="微软雅黑"/>
              </a:rPr>
              <a:t>市场现状：</a:t>
            </a:r>
            <a:r>
              <a:rPr sz="1200" spc="-20">
                <a:solidFill>
                  <a:srgbClr val="B2D234">
                    <a:alpha val="100000"/>
                  </a:srgbClr>
                </a:solidFill>
                <a:latin typeface="微软雅黑"/>
                <a:ea typeface="微软雅黑"/>
                <a:cs typeface="微软雅黑"/>
              </a:rPr>
              <a:t> </a:t>
            </a:r>
            <a:r>
              <a:rPr sz="1200" spc="-20">
                <a:solidFill>
                  <a:srgbClr val="595959">
                    <a:alpha val="100000"/>
                  </a:srgbClr>
                </a:solidFill>
                <a:latin typeface="微软雅黑"/>
                <a:ea typeface="微软雅黑"/>
                <a:cs typeface="微软雅黑"/>
              </a:rPr>
              <a:t>2021年中国两轮电动车累计销</a:t>
            </a:r>
            <a:r>
              <a:rPr sz="1200" spc="-10">
                <a:solidFill>
                  <a:srgbClr val="595959">
                    <a:alpha val="100000"/>
                  </a:srgbClr>
                </a:solidFill>
                <a:latin typeface="微软雅黑"/>
                <a:ea typeface="微软雅黑"/>
                <a:cs typeface="微软雅黑"/>
              </a:rPr>
              <a:t>量</a:t>
            </a:r>
            <a:r>
              <a:rPr sz="1200" spc="0">
                <a:solidFill>
                  <a:srgbClr val="595959">
                    <a:alpha val="100000"/>
                  </a:srgbClr>
                </a:solidFill>
                <a:latin typeface="微软雅黑"/>
                <a:ea typeface="微软雅黑"/>
                <a:cs typeface="微软雅黑"/>
              </a:rPr>
              <a:t>达成4100万辆，锂离子电池两轮电动    </a:t>
            </a:r>
            <a:r>
              <a:rPr sz="1200" spc="-10">
                <a:solidFill>
                  <a:srgbClr val="595959">
                    <a:alpha val="100000"/>
                  </a:srgbClr>
                </a:solidFill>
                <a:latin typeface="微软雅黑"/>
                <a:ea typeface="微软雅黑"/>
                <a:cs typeface="微软雅黑"/>
              </a:rPr>
              <a:t>车销量占比</a:t>
            </a:r>
            <a:r>
              <a:rPr sz="1200" spc="0">
                <a:solidFill>
                  <a:srgbClr val="595959">
                    <a:alpha val="100000"/>
                  </a:srgbClr>
                </a:solidFill>
                <a:latin typeface="微软雅黑"/>
                <a:ea typeface="微软雅黑"/>
                <a:cs typeface="微软雅黑"/>
              </a:rPr>
              <a:t>23.4%。2022年大量城市《新国标》过渡期结束，两轮电动车换购又将  </a:t>
            </a:r>
            <a:r>
              <a:rPr sz="1200" spc="-10">
                <a:solidFill>
                  <a:srgbClr val="595959">
                    <a:alpha val="100000"/>
                  </a:srgbClr>
                </a:solidFill>
                <a:latin typeface="微软雅黑"/>
                <a:ea typeface="微软雅黑"/>
                <a:cs typeface="微软雅黑"/>
              </a:rPr>
              <a:t>迎</a:t>
            </a:r>
            <a:r>
              <a:rPr sz="1200" spc="0">
                <a:solidFill>
                  <a:srgbClr val="595959">
                    <a:alpha val="100000"/>
                  </a:srgbClr>
                </a:solidFill>
                <a:latin typeface="微软雅黑"/>
                <a:ea typeface="微软雅黑"/>
                <a:cs typeface="微软雅黑"/>
              </a:rPr>
              <a:t>来一轮小高峰；此外，在节能减排、碳达峰、绿色出行等政策指引及产业链上下   </a:t>
            </a:r>
            <a:r>
              <a:rPr sz="1200" spc="-10">
                <a:solidFill>
                  <a:srgbClr val="595959">
                    <a:alpha val="100000"/>
                  </a:srgbClr>
                </a:solidFill>
                <a:latin typeface="微软雅黑"/>
                <a:ea typeface="微软雅黑"/>
                <a:cs typeface="微软雅黑"/>
              </a:rPr>
              <a:t>游发展助推下，两轮电动车市场依旧拥有较大的增长</a:t>
            </a:r>
            <a:r>
              <a:rPr sz="1200" spc="0">
                <a:solidFill>
                  <a:srgbClr val="595959">
                    <a:alpha val="100000"/>
                  </a:srgbClr>
                </a:solidFill>
                <a:latin typeface="微软雅黑"/>
                <a:ea typeface="微软雅黑"/>
                <a:cs typeface="微软雅黑"/>
              </a:rPr>
              <a:t>潜力。</a:t>
            </a:r>
            <a:endParaRPr lang="en-US" altLang="en-US" sz="1200"/>
          </a:p>
          <a:p>
            <a:pPr algn="l" rtl="0" eaLnBrk="0">
              <a:lnSpc>
                <a:spcPct val="191000"/>
              </a:lnSpc>
            </a:pPr>
            <a:endParaRPr lang="en-US" altLang="en-US" sz="1000"/>
          </a:p>
          <a:p>
            <a:pPr marL="13335" indent="0" algn="l" rtl="0" eaLnBrk="0">
              <a:lnSpc>
                <a:spcPct val="101000"/>
              </a:lnSpc>
              <a:spcBef>
                <a:spcPts val="365"/>
              </a:spcBef>
            </a:pPr>
            <a:r>
              <a:rPr sz="1200" spc="-10">
                <a:ln w="3175" cap="flat" cmpd="sng">
                  <a:solidFill>
                    <a:srgbClr val="8BC53F">
                      <a:alpha val="100000"/>
                    </a:srgbClr>
                  </a:solidFill>
                  <a:prstDash val="solid"/>
                  <a:miter lim="0"/>
                </a:ln>
                <a:solidFill>
                  <a:srgbClr val="8BC53F">
                    <a:alpha val="100000"/>
                  </a:srgbClr>
                </a:solidFill>
                <a:latin typeface="微软雅黑"/>
                <a:ea typeface="微软雅黑"/>
                <a:cs typeface="微软雅黑"/>
              </a:rPr>
              <a:t>产品及品牌特征：</a:t>
            </a:r>
            <a:r>
              <a:rPr sz="1200" spc="-10">
                <a:solidFill>
                  <a:srgbClr val="8BC53F">
                    <a:alpha val="100000"/>
                  </a:srgbClr>
                </a:solidFill>
                <a:latin typeface="微软雅黑"/>
                <a:ea typeface="微软雅黑"/>
                <a:cs typeface="微软雅黑"/>
              </a:rPr>
              <a:t> </a:t>
            </a:r>
            <a:r>
              <a:rPr sz="1200" spc="-10">
                <a:solidFill>
                  <a:srgbClr val="595959">
                    <a:alpha val="100000"/>
                  </a:srgbClr>
                </a:solidFill>
                <a:latin typeface="微软雅黑"/>
                <a:ea typeface="微软雅黑"/>
                <a:cs typeface="微软雅黑"/>
              </a:rPr>
              <a:t>传统品牌主要覆盖中低价格段性能车型，新势力品牌主要发力中</a:t>
            </a:r>
            <a:r>
              <a:rPr sz="1200" spc="0">
                <a:solidFill>
                  <a:srgbClr val="595959">
                    <a:alpha val="100000"/>
                  </a:srgbClr>
                </a:solidFill>
                <a:latin typeface="微软雅黑"/>
                <a:ea typeface="微软雅黑"/>
                <a:cs typeface="微软雅黑"/>
              </a:rPr>
              <a:t>   </a:t>
            </a:r>
            <a:r>
              <a:rPr sz="1200" spc="-10">
                <a:solidFill>
                  <a:srgbClr val="595959">
                    <a:alpha val="100000"/>
                  </a:srgbClr>
                </a:solidFill>
                <a:latin typeface="微软雅黑"/>
                <a:ea typeface="微软雅黑"/>
                <a:cs typeface="微软雅黑"/>
              </a:rPr>
              <a:t>高价</a:t>
            </a:r>
            <a:r>
              <a:rPr sz="1200" spc="0">
                <a:solidFill>
                  <a:srgbClr val="595959">
                    <a:alpha val="100000"/>
                  </a:srgbClr>
                </a:solidFill>
                <a:latin typeface="微软雅黑"/>
                <a:ea typeface="微软雅黑"/>
                <a:cs typeface="微软雅黑"/>
              </a:rPr>
              <a:t>段智能车型。在轻量化、锂电化、智能化趋势下，传统品牌以提升品牌价值为   </a:t>
            </a:r>
            <a:r>
              <a:rPr sz="1200" spc="-30">
                <a:solidFill>
                  <a:srgbClr val="595959">
                    <a:alpha val="100000"/>
                  </a:srgbClr>
                </a:solidFill>
                <a:latin typeface="微软雅黑"/>
                <a:ea typeface="微软雅黑"/>
                <a:cs typeface="微软雅黑"/>
              </a:rPr>
              <a:t>主要战略，发力高端智能锂电车，新势力品牌主要以抢占市场份</a:t>
            </a:r>
            <a:r>
              <a:rPr sz="1200" spc="-10">
                <a:solidFill>
                  <a:srgbClr val="595959">
                    <a:alpha val="100000"/>
                  </a:srgbClr>
                </a:solidFill>
                <a:latin typeface="微软雅黑"/>
                <a:ea typeface="微软雅黑"/>
                <a:cs typeface="微软雅黑"/>
              </a:rPr>
              <a:t>额</a:t>
            </a:r>
            <a:r>
              <a:rPr sz="1200" spc="0">
                <a:solidFill>
                  <a:srgbClr val="595959">
                    <a:alpha val="100000"/>
                  </a:srgbClr>
                </a:solidFill>
                <a:latin typeface="微软雅黑"/>
                <a:ea typeface="微软雅黑"/>
                <a:cs typeface="微软雅黑"/>
              </a:rPr>
              <a:t>为主，扩张渠道。  </a:t>
            </a:r>
            <a:r>
              <a:rPr sz="1200" spc="-10">
                <a:solidFill>
                  <a:srgbClr val="595959">
                    <a:alpha val="100000"/>
                  </a:srgbClr>
                </a:solidFill>
                <a:latin typeface="微软雅黑"/>
                <a:ea typeface="微软雅黑"/>
                <a:cs typeface="微软雅黑"/>
              </a:rPr>
              <a:t>未来两轮电动车的品牌的竞争新局面或将以围绕中、高</a:t>
            </a:r>
            <a:r>
              <a:rPr sz="1200" spc="0">
                <a:solidFill>
                  <a:srgbClr val="595959">
                    <a:alpha val="100000"/>
                  </a:srgbClr>
                </a:solidFill>
                <a:latin typeface="微软雅黑"/>
                <a:ea typeface="微软雅黑"/>
                <a:cs typeface="微软雅黑"/>
              </a:rPr>
              <a:t>价格段的智能车型展开。</a:t>
            </a:r>
            <a:endParaRPr lang="en-US" altLang="en-US" sz="1200"/>
          </a:p>
          <a:p>
            <a:pPr algn="l" rtl="0" eaLnBrk="0">
              <a:lnSpc>
                <a:spcPct val="192000"/>
              </a:lnSpc>
            </a:pPr>
            <a:endParaRPr lang="en-US" altLang="en-US" sz="1000"/>
          </a:p>
          <a:p>
            <a:pPr marL="12700" indent="3175" algn="l" rtl="0" eaLnBrk="0">
              <a:lnSpc>
                <a:spcPct val="100000"/>
              </a:lnSpc>
              <a:spcBef>
                <a:spcPts val="360"/>
              </a:spcBef>
            </a:pPr>
            <a:r>
              <a:rPr sz="1200" spc="-20">
                <a:ln w="3175" cap="flat" cmpd="sng">
                  <a:solidFill>
                    <a:srgbClr val="65AF45">
                      <a:alpha val="100000"/>
                    </a:srgbClr>
                  </a:solidFill>
                  <a:prstDash val="solid"/>
                  <a:miter lim="0"/>
                </a:ln>
                <a:solidFill>
                  <a:srgbClr val="65AF45">
                    <a:alpha val="100000"/>
                  </a:srgbClr>
                </a:solidFill>
                <a:latin typeface="微软雅黑"/>
                <a:ea typeface="微软雅黑"/>
                <a:cs typeface="微软雅黑"/>
              </a:rPr>
              <a:t>用户洞察：</a:t>
            </a:r>
            <a:r>
              <a:rPr sz="1200" spc="-20">
                <a:solidFill>
                  <a:srgbClr val="65AF45">
                    <a:alpha val="100000"/>
                  </a:srgbClr>
                </a:solidFill>
                <a:latin typeface="微软雅黑"/>
                <a:ea typeface="微软雅黑"/>
                <a:cs typeface="微软雅黑"/>
              </a:rPr>
              <a:t>  </a:t>
            </a:r>
            <a:r>
              <a:rPr sz="1200" spc="-20">
                <a:solidFill>
                  <a:srgbClr val="595959">
                    <a:alpha val="100000"/>
                  </a:srgbClr>
                </a:solidFill>
                <a:latin typeface="微软雅黑"/>
                <a:ea typeface="微软雅黑"/>
                <a:cs typeface="微软雅黑"/>
              </a:rPr>
              <a:t>2021年用户研究发现，用</a:t>
            </a:r>
            <a:r>
              <a:rPr sz="1200" spc="-10">
                <a:solidFill>
                  <a:srgbClr val="595959">
                    <a:alpha val="100000"/>
                  </a:srgbClr>
                </a:solidFill>
                <a:latin typeface="微软雅黑"/>
                <a:ea typeface="微软雅黑"/>
                <a:cs typeface="微软雅黑"/>
              </a:rPr>
              <a:t>户</a:t>
            </a:r>
            <a:r>
              <a:rPr sz="1200" spc="0">
                <a:solidFill>
                  <a:srgbClr val="595959">
                    <a:alpha val="100000"/>
                  </a:srgbClr>
                </a:solidFill>
                <a:latin typeface="微软雅黑"/>
                <a:ea typeface="微软雅黑"/>
                <a:cs typeface="微软雅黑"/>
              </a:rPr>
              <a:t>对“智能化”的关注度明显上升，智能化    </a:t>
            </a:r>
            <a:r>
              <a:rPr sz="1200" spc="-10">
                <a:solidFill>
                  <a:srgbClr val="595959">
                    <a:alpha val="100000"/>
                  </a:srgbClr>
                </a:solidFill>
                <a:latin typeface="微软雅黑"/>
                <a:ea typeface="微软雅黑"/>
                <a:cs typeface="微软雅黑"/>
              </a:rPr>
              <a:t>成</a:t>
            </a:r>
            <a:r>
              <a:rPr sz="1200" spc="0">
                <a:solidFill>
                  <a:srgbClr val="595959">
                    <a:alpha val="100000"/>
                  </a:srgbClr>
                </a:solidFill>
                <a:latin typeface="微软雅黑"/>
                <a:ea typeface="微软雅黑"/>
                <a:cs typeface="微软雅黑"/>
              </a:rPr>
              <a:t>为用户继电池续航、动力性能后的一大重要购车考虑因素。九号、小牛等是高价   </a:t>
            </a:r>
            <a:r>
              <a:rPr sz="1200" spc="-10">
                <a:solidFill>
                  <a:srgbClr val="595959">
                    <a:alpha val="100000"/>
                  </a:srgbClr>
                </a:solidFill>
                <a:latin typeface="微软雅黑"/>
                <a:ea typeface="微软雅黑"/>
                <a:cs typeface="微软雅黑"/>
              </a:rPr>
              <a:t>车</a:t>
            </a:r>
            <a:r>
              <a:rPr sz="1200" spc="0">
                <a:solidFill>
                  <a:srgbClr val="595959">
                    <a:alpha val="100000"/>
                  </a:srgbClr>
                </a:solidFill>
                <a:latin typeface="微软雅黑"/>
                <a:ea typeface="微软雅黑"/>
                <a:cs typeface="微软雅黑"/>
              </a:rPr>
              <a:t>主的主要对比品牌。此外，传统品牌形象同质，集中在专业、服务好、口碑好等   </a:t>
            </a:r>
            <a:r>
              <a:rPr sz="1200" spc="-10">
                <a:solidFill>
                  <a:srgbClr val="595959">
                    <a:alpha val="100000"/>
                  </a:srgbClr>
                </a:solidFill>
                <a:latin typeface="微软雅黑"/>
                <a:ea typeface="微软雅黑"/>
                <a:cs typeface="微软雅黑"/>
              </a:rPr>
              <a:t>方</a:t>
            </a:r>
            <a:r>
              <a:rPr sz="1200" spc="0">
                <a:solidFill>
                  <a:srgbClr val="595959">
                    <a:alpha val="100000"/>
                  </a:srgbClr>
                </a:solidFill>
                <a:latin typeface="微软雅黑"/>
                <a:ea typeface="微软雅黑"/>
                <a:cs typeface="微软雅黑"/>
              </a:rPr>
              <a:t>面；九号、小牛品牌形象主要表现在智能化水平高、档次高、创新等方面，更能   </a:t>
            </a:r>
            <a:r>
              <a:rPr sz="1200" spc="-20">
                <a:solidFill>
                  <a:srgbClr val="595959">
                    <a:alpha val="100000"/>
                  </a:srgbClr>
                </a:solidFill>
                <a:latin typeface="微软雅黑"/>
                <a:ea typeface="微软雅黑"/>
                <a:cs typeface="微软雅黑"/>
              </a:rPr>
              <a:t>满足当前用户“个性化”</a:t>
            </a:r>
            <a:r>
              <a:rPr sz="1200" spc="-10">
                <a:solidFill>
                  <a:srgbClr val="595959">
                    <a:alpha val="100000"/>
                  </a:srgbClr>
                </a:solidFill>
                <a:latin typeface="微软雅黑"/>
                <a:ea typeface="微软雅黑"/>
                <a:cs typeface="微软雅黑"/>
              </a:rPr>
              <a:t>购</a:t>
            </a:r>
            <a:r>
              <a:rPr sz="1200" spc="0">
                <a:solidFill>
                  <a:srgbClr val="595959">
                    <a:alpha val="100000"/>
                  </a:srgbClr>
                </a:solidFill>
                <a:latin typeface="微软雅黑"/>
                <a:ea typeface="微软雅黑"/>
                <a:cs typeface="微软雅黑"/>
              </a:rPr>
              <a:t>车需求。</a:t>
            </a:r>
            <a:endParaRPr lang="en-US" altLang="en-US" sz="1200"/>
          </a:p>
          <a:p>
            <a:pPr algn="l" rtl="0" eaLnBrk="0">
              <a:lnSpc>
                <a:spcPct val="196000"/>
              </a:lnSpc>
            </a:pPr>
            <a:endParaRPr lang="en-US" altLang="en-US" sz="1000"/>
          </a:p>
          <a:p>
            <a:pPr algn="l" rtl="0" eaLnBrk="0">
              <a:lnSpc>
                <a:spcPct val="100000"/>
              </a:lnSpc>
            </a:pPr>
            <a:endParaRPr lang="en-US" altLang="en-US" sz="300"/>
          </a:p>
          <a:p>
            <a:pPr marL="13335" algn="l" rtl="0" eaLnBrk="0">
              <a:lnSpc>
                <a:spcPct val="100000"/>
              </a:lnSpc>
              <a:spcBef>
                <a:spcPct val="0"/>
              </a:spcBef>
            </a:pPr>
            <a:r>
              <a:rPr sz="1200" spc="-20">
                <a:ln w="3175" cap="flat" cmpd="sng">
                  <a:solidFill>
                    <a:srgbClr val="1EC8F3">
                      <a:alpha val="100000"/>
                    </a:srgbClr>
                  </a:solidFill>
                  <a:prstDash val="solid"/>
                  <a:miter lim="0"/>
                </a:ln>
                <a:solidFill>
                  <a:srgbClr val="1EC8F3">
                    <a:alpha val="100000"/>
                  </a:srgbClr>
                </a:solidFill>
                <a:latin typeface="微软雅黑"/>
                <a:ea typeface="微软雅黑"/>
                <a:cs typeface="微软雅黑"/>
              </a:rPr>
              <a:t>发展趋势：</a:t>
            </a:r>
            <a:r>
              <a:rPr sz="1200" spc="-20">
                <a:solidFill>
                  <a:srgbClr val="1EC8F3">
                    <a:alpha val="100000"/>
                  </a:srgbClr>
                </a:solidFill>
                <a:latin typeface="微软雅黑"/>
                <a:ea typeface="微软雅黑"/>
                <a:cs typeface="微软雅黑"/>
              </a:rPr>
              <a:t> </a:t>
            </a:r>
            <a:r>
              <a:rPr sz="1200" spc="-20">
                <a:solidFill>
                  <a:srgbClr val="595959">
                    <a:alpha val="100000"/>
                  </a:srgbClr>
                </a:solidFill>
                <a:latin typeface="微软雅黑"/>
                <a:ea typeface="微软雅黑"/>
                <a:cs typeface="微软雅黑"/>
              </a:rPr>
              <a:t>在高质量发展的时代背景驱动</a:t>
            </a:r>
            <a:r>
              <a:rPr sz="1200" spc="0">
                <a:solidFill>
                  <a:srgbClr val="595959">
                    <a:alpha val="100000"/>
                  </a:srgbClr>
                </a:solidFill>
                <a:latin typeface="微软雅黑"/>
                <a:ea typeface="微软雅黑"/>
                <a:cs typeface="微软雅黑"/>
              </a:rPr>
              <a:t>及消费升级需求推动下，两轮电动车产品   </a:t>
            </a:r>
            <a:r>
              <a:rPr sz="1200" spc="-10">
                <a:solidFill>
                  <a:srgbClr val="595959">
                    <a:alpha val="100000"/>
                  </a:srgbClr>
                </a:solidFill>
                <a:latin typeface="微软雅黑"/>
                <a:ea typeface="微软雅黑"/>
                <a:cs typeface="微软雅黑"/>
              </a:rPr>
              <a:t>向高</a:t>
            </a:r>
            <a:r>
              <a:rPr sz="1200" spc="0">
                <a:solidFill>
                  <a:srgbClr val="595959">
                    <a:alpha val="100000"/>
                  </a:srgbClr>
                </a:solidFill>
                <a:latin typeface="微软雅黑"/>
                <a:ea typeface="微软雅黑"/>
                <a:cs typeface="微软雅黑"/>
              </a:rPr>
              <a:t>品质、智能化、个性化发展。电池续航、性能进一步提升，车型设计更加符合   </a:t>
            </a:r>
            <a:r>
              <a:rPr sz="1200" spc="-10">
                <a:solidFill>
                  <a:srgbClr val="595959">
                    <a:alpha val="100000"/>
                  </a:srgbClr>
                </a:solidFill>
                <a:latin typeface="微软雅黑"/>
                <a:ea typeface="微软雅黑"/>
                <a:cs typeface="微软雅黑"/>
              </a:rPr>
              <a:t>细分</a:t>
            </a:r>
            <a:r>
              <a:rPr sz="1200" spc="0">
                <a:solidFill>
                  <a:srgbClr val="595959">
                    <a:alpha val="100000"/>
                  </a:srgbClr>
                </a:solidFill>
                <a:latin typeface="微软雅黑"/>
                <a:ea typeface="微软雅黑"/>
                <a:cs typeface="微软雅黑"/>
              </a:rPr>
              <a:t>用户骑行场景需要；智能化技术应用水平提升，使用体验升级。在智能化发展   </a:t>
            </a:r>
            <a:r>
              <a:rPr sz="1200" spc="-10">
                <a:solidFill>
                  <a:srgbClr val="595959">
                    <a:alpha val="100000"/>
                  </a:srgbClr>
                </a:solidFill>
                <a:latin typeface="微软雅黑"/>
                <a:ea typeface="微软雅黑"/>
                <a:cs typeface="微软雅黑"/>
              </a:rPr>
              <a:t>趋势</a:t>
            </a:r>
            <a:r>
              <a:rPr sz="1200" spc="0">
                <a:solidFill>
                  <a:srgbClr val="595959">
                    <a:alpha val="100000"/>
                  </a:srgbClr>
                </a:solidFill>
                <a:latin typeface="微软雅黑"/>
                <a:ea typeface="微软雅黑"/>
                <a:cs typeface="微软雅黑"/>
              </a:rPr>
              <a:t>下，两轮电动车的市场竞争将逐渐导向产品智能化竞争以及基于智能两轮电动   </a:t>
            </a:r>
            <a:r>
              <a:rPr sz="1200" spc="-30">
                <a:solidFill>
                  <a:srgbClr val="595959">
                    <a:alpha val="100000"/>
                  </a:srgbClr>
                </a:solidFill>
                <a:latin typeface="微软雅黑"/>
                <a:ea typeface="微软雅黑"/>
                <a:cs typeface="微软雅黑"/>
              </a:rPr>
              <a:t>车的服务生态的</a:t>
            </a:r>
            <a:r>
              <a:rPr sz="1200" spc="-20">
                <a:solidFill>
                  <a:srgbClr val="595959">
                    <a:alpha val="100000"/>
                  </a:srgbClr>
                </a:solidFill>
                <a:latin typeface="微软雅黑"/>
                <a:ea typeface="微软雅黑"/>
                <a:cs typeface="微软雅黑"/>
              </a:rPr>
              <a:t>竞</a:t>
            </a:r>
            <a:r>
              <a:rPr sz="1200" spc="0">
                <a:solidFill>
                  <a:srgbClr val="595959">
                    <a:alpha val="100000"/>
                  </a:srgbClr>
                </a:solidFill>
                <a:latin typeface="微软雅黑"/>
                <a:ea typeface="微软雅黑"/>
                <a:cs typeface="微软雅黑"/>
              </a:rPr>
              <a:t>争。</a:t>
            </a:r>
            <a:endParaRPr lang="en-US" altLang="en-US" sz="1200"/>
          </a:p>
        </p:txBody>
      </p:sp>
      <p:pic>
        <p:nvPicPr>
          <p:cNvPr id="24" name="picture 24"/>
          <p:cNvPicPr>
            <a:picLocks noChangeAspect="1"/>
          </p:cNvPicPr>
          <p:nvPr/>
        </p:nvPicPr>
        <p:blipFill>
          <a:blip r:embed="rId2"/>
          <a:stretch>
            <a:fillRect/>
          </a:stretch>
        </p:blipFill>
        <p:spPr>
          <a:xfrm rot="21600000">
            <a:off x="1193132" y="1733810"/>
            <a:ext cx="575999" cy="576000"/>
          </a:xfrm>
          <a:prstGeom prst="rect">
            <a:avLst/>
          </a:prstGeom>
        </p:spPr>
      </p:pic>
      <p:pic>
        <p:nvPicPr>
          <p:cNvPr id="25" name="picture 25"/>
          <p:cNvPicPr>
            <a:picLocks noChangeAspect="1"/>
          </p:cNvPicPr>
          <p:nvPr/>
        </p:nvPicPr>
        <p:blipFill>
          <a:blip r:embed="rId3"/>
          <a:stretch>
            <a:fillRect/>
          </a:stretch>
        </p:blipFill>
        <p:spPr>
          <a:xfrm rot="21600000">
            <a:off x="1193132" y="2808246"/>
            <a:ext cx="575999" cy="576000"/>
          </a:xfrm>
          <a:prstGeom prst="rect">
            <a:avLst/>
          </a:prstGeom>
        </p:spPr>
      </p:pic>
      <p:pic>
        <p:nvPicPr>
          <p:cNvPr id="26" name="picture 26"/>
          <p:cNvPicPr>
            <a:picLocks noChangeAspect="1"/>
          </p:cNvPicPr>
          <p:nvPr/>
        </p:nvPicPr>
        <p:blipFill>
          <a:blip r:embed="rId4"/>
          <a:stretch>
            <a:fillRect/>
          </a:stretch>
        </p:blipFill>
        <p:spPr>
          <a:xfrm rot="21600000">
            <a:off x="1193132" y="5234116"/>
            <a:ext cx="575999" cy="575999"/>
          </a:xfrm>
          <a:prstGeom prst="rect">
            <a:avLst/>
          </a:prstGeom>
        </p:spPr>
      </p:pic>
      <p:pic>
        <p:nvPicPr>
          <p:cNvPr id="27" name="picture 27"/>
          <p:cNvPicPr>
            <a:picLocks noChangeAspect="1"/>
          </p:cNvPicPr>
          <p:nvPr/>
        </p:nvPicPr>
        <p:blipFill>
          <a:blip r:embed="rId5"/>
          <a:stretch>
            <a:fillRect/>
          </a:stretch>
        </p:blipFill>
        <p:spPr>
          <a:xfrm rot="21600000">
            <a:off x="1193132" y="3975016"/>
            <a:ext cx="575999" cy="575999"/>
          </a:xfrm>
          <a:prstGeom prst="rect">
            <a:avLst/>
          </a:prstGeom>
        </p:spPr>
      </p:pic>
      <p:sp>
        <p:nvSpPr>
          <p:cNvPr id="28" name="textbox 28"/>
          <p:cNvSpPr/>
          <p:nvPr/>
        </p:nvSpPr>
        <p:spPr>
          <a:xfrm>
            <a:off x="533242" y="552398"/>
            <a:ext cx="831850" cy="4616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000"/>
              </a:lnSpc>
            </a:pPr>
            <a:endParaRPr lang="en-US" altLang="en-US" sz="100"/>
          </a:p>
          <a:p>
            <a:pPr marL="12700" algn="l" rtl="0" eaLnBrk="0">
              <a:lnSpc>
                <a:spcPct val="92000"/>
              </a:lnSpc>
            </a:pPr>
            <a:r>
              <a:rPr sz="3100" spc="80">
                <a:solidFill>
                  <a:srgbClr val="8BC53F">
                    <a:alpha val="100000"/>
                  </a:srgbClr>
                </a:solidFill>
                <a:latin typeface="微软雅黑"/>
                <a:ea typeface="微软雅黑"/>
                <a:cs typeface="微软雅黑"/>
              </a:rPr>
              <a:t>摘</a:t>
            </a:r>
            <a:r>
              <a:rPr sz="3100" spc="60">
                <a:solidFill>
                  <a:srgbClr val="8BC53F">
                    <a:alpha val="100000"/>
                  </a:srgbClr>
                </a:solidFill>
                <a:latin typeface="微软雅黑"/>
                <a:ea typeface="微软雅黑"/>
                <a:cs typeface="微软雅黑"/>
              </a:rPr>
              <a:t>要</a:t>
            </a:r>
            <a:endParaRPr lang="en-US" altLang="en-US" sz="3100"/>
          </a:p>
        </p:txBody>
      </p:sp>
      <p:sp>
        <p:nvSpPr>
          <p:cNvPr id="31" name="rect"/>
          <p:cNvSpPr/>
          <p:nvPr/>
        </p:nvSpPr>
        <p:spPr>
          <a:xfrm>
            <a:off x="1973097" y="3903016"/>
            <a:ext cx="28575" cy="720000"/>
          </a:xfrm>
          <a:prstGeom prst="rect">
            <a:avLst/>
          </a:prstGeom>
          <a:solidFill>
            <a:srgbClr val="65AF4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 name="rect"/>
          <p:cNvSpPr/>
          <p:nvPr/>
        </p:nvSpPr>
        <p:spPr>
          <a:xfrm>
            <a:off x="1962525" y="5162116"/>
            <a:ext cx="28575" cy="720000"/>
          </a:xfrm>
          <a:prstGeom prst="rect">
            <a:avLst/>
          </a:pr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 name="rect"/>
          <p:cNvSpPr/>
          <p:nvPr/>
        </p:nvSpPr>
        <p:spPr>
          <a:xfrm>
            <a:off x="1973097" y="2736246"/>
            <a:ext cx="28575" cy="719999"/>
          </a:xfrm>
          <a:prstGeom prst="rect">
            <a:avLst/>
          </a:prstGeom>
          <a:solidFill>
            <a:srgbClr val="65AF4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 name="rect"/>
          <p:cNvSpPr/>
          <p:nvPr/>
        </p:nvSpPr>
        <p:spPr>
          <a:xfrm>
            <a:off x="1973098" y="1661811"/>
            <a:ext cx="28575" cy="719999"/>
          </a:xfrm>
          <a:prstGeom prst="rect">
            <a:avLst/>
          </a:prstGeom>
          <a:solidFill>
            <a:srgbClr val="B0D12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 name="group 6"/>
          <p:cNvGrpSpPr/>
          <p:nvPr/>
        </p:nvGrpSpPr>
        <p:grpSpPr>
          <a:xfrm rot="21600000">
            <a:off x="1869846" y="3101878"/>
            <a:ext cx="5404307" cy="415406"/>
            <a:chExt cx="5404307" cy="415406"/>
          </a:xfrm>
        </p:grpSpPr>
        <p:pic>
          <p:nvPicPr>
            <p:cNvPr id="36" name="picture 36"/>
            <p:cNvPicPr>
              <a:picLocks noChangeAspect="1"/>
            </p:cNvPicPr>
            <p:nvPr/>
          </p:nvPicPr>
          <p:blipFill>
            <a:blip r:embed="rId2"/>
            <a:stretch>
              <a:fillRect/>
            </a:stretch>
          </p:blipFill>
          <p:spPr>
            <a:xfrm rot="21600000">
              <a:off x="0" y="0"/>
              <a:ext cx="5404307" cy="415406"/>
            </a:xfrm>
            <a:prstGeom prst="rect">
              <a:avLst/>
            </a:prstGeom>
          </p:spPr>
        </p:pic>
        <p:sp>
          <p:nvSpPr>
            <p:cNvPr id="37" name="textbox 37"/>
            <p:cNvSpPr/>
            <p:nvPr/>
          </p:nvSpPr>
          <p:spPr>
            <a:xfrm>
              <a:off x="-12700" y="-12700"/>
              <a:ext cx="5429884" cy="4648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1000"/>
                </a:lnSpc>
              </a:pPr>
              <a:endParaRPr lang="en-US" altLang="en-US" sz="800"/>
            </a:p>
            <a:p>
              <a:pPr marL="412750" algn="l" rtl="0" eaLnBrk="0">
                <a:lnSpc>
                  <a:spcPct val="90000"/>
                </a:lnSpc>
              </a:pPr>
              <a:r>
                <a:rPr sz="1800" spc="-10">
                  <a:solidFill>
                    <a:srgbClr val="7F7F7F">
                      <a:alpha val="100000"/>
                    </a:srgbClr>
                  </a:solidFill>
                  <a:latin typeface="微软雅黑"/>
                  <a:ea typeface="微软雅黑"/>
                  <a:cs typeface="微软雅黑"/>
                </a:rPr>
                <a:t>中国两轮电动车产品与品牌特征</a:t>
              </a:r>
              <a:r>
                <a:rPr sz="1800" spc="0">
                  <a:solidFill>
                    <a:srgbClr val="7F7F7F">
                      <a:alpha val="100000"/>
                    </a:srgbClr>
                  </a:solidFill>
                  <a:latin typeface="微软雅黑"/>
                  <a:ea typeface="微软雅黑"/>
                  <a:cs typeface="微软雅黑"/>
                </a:rPr>
                <a:t>                    </a:t>
              </a:r>
              <a:r>
                <a:rPr sz="1800" spc="0">
                  <a:solidFill>
                    <a:srgbClr val="FFFFFF">
                      <a:alpha val="100000"/>
                    </a:srgbClr>
                  </a:solidFill>
                  <a:latin typeface="Arial"/>
                  <a:ea typeface="Arial"/>
                  <a:cs typeface="Arial"/>
                </a:rPr>
                <a:t>2</a:t>
              </a:r>
              <a:endParaRPr lang="en-US" altLang="en-US" sz="1800"/>
            </a:p>
          </p:txBody>
        </p:sp>
      </p:grpSp>
      <p:grpSp>
        <p:nvGrpSpPr>
          <p:cNvPr id="8" name="group 8"/>
          <p:cNvGrpSpPr/>
          <p:nvPr/>
        </p:nvGrpSpPr>
        <p:grpSpPr>
          <a:xfrm rot="21600000">
            <a:off x="1869846" y="4604645"/>
            <a:ext cx="5404307" cy="413492"/>
            <a:chExt cx="5404307" cy="413492"/>
          </a:xfrm>
        </p:grpSpPr>
        <p:pic>
          <p:nvPicPr>
            <p:cNvPr id="38" name="picture 38"/>
            <p:cNvPicPr>
              <a:picLocks noChangeAspect="1"/>
            </p:cNvPicPr>
            <p:nvPr/>
          </p:nvPicPr>
          <p:blipFill>
            <a:blip r:embed="rId3"/>
            <a:stretch>
              <a:fillRect/>
            </a:stretch>
          </p:blipFill>
          <p:spPr>
            <a:xfrm rot="21600000">
              <a:off x="0" y="0"/>
              <a:ext cx="5404307" cy="413492"/>
            </a:xfrm>
            <a:prstGeom prst="rect">
              <a:avLst/>
            </a:prstGeom>
          </p:spPr>
        </p:pic>
        <p:sp>
          <p:nvSpPr>
            <p:cNvPr id="39" name="textbox 39"/>
            <p:cNvSpPr/>
            <p:nvPr/>
          </p:nvSpPr>
          <p:spPr>
            <a:xfrm>
              <a:off x="-12700" y="-12700"/>
              <a:ext cx="5429884" cy="462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700"/>
            </a:p>
            <a:p>
              <a:pPr marL="399415" algn="l" rtl="0" eaLnBrk="0">
                <a:lnSpc>
                  <a:spcPct val="90000"/>
                </a:lnSpc>
                <a:spcBef>
                  <a:spcPts val="5"/>
                </a:spcBef>
              </a:pPr>
              <a:r>
                <a:rPr sz="1800" spc="10">
                  <a:solidFill>
                    <a:srgbClr val="7F7F7F">
                      <a:alpha val="100000"/>
                    </a:srgbClr>
                  </a:solidFill>
                  <a:latin typeface="微软雅黑"/>
                  <a:ea typeface="微软雅黑"/>
                  <a:cs typeface="微软雅黑"/>
                </a:rPr>
                <a:t>两轮电动车发展趋势                                </a:t>
              </a:r>
              <a:r>
                <a:rPr sz="1800" spc="0">
                  <a:solidFill>
                    <a:srgbClr val="7F7F7F">
                      <a:alpha val="100000"/>
                    </a:srgbClr>
                  </a:solidFill>
                  <a:latin typeface="微软雅黑"/>
                  <a:ea typeface="微软雅黑"/>
                  <a:cs typeface="微软雅黑"/>
                </a:rPr>
                <a:t>    </a:t>
              </a:r>
              <a:r>
                <a:rPr sz="1800" spc="0">
                  <a:solidFill>
                    <a:srgbClr val="FFFFFF">
                      <a:alpha val="100000"/>
                    </a:srgbClr>
                  </a:solidFill>
                  <a:latin typeface="Arial"/>
                  <a:ea typeface="Arial"/>
                  <a:cs typeface="Arial"/>
                </a:rPr>
                <a:t>4</a:t>
              </a:r>
              <a:endParaRPr lang="en-US" altLang="en-US" sz="1800"/>
            </a:p>
          </p:txBody>
        </p:sp>
      </p:grpSp>
      <p:sp>
        <p:nvSpPr>
          <p:cNvPr id="40" name="textbox 40"/>
          <p:cNvSpPr/>
          <p:nvPr/>
        </p:nvSpPr>
        <p:spPr>
          <a:xfrm>
            <a:off x="1869846" y="2351825"/>
            <a:ext cx="5404484" cy="437515"/>
          </a:xfrm>
          <a:prstGeom prst="rect">
            <a:avLst/>
          </a:prstGeom>
          <a:solidFill>
            <a:srgbClr val="B2D234"/>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7000"/>
              </a:lnSpc>
            </a:pPr>
            <a:endParaRPr lang="en-US" altLang="en-US" sz="600"/>
          </a:p>
          <a:p>
            <a:pPr marL="400050" algn="l" rtl="0" eaLnBrk="0">
              <a:lnSpc>
                <a:spcPct val="90000"/>
              </a:lnSpc>
              <a:spcBef>
                <a:spcPts val="5"/>
              </a:spcBef>
            </a:pPr>
            <a:r>
              <a:rPr sz="1800" spc="0">
                <a:solidFill>
                  <a:srgbClr val="FFFFFF">
                    <a:alpha val="100000"/>
                  </a:srgbClr>
                </a:solidFill>
                <a:latin typeface="微软雅黑"/>
                <a:ea typeface="微软雅黑"/>
                <a:cs typeface="微软雅黑"/>
              </a:rPr>
              <a:t>中国两轮电动车市场与产业现状                    </a:t>
            </a:r>
            <a:r>
              <a:rPr sz="1800" spc="0">
                <a:solidFill>
                  <a:srgbClr val="FFFFFF">
                    <a:alpha val="100000"/>
                  </a:srgbClr>
                </a:solidFill>
                <a:latin typeface="Arial"/>
                <a:ea typeface="Arial"/>
                <a:cs typeface="Arial"/>
              </a:rPr>
              <a:t>1</a:t>
            </a:r>
            <a:endParaRPr lang="en-US" altLang="en-US" sz="1800"/>
          </a:p>
        </p:txBody>
      </p:sp>
      <p:grpSp>
        <p:nvGrpSpPr>
          <p:cNvPr id="10" name="group 10"/>
          <p:cNvGrpSpPr/>
          <p:nvPr/>
        </p:nvGrpSpPr>
        <p:grpSpPr>
          <a:xfrm rot="21600000">
            <a:off x="1869846" y="3855760"/>
            <a:ext cx="5404307" cy="412324"/>
            <a:chExt cx="5404307" cy="412324"/>
          </a:xfrm>
        </p:grpSpPr>
        <p:pic>
          <p:nvPicPr>
            <p:cNvPr id="41" name="picture 41"/>
            <p:cNvPicPr>
              <a:picLocks noChangeAspect="1"/>
            </p:cNvPicPr>
            <p:nvPr/>
          </p:nvPicPr>
          <p:blipFill>
            <a:blip r:embed="rId4"/>
            <a:stretch>
              <a:fillRect/>
            </a:stretch>
          </p:blipFill>
          <p:spPr>
            <a:xfrm rot="21600000">
              <a:off x="0" y="0"/>
              <a:ext cx="5404307" cy="412324"/>
            </a:xfrm>
            <a:prstGeom prst="rect">
              <a:avLst/>
            </a:prstGeom>
          </p:spPr>
        </p:pic>
        <p:sp>
          <p:nvSpPr>
            <p:cNvPr id="42" name="textbox 42"/>
            <p:cNvSpPr/>
            <p:nvPr/>
          </p:nvSpPr>
          <p:spPr>
            <a:xfrm>
              <a:off x="-12700" y="-12700"/>
              <a:ext cx="5429884" cy="4603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700"/>
            </a:p>
            <a:p>
              <a:pPr marL="399415" algn="l" rtl="0" eaLnBrk="0">
                <a:lnSpc>
                  <a:spcPct val="90000"/>
                </a:lnSpc>
                <a:spcBef>
                  <a:spcPts val="5"/>
                </a:spcBef>
              </a:pPr>
              <a:r>
                <a:rPr sz="1800" spc="20">
                  <a:solidFill>
                    <a:srgbClr val="7F7F7F">
                      <a:alpha val="100000"/>
                    </a:srgbClr>
                  </a:solidFill>
                  <a:latin typeface="微软雅黑"/>
                  <a:ea typeface="微软雅黑"/>
                  <a:cs typeface="微软雅黑"/>
                </a:rPr>
                <a:t>两轮电动车用户洞察              </a:t>
              </a:r>
              <a:r>
                <a:rPr sz="1800" spc="0">
                  <a:solidFill>
                    <a:srgbClr val="7F7F7F">
                      <a:alpha val="100000"/>
                    </a:srgbClr>
                  </a:solidFill>
                  <a:latin typeface="微软雅黑"/>
                  <a:ea typeface="微软雅黑"/>
                  <a:cs typeface="微软雅黑"/>
                </a:rPr>
                <a:t>                      </a:t>
              </a:r>
              <a:r>
                <a:rPr sz="1800" spc="0">
                  <a:solidFill>
                    <a:srgbClr val="FFFFFF">
                      <a:alpha val="100000"/>
                    </a:srgbClr>
                  </a:solidFill>
                  <a:latin typeface="Arial"/>
                  <a:ea typeface="Arial"/>
                  <a:cs typeface="Arial"/>
                </a:rPr>
                <a:t>3</a:t>
              </a:r>
              <a:endParaRPr lang="en-US" altLang="en-US" sz="1800"/>
            </a:p>
          </p:txBody>
        </p:sp>
      </p:grpSp>
      <p:sp>
        <p:nvSpPr>
          <p:cNvPr id="51" name="textbox 51"/>
          <p:cNvSpPr/>
          <p:nvPr/>
        </p:nvSpPr>
        <p:spPr>
          <a:xfrm>
            <a:off x="8925450" y="6641579"/>
            <a:ext cx="84455" cy="1409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84000"/>
              </a:lnSpc>
            </a:pPr>
            <a:r>
              <a:rPr sz="900" spc="0">
                <a:solidFill>
                  <a:srgbClr val="7F7F7F">
                    <a:alpha val="100000"/>
                  </a:srgbClr>
                </a:solidFill>
                <a:latin typeface="微软雅黑"/>
                <a:ea typeface="微软雅黑"/>
                <a:cs typeface="微软雅黑"/>
              </a:rPr>
              <a:t>3</a:t>
            </a:r>
            <a:endParaRPr lang="en-US" altLang="en-US" sz="9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52" name="table 52"/>
          <p:cNvGraphicFramePr>
            <a:graphicFrameLocks noGrp="1"/>
          </p:cNvGraphicFramePr>
          <p:nvPr/>
        </p:nvGraphicFramePr>
        <p:xfrm>
          <a:off x="555469" y="3051304"/>
          <a:ext cx="8032750" cy="2934970"/>
        </p:xfrm>
        <a:graphic>
          <a:graphicData uri="http://schemas.openxmlformats.org/drawingml/2006/table">
            <a:tbl>
              <a:tblPr/>
              <a:tblGrid>
                <a:gridCol w="444500"/>
                <a:gridCol w="674369"/>
                <a:gridCol w="714375"/>
                <a:gridCol w="714375"/>
                <a:gridCol w="2329180"/>
                <a:gridCol w="3155950"/>
              </a:tblGrid>
              <a:tr h="198755">
                <a:tc>
                  <a:txBody>
                    <a:bodyPr vert="horz" wrap="square"/>
                    <a:lstStyle/>
                    <a:p>
                      <a:pPr algn="l" rtl="0" eaLnBrk="0">
                        <a:lnSpc>
                          <a:spcPct val="130000"/>
                        </a:lnSpc>
                      </a:pPr>
                      <a:endParaRPr lang="en-US" altLang="en-US" sz="200"/>
                    </a:p>
                    <a:p>
                      <a:pPr marL="74930" algn="l" rtl="0" eaLnBrk="0">
                        <a:lnSpc>
                          <a:spcPct val="87000"/>
                        </a:lnSpc>
                      </a:pPr>
                      <a:r>
                        <a:rPr sz="1200" spc="-1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城</a:t>
                      </a:r>
                      <a:r>
                        <a:rPr sz="1200" spc="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市</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65AF45"/>
                    </a:solidFill>
                  </a:tcPr>
                </a:tc>
                <a:tc>
                  <a:txBody>
                    <a:bodyPr vert="horz" wrap="square"/>
                    <a:lstStyle/>
                    <a:p>
                      <a:pPr algn="l" rtl="0" eaLnBrk="0">
                        <a:lnSpc>
                          <a:spcPct val="130000"/>
                        </a:lnSpc>
                      </a:pPr>
                      <a:endParaRPr lang="en-US" altLang="en-US" sz="200"/>
                    </a:p>
                    <a:p>
                      <a:pPr marL="34290" algn="l" rtl="0" eaLnBrk="0">
                        <a:lnSpc>
                          <a:spcPct val="87000"/>
                        </a:lnSpc>
                      </a:pPr>
                      <a:r>
                        <a:rPr sz="1200" spc="-1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过渡</a:t>
                      </a:r>
                      <a:r>
                        <a:rPr sz="1200" spc="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期限</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8BC53F"/>
                    </a:solidFill>
                  </a:tcPr>
                </a:tc>
                <a:tc>
                  <a:txBody>
                    <a:bodyPr vert="horz" wrap="square"/>
                    <a:lstStyle/>
                    <a:p>
                      <a:pPr algn="l" rtl="0" eaLnBrk="0">
                        <a:lnSpc>
                          <a:spcPct val="130000"/>
                        </a:lnSpc>
                      </a:pPr>
                      <a:endParaRPr lang="en-US" altLang="en-US" sz="200"/>
                    </a:p>
                    <a:p>
                      <a:pPr marL="54610" algn="l" rtl="0" eaLnBrk="0">
                        <a:lnSpc>
                          <a:spcPct val="87000"/>
                        </a:lnSpc>
                      </a:pPr>
                      <a:r>
                        <a:rPr sz="1200" spc="-1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过渡</a:t>
                      </a:r>
                      <a:r>
                        <a:rPr sz="1200" spc="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期起</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8BC53F"/>
                    </a:solidFill>
                  </a:tcPr>
                </a:tc>
                <a:tc>
                  <a:txBody>
                    <a:bodyPr vert="horz" wrap="square"/>
                    <a:lstStyle/>
                    <a:p>
                      <a:pPr algn="l" rtl="0" eaLnBrk="0">
                        <a:lnSpc>
                          <a:spcPct val="130000"/>
                        </a:lnSpc>
                      </a:pPr>
                      <a:endParaRPr lang="en-US" altLang="en-US" sz="200"/>
                    </a:p>
                    <a:p>
                      <a:pPr marL="54610" algn="l" rtl="0" eaLnBrk="0">
                        <a:lnSpc>
                          <a:spcPct val="87000"/>
                        </a:lnSpc>
                      </a:pPr>
                      <a:r>
                        <a:rPr sz="1200" spc="-1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过渡</a:t>
                      </a:r>
                      <a:r>
                        <a:rPr sz="1200" spc="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期止</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8BC53F"/>
                    </a:solidFill>
                  </a:tcPr>
                </a:tc>
                <a:tc>
                  <a:txBody>
                    <a:bodyPr vert="horz" wrap="square"/>
                    <a:lstStyle/>
                    <a:p>
                      <a:pPr algn="l" rtl="0" eaLnBrk="0">
                        <a:lnSpc>
                          <a:spcPct val="130000"/>
                        </a:lnSpc>
                      </a:pPr>
                      <a:endParaRPr lang="en-US" altLang="en-US" sz="200"/>
                    </a:p>
                    <a:p>
                      <a:pPr marL="1014095" algn="l" rtl="0" eaLnBrk="0">
                        <a:lnSpc>
                          <a:spcPct val="87000"/>
                        </a:lnSpc>
                      </a:pPr>
                      <a:r>
                        <a:rPr sz="1200" spc="-1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政</a:t>
                      </a:r>
                      <a:r>
                        <a:rPr sz="1200" spc="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策</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8BC53F"/>
                    </a:solidFill>
                  </a:tcPr>
                </a:tc>
                <a:tc>
                  <a:txBody>
                    <a:bodyPr vert="horz" wrap="square"/>
                    <a:lstStyle/>
                    <a:p>
                      <a:pPr algn="l" rtl="0" eaLnBrk="0">
                        <a:lnSpc>
                          <a:spcPct val="130000"/>
                        </a:lnSpc>
                      </a:pPr>
                      <a:endParaRPr lang="en-US" altLang="en-US" sz="200"/>
                    </a:p>
                    <a:p>
                      <a:pPr marL="1195705" algn="l" rtl="0" eaLnBrk="0">
                        <a:lnSpc>
                          <a:spcPct val="87000"/>
                        </a:lnSpc>
                      </a:pPr>
                      <a:r>
                        <a:rPr sz="1200" spc="-1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政策</a:t>
                      </a:r>
                      <a:r>
                        <a:rPr sz="1200" spc="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及内容</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8BC53F"/>
                    </a:solidFill>
                  </a:tcPr>
                </a:tc>
              </a:tr>
              <a:tr h="314325">
                <a:tc>
                  <a:txBody>
                    <a:bodyPr vert="horz" wrap="square"/>
                    <a:lstStyle/>
                    <a:p>
                      <a:pPr algn="l" rtl="0" eaLnBrk="0">
                        <a:lnSpc>
                          <a:spcPct val="115000"/>
                        </a:lnSpc>
                      </a:pPr>
                      <a:endParaRPr lang="en-US" altLang="en-US" sz="600"/>
                    </a:p>
                    <a:p>
                      <a:pPr marL="36830" algn="l" rtl="0" eaLnBrk="0">
                        <a:lnSpc>
                          <a:spcPct val="99000"/>
                        </a:lnSpc>
                        <a:spcBef>
                          <a:spcPts val="5"/>
                        </a:spcBef>
                      </a:pPr>
                      <a:r>
                        <a:rPr sz="900" spc="100">
                          <a:solidFill>
                            <a:srgbClr val="595959">
                              <a:alpha val="100000"/>
                            </a:srgbClr>
                          </a:solidFill>
                          <a:latin typeface="微软雅黑"/>
                          <a:ea typeface="微软雅黑"/>
                          <a:cs typeface="微软雅黑"/>
                        </a:rPr>
                        <a:t>天津</a:t>
                      </a:r>
                      <a:r>
                        <a:rPr sz="900" spc="80">
                          <a:solidFill>
                            <a:srgbClr val="595959">
                              <a:alpha val="100000"/>
                            </a:srgbClr>
                          </a:solidFill>
                          <a:latin typeface="微软雅黑"/>
                          <a:ea typeface="微软雅黑"/>
                          <a:cs typeface="微软雅黑"/>
                        </a:rPr>
                        <a:t>市</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15000"/>
                        </a:lnSpc>
                      </a:pPr>
                      <a:endParaRPr lang="en-US" altLang="en-US" sz="600"/>
                    </a:p>
                    <a:p>
                      <a:pPr marL="111760" algn="l" rtl="0" eaLnBrk="0">
                        <a:lnSpc>
                          <a:spcPct val="99000"/>
                        </a:lnSpc>
                        <a:spcBef>
                          <a:spcPts val="5"/>
                        </a:spcBef>
                      </a:pPr>
                      <a:r>
                        <a:rPr sz="900" spc="90">
                          <a:solidFill>
                            <a:srgbClr val="595959">
                              <a:alpha val="100000"/>
                            </a:srgbClr>
                          </a:solidFill>
                          <a:latin typeface="微软雅黑"/>
                          <a:ea typeface="微软雅黑"/>
                          <a:cs typeface="微软雅黑"/>
                        </a:rPr>
                        <a:t>延长1</a:t>
                      </a:r>
                      <a:r>
                        <a:rPr sz="900" spc="60">
                          <a:solidFill>
                            <a:srgbClr val="595959">
                              <a:alpha val="100000"/>
                            </a:srgbClr>
                          </a:solidFill>
                          <a:latin typeface="微软雅黑"/>
                          <a:ea typeface="微软雅黑"/>
                          <a:cs typeface="微软雅黑"/>
                        </a:rPr>
                        <a:t>年</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100000"/>
                        </a:lnSpc>
                      </a:pPr>
                      <a:endParaRPr lang="en-US" altLang="en-US" sz="1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107000"/>
                        </a:lnSpc>
                      </a:pPr>
                      <a:endParaRPr lang="en-US" altLang="en-US" sz="700"/>
                    </a:p>
                    <a:p>
                      <a:pPr algn="l" rtl="0" eaLnBrk="0">
                        <a:lnSpc>
                          <a:spcPct val="7000"/>
                        </a:lnSpc>
                      </a:pPr>
                      <a:endParaRPr lang="en-US" altLang="en-US" sz="100"/>
                    </a:p>
                    <a:p>
                      <a:pPr marL="35560" algn="l" rtl="0" eaLnBrk="0">
                        <a:lnSpc>
                          <a:spcPct val="91000"/>
                        </a:lnSpc>
                      </a:pPr>
                      <a:r>
                        <a:rPr sz="900" spc="50">
                          <a:solidFill>
                            <a:srgbClr val="595959">
                              <a:alpha val="100000"/>
                            </a:srgbClr>
                          </a:solidFill>
                          <a:latin typeface="微软雅黑"/>
                          <a:ea typeface="微软雅黑"/>
                          <a:cs typeface="微软雅黑"/>
                        </a:rPr>
                        <a:t>2022.05.0</a:t>
                      </a:r>
                      <a:r>
                        <a:rPr sz="900" spc="10">
                          <a:solidFill>
                            <a:srgbClr val="595959">
                              <a:alpha val="100000"/>
                            </a:srgbClr>
                          </a:solidFill>
                          <a:latin typeface="微软雅黑"/>
                          <a:ea typeface="微软雅黑"/>
                          <a:cs typeface="微软雅黑"/>
                        </a:rPr>
                        <a:t>8</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29000"/>
                        </a:lnSpc>
                      </a:pPr>
                      <a:endParaRPr lang="en-US" altLang="en-US" sz="100"/>
                    </a:p>
                    <a:p>
                      <a:pPr marL="405130" indent="-321310" algn="l" rtl="0" eaLnBrk="0">
                        <a:lnSpc>
                          <a:spcPct val="113000"/>
                        </a:lnSpc>
                      </a:pPr>
                      <a:r>
                        <a:rPr sz="900" spc="80">
                          <a:solidFill>
                            <a:srgbClr val="595959">
                              <a:alpha val="100000"/>
                            </a:srgbClr>
                          </a:solidFill>
                          <a:latin typeface="微软雅黑"/>
                          <a:ea typeface="微软雅黑"/>
                          <a:cs typeface="微软雅黑"/>
                        </a:rPr>
                        <a:t>《天津市公安局关于延期实行超标二</a:t>
                      </a:r>
                      <a:r>
                        <a:rPr sz="900" spc="30">
                          <a:solidFill>
                            <a:srgbClr val="595959">
                              <a:alpha val="100000"/>
                            </a:srgbClr>
                          </a:solidFill>
                          <a:latin typeface="微软雅黑"/>
                          <a:ea typeface="微软雅黑"/>
                          <a:cs typeface="微软雅黑"/>
                        </a:rPr>
                        <a:t>轮</a:t>
                      </a:r>
                      <a:r>
                        <a:rPr sz="900" spc="0">
                          <a:solidFill>
                            <a:srgbClr val="595959">
                              <a:alpha val="100000"/>
                            </a:srgbClr>
                          </a:solidFill>
                          <a:latin typeface="微软雅黑"/>
                          <a:ea typeface="微软雅黑"/>
                          <a:cs typeface="微软雅黑"/>
                        </a:rPr>
                        <a:t>电 </a:t>
                      </a:r>
                      <a:r>
                        <a:rPr sz="900" spc="100">
                          <a:solidFill>
                            <a:srgbClr val="595959">
                              <a:alpha val="100000"/>
                            </a:srgbClr>
                          </a:solidFill>
                          <a:latin typeface="微软雅黑"/>
                          <a:ea typeface="微软雅黑"/>
                          <a:cs typeface="微软雅黑"/>
                        </a:rPr>
                        <a:t>动自行车禁行规定的通告</a:t>
                      </a:r>
                      <a:r>
                        <a:rPr sz="900" spc="40">
                          <a:solidFill>
                            <a:srgbClr val="595959">
                              <a:alpha val="100000"/>
                            </a:srgbClr>
                          </a:solidFill>
                          <a:latin typeface="微软雅黑"/>
                          <a:ea typeface="微软雅黑"/>
                          <a:cs typeface="微软雅黑"/>
                        </a:rPr>
                        <a:t>》</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47000"/>
                        </a:lnSpc>
                      </a:pPr>
                      <a:endParaRPr lang="en-US" altLang="en-US" sz="100"/>
                    </a:p>
                    <a:p>
                      <a:pPr marL="689610" indent="-676275" algn="l" rtl="0" eaLnBrk="0">
                        <a:lnSpc>
                          <a:spcPct val="112000"/>
                        </a:lnSpc>
                      </a:pPr>
                      <a:r>
                        <a:rPr sz="900" spc="130">
                          <a:solidFill>
                            <a:srgbClr val="595959">
                              <a:alpha val="100000"/>
                            </a:srgbClr>
                          </a:solidFill>
                          <a:latin typeface="微软雅黑"/>
                          <a:ea typeface="微软雅黑"/>
                          <a:cs typeface="微软雅黑"/>
                        </a:rPr>
                        <a:t>延长过渡期1年(自2021年5月9日至2022年5月8日</a:t>
                      </a:r>
                      <a:r>
                        <a:rPr sz="900" spc="10">
                          <a:solidFill>
                            <a:srgbClr val="595959">
                              <a:alpha val="100000"/>
                            </a:srgbClr>
                          </a:solidFill>
                          <a:latin typeface="微软雅黑"/>
                          <a:ea typeface="微软雅黑"/>
                          <a:cs typeface="微软雅黑"/>
                        </a:rPr>
                        <a:t>)</a:t>
                      </a:r>
                      <a:r>
                        <a:rPr sz="900" spc="0">
                          <a:solidFill>
                            <a:srgbClr val="595959">
                              <a:alpha val="100000"/>
                            </a:srgbClr>
                          </a:solidFill>
                          <a:latin typeface="微软雅黑"/>
                          <a:ea typeface="微软雅黑"/>
                          <a:cs typeface="微软雅黑"/>
                        </a:rPr>
                        <a:t>可 </a:t>
                      </a:r>
                      <a:r>
                        <a:rPr sz="900" spc="100">
                          <a:solidFill>
                            <a:srgbClr val="595959">
                              <a:alpha val="100000"/>
                            </a:srgbClr>
                          </a:solidFill>
                          <a:latin typeface="微软雅黑"/>
                          <a:ea typeface="微软雅黑"/>
                          <a:cs typeface="微软雅黑"/>
                        </a:rPr>
                        <a:t>上路行驶，期满后禁止上路行</a:t>
                      </a:r>
                      <a:r>
                        <a:rPr sz="900" spc="70">
                          <a:solidFill>
                            <a:srgbClr val="595959">
                              <a:alpha val="100000"/>
                            </a:srgbClr>
                          </a:solidFill>
                          <a:latin typeface="微软雅黑"/>
                          <a:ea typeface="微软雅黑"/>
                          <a:cs typeface="微软雅黑"/>
                        </a:rPr>
                        <a:t>驶</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r>
              <a:tr h="314325">
                <a:tc>
                  <a:txBody>
                    <a:bodyPr vert="horz" wrap="square"/>
                    <a:lstStyle/>
                    <a:p>
                      <a:pPr algn="l" rtl="0" eaLnBrk="0">
                        <a:lnSpc>
                          <a:spcPct val="115000"/>
                        </a:lnSpc>
                      </a:pPr>
                      <a:endParaRPr lang="en-US" altLang="en-US" sz="600"/>
                    </a:p>
                    <a:p>
                      <a:pPr marL="36830" algn="l" rtl="0" eaLnBrk="0">
                        <a:lnSpc>
                          <a:spcPct val="99000"/>
                        </a:lnSpc>
                        <a:spcBef>
                          <a:spcPct val="0"/>
                        </a:spcBef>
                      </a:pPr>
                      <a:r>
                        <a:rPr sz="900" spc="100">
                          <a:solidFill>
                            <a:srgbClr val="595959">
                              <a:alpha val="100000"/>
                            </a:srgbClr>
                          </a:solidFill>
                          <a:latin typeface="微软雅黑"/>
                          <a:ea typeface="微软雅黑"/>
                          <a:cs typeface="微软雅黑"/>
                        </a:rPr>
                        <a:t>深圳</a:t>
                      </a:r>
                      <a:r>
                        <a:rPr sz="900" spc="80">
                          <a:solidFill>
                            <a:srgbClr val="595959">
                              <a:alpha val="100000"/>
                            </a:srgbClr>
                          </a:solidFill>
                          <a:latin typeface="微软雅黑"/>
                          <a:ea typeface="微软雅黑"/>
                          <a:cs typeface="微软雅黑"/>
                        </a:rPr>
                        <a:t>市</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9D9D9"/>
                    </a:solidFill>
                  </a:tcPr>
                </a:tc>
                <a:tc>
                  <a:txBody>
                    <a:bodyPr vert="horz" wrap="square"/>
                    <a:lstStyle/>
                    <a:p>
                      <a:pPr algn="l" rtl="0" eaLnBrk="0">
                        <a:lnSpc>
                          <a:spcPct val="115000"/>
                        </a:lnSpc>
                      </a:pPr>
                      <a:endParaRPr lang="en-US" altLang="en-US" sz="600"/>
                    </a:p>
                    <a:p>
                      <a:pPr marL="111760" algn="l" rtl="0" eaLnBrk="0">
                        <a:lnSpc>
                          <a:spcPct val="99000"/>
                        </a:lnSpc>
                        <a:spcBef>
                          <a:spcPct val="0"/>
                        </a:spcBef>
                      </a:pPr>
                      <a:r>
                        <a:rPr sz="900" spc="90">
                          <a:solidFill>
                            <a:srgbClr val="595959">
                              <a:alpha val="100000"/>
                            </a:srgbClr>
                          </a:solidFill>
                          <a:latin typeface="微软雅黑"/>
                          <a:ea typeface="微软雅黑"/>
                          <a:cs typeface="微软雅黑"/>
                        </a:rPr>
                        <a:t>延长1</a:t>
                      </a:r>
                      <a:r>
                        <a:rPr sz="900" spc="60">
                          <a:solidFill>
                            <a:srgbClr val="595959">
                              <a:alpha val="100000"/>
                            </a:srgbClr>
                          </a:solidFill>
                          <a:latin typeface="微软雅黑"/>
                          <a:ea typeface="微软雅黑"/>
                          <a:cs typeface="微软雅黑"/>
                        </a:rPr>
                        <a:t>年</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0000"/>
                        </a:lnSpc>
                      </a:pPr>
                      <a:endParaRPr lang="en-US" altLang="en-US" sz="1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6000"/>
                        </a:lnSpc>
                      </a:pPr>
                      <a:endParaRPr lang="en-US" altLang="en-US" sz="700"/>
                    </a:p>
                    <a:p>
                      <a:pPr marL="35560" algn="l" rtl="0" eaLnBrk="0">
                        <a:lnSpc>
                          <a:spcPct val="92000"/>
                        </a:lnSpc>
                        <a:spcBef>
                          <a:spcPts val="5"/>
                        </a:spcBef>
                      </a:pPr>
                      <a:r>
                        <a:rPr sz="900" spc="50">
                          <a:solidFill>
                            <a:srgbClr val="595959">
                              <a:alpha val="100000"/>
                            </a:srgbClr>
                          </a:solidFill>
                          <a:latin typeface="微软雅黑"/>
                          <a:ea typeface="微软雅黑"/>
                          <a:cs typeface="微软雅黑"/>
                        </a:rPr>
                        <a:t>2022.08.0</a:t>
                      </a:r>
                      <a:r>
                        <a:rPr sz="900" spc="10">
                          <a:solidFill>
                            <a:srgbClr val="595959">
                              <a:alpha val="100000"/>
                            </a:srgbClr>
                          </a:solidFill>
                          <a:latin typeface="微软雅黑"/>
                          <a:ea typeface="微软雅黑"/>
                          <a:cs typeface="微软雅黑"/>
                        </a:rPr>
                        <a:t>1</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5000"/>
                        </a:lnSpc>
                      </a:pPr>
                      <a:endParaRPr lang="en-US" altLang="en-US" sz="500"/>
                    </a:p>
                    <a:p>
                      <a:pPr marL="83820" algn="l" rtl="0" eaLnBrk="0">
                        <a:lnSpc>
                          <a:spcPts val="1290"/>
                        </a:lnSpc>
                        <a:spcBef>
                          <a:spcPts val="5"/>
                        </a:spcBef>
                      </a:pPr>
                      <a:r>
                        <a:rPr sz="900" spc="120">
                          <a:solidFill>
                            <a:srgbClr val="595959">
                              <a:alpha val="100000"/>
                            </a:srgbClr>
                          </a:solidFill>
                          <a:latin typeface="微软雅黑"/>
                          <a:ea typeface="微软雅黑"/>
                          <a:cs typeface="微软雅黑"/>
                        </a:rPr>
                        <a:t>《深圳市电动自行车管理规定(试行)</a:t>
                      </a:r>
                      <a:r>
                        <a:rPr sz="900" spc="11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29000"/>
                        </a:lnSpc>
                      </a:pPr>
                      <a:endParaRPr lang="en-US" altLang="en-US" sz="100"/>
                    </a:p>
                    <a:p>
                      <a:pPr marL="1167130" indent="-1016000" algn="l" rtl="0" eaLnBrk="0">
                        <a:lnSpc>
                          <a:spcPct val="113000"/>
                        </a:lnSpc>
                      </a:pPr>
                      <a:r>
                        <a:rPr sz="900" spc="90">
                          <a:solidFill>
                            <a:srgbClr val="595959">
                              <a:alpha val="100000"/>
                            </a:srgbClr>
                          </a:solidFill>
                          <a:latin typeface="微软雅黑"/>
                          <a:ea typeface="微软雅黑"/>
                          <a:cs typeface="微软雅黑"/>
                        </a:rPr>
                        <a:t>2021年8月1日前已备案的超标电动车有效期统一</a:t>
                      </a:r>
                      <a:r>
                        <a:rPr sz="900" spc="40">
                          <a:solidFill>
                            <a:srgbClr val="595959">
                              <a:alpha val="100000"/>
                            </a:srgbClr>
                          </a:solidFill>
                          <a:latin typeface="微软雅黑"/>
                          <a:ea typeface="微软雅黑"/>
                          <a:cs typeface="微软雅黑"/>
                        </a:rPr>
                        <a:t>至</a:t>
                      </a:r>
                      <a:r>
                        <a:rPr sz="900" spc="0">
                          <a:solidFill>
                            <a:srgbClr val="595959">
                              <a:alpha val="100000"/>
                            </a:srgbClr>
                          </a:solidFill>
                          <a:latin typeface="微软雅黑"/>
                          <a:ea typeface="微软雅黑"/>
                          <a:cs typeface="微软雅黑"/>
                        </a:rPr>
                        <a:t>    </a:t>
                      </a:r>
                      <a:r>
                        <a:rPr sz="900" spc="70">
                          <a:solidFill>
                            <a:srgbClr val="595959">
                              <a:alpha val="100000"/>
                            </a:srgbClr>
                          </a:solidFill>
                          <a:latin typeface="微软雅黑"/>
                          <a:ea typeface="微软雅黑"/>
                          <a:cs typeface="微软雅黑"/>
                        </a:rPr>
                        <a:t>2022年8月1</a:t>
                      </a:r>
                      <a:r>
                        <a:rPr sz="900" spc="40">
                          <a:solidFill>
                            <a:srgbClr val="595959">
                              <a:alpha val="100000"/>
                            </a:srgbClr>
                          </a:solidFill>
                          <a:latin typeface="微软雅黑"/>
                          <a:ea typeface="微软雅黑"/>
                          <a:cs typeface="微软雅黑"/>
                        </a:rPr>
                        <a:t>日</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r>
              <a:tr h="271144">
                <a:tc>
                  <a:txBody>
                    <a:bodyPr vert="horz" wrap="square"/>
                    <a:lstStyle/>
                    <a:p>
                      <a:pPr algn="l" rtl="0" eaLnBrk="0">
                        <a:lnSpc>
                          <a:spcPct val="111000"/>
                        </a:lnSpc>
                      </a:pPr>
                      <a:endParaRPr lang="en-US" altLang="en-US" sz="500"/>
                    </a:p>
                    <a:p>
                      <a:pPr marL="36195" algn="l" rtl="0" eaLnBrk="0">
                        <a:lnSpc>
                          <a:spcPct val="98000"/>
                        </a:lnSpc>
                        <a:spcBef>
                          <a:spcPts val="5"/>
                        </a:spcBef>
                      </a:pPr>
                      <a:r>
                        <a:rPr sz="900" spc="100">
                          <a:solidFill>
                            <a:srgbClr val="595959">
                              <a:alpha val="100000"/>
                            </a:srgbClr>
                          </a:solidFill>
                          <a:latin typeface="微软雅黑"/>
                          <a:ea typeface="微软雅黑"/>
                          <a:cs typeface="微软雅黑"/>
                        </a:rPr>
                        <a:t>浙江</a:t>
                      </a:r>
                      <a:r>
                        <a:rPr sz="900" spc="80">
                          <a:solidFill>
                            <a:srgbClr val="595959">
                              <a:alpha val="100000"/>
                            </a:srgbClr>
                          </a:solidFill>
                          <a:latin typeface="微软雅黑"/>
                          <a:ea typeface="微软雅黑"/>
                          <a:cs typeface="微软雅黑"/>
                        </a:rPr>
                        <a:t>省</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9000"/>
                        </a:lnSpc>
                      </a:pPr>
                      <a:endParaRPr lang="en-US" altLang="en-US" sz="500"/>
                    </a:p>
                    <a:p>
                      <a:pPr marL="111760" algn="l" rtl="0" eaLnBrk="0">
                        <a:lnSpc>
                          <a:spcPct val="99000"/>
                        </a:lnSpc>
                        <a:spcBef>
                          <a:spcPts val="5"/>
                        </a:spcBef>
                      </a:pPr>
                      <a:r>
                        <a:rPr sz="900" spc="90">
                          <a:solidFill>
                            <a:srgbClr val="595959">
                              <a:alpha val="100000"/>
                            </a:srgbClr>
                          </a:solidFill>
                          <a:latin typeface="微软雅黑"/>
                          <a:ea typeface="微软雅黑"/>
                          <a:cs typeface="微软雅黑"/>
                        </a:rPr>
                        <a:t>延长1</a:t>
                      </a:r>
                      <a:r>
                        <a:rPr sz="900" spc="60">
                          <a:solidFill>
                            <a:srgbClr val="595959">
                              <a:alpha val="100000"/>
                            </a:srgbClr>
                          </a:solidFill>
                          <a:latin typeface="微软雅黑"/>
                          <a:ea typeface="微软雅黑"/>
                          <a:cs typeface="微软雅黑"/>
                        </a:rPr>
                        <a:t>年</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100000"/>
                        </a:lnSpc>
                      </a:pPr>
                      <a:endParaRPr lang="en-US" altLang="en-US" sz="1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100000"/>
                        </a:lnSpc>
                      </a:pPr>
                      <a:endParaRPr lang="en-US" altLang="en-US" sz="600"/>
                    </a:p>
                    <a:p>
                      <a:pPr marL="35560" algn="l" rtl="0" eaLnBrk="0">
                        <a:lnSpc>
                          <a:spcPct val="92000"/>
                        </a:lnSpc>
                        <a:spcBef>
                          <a:spcPct val="0"/>
                        </a:spcBef>
                      </a:pPr>
                      <a:r>
                        <a:rPr sz="900" spc="50">
                          <a:solidFill>
                            <a:srgbClr val="595959">
                              <a:alpha val="100000"/>
                            </a:srgbClr>
                          </a:solidFill>
                          <a:latin typeface="微软雅黑"/>
                          <a:ea typeface="微软雅黑"/>
                          <a:cs typeface="微软雅黑"/>
                        </a:rPr>
                        <a:t>2022.12.3</a:t>
                      </a:r>
                      <a:r>
                        <a:rPr sz="900" spc="10">
                          <a:solidFill>
                            <a:srgbClr val="595959">
                              <a:alpha val="100000"/>
                            </a:srgbClr>
                          </a:solidFill>
                          <a:latin typeface="微软雅黑"/>
                          <a:ea typeface="微软雅黑"/>
                          <a:cs typeface="微软雅黑"/>
                        </a:rPr>
                        <a:t>1</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128000"/>
                        </a:lnSpc>
                      </a:pPr>
                      <a:endParaRPr lang="en-US" altLang="en-US" sz="300"/>
                    </a:p>
                    <a:p>
                      <a:pPr marL="337820" algn="l" rtl="0" eaLnBrk="0">
                        <a:lnSpc>
                          <a:spcPts val="1290"/>
                        </a:lnSpc>
                        <a:spcBef>
                          <a:spcPct val="0"/>
                        </a:spcBef>
                      </a:pPr>
                      <a:r>
                        <a:rPr sz="900" spc="60">
                          <a:solidFill>
                            <a:srgbClr val="595959">
                              <a:alpha val="100000"/>
                            </a:srgbClr>
                          </a:solidFill>
                          <a:latin typeface="微软雅黑"/>
                          <a:ea typeface="微软雅黑"/>
                          <a:cs typeface="微软雅黑"/>
                        </a:rPr>
                        <a:t>《浙江省电动自行车管理条例</a:t>
                      </a:r>
                      <a:r>
                        <a:rPr sz="900" spc="30">
                          <a:solidFill>
                            <a:srgbClr val="595959">
                              <a:alpha val="100000"/>
                            </a:srgbClr>
                          </a:solidFill>
                          <a:latin typeface="微软雅黑"/>
                          <a:ea typeface="微软雅黑"/>
                          <a:cs typeface="微软雅黑"/>
                        </a:rPr>
                        <a:t>》</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109000"/>
                        </a:lnSpc>
                      </a:pPr>
                      <a:endParaRPr lang="en-US" altLang="en-US" sz="500"/>
                    </a:p>
                    <a:p>
                      <a:pPr marL="18415" algn="l" rtl="0" eaLnBrk="0">
                        <a:lnSpc>
                          <a:spcPct val="99000"/>
                        </a:lnSpc>
                        <a:spcBef>
                          <a:spcPts val="5"/>
                        </a:spcBef>
                      </a:pPr>
                      <a:r>
                        <a:rPr sz="900" spc="100">
                          <a:solidFill>
                            <a:srgbClr val="595959">
                              <a:alpha val="100000"/>
                            </a:srgbClr>
                          </a:solidFill>
                          <a:latin typeface="微软雅黑"/>
                          <a:ea typeface="微软雅黑"/>
                          <a:cs typeface="微软雅黑"/>
                        </a:rPr>
                        <a:t>备案非标电动自行车自2023年1月1日起不得上道</a:t>
                      </a:r>
                      <a:r>
                        <a:rPr sz="900" spc="50">
                          <a:solidFill>
                            <a:srgbClr val="595959">
                              <a:alpha val="100000"/>
                            </a:srgbClr>
                          </a:solidFill>
                          <a:latin typeface="微软雅黑"/>
                          <a:ea typeface="微软雅黑"/>
                          <a:cs typeface="微软雅黑"/>
                        </a:rPr>
                        <a:t>路</a:t>
                      </a:r>
                      <a:r>
                        <a:rPr sz="900" spc="0">
                          <a:solidFill>
                            <a:srgbClr val="595959">
                              <a:alpha val="100000"/>
                            </a:srgbClr>
                          </a:solidFill>
                          <a:latin typeface="微软雅黑"/>
                          <a:ea typeface="微软雅黑"/>
                          <a:cs typeface="微软雅黑"/>
                        </a:rPr>
                        <a:t>行驶</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r>
              <a:tr h="314325">
                <a:tc>
                  <a:txBody>
                    <a:bodyPr vert="horz" wrap="square"/>
                    <a:lstStyle/>
                    <a:p>
                      <a:pPr algn="l" rtl="0" eaLnBrk="0">
                        <a:lnSpc>
                          <a:spcPct val="114000"/>
                        </a:lnSpc>
                      </a:pPr>
                      <a:endParaRPr lang="en-US" altLang="en-US" sz="600"/>
                    </a:p>
                    <a:p>
                      <a:pPr marL="36830" algn="l" rtl="0" eaLnBrk="0">
                        <a:lnSpc>
                          <a:spcPct val="99000"/>
                        </a:lnSpc>
                        <a:spcBef>
                          <a:spcPts val="5"/>
                        </a:spcBef>
                      </a:pPr>
                      <a:r>
                        <a:rPr sz="900" spc="100">
                          <a:solidFill>
                            <a:srgbClr val="595959">
                              <a:alpha val="100000"/>
                            </a:srgbClr>
                          </a:solidFill>
                          <a:latin typeface="微软雅黑"/>
                          <a:ea typeface="微软雅黑"/>
                          <a:cs typeface="微软雅黑"/>
                        </a:rPr>
                        <a:t>郑州</a:t>
                      </a:r>
                      <a:r>
                        <a:rPr sz="900" spc="80">
                          <a:solidFill>
                            <a:srgbClr val="595959">
                              <a:alpha val="100000"/>
                            </a:srgbClr>
                          </a:solidFill>
                          <a:latin typeface="微软雅黑"/>
                          <a:ea typeface="微软雅黑"/>
                          <a:cs typeface="微软雅黑"/>
                        </a:rPr>
                        <a:t>市</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9D9D9"/>
                    </a:solidFill>
                  </a:tcPr>
                </a:tc>
                <a:tc>
                  <a:txBody>
                    <a:bodyPr vert="horz" wrap="square"/>
                    <a:lstStyle/>
                    <a:p>
                      <a:pPr algn="l" rtl="0" eaLnBrk="0">
                        <a:lnSpc>
                          <a:spcPct val="114000"/>
                        </a:lnSpc>
                      </a:pPr>
                      <a:endParaRPr lang="en-US" altLang="en-US" sz="600"/>
                    </a:p>
                    <a:p>
                      <a:pPr marL="111760" algn="l" rtl="0" eaLnBrk="0">
                        <a:lnSpc>
                          <a:spcPct val="99000"/>
                        </a:lnSpc>
                        <a:spcBef>
                          <a:spcPts val="5"/>
                        </a:spcBef>
                      </a:pPr>
                      <a:r>
                        <a:rPr sz="900" spc="90">
                          <a:solidFill>
                            <a:srgbClr val="595959">
                              <a:alpha val="100000"/>
                            </a:srgbClr>
                          </a:solidFill>
                          <a:latin typeface="微软雅黑"/>
                          <a:ea typeface="微软雅黑"/>
                          <a:cs typeface="微软雅黑"/>
                        </a:rPr>
                        <a:t>延长2</a:t>
                      </a:r>
                      <a:r>
                        <a:rPr sz="900" spc="60">
                          <a:solidFill>
                            <a:srgbClr val="595959">
                              <a:alpha val="100000"/>
                            </a:srgbClr>
                          </a:solidFill>
                          <a:latin typeface="微软雅黑"/>
                          <a:ea typeface="微软雅黑"/>
                          <a:cs typeface="微软雅黑"/>
                        </a:rPr>
                        <a:t>年</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0000"/>
                        </a:lnSpc>
                      </a:pPr>
                      <a:endParaRPr lang="en-US" altLang="en-US" sz="10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6000"/>
                        </a:lnSpc>
                      </a:pPr>
                      <a:endParaRPr lang="en-US" altLang="en-US" sz="700"/>
                    </a:p>
                    <a:p>
                      <a:pPr marL="35560" algn="l" rtl="0" eaLnBrk="0">
                        <a:lnSpc>
                          <a:spcPct val="92000"/>
                        </a:lnSpc>
                        <a:spcBef>
                          <a:spcPct val="0"/>
                        </a:spcBef>
                      </a:pPr>
                      <a:r>
                        <a:rPr sz="900" spc="50">
                          <a:solidFill>
                            <a:srgbClr val="595959">
                              <a:alpha val="100000"/>
                            </a:srgbClr>
                          </a:solidFill>
                          <a:latin typeface="微软雅黑"/>
                          <a:ea typeface="微软雅黑"/>
                          <a:cs typeface="微软雅黑"/>
                        </a:rPr>
                        <a:t>2023.12.3</a:t>
                      </a:r>
                      <a:r>
                        <a:rPr sz="900" spc="10">
                          <a:solidFill>
                            <a:srgbClr val="595959">
                              <a:alpha val="100000"/>
                            </a:srgbClr>
                          </a:solidFill>
                          <a:latin typeface="微软雅黑"/>
                          <a:ea typeface="微软雅黑"/>
                          <a:cs typeface="微软雅黑"/>
                        </a:rPr>
                        <a:t>1</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29000"/>
                        </a:lnSpc>
                      </a:pPr>
                      <a:endParaRPr lang="en-US" altLang="en-US" sz="100"/>
                    </a:p>
                    <a:p>
                      <a:pPr marL="750570" indent="-666750" algn="l" rtl="0" eaLnBrk="0">
                        <a:lnSpc>
                          <a:spcPct val="113000"/>
                        </a:lnSpc>
                      </a:pPr>
                      <a:r>
                        <a:rPr sz="900" spc="80">
                          <a:solidFill>
                            <a:srgbClr val="595959">
                              <a:alpha val="100000"/>
                            </a:srgbClr>
                          </a:solidFill>
                          <a:latin typeface="微软雅黑"/>
                          <a:ea typeface="微软雅黑"/>
                          <a:cs typeface="微软雅黑"/>
                        </a:rPr>
                        <a:t>《关于延长黄牌电动自行车过渡期的</a:t>
                      </a:r>
                      <a:r>
                        <a:rPr sz="900" spc="30">
                          <a:solidFill>
                            <a:srgbClr val="595959">
                              <a:alpha val="100000"/>
                            </a:srgbClr>
                          </a:solidFill>
                          <a:latin typeface="微软雅黑"/>
                          <a:ea typeface="微软雅黑"/>
                          <a:cs typeface="微软雅黑"/>
                        </a:rPr>
                        <a:t>通</a:t>
                      </a:r>
                      <a:r>
                        <a:rPr sz="900" spc="0">
                          <a:solidFill>
                            <a:srgbClr val="595959">
                              <a:alpha val="100000"/>
                            </a:srgbClr>
                          </a:solidFill>
                          <a:latin typeface="微软雅黑"/>
                          <a:ea typeface="微软雅黑"/>
                          <a:cs typeface="微软雅黑"/>
                        </a:rPr>
                        <a:t>告 </a:t>
                      </a:r>
                      <a:r>
                        <a:rPr sz="900" spc="80">
                          <a:solidFill>
                            <a:srgbClr val="595959">
                              <a:alpha val="100000"/>
                            </a:srgbClr>
                          </a:solidFill>
                          <a:latin typeface="微软雅黑"/>
                          <a:ea typeface="微软雅黑"/>
                          <a:cs typeface="微软雅黑"/>
                        </a:rPr>
                        <a:t>(征求意见稿)</a:t>
                      </a:r>
                      <a:r>
                        <a:rPr sz="900" spc="0">
                          <a:solidFill>
                            <a:srgbClr val="595959">
                              <a:alpha val="100000"/>
                            </a:srgbClr>
                          </a:solidFill>
                          <a:latin typeface="微软雅黑"/>
                          <a:ea typeface="微软雅黑"/>
                          <a:cs typeface="微软雅黑"/>
                        </a:rPr>
                        <a:t>》</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15000"/>
                        </a:lnSpc>
                      </a:pPr>
                      <a:endParaRPr lang="en-US" altLang="en-US" sz="600"/>
                    </a:p>
                    <a:p>
                      <a:pPr marL="264160" algn="l" rtl="0" eaLnBrk="0">
                        <a:lnSpc>
                          <a:spcPct val="99000"/>
                        </a:lnSpc>
                      </a:pPr>
                      <a:r>
                        <a:rPr sz="900" spc="90">
                          <a:solidFill>
                            <a:srgbClr val="595959">
                              <a:alpha val="100000"/>
                            </a:srgbClr>
                          </a:solidFill>
                          <a:latin typeface="微软雅黑"/>
                          <a:ea typeface="微软雅黑"/>
                          <a:cs typeface="微软雅黑"/>
                        </a:rPr>
                        <a:t>黄牌电动自行车过渡期延长至2023年12月3</a:t>
                      </a:r>
                      <a:r>
                        <a:rPr sz="900" spc="70">
                          <a:solidFill>
                            <a:srgbClr val="595959">
                              <a:alpha val="100000"/>
                            </a:srgbClr>
                          </a:solidFill>
                          <a:latin typeface="微软雅黑"/>
                          <a:ea typeface="微软雅黑"/>
                          <a:cs typeface="微软雅黑"/>
                        </a:rPr>
                        <a:t>1</a:t>
                      </a:r>
                      <a:r>
                        <a:rPr sz="900" spc="0">
                          <a:solidFill>
                            <a:srgbClr val="595959">
                              <a:alpha val="100000"/>
                            </a:srgbClr>
                          </a:solidFill>
                          <a:latin typeface="微软雅黑"/>
                          <a:ea typeface="微软雅黑"/>
                          <a:cs typeface="微软雅黑"/>
                        </a:rPr>
                        <a:t>日</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r>
              <a:tr h="170179">
                <a:tc>
                  <a:txBody>
                    <a:bodyPr vert="horz" wrap="square"/>
                    <a:lstStyle/>
                    <a:p>
                      <a:pPr algn="l" rtl="0" eaLnBrk="0">
                        <a:lnSpc>
                          <a:spcPct val="112000"/>
                        </a:lnSpc>
                      </a:pPr>
                      <a:endParaRPr lang="en-US" altLang="en-US" sz="200"/>
                    </a:p>
                    <a:p>
                      <a:pPr marL="45085" algn="l" rtl="0" eaLnBrk="0">
                        <a:lnSpc>
                          <a:spcPct val="99000"/>
                        </a:lnSpc>
                        <a:spcBef>
                          <a:spcPct val="0"/>
                        </a:spcBef>
                      </a:pPr>
                      <a:r>
                        <a:rPr sz="900" spc="80">
                          <a:solidFill>
                            <a:srgbClr val="595959">
                              <a:alpha val="100000"/>
                            </a:srgbClr>
                          </a:solidFill>
                          <a:latin typeface="微软雅黑"/>
                          <a:ea typeface="微软雅黑"/>
                          <a:cs typeface="微软雅黑"/>
                        </a:rPr>
                        <a:t>中山</a:t>
                      </a:r>
                      <a:r>
                        <a:rPr sz="900" spc="50">
                          <a:solidFill>
                            <a:srgbClr val="595959">
                              <a:alpha val="100000"/>
                            </a:srgbClr>
                          </a:solidFill>
                          <a:latin typeface="微软雅黑"/>
                          <a:ea typeface="微软雅黑"/>
                          <a:cs typeface="微软雅黑"/>
                        </a:rPr>
                        <a:t>市</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12000"/>
                        </a:lnSpc>
                      </a:pPr>
                      <a:endParaRPr lang="en-US" altLang="en-US" sz="200"/>
                    </a:p>
                    <a:p>
                      <a:pPr marL="245110" algn="l" rtl="0" eaLnBrk="0">
                        <a:lnSpc>
                          <a:spcPct val="99000"/>
                        </a:lnSpc>
                        <a:spcBef>
                          <a:spcPct val="0"/>
                        </a:spcBef>
                      </a:pPr>
                      <a:r>
                        <a:rPr sz="900" spc="50">
                          <a:solidFill>
                            <a:srgbClr val="595959">
                              <a:alpha val="100000"/>
                            </a:srgbClr>
                          </a:solidFill>
                          <a:latin typeface="微软雅黑"/>
                          <a:ea typeface="微软雅黑"/>
                          <a:cs typeface="微软雅黑"/>
                        </a:rPr>
                        <a:t>3</a:t>
                      </a:r>
                      <a:r>
                        <a:rPr sz="900" spc="30">
                          <a:solidFill>
                            <a:srgbClr val="595959">
                              <a:alpha val="100000"/>
                            </a:srgbClr>
                          </a:solidFill>
                          <a:latin typeface="微软雅黑"/>
                          <a:ea typeface="微软雅黑"/>
                          <a:cs typeface="微软雅黑"/>
                        </a:rPr>
                        <a:t>年</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140000"/>
                        </a:lnSpc>
                      </a:pPr>
                      <a:endParaRPr lang="en-US" altLang="en-US" sz="200"/>
                    </a:p>
                    <a:p>
                      <a:pPr marL="35560" algn="l" rtl="0" eaLnBrk="0">
                        <a:lnSpc>
                          <a:spcPct val="92000"/>
                        </a:lnSpc>
                      </a:pPr>
                      <a:r>
                        <a:rPr sz="900" spc="50">
                          <a:solidFill>
                            <a:srgbClr val="595959">
                              <a:alpha val="100000"/>
                            </a:srgbClr>
                          </a:solidFill>
                          <a:latin typeface="微软雅黑"/>
                          <a:ea typeface="微软雅黑"/>
                          <a:cs typeface="微软雅黑"/>
                        </a:rPr>
                        <a:t>2019.04.1</a:t>
                      </a:r>
                      <a:r>
                        <a:rPr sz="900" spc="10">
                          <a:solidFill>
                            <a:srgbClr val="595959">
                              <a:alpha val="100000"/>
                            </a:srgbClr>
                          </a:solidFill>
                          <a:latin typeface="微软雅黑"/>
                          <a:ea typeface="微软雅黑"/>
                          <a:cs typeface="微软雅黑"/>
                        </a:rPr>
                        <a:t>5</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140000"/>
                        </a:lnSpc>
                      </a:pPr>
                      <a:endParaRPr lang="en-US" altLang="en-US" sz="200"/>
                    </a:p>
                    <a:p>
                      <a:pPr marL="35560" algn="l" rtl="0" eaLnBrk="0">
                        <a:lnSpc>
                          <a:spcPct val="92000"/>
                        </a:lnSpc>
                      </a:pPr>
                      <a:r>
                        <a:rPr sz="900" spc="50">
                          <a:solidFill>
                            <a:srgbClr val="595959">
                              <a:alpha val="100000"/>
                            </a:srgbClr>
                          </a:solidFill>
                          <a:latin typeface="微软雅黑"/>
                          <a:ea typeface="微软雅黑"/>
                          <a:cs typeface="微软雅黑"/>
                        </a:rPr>
                        <a:t>2022.04.1</a:t>
                      </a:r>
                      <a:r>
                        <a:rPr sz="900" spc="10">
                          <a:solidFill>
                            <a:srgbClr val="595959">
                              <a:alpha val="100000"/>
                            </a:srgbClr>
                          </a:solidFill>
                          <a:latin typeface="微软雅黑"/>
                          <a:ea typeface="微软雅黑"/>
                          <a:cs typeface="微软雅黑"/>
                        </a:rPr>
                        <a:t>5</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63000"/>
                        </a:lnSpc>
                      </a:pPr>
                      <a:endParaRPr lang="en-US" altLang="en-US" sz="100"/>
                    </a:p>
                    <a:p>
                      <a:pPr marL="210820" algn="l" rtl="0" eaLnBrk="0">
                        <a:lnSpc>
                          <a:spcPts val="1265"/>
                        </a:lnSpc>
                      </a:pPr>
                      <a:r>
                        <a:rPr sz="900" spc="70">
                          <a:solidFill>
                            <a:srgbClr val="595959">
                              <a:alpha val="100000"/>
                            </a:srgbClr>
                          </a:solidFill>
                          <a:latin typeface="微软雅黑"/>
                          <a:ea typeface="微软雅黑"/>
                          <a:cs typeface="微软雅黑"/>
                        </a:rPr>
                        <a:t>《关于加强电动自行车管理的通</a:t>
                      </a:r>
                      <a:r>
                        <a:rPr sz="900" spc="30">
                          <a:solidFill>
                            <a:srgbClr val="595959">
                              <a:alpha val="100000"/>
                            </a:srgbClr>
                          </a:solidFill>
                          <a:latin typeface="微软雅黑"/>
                          <a:ea typeface="微软雅黑"/>
                          <a:cs typeface="微软雅黑"/>
                        </a:rPr>
                        <a:t>告</a:t>
                      </a:r>
                      <a:r>
                        <a:rPr sz="900" spc="0">
                          <a:solidFill>
                            <a:srgbClr val="595959">
                              <a:alpha val="100000"/>
                            </a:srgbClr>
                          </a:solidFill>
                          <a:latin typeface="微软雅黑"/>
                          <a:ea typeface="微软雅黑"/>
                          <a:cs typeface="微软雅黑"/>
                        </a:rPr>
                        <a:t>》</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112000"/>
                        </a:lnSpc>
                      </a:pPr>
                      <a:endParaRPr lang="en-US" altLang="en-US" sz="200"/>
                    </a:p>
                    <a:p>
                      <a:pPr marL="116840" algn="l" rtl="0" eaLnBrk="0">
                        <a:lnSpc>
                          <a:spcPct val="99000"/>
                        </a:lnSpc>
                        <a:spcBef>
                          <a:spcPct val="0"/>
                        </a:spcBef>
                      </a:pPr>
                      <a:r>
                        <a:rPr sz="900" spc="100">
                          <a:solidFill>
                            <a:srgbClr val="595959">
                              <a:alpha val="100000"/>
                            </a:srgbClr>
                          </a:solidFill>
                          <a:latin typeface="微软雅黑"/>
                          <a:ea typeface="微软雅黑"/>
                          <a:cs typeface="微软雅黑"/>
                        </a:rPr>
                        <a:t>过渡期结束后，违标车辆仍上路行驶的依法进行查</a:t>
                      </a:r>
                      <a:r>
                        <a:rPr sz="900" spc="80">
                          <a:solidFill>
                            <a:srgbClr val="595959">
                              <a:alpha val="100000"/>
                            </a:srgbClr>
                          </a:solidFill>
                          <a:latin typeface="微软雅黑"/>
                          <a:ea typeface="微软雅黑"/>
                          <a:cs typeface="微软雅黑"/>
                        </a:rPr>
                        <a:t>处</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r>
              <a:tr h="314325">
                <a:tc>
                  <a:txBody>
                    <a:bodyPr vert="horz" wrap="square"/>
                    <a:lstStyle/>
                    <a:p>
                      <a:pPr algn="l" rtl="0" eaLnBrk="0">
                        <a:lnSpc>
                          <a:spcPct val="114000"/>
                        </a:lnSpc>
                      </a:pPr>
                      <a:endParaRPr lang="en-US" altLang="en-US" sz="600"/>
                    </a:p>
                    <a:p>
                      <a:pPr marL="36195" algn="l" rtl="0" eaLnBrk="0">
                        <a:lnSpc>
                          <a:spcPct val="99000"/>
                        </a:lnSpc>
                        <a:spcBef>
                          <a:spcPts val="5"/>
                        </a:spcBef>
                      </a:pPr>
                      <a:r>
                        <a:rPr sz="900" spc="100">
                          <a:solidFill>
                            <a:srgbClr val="595959">
                              <a:alpha val="100000"/>
                            </a:srgbClr>
                          </a:solidFill>
                          <a:latin typeface="微软雅黑"/>
                          <a:ea typeface="微软雅黑"/>
                          <a:cs typeface="微软雅黑"/>
                        </a:rPr>
                        <a:t>梅州</a:t>
                      </a:r>
                      <a:r>
                        <a:rPr sz="900" spc="80">
                          <a:solidFill>
                            <a:srgbClr val="595959">
                              <a:alpha val="100000"/>
                            </a:srgbClr>
                          </a:solidFill>
                          <a:latin typeface="微软雅黑"/>
                          <a:ea typeface="微软雅黑"/>
                          <a:cs typeface="微软雅黑"/>
                        </a:rPr>
                        <a:t>市</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9D9D9"/>
                    </a:solidFill>
                  </a:tcPr>
                </a:tc>
                <a:tc>
                  <a:txBody>
                    <a:bodyPr vert="horz" wrap="square"/>
                    <a:lstStyle/>
                    <a:p>
                      <a:pPr algn="l" rtl="0" eaLnBrk="0">
                        <a:lnSpc>
                          <a:spcPct val="115000"/>
                        </a:lnSpc>
                      </a:pPr>
                      <a:endParaRPr lang="en-US" altLang="en-US" sz="600"/>
                    </a:p>
                    <a:p>
                      <a:pPr marL="245110" algn="l" rtl="0" eaLnBrk="0">
                        <a:lnSpc>
                          <a:spcPct val="99000"/>
                        </a:lnSpc>
                      </a:pPr>
                      <a:r>
                        <a:rPr sz="900" spc="50">
                          <a:solidFill>
                            <a:srgbClr val="595959">
                              <a:alpha val="100000"/>
                            </a:srgbClr>
                          </a:solidFill>
                          <a:latin typeface="微软雅黑"/>
                          <a:ea typeface="微软雅黑"/>
                          <a:cs typeface="微软雅黑"/>
                        </a:rPr>
                        <a:t>3</a:t>
                      </a:r>
                      <a:r>
                        <a:rPr sz="900" spc="30">
                          <a:solidFill>
                            <a:srgbClr val="595959">
                              <a:alpha val="100000"/>
                            </a:srgbClr>
                          </a:solidFill>
                          <a:latin typeface="微软雅黑"/>
                          <a:ea typeface="微软雅黑"/>
                          <a:cs typeface="微软雅黑"/>
                        </a:rPr>
                        <a:t>年</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6000"/>
                        </a:lnSpc>
                      </a:pPr>
                      <a:endParaRPr lang="en-US" altLang="en-US" sz="700"/>
                    </a:p>
                    <a:p>
                      <a:pPr marL="35560" algn="l" rtl="0" eaLnBrk="0">
                        <a:lnSpc>
                          <a:spcPct val="92000"/>
                        </a:lnSpc>
                        <a:spcBef>
                          <a:spcPct val="0"/>
                        </a:spcBef>
                      </a:pPr>
                      <a:r>
                        <a:rPr sz="900" spc="50">
                          <a:solidFill>
                            <a:srgbClr val="595959">
                              <a:alpha val="100000"/>
                            </a:srgbClr>
                          </a:solidFill>
                          <a:latin typeface="微软雅黑"/>
                          <a:ea typeface="微软雅黑"/>
                          <a:cs typeface="微软雅黑"/>
                        </a:rPr>
                        <a:t>2019.04.1</a:t>
                      </a:r>
                      <a:r>
                        <a:rPr sz="900" spc="10">
                          <a:solidFill>
                            <a:srgbClr val="595959">
                              <a:alpha val="100000"/>
                            </a:srgbClr>
                          </a:solidFill>
                          <a:latin typeface="微软雅黑"/>
                          <a:ea typeface="微软雅黑"/>
                          <a:cs typeface="微软雅黑"/>
                        </a:rPr>
                        <a:t>5</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6000"/>
                        </a:lnSpc>
                      </a:pPr>
                      <a:endParaRPr lang="en-US" altLang="en-US" sz="700"/>
                    </a:p>
                    <a:p>
                      <a:pPr marL="35560" algn="l" rtl="0" eaLnBrk="0">
                        <a:lnSpc>
                          <a:spcPct val="92000"/>
                        </a:lnSpc>
                        <a:spcBef>
                          <a:spcPct val="0"/>
                        </a:spcBef>
                      </a:pPr>
                      <a:r>
                        <a:rPr sz="900" spc="50">
                          <a:solidFill>
                            <a:srgbClr val="595959">
                              <a:alpha val="100000"/>
                            </a:srgbClr>
                          </a:solidFill>
                          <a:latin typeface="微软雅黑"/>
                          <a:ea typeface="微软雅黑"/>
                          <a:cs typeface="微软雅黑"/>
                        </a:rPr>
                        <a:t>2022.04.1</a:t>
                      </a:r>
                      <a:r>
                        <a:rPr sz="900" spc="10">
                          <a:solidFill>
                            <a:srgbClr val="595959">
                              <a:alpha val="100000"/>
                            </a:srgbClr>
                          </a:solidFill>
                          <a:latin typeface="微软雅黑"/>
                          <a:ea typeface="微软雅黑"/>
                          <a:cs typeface="微软雅黑"/>
                        </a:rPr>
                        <a:t>5</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29000"/>
                        </a:lnSpc>
                      </a:pPr>
                      <a:endParaRPr lang="en-US" altLang="en-US" sz="100"/>
                    </a:p>
                    <a:p>
                      <a:pPr marL="784225" indent="-700405" algn="l" rtl="0" eaLnBrk="0">
                        <a:lnSpc>
                          <a:spcPct val="113000"/>
                        </a:lnSpc>
                      </a:pPr>
                      <a:r>
                        <a:rPr sz="900" spc="80">
                          <a:solidFill>
                            <a:srgbClr val="595959">
                              <a:alpha val="100000"/>
                            </a:srgbClr>
                          </a:solidFill>
                          <a:latin typeface="微软雅黑"/>
                          <a:ea typeface="微软雅黑"/>
                          <a:cs typeface="微软雅黑"/>
                        </a:rPr>
                        <a:t>《梅州市公安局关于实施电动自行车</a:t>
                      </a:r>
                      <a:r>
                        <a:rPr sz="900" spc="30">
                          <a:solidFill>
                            <a:srgbClr val="595959">
                              <a:alpha val="100000"/>
                            </a:srgbClr>
                          </a:solidFill>
                          <a:latin typeface="微软雅黑"/>
                          <a:ea typeface="微软雅黑"/>
                          <a:cs typeface="微软雅黑"/>
                        </a:rPr>
                        <a:t>注</a:t>
                      </a:r>
                      <a:r>
                        <a:rPr sz="900" spc="0">
                          <a:solidFill>
                            <a:srgbClr val="595959">
                              <a:alpha val="100000"/>
                            </a:srgbClr>
                          </a:solidFill>
                          <a:latin typeface="微软雅黑"/>
                          <a:ea typeface="微软雅黑"/>
                          <a:cs typeface="微软雅黑"/>
                        </a:rPr>
                        <a:t>册 </a:t>
                      </a:r>
                      <a:r>
                        <a:rPr sz="900" spc="100">
                          <a:solidFill>
                            <a:srgbClr val="595959">
                              <a:alpha val="100000"/>
                            </a:srgbClr>
                          </a:solidFill>
                          <a:latin typeface="微软雅黑"/>
                          <a:ea typeface="微软雅黑"/>
                          <a:cs typeface="微软雅黑"/>
                        </a:rPr>
                        <a:t>登记的通告</a:t>
                      </a:r>
                      <a:r>
                        <a:rPr sz="900" spc="60">
                          <a:solidFill>
                            <a:srgbClr val="595959">
                              <a:alpha val="100000"/>
                            </a:srgbClr>
                          </a:solidFill>
                          <a:latin typeface="微软雅黑"/>
                          <a:ea typeface="微软雅黑"/>
                          <a:cs typeface="微软雅黑"/>
                        </a:rPr>
                        <a:t>》</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15000"/>
                        </a:lnSpc>
                      </a:pPr>
                      <a:endParaRPr lang="en-US" altLang="en-US" sz="600"/>
                    </a:p>
                    <a:p>
                      <a:pPr marL="307340" algn="l" rtl="0" eaLnBrk="0">
                        <a:lnSpc>
                          <a:spcPct val="99000"/>
                        </a:lnSpc>
                        <a:spcBef>
                          <a:spcPct val="0"/>
                        </a:spcBef>
                      </a:pPr>
                      <a:r>
                        <a:rPr sz="900" spc="100">
                          <a:solidFill>
                            <a:srgbClr val="595959">
                              <a:alpha val="100000"/>
                            </a:srgbClr>
                          </a:solidFill>
                          <a:latin typeface="微软雅黑"/>
                          <a:ea typeface="微软雅黑"/>
                          <a:cs typeface="微软雅黑"/>
                        </a:rPr>
                        <a:t>过渡期后，违标电动自行车上路行驶依规处</a:t>
                      </a:r>
                      <a:r>
                        <a:rPr sz="900" spc="80">
                          <a:solidFill>
                            <a:srgbClr val="595959">
                              <a:alpha val="100000"/>
                            </a:srgbClr>
                          </a:solidFill>
                          <a:latin typeface="微软雅黑"/>
                          <a:ea typeface="微软雅黑"/>
                          <a:cs typeface="微软雅黑"/>
                        </a:rPr>
                        <a:t>理</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r>
              <a:tr h="314325">
                <a:tc>
                  <a:txBody>
                    <a:bodyPr vert="horz" wrap="square"/>
                    <a:lstStyle/>
                    <a:p>
                      <a:pPr algn="l" rtl="0" eaLnBrk="0">
                        <a:lnSpc>
                          <a:spcPct val="114000"/>
                        </a:lnSpc>
                      </a:pPr>
                      <a:endParaRPr lang="en-US" altLang="en-US" sz="600"/>
                    </a:p>
                    <a:p>
                      <a:pPr marL="37465" algn="l" rtl="0" eaLnBrk="0">
                        <a:lnSpc>
                          <a:spcPct val="99000"/>
                        </a:lnSpc>
                        <a:spcBef>
                          <a:spcPts val="5"/>
                        </a:spcBef>
                      </a:pPr>
                      <a:r>
                        <a:rPr sz="900" spc="100">
                          <a:solidFill>
                            <a:srgbClr val="595959">
                              <a:alpha val="100000"/>
                            </a:srgbClr>
                          </a:solidFill>
                          <a:latin typeface="微软雅黑"/>
                          <a:ea typeface="微软雅黑"/>
                          <a:cs typeface="微软雅黑"/>
                        </a:rPr>
                        <a:t>益阳</a:t>
                      </a:r>
                      <a:r>
                        <a:rPr sz="900" spc="80">
                          <a:solidFill>
                            <a:srgbClr val="595959">
                              <a:alpha val="100000"/>
                            </a:srgbClr>
                          </a:solidFill>
                          <a:latin typeface="微软雅黑"/>
                          <a:ea typeface="微软雅黑"/>
                          <a:cs typeface="微软雅黑"/>
                        </a:rPr>
                        <a:t>市</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14000"/>
                        </a:lnSpc>
                      </a:pPr>
                      <a:endParaRPr lang="en-US" altLang="en-US" sz="600"/>
                    </a:p>
                    <a:p>
                      <a:pPr marL="245110" algn="l" rtl="0" eaLnBrk="0">
                        <a:lnSpc>
                          <a:spcPct val="99000"/>
                        </a:lnSpc>
                        <a:spcBef>
                          <a:spcPts val="5"/>
                        </a:spcBef>
                      </a:pPr>
                      <a:r>
                        <a:rPr sz="900" spc="50">
                          <a:solidFill>
                            <a:srgbClr val="595959">
                              <a:alpha val="100000"/>
                            </a:srgbClr>
                          </a:solidFill>
                          <a:latin typeface="微软雅黑"/>
                          <a:ea typeface="微软雅黑"/>
                          <a:cs typeface="微软雅黑"/>
                        </a:rPr>
                        <a:t>3</a:t>
                      </a:r>
                      <a:r>
                        <a:rPr sz="900" spc="30">
                          <a:solidFill>
                            <a:srgbClr val="595959">
                              <a:alpha val="100000"/>
                            </a:srgbClr>
                          </a:solidFill>
                          <a:latin typeface="微软雅黑"/>
                          <a:ea typeface="微软雅黑"/>
                          <a:cs typeface="微软雅黑"/>
                        </a:rPr>
                        <a:t>年</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105000"/>
                        </a:lnSpc>
                      </a:pPr>
                      <a:endParaRPr lang="en-US" altLang="en-US" sz="700"/>
                    </a:p>
                    <a:p>
                      <a:pPr marL="35560" algn="l" rtl="0" eaLnBrk="0">
                        <a:lnSpc>
                          <a:spcPct val="92000"/>
                        </a:lnSpc>
                        <a:spcBef>
                          <a:spcPts val="5"/>
                        </a:spcBef>
                      </a:pPr>
                      <a:r>
                        <a:rPr sz="900" spc="50">
                          <a:solidFill>
                            <a:srgbClr val="595959">
                              <a:alpha val="100000"/>
                            </a:srgbClr>
                          </a:solidFill>
                          <a:latin typeface="微软雅黑"/>
                          <a:ea typeface="微软雅黑"/>
                          <a:cs typeface="微软雅黑"/>
                        </a:rPr>
                        <a:t>2019.06.0</a:t>
                      </a:r>
                      <a:r>
                        <a:rPr sz="900" spc="10">
                          <a:solidFill>
                            <a:srgbClr val="595959">
                              <a:alpha val="100000"/>
                            </a:srgbClr>
                          </a:solidFill>
                          <a:latin typeface="微软雅黑"/>
                          <a:ea typeface="微软雅黑"/>
                          <a:cs typeface="微软雅黑"/>
                        </a:rPr>
                        <a:t>6</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105000"/>
                        </a:lnSpc>
                      </a:pPr>
                      <a:endParaRPr lang="en-US" altLang="en-US" sz="700"/>
                    </a:p>
                    <a:p>
                      <a:pPr marL="35560" algn="l" rtl="0" eaLnBrk="0">
                        <a:lnSpc>
                          <a:spcPct val="92000"/>
                        </a:lnSpc>
                        <a:spcBef>
                          <a:spcPts val="5"/>
                        </a:spcBef>
                      </a:pPr>
                      <a:r>
                        <a:rPr sz="900" spc="50">
                          <a:solidFill>
                            <a:srgbClr val="595959">
                              <a:alpha val="100000"/>
                            </a:srgbClr>
                          </a:solidFill>
                          <a:latin typeface="微软雅黑"/>
                          <a:ea typeface="微软雅黑"/>
                          <a:cs typeface="微软雅黑"/>
                        </a:rPr>
                        <a:t>2022.06.1</a:t>
                      </a:r>
                      <a:r>
                        <a:rPr sz="900" spc="10">
                          <a:solidFill>
                            <a:srgbClr val="595959">
                              <a:alpha val="100000"/>
                            </a:srgbClr>
                          </a:solidFill>
                          <a:latin typeface="微软雅黑"/>
                          <a:ea typeface="微软雅黑"/>
                          <a:cs typeface="微软雅黑"/>
                        </a:rPr>
                        <a:t>5</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29000"/>
                        </a:lnSpc>
                      </a:pPr>
                      <a:endParaRPr lang="en-US" altLang="en-US" sz="100"/>
                    </a:p>
                    <a:p>
                      <a:pPr marL="785495" indent="-701675" algn="l" rtl="0" eaLnBrk="0">
                        <a:lnSpc>
                          <a:spcPct val="113000"/>
                        </a:lnSpc>
                      </a:pPr>
                      <a:r>
                        <a:rPr sz="900" spc="80">
                          <a:solidFill>
                            <a:srgbClr val="595959">
                              <a:alpha val="100000"/>
                            </a:srgbClr>
                          </a:solidFill>
                          <a:latin typeface="微软雅黑"/>
                          <a:ea typeface="微软雅黑"/>
                          <a:cs typeface="微软雅黑"/>
                        </a:rPr>
                        <a:t>《益阳市公安局关于超标违规电动车</a:t>
                      </a:r>
                      <a:r>
                        <a:rPr sz="900" spc="30">
                          <a:solidFill>
                            <a:srgbClr val="595959">
                              <a:alpha val="100000"/>
                            </a:srgbClr>
                          </a:solidFill>
                          <a:latin typeface="微软雅黑"/>
                          <a:ea typeface="微软雅黑"/>
                          <a:cs typeface="微软雅黑"/>
                        </a:rPr>
                        <a:t>过</a:t>
                      </a:r>
                      <a:r>
                        <a:rPr sz="900" spc="0">
                          <a:solidFill>
                            <a:srgbClr val="595959">
                              <a:alpha val="100000"/>
                            </a:srgbClr>
                          </a:solidFill>
                          <a:latin typeface="微软雅黑"/>
                          <a:ea typeface="微软雅黑"/>
                          <a:cs typeface="微软雅黑"/>
                        </a:rPr>
                        <a:t>渡 </a:t>
                      </a:r>
                      <a:r>
                        <a:rPr sz="900" spc="100">
                          <a:solidFill>
                            <a:srgbClr val="595959">
                              <a:alpha val="100000"/>
                            </a:srgbClr>
                          </a:solidFill>
                          <a:latin typeface="微软雅黑"/>
                          <a:ea typeface="微软雅黑"/>
                          <a:cs typeface="微软雅黑"/>
                        </a:rPr>
                        <a:t>期管理办法</a:t>
                      </a:r>
                      <a:r>
                        <a:rPr sz="900" spc="50">
                          <a:solidFill>
                            <a:srgbClr val="595959">
                              <a:alpha val="100000"/>
                            </a:srgbClr>
                          </a:solidFill>
                          <a:latin typeface="微软雅黑"/>
                          <a:ea typeface="微软雅黑"/>
                          <a:cs typeface="微软雅黑"/>
                        </a:rPr>
                        <a:t>》</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114000"/>
                        </a:lnSpc>
                      </a:pPr>
                      <a:endParaRPr lang="en-US" altLang="en-US" sz="600"/>
                    </a:p>
                    <a:p>
                      <a:pPr marL="370840" algn="l" rtl="0" eaLnBrk="0">
                        <a:lnSpc>
                          <a:spcPct val="99000"/>
                        </a:lnSpc>
                        <a:spcBef>
                          <a:spcPts val="5"/>
                        </a:spcBef>
                      </a:pPr>
                      <a:r>
                        <a:rPr sz="900" spc="100">
                          <a:solidFill>
                            <a:srgbClr val="595959">
                              <a:alpha val="100000"/>
                            </a:srgbClr>
                          </a:solidFill>
                          <a:latin typeface="微软雅黑"/>
                          <a:ea typeface="微软雅黑"/>
                          <a:cs typeface="微软雅黑"/>
                        </a:rPr>
                        <a:t>过渡期满后所有超标违规车不得上道路行</a:t>
                      </a:r>
                      <a:r>
                        <a:rPr sz="900" spc="80">
                          <a:solidFill>
                            <a:srgbClr val="595959">
                              <a:alpha val="100000"/>
                            </a:srgbClr>
                          </a:solidFill>
                          <a:latin typeface="微软雅黑"/>
                          <a:ea typeface="微软雅黑"/>
                          <a:cs typeface="微软雅黑"/>
                        </a:rPr>
                        <a:t>驶</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r>
              <a:tr h="271144">
                <a:tc>
                  <a:txBody>
                    <a:bodyPr vert="horz" wrap="square"/>
                    <a:lstStyle/>
                    <a:p>
                      <a:pPr algn="l" rtl="0" eaLnBrk="0">
                        <a:lnSpc>
                          <a:spcPct val="110000"/>
                        </a:lnSpc>
                      </a:pPr>
                      <a:endParaRPr lang="en-US" altLang="en-US" sz="500"/>
                    </a:p>
                    <a:p>
                      <a:pPr marL="42545" algn="l" rtl="0" eaLnBrk="0">
                        <a:lnSpc>
                          <a:spcPct val="98000"/>
                        </a:lnSpc>
                        <a:spcBef>
                          <a:spcPts val="5"/>
                        </a:spcBef>
                      </a:pPr>
                      <a:r>
                        <a:rPr sz="900" spc="90">
                          <a:solidFill>
                            <a:srgbClr val="595959">
                              <a:alpha val="100000"/>
                            </a:srgbClr>
                          </a:solidFill>
                          <a:latin typeface="微软雅黑"/>
                          <a:ea typeface="微软雅黑"/>
                          <a:cs typeface="微软雅黑"/>
                        </a:rPr>
                        <a:t>陕西</a:t>
                      </a:r>
                      <a:r>
                        <a:rPr sz="900" spc="60">
                          <a:solidFill>
                            <a:srgbClr val="595959">
                              <a:alpha val="100000"/>
                            </a:srgbClr>
                          </a:solidFill>
                          <a:latin typeface="微软雅黑"/>
                          <a:ea typeface="微软雅黑"/>
                          <a:cs typeface="微软雅黑"/>
                        </a:rPr>
                        <a:t>省</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9D9D9"/>
                    </a:solidFill>
                  </a:tcPr>
                </a:tc>
                <a:tc>
                  <a:txBody>
                    <a:bodyPr vert="horz" wrap="square"/>
                    <a:lstStyle/>
                    <a:p>
                      <a:pPr algn="l" rtl="0" eaLnBrk="0">
                        <a:lnSpc>
                          <a:spcPct val="109000"/>
                        </a:lnSpc>
                      </a:pPr>
                      <a:endParaRPr lang="en-US" altLang="en-US" sz="500"/>
                    </a:p>
                    <a:p>
                      <a:pPr marL="245110" algn="l" rtl="0" eaLnBrk="0">
                        <a:lnSpc>
                          <a:spcPct val="99000"/>
                        </a:lnSpc>
                      </a:pPr>
                      <a:r>
                        <a:rPr sz="900" spc="50">
                          <a:solidFill>
                            <a:srgbClr val="595959">
                              <a:alpha val="100000"/>
                            </a:srgbClr>
                          </a:solidFill>
                          <a:latin typeface="微软雅黑"/>
                          <a:ea typeface="微软雅黑"/>
                          <a:cs typeface="微软雅黑"/>
                        </a:rPr>
                        <a:t>3</a:t>
                      </a:r>
                      <a:r>
                        <a:rPr sz="900" spc="30">
                          <a:solidFill>
                            <a:srgbClr val="595959">
                              <a:alpha val="100000"/>
                            </a:srgbClr>
                          </a:solidFill>
                          <a:latin typeface="微软雅黑"/>
                          <a:ea typeface="微软雅黑"/>
                          <a:cs typeface="微软雅黑"/>
                        </a:rPr>
                        <a:t>年</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19000"/>
                        </a:lnSpc>
                      </a:pPr>
                      <a:endParaRPr lang="en-US" altLang="en-US" sz="500"/>
                    </a:p>
                    <a:p>
                      <a:pPr marL="35560" algn="l" rtl="0" eaLnBrk="0">
                        <a:lnSpc>
                          <a:spcPct val="92000"/>
                        </a:lnSpc>
                        <a:spcBef>
                          <a:spcPts val="5"/>
                        </a:spcBef>
                      </a:pPr>
                      <a:r>
                        <a:rPr sz="900" spc="50">
                          <a:solidFill>
                            <a:srgbClr val="595959">
                              <a:alpha val="100000"/>
                            </a:srgbClr>
                          </a:solidFill>
                          <a:latin typeface="微软雅黑"/>
                          <a:ea typeface="微软雅黑"/>
                          <a:cs typeface="微软雅黑"/>
                        </a:rPr>
                        <a:t>2019.07.0</a:t>
                      </a:r>
                      <a:r>
                        <a:rPr sz="900" spc="10">
                          <a:solidFill>
                            <a:srgbClr val="595959">
                              <a:alpha val="100000"/>
                            </a:srgbClr>
                          </a:solidFill>
                          <a:latin typeface="微软雅黑"/>
                          <a:ea typeface="微软雅黑"/>
                          <a:cs typeface="微软雅黑"/>
                        </a:rPr>
                        <a:t>1</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1000"/>
                        </a:lnSpc>
                      </a:pPr>
                      <a:endParaRPr lang="en-US" altLang="en-US" sz="600"/>
                    </a:p>
                    <a:p>
                      <a:pPr marL="35560" algn="l" rtl="0" eaLnBrk="0">
                        <a:lnSpc>
                          <a:spcPct val="91000"/>
                        </a:lnSpc>
                        <a:spcBef>
                          <a:spcPct val="0"/>
                        </a:spcBef>
                      </a:pPr>
                      <a:r>
                        <a:rPr sz="900" spc="50">
                          <a:solidFill>
                            <a:srgbClr val="595959">
                              <a:alpha val="100000"/>
                            </a:srgbClr>
                          </a:solidFill>
                          <a:latin typeface="微软雅黑"/>
                          <a:ea typeface="微软雅黑"/>
                          <a:cs typeface="微软雅黑"/>
                        </a:rPr>
                        <a:t>2022.06.3</a:t>
                      </a:r>
                      <a:r>
                        <a:rPr sz="900" spc="10">
                          <a:solidFill>
                            <a:srgbClr val="595959">
                              <a:alpha val="100000"/>
                            </a:srgbClr>
                          </a:solidFill>
                          <a:latin typeface="微软雅黑"/>
                          <a:ea typeface="微软雅黑"/>
                          <a:cs typeface="微软雅黑"/>
                        </a:rPr>
                        <a:t>0</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27000"/>
                        </a:lnSpc>
                      </a:pPr>
                      <a:endParaRPr lang="en-US" altLang="en-US" sz="300"/>
                    </a:p>
                    <a:p>
                      <a:pPr marL="58420" algn="l" rtl="0" eaLnBrk="0">
                        <a:lnSpc>
                          <a:spcPts val="1290"/>
                        </a:lnSpc>
                        <a:spcBef>
                          <a:spcPct val="0"/>
                        </a:spcBef>
                      </a:pPr>
                      <a:r>
                        <a:rPr sz="900" spc="40">
                          <a:solidFill>
                            <a:srgbClr val="595959">
                              <a:alpha val="100000"/>
                            </a:srgbClr>
                          </a:solidFill>
                          <a:latin typeface="微软雅黑"/>
                          <a:ea typeface="微软雅黑"/>
                          <a:cs typeface="微软雅黑"/>
                        </a:rPr>
                        <a:t>《关于加强陕西省电动自行车管理的通告</a:t>
                      </a:r>
                      <a:r>
                        <a:rPr sz="900" spc="0">
                          <a:solidFill>
                            <a:srgbClr val="595959">
                              <a:alpha val="100000"/>
                            </a:srgbClr>
                          </a:solidFill>
                          <a:latin typeface="微软雅黑"/>
                          <a:ea typeface="微软雅黑"/>
                          <a:cs typeface="微软雅黑"/>
                        </a:rPr>
                        <a:t>》</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09000"/>
                        </a:lnSpc>
                      </a:pPr>
                      <a:endParaRPr lang="en-US" altLang="en-US" sz="500"/>
                    </a:p>
                    <a:p>
                      <a:pPr marL="370840" algn="l" rtl="0" eaLnBrk="0">
                        <a:lnSpc>
                          <a:spcPct val="99000"/>
                        </a:lnSpc>
                        <a:spcBef>
                          <a:spcPct val="0"/>
                        </a:spcBef>
                      </a:pPr>
                      <a:r>
                        <a:rPr sz="900" spc="100">
                          <a:solidFill>
                            <a:srgbClr val="595959">
                              <a:alpha val="100000"/>
                            </a:srgbClr>
                          </a:solidFill>
                          <a:latin typeface="微软雅黑"/>
                          <a:ea typeface="微软雅黑"/>
                          <a:cs typeface="微软雅黑"/>
                        </a:rPr>
                        <a:t>过渡期满，临时号牌作废，不得再上路行</a:t>
                      </a:r>
                      <a:r>
                        <a:rPr sz="900" spc="80">
                          <a:solidFill>
                            <a:srgbClr val="595959">
                              <a:alpha val="100000"/>
                            </a:srgbClr>
                          </a:solidFill>
                          <a:latin typeface="微软雅黑"/>
                          <a:ea typeface="微软雅黑"/>
                          <a:cs typeface="微软雅黑"/>
                        </a:rPr>
                        <a:t>驶</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r>
              <a:tr h="180975">
                <a:tc>
                  <a:txBody>
                    <a:bodyPr vert="horz" wrap="square"/>
                    <a:lstStyle/>
                    <a:p>
                      <a:pPr algn="l" rtl="0" eaLnBrk="0">
                        <a:lnSpc>
                          <a:spcPct val="132000"/>
                        </a:lnSpc>
                      </a:pPr>
                      <a:endParaRPr lang="en-US" altLang="en-US" sz="200"/>
                    </a:p>
                    <a:p>
                      <a:pPr marL="37465" algn="l" rtl="0" eaLnBrk="0">
                        <a:lnSpc>
                          <a:spcPct val="99000"/>
                        </a:lnSpc>
                        <a:spcBef>
                          <a:spcPct val="0"/>
                        </a:spcBef>
                      </a:pPr>
                      <a:r>
                        <a:rPr sz="900" spc="100">
                          <a:solidFill>
                            <a:srgbClr val="595959">
                              <a:alpha val="100000"/>
                            </a:srgbClr>
                          </a:solidFill>
                          <a:latin typeface="微软雅黑"/>
                          <a:ea typeface="微软雅黑"/>
                          <a:cs typeface="微软雅黑"/>
                        </a:rPr>
                        <a:t>荆州</a:t>
                      </a:r>
                      <a:r>
                        <a:rPr sz="900" spc="70">
                          <a:solidFill>
                            <a:srgbClr val="595959">
                              <a:alpha val="100000"/>
                            </a:srgbClr>
                          </a:solidFill>
                          <a:latin typeface="微软雅黑"/>
                          <a:ea typeface="微软雅黑"/>
                          <a:cs typeface="微软雅黑"/>
                        </a:rPr>
                        <a:t>市</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a:txBody>
                    <a:bodyPr vert="horz" wrap="square"/>
                    <a:lstStyle/>
                    <a:p>
                      <a:pPr algn="l" rtl="0" eaLnBrk="0">
                        <a:lnSpc>
                          <a:spcPct val="132000"/>
                        </a:lnSpc>
                      </a:pPr>
                      <a:endParaRPr lang="en-US" altLang="en-US" sz="200"/>
                    </a:p>
                    <a:p>
                      <a:pPr marL="245110" algn="l" rtl="0" eaLnBrk="0">
                        <a:lnSpc>
                          <a:spcPct val="99000"/>
                        </a:lnSpc>
                        <a:spcBef>
                          <a:spcPct val="0"/>
                        </a:spcBef>
                      </a:pPr>
                      <a:r>
                        <a:rPr sz="900" spc="50">
                          <a:solidFill>
                            <a:srgbClr val="595959">
                              <a:alpha val="100000"/>
                            </a:srgbClr>
                          </a:solidFill>
                          <a:latin typeface="微软雅黑"/>
                          <a:ea typeface="微软雅黑"/>
                          <a:cs typeface="微软雅黑"/>
                        </a:rPr>
                        <a:t>3</a:t>
                      </a:r>
                      <a:r>
                        <a:rPr sz="900" spc="30">
                          <a:solidFill>
                            <a:srgbClr val="595959">
                              <a:alpha val="100000"/>
                            </a:srgbClr>
                          </a:solidFill>
                          <a:latin typeface="微软雅黑"/>
                          <a:ea typeface="微软雅黑"/>
                          <a:cs typeface="微软雅黑"/>
                        </a:rPr>
                        <a:t>年</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106000"/>
                        </a:lnSpc>
                      </a:pPr>
                      <a:endParaRPr lang="en-US" altLang="en-US" sz="300"/>
                    </a:p>
                    <a:p>
                      <a:pPr marL="35560" algn="l" rtl="0" eaLnBrk="0">
                        <a:lnSpc>
                          <a:spcPct val="92000"/>
                        </a:lnSpc>
                        <a:spcBef>
                          <a:spcPct val="0"/>
                        </a:spcBef>
                      </a:pPr>
                      <a:r>
                        <a:rPr sz="900" spc="50">
                          <a:solidFill>
                            <a:srgbClr val="595959">
                              <a:alpha val="100000"/>
                            </a:srgbClr>
                          </a:solidFill>
                          <a:latin typeface="微软雅黑"/>
                          <a:ea typeface="微软雅黑"/>
                          <a:cs typeface="微软雅黑"/>
                        </a:rPr>
                        <a:t>2019.09.3</a:t>
                      </a:r>
                      <a:r>
                        <a:rPr sz="900" spc="10">
                          <a:solidFill>
                            <a:srgbClr val="595959">
                              <a:alpha val="100000"/>
                            </a:srgbClr>
                          </a:solidFill>
                          <a:latin typeface="微软雅黑"/>
                          <a:ea typeface="微软雅黑"/>
                          <a:cs typeface="微软雅黑"/>
                        </a:rPr>
                        <a:t>0</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109000"/>
                        </a:lnSpc>
                      </a:pPr>
                      <a:endParaRPr lang="en-US" altLang="en-US" sz="300"/>
                    </a:p>
                    <a:p>
                      <a:pPr marL="35560" algn="l" rtl="0" eaLnBrk="0">
                        <a:lnSpc>
                          <a:spcPct val="91000"/>
                        </a:lnSpc>
                        <a:spcBef>
                          <a:spcPct val="0"/>
                        </a:spcBef>
                      </a:pPr>
                      <a:r>
                        <a:rPr sz="900" spc="50">
                          <a:solidFill>
                            <a:srgbClr val="595959">
                              <a:alpha val="100000"/>
                            </a:srgbClr>
                          </a:solidFill>
                          <a:latin typeface="微软雅黑"/>
                          <a:ea typeface="微软雅黑"/>
                          <a:cs typeface="微软雅黑"/>
                        </a:rPr>
                        <a:t>2022.09.3</a:t>
                      </a:r>
                      <a:r>
                        <a:rPr sz="900" spc="10">
                          <a:solidFill>
                            <a:srgbClr val="595959">
                              <a:alpha val="100000"/>
                            </a:srgbClr>
                          </a:solidFill>
                          <a:latin typeface="微软雅黑"/>
                          <a:ea typeface="微软雅黑"/>
                          <a:cs typeface="微软雅黑"/>
                        </a:rPr>
                        <a:t>0</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102000"/>
                        </a:lnSpc>
                      </a:pPr>
                      <a:endParaRPr lang="en-US" altLang="en-US" sz="100"/>
                    </a:p>
                    <a:p>
                      <a:pPr marL="58420" algn="l" rtl="0" eaLnBrk="0">
                        <a:lnSpc>
                          <a:spcPts val="1290"/>
                        </a:lnSpc>
                        <a:spcBef>
                          <a:spcPct val="0"/>
                        </a:spcBef>
                      </a:pPr>
                      <a:r>
                        <a:rPr sz="900" spc="40">
                          <a:solidFill>
                            <a:srgbClr val="595959">
                              <a:alpha val="100000"/>
                            </a:srgbClr>
                          </a:solidFill>
                          <a:latin typeface="微软雅黑"/>
                          <a:ea typeface="微软雅黑"/>
                          <a:cs typeface="微软雅黑"/>
                        </a:rPr>
                        <a:t>《关于加强荆州市城区电动车管理的通告</a:t>
                      </a:r>
                      <a:r>
                        <a:rPr sz="900" spc="0">
                          <a:solidFill>
                            <a:srgbClr val="595959">
                              <a:alpha val="100000"/>
                            </a:srgbClr>
                          </a:solidFill>
                          <a:latin typeface="微软雅黑"/>
                          <a:ea typeface="微软雅黑"/>
                          <a:cs typeface="微软雅黑"/>
                        </a:rPr>
                        <a:t>》</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ct val="133000"/>
                        </a:lnSpc>
                      </a:pPr>
                      <a:endParaRPr lang="en-US" altLang="en-US" sz="200"/>
                    </a:p>
                    <a:p>
                      <a:pPr marL="142875" algn="l" rtl="0" eaLnBrk="0">
                        <a:lnSpc>
                          <a:spcPct val="99000"/>
                        </a:lnSpc>
                        <a:spcBef>
                          <a:spcPct val="0"/>
                        </a:spcBef>
                      </a:pPr>
                      <a:r>
                        <a:rPr sz="900" spc="100">
                          <a:solidFill>
                            <a:srgbClr val="595959">
                              <a:alpha val="100000"/>
                            </a:srgbClr>
                          </a:solidFill>
                          <a:latin typeface="微软雅黑"/>
                          <a:ea typeface="微软雅黑"/>
                          <a:cs typeface="微软雅黑"/>
                        </a:rPr>
                        <a:t>过渡期临时号牌有效期3年，期满后禁止上道路行</a:t>
                      </a:r>
                      <a:r>
                        <a:rPr sz="900" spc="40">
                          <a:solidFill>
                            <a:srgbClr val="595959">
                              <a:alpha val="100000"/>
                            </a:srgbClr>
                          </a:solidFill>
                          <a:latin typeface="微软雅黑"/>
                          <a:ea typeface="微软雅黑"/>
                          <a:cs typeface="微软雅黑"/>
                        </a:rPr>
                        <a:t>驶</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r>
              <a:tr h="271144">
                <a:tc>
                  <a:txBody>
                    <a:bodyPr vert="horz" wrap="square"/>
                    <a:lstStyle/>
                    <a:p>
                      <a:pPr algn="l" rtl="0" eaLnBrk="0">
                        <a:lnSpc>
                          <a:spcPct val="111000"/>
                        </a:lnSpc>
                      </a:pPr>
                      <a:endParaRPr lang="en-US" altLang="en-US" sz="500"/>
                    </a:p>
                    <a:p>
                      <a:pPr marL="37465" algn="l" rtl="0" eaLnBrk="0">
                        <a:lnSpc>
                          <a:spcPct val="99000"/>
                        </a:lnSpc>
                        <a:spcBef>
                          <a:spcPts val="5"/>
                        </a:spcBef>
                      </a:pPr>
                      <a:r>
                        <a:rPr sz="900" spc="100">
                          <a:solidFill>
                            <a:srgbClr val="595959">
                              <a:alpha val="100000"/>
                            </a:srgbClr>
                          </a:solidFill>
                          <a:latin typeface="微软雅黑"/>
                          <a:ea typeface="微软雅黑"/>
                          <a:cs typeface="微软雅黑"/>
                        </a:rPr>
                        <a:t>重庆</a:t>
                      </a:r>
                      <a:r>
                        <a:rPr sz="900" spc="80">
                          <a:solidFill>
                            <a:srgbClr val="595959">
                              <a:alpha val="100000"/>
                            </a:srgbClr>
                          </a:solidFill>
                          <a:latin typeface="微软雅黑"/>
                          <a:ea typeface="微软雅黑"/>
                          <a:cs typeface="微软雅黑"/>
                        </a:rPr>
                        <a:t>市</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a:noFill/>
                    </a:lnB>
                    <a:solidFill>
                      <a:srgbClr val="D9D9D9"/>
                    </a:solidFill>
                  </a:tcPr>
                </a:tc>
                <a:tc>
                  <a:txBody>
                    <a:bodyPr vert="horz" wrap="square"/>
                    <a:lstStyle/>
                    <a:p>
                      <a:pPr algn="l" rtl="0" eaLnBrk="0">
                        <a:lnSpc>
                          <a:spcPct val="111000"/>
                        </a:lnSpc>
                      </a:pPr>
                      <a:endParaRPr lang="en-US" altLang="en-US" sz="500"/>
                    </a:p>
                    <a:p>
                      <a:pPr marL="245110" algn="l" rtl="0" eaLnBrk="0">
                        <a:lnSpc>
                          <a:spcPct val="99000"/>
                        </a:lnSpc>
                        <a:spcBef>
                          <a:spcPts val="5"/>
                        </a:spcBef>
                      </a:pPr>
                      <a:r>
                        <a:rPr sz="900" spc="50">
                          <a:solidFill>
                            <a:srgbClr val="595959">
                              <a:alpha val="100000"/>
                            </a:srgbClr>
                          </a:solidFill>
                          <a:latin typeface="微软雅黑"/>
                          <a:ea typeface="微软雅黑"/>
                          <a:cs typeface="微软雅黑"/>
                        </a:rPr>
                        <a:t>3</a:t>
                      </a:r>
                      <a:r>
                        <a:rPr sz="900" spc="30">
                          <a:solidFill>
                            <a:srgbClr val="595959">
                              <a:alpha val="100000"/>
                            </a:srgbClr>
                          </a:solidFill>
                          <a:latin typeface="微软雅黑"/>
                          <a:ea typeface="微软雅黑"/>
                          <a:cs typeface="微软雅黑"/>
                        </a:rPr>
                        <a:t>年</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a:noFill/>
                    </a:lnB>
                    <a:solidFill>
                      <a:srgbClr val="F2F2F2"/>
                    </a:solidFill>
                  </a:tcPr>
                </a:tc>
                <a:tc>
                  <a:txBody>
                    <a:bodyPr vert="horz" wrap="square"/>
                    <a:lstStyle/>
                    <a:p>
                      <a:pPr algn="l" rtl="0" eaLnBrk="0">
                        <a:lnSpc>
                          <a:spcPct val="101000"/>
                        </a:lnSpc>
                      </a:pPr>
                      <a:endParaRPr lang="en-US" altLang="en-US" sz="600"/>
                    </a:p>
                    <a:p>
                      <a:pPr marL="35560" algn="l" rtl="0" eaLnBrk="0">
                        <a:lnSpc>
                          <a:spcPct val="92000"/>
                        </a:lnSpc>
                        <a:spcBef>
                          <a:spcPts val="5"/>
                        </a:spcBef>
                      </a:pPr>
                      <a:r>
                        <a:rPr sz="900" spc="50">
                          <a:solidFill>
                            <a:srgbClr val="595959">
                              <a:alpha val="100000"/>
                            </a:srgbClr>
                          </a:solidFill>
                          <a:latin typeface="微软雅黑"/>
                          <a:ea typeface="微软雅黑"/>
                          <a:cs typeface="微软雅黑"/>
                        </a:rPr>
                        <a:t>2019.10.1</a:t>
                      </a:r>
                      <a:r>
                        <a:rPr sz="900" spc="10">
                          <a:solidFill>
                            <a:srgbClr val="595959">
                              <a:alpha val="100000"/>
                            </a:srgbClr>
                          </a:solidFill>
                          <a:latin typeface="微软雅黑"/>
                          <a:ea typeface="微软雅黑"/>
                          <a:cs typeface="微软雅黑"/>
                        </a:rPr>
                        <a:t>5</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a:noFill/>
                    </a:lnB>
                    <a:solidFill>
                      <a:srgbClr val="F2F2F2"/>
                    </a:solidFill>
                  </a:tcPr>
                </a:tc>
                <a:tc>
                  <a:txBody>
                    <a:bodyPr vert="horz" wrap="square"/>
                    <a:lstStyle/>
                    <a:p>
                      <a:pPr algn="l" rtl="0" eaLnBrk="0">
                        <a:lnSpc>
                          <a:spcPct val="101000"/>
                        </a:lnSpc>
                      </a:pPr>
                      <a:endParaRPr lang="en-US" altLang="en-US" sz="600"/>
                    </a:p>
                    <a:p>
                      <a:pPr marL="35560" algn="l" rtl="0" eaLnBrk="0">
                        <a:lnSpc>
                          <a:spcPct val="92000"/>
                        </a:lnSpc>
                        <a:spcBef>
                          <a:spcPts val="5"/>
                        </a:spcBef>
                      </a:pPr>
                      <a:r>
                        <a:rPr sz="900" spc="50">
                          <a:solidFill>
                            <a:srgbClr val="595959">
                              <a:alpha val="100000"/>
                            </a:srgbClr>
                          </a:solidFill>
                          <a:latin typeface="微软雅黑"/>
                          <a:ea typeface="微软雅黑"/>
                          <a:cs typeface="微软雅黑"/>
                        </a:rPr>
                        <a:t>2022.10.1</a:t>
                      </a:r>
                      <a:r>
                        <a:rPr sz="900" spc="10">
                          <a:solidFill>
                            <a:srgbClr val="595959">
                              <a:alpha val="100000"/>
                            </a:srgbClr>
                          </a:solidFill>
                          <a:latin typeface="微软雅黑"/>
                          <a:ea typeface="微软雅黑"/>
                          <a:cs typeface="微软雅黑"/>
                        </a:rPr>
                        <a:t>4</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a:noFill/>
                    </a:lnB>
                    <a:solidFill>
                      <a:srgbClr val="F2F2F2"/>
                    </a:solidFill>
                  </a:tcPr>
                </a:tc>
                <a:tc>
                  <a:txBody>
                    <a:bodyPr vert="horz" wrap="square"/>
                    <a:lstStyle/>
                    <a:p>
                      <a:pPr algn="l" rtl="0" eaLnBrk="0">
                        <a:lnSpc>
                          <a:spcPct val="131000"/>
                        </a:lnSpc>
                      </a:pPr>
                      <a:endParaRPr lang="en-US" altLang="en-US" sz="300"/>
                    </a:p>
                    <a:p>
                      <a:pPr marL="210820" algn="l" rtl="0" eaLnBrk="0">
                        <a:lnSpc>
                          <a:spcPts val="1290"/>
                        </a:lnSpc>
                        <a:spcBef>
                          <a:spcPct val="0"/>
                        </a:spcBef>
                      </a:pPr>
                      <a:r>
                        <a:rPr sz="900" spc="70">
                          <a:solidFill>
                            <a:srgbClr val="595959">
                              <a:alpha val="100000"/>
                            </a:srgbClr>
                          </a:solidFill>
                          <a:latin typeface="微软雅黑"/>
                          <a:ea typeface="微软雅黑"/>
                          <a:cs typeface="微软雅黑"/>
                        </a:rPr>
                        <a:t>《关于加强电动自行车管理的通</a:t>
                      </a:r>
                      <a:r>
                        <a:rPr sz="900" spc="30">
                          <a:solidFill>
                            <a:srgbClr val="595959">
                              <a:alpha val="100000"/>
                            </a:srgbClr>
                          </a:solidFill>
                          <a:latin typeface="微软雅黑"/>
                          <a:ea typeface="微软雅黑"/>
                          <a:cs typeface="微软雅黑"/>
                        </a:rPr>
                        <a:t>告</a:t>
                      </a:r>
                      <a:r>
                        <a:rPr sz="900" spc="0">
                          <a:solidFill>
                            <a:srgbClr val="595959">
                              <a:alpha val="100000"/>
                            </a:srgbClr>
                          </a:solidFill>
                          <a:latin typeface="微软雅黑"/>
                          <a:ea typeface="微软雅黑"/>
                          <a:cs typeface="微软雅黑"/>
                        </a:rPr>
                        <a:t>》</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a:noFill/>
                    </a:lnB>
                    <a:solidFill>
                      <a:srgbClr val="F2F2F2"/>
                    </a:solidFill>
                  </a:tcPr>
                </a:tc>
                <a:tc>
                  <a:txBody>
                    <a:bodyPr vert="horz" wrap="square"/>
                    <a:lstStyle/>
                    <a:p>
                      <a:pPr algn="l" rtl="0" eaLnBrk="0">
                        <a:lnSpc>
                          <a:spcPct val="111000"/>
                        </a:lnSpc>
                      </a:pPr>
                      <a:endParaRPr lang="en-US" altLang="en-US" sz="500"/>
                    </a:p>
                    <a:p>
                      <a:pPr marL="434340" algn="l" rtl="0" eaLnBrk="0">
                        <a:lnSpc>
                          <a:spcPct val="99000"/>
                        </a:lnSpc>
                        <a:spcBef>
                          <a:spcPts val="5"/>
                        </a:spcBef>
                      </a:pPr>
                      <a:r>
                        <a:rPr sz="900" spc="100">
                          <a:solidFill>
                            <a:srgbClr val="595959">
                              <a:alpha val="100000"/>
                            </a:srgbClr>
                          </a:solidFill>
                          <a:latin typeface="微软雅黑"/>
                          <a:ea typeface="微软雅黑"/>
                          <a:cs typeface="微软雅黑"/>
                        </a:rPr>
                        <a:t>过渡期满后仍上路通行的将严格依法处</a:t>
                      </a:r>
                      <a:r>
                        <a:rPr sz="900" spc="80">
                          <a:solidFill>
                            <a:srgbClr val="595959">
                              <a:alpha val="100000"/>
                            </a:srgbClr>
                          </a:solidFill>
                          <a:latin typeface="微软雅黑"/>
                          <a:ea typeface="微软雅黑"/>
                          <a:cs typeface="微软雅黑"/>
                        </a:rPr>
                        <a:t>罚</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a:noFill/>
                    </a:lnB>
                    <a:solidFill>
                      <a:srgbClr val="F2F2F2"/>
                    </a:solidFill>
                  </a:tcPr>
                </a:tc>
              </a:tr>
            </a:tbl>
          </a:graphicData>
        </a:graphic>
      </p:graphicFrame>
      <p:sp>
        <p:nvSpPr>
          <p:cNvPr id="53" name="textbox 53"/>
          <p:cNvSpPr/>
          <p:nvPr/>
        </p:nvSpPr>
        <p:spPr>
          <a:xfrm>
            <a:off x="528873" y="1107744"/>
            <a:ext cx="8274684" cy="15722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9685" algn="l" rtl="0" eaLnBrk="0">
              <a:lnSpc>
                <a:spcPct val="90000"/>
              </a:lnSpc>
            </a:pPr>
            <a:r>
              <a:rPr sz="2400" spc="-40">
                <a:solidFill>
                  <a:srgbClr val="595959">
                    <a:alpha val="100000"/>
                  </a:srgbClr>
                </a:solidFill>
                <a:latin typeface="微软雅黑"/>
                <a:ea typeface="微软雅黑"/>
                <a:cs typeface="微软雅黑"/>
              </a:rPr>
              <a:t>多地过渡期已至， 2022将成新车换购</a:t>
            </a:r>
            <a:r>
              <a:rPr sz="2400" spc="-10">
                <a:solidFill>
                  <a:srgbClr val="595959">
                    <a:alpha val="100000"/>
                  </a:srgbClr>
                </a:solidFill>
                <a:latin typeface="微软雅黑"/>
                <a:ea typeface="微软雅黑"/>
                <a:cs typeface="微软雅黑"/>
              </a:rPr>
              <a:t>小</a:t>
            </a:r>
            <a:r>
              <a:rPr sz="2400" spc="0">
                <a:solidFill>
                  <a:srgbClr val="595959">
                    <a:alpha val="100000"/>
                  </a:srgbClr>
                </a:solidFill>
                <a:latin typeface="微软雅黑"/>
                <a:ea typeface="微软雅黑"/>
                <a:cs typeface="微软雅黑"/>
              </a:rPr>
              <a:t>高峰</a:t>
            </a:r>
            <a:endParaRPr lang="en-US" altLang="en-US" sz="2400"/>
          </a:p>
          <a:p>
            <a:pPr algn="l" rtl="0" eaLnBrk="0">
              <a:lnSpc>
                <a:spcPct val="103000"/>
              </a:lnSpc>
            </a:pPr>
            <a:endParaRPr lang="en-US" altLang="en-US" sz="700"/>
          </a:p>
          <a:p>
            <a:pPr marL="12700" indent="5715" algn="l" rtl="0" eaLnBrk="0">
              <a:lnSpc>
                <a:spcPct val="121000"/>
              </a:lnSpc>
              <a:spcBef>
                <a:spcPct val="0"/>
              </a:spcBef>
            </a:pPr>
            <a:r>
              <a:rPr sz="1200" spc="-30">
                <a:solidFill>
                  <a:srgbClr val="595959">
                    <a:alpha val="100000"/>
                  </a:srgbClr>
                </a:solidFill>
                <a:latin typeface="微软雅黑"/>
                <a:ea typeface="微软雅黑"/>
                <a:cs typeface="微软雅黑"/>
              </a:rPr>
              <a:t>2022年是《新国标》政策实施的第三年， 多城市过渡期临时牌照失效或即将失效 ，两轮电动车迎来新一轮换购利好</a:t>
            </a:r>
            <a:r>
              <a:rPr sz="1200" spc="0">
                <a:solidFill>
                  <a:srgbClr val="595959">
                    <a:alpha val="100000"/>
                  </a:srgbClr>
                </a:solidFill>
                <a:latin typeface="微软雅黑"/>
                <a:ea typeface="微软雅黑"/>
                <a:cs typeface="微软雅黑"/>
              </a:rPr>
              <a:t>小高峰。  </a:t>
            </a:r>
            <a:r>
              <a:rPr sz="1200" spc="-10">
                <a:solidFill>
                  <a:srgbClr val="595959">
                    <a:alpha val="100000"/>
                  </a:srgbClr>
                </a:solidFill>
                <a:latin typeface="微软雅黑"/>
                <a:ea typeface="微软雅黑"/>
                <a:cs typeface="微软雅黑"/>
              </a:rPr>
              <a:t>2018年1月16日工信部发布《电动自行车安全技术规范》  </a:t>
            </a:r>
            <a:r>
              <a:rPr sz="1200" spc="0">
                <a:solidFill>
                  <a:srgbClr val="595959">
                    <a:alpha val="100000"/>
                  </a:srgbClr>
                </a:solidFill>
                <a:latin typeface="微软雅黑"/>
                <a:ea typeface="微软雅黑"/>
                <a:cs typeface="微软雅黑"/>
              </a:rPr>
              <a:t>( GB 17761-2018 ) 要求自2019年4月15起强制实施，对2019    </a:t>
            </a:r>
            <a:r>
              <a:rPr sz="1200" spc="-20">
                <a:solidFill>
                  <a:srgbClr val="595959">
                    <a:alpha val="100000"/>
                  </a:srgbClr>
                </a:solidFill>
                <a:latin typeface="微软雅黑"/>
                <a:ea typeface="微软雅黑"/>
                <a:cs typeface="微软雅黑"/>
              </a:rPr>
              <a:t>年4月15日前购买不符合《新国标》的两轮电动车实行3-5年过渡期管</a:t>
            </a:r>
            <a:r>
              <a:rPr sz="1200" spc="-10">
                <a:solidFill>
                  <a:srgbClr val="595959">
                    <a:alpha val="100000"/>
                  </a:srgbClr>
                </a:solidFill>
                <a:latin typeface="微软雅黑"/>
                <a:ea typeface="微软雅黑"/>
                <a:cs typeface="微软雅黑"/>
              </a:rPr>
              <a:t>理</a:t>
            </a:r>
            <a:r>
              <a:rPr sz="1200" spc="0">
                <a:solidFill>
                  <a:srgbClr val="595959">
                    <a:alpha val="100000"/>
                  </a:srgbClr>
                </a:solidFill>
                <a:latin typeface="微软雅黑"/>
                <a:ea typeface="微软雅黑"/>
                <a:cs typeface="微软雅黑"/>
              </a:rPr>
              <a:t>。其中， 北京、上海、天津 ，及广东省、浙江省、   </a:t>
            </a:r>
            <a:r>
              <a:rPr sz="1200" spc="-10">
                <a:solidFill>
                  <a:srgbClr val="595959">
                    <a:alpha val="100000"/>
                  </a:srgbClr>
                </a:solidFill>
                <a:latin typeface="微软雅黑"/>
                <a:ea typeface="微软雅黑"/>
                <a:cs typeface="微软雅黑"/>
              </a:rPr>
              <a:t>江苏省、福建省、广西省、江西省等多地明确规定 ，过渡期内未上牌或过渡期满后登</a:t>
            </a:r>
            <a:r>
              <a:rPr sz="1200" spc="0">
                <a:solidFill>
                  <a:srgbClr val="595959">
                    <a:alpha val="100000"/>
                  </a:srgbClr>
                </a:solidFill>
                <a:latin typeface="微软雅黑"/>
                <a:ea typeface="微软雅黑"/>
                <a:cs typeface="微软雅黑"/>
              </a:rPr>
              <a:t>记为临时牌的两轮电动车禁止上路行    </a:t>
            </a:r>
            <a:r>
              <a:rPr sz="1200" spc="-10">
                <a:solidFill>
                  <a:srgbClr val="595959">
                    <a:alpha val="100000"/>
                  </a:srgbClr>
                </a:solidFill>
                <a:latin typeface="微软雅黑"/>
                <a:ea typeface="微软雅黑"/>
                <a:cs typeface="微软雅黑"/>
              </a:rPr>
              <a:t>驶。同时，在民情需要、有序清退原则下，小部分城</a:t>
            </a:r>
            <a:r>
              <a:rPr sz="1200" spc="0">
                <a:solidFill>
                  <a:srgbClr val="595959">
                    <a:alpha val="100000"/>
                  </a:srgbClr>
                </a:solidFill>
                <a:latin typeface="微软雅黑"/>
                <a:ea typeface="微软雅黑"/>
                <a:cs typeface="微软雅黑"/>
              </a:rPr>
              <a:t>市采取了过渡期延长或限制骑行区域的方式对超标车进行管理 ，在此</a:t>
            </a:r>
            <a:endParaRPr lang="en-US" altLang="en-US" sz="1200"/>
          </a:p>
        </p:txBody>
      </p:sp>
      <p:sp>
        <p:nvSpPr>
          <p:cNvPr id="54" name="textbox 54"/>
          <p:cNvSpPr/>
          <p:nvPr/>
        </p:nvSpPr>
        <p:spPr>
          <a:xfrm>
            <a:off x="525038" y="471118"/>
            <a:ext cx="4497704" cy="5505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212725" algn="l" rtl="0" eaLnBrk="0">
              <a:lnSpc>
                <a:spcPts val="4135"/>
              </a:lnSpc>
            </a:pPr>
            <a:r>
              <a:rPr sz="3100" spc="-50">
                <a:solidFill>
                  <a:srgbClr val="8BC53F">
                    <a:alpha val="100000"/>
                  </a:srgbClr>
                </a:solidFill>
                <a:latin typeface="微软雅黑"/>
                <a:ea typeface="微软雅黑"/>
                <a:cs typeface="微软雅黑"/>
              </a:rPr>
              <a:t>《新国标》政策执行</a:t>
            </a:r>
            <a:r>
              <a:rPr sz="3100" spc="-20">
                <a:solidFill>
                  <a:srgbClr val="8BC53F">
                    <a:alpha val="100000"/>
                  </a:srgbClr>
                </a:solidFill>
                <a:latin typeface="微软雅黑"/>
                <a:ea typeface="微软雅黑"/>
                <a:cs typeface="微软雅黑"/>
              </a:rPr>
              <a:t>现</a:t>
            </a:r>
            <a:r>
              <a:rPr sz="3100" spc="0">
                <a:solidFill>
                  <a:srgbClr val="8BC53F">
                    <a:alpha val="100000"/>
                  </a:srgbClr>
                </a:solidFill>
                <a:latin typeface="微软雅黑"/>
                <a:ea typeface="微软雅黑"/>
                <a:cs typeface="微软雅黑"/>
              </a:rPr>
              <a:t>状</a:t>
            </a:r>
            <a:endParaRPr lang="en-US" altLang="en-US" sz="3100"/>
          </a:p>
        </p:txBody>
      </p:sp>
      <p:sp>
        <p:nvSpPr>
          <p:cNvPr id="55" name="textbox 55"/>
          <p:cNvSpPr/>
          <p:nvPr/>
        </p:nvSpPr>
        <p:spPr>
          <a:xfrm>
            <a:off x="532119" y="6391147"/>
            <a:ext cx="2237104" cy="1339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850"/>
              </a:lnSpc>
            </a:pPr>
            <a:r>
              <a:rPr sz="700" spc="80">
                <a:solidFill>
                  <a:srgbClr val="7F7F7F">
                    <a:alpha val="100000"/>
                  </a:srgbClr>
                </a:solidFill>
                <a:latin typeface="微软雅黑"/>
                <a:ea typeface="微软雅黑"/>
                <a:cs typeface="微软雅黑"/>
              </a:rPr>
              <a:t>来源：各地政府网站，艾瑞咨询自主研究及绘</a:t>
            </a:r>
            <a:r>
              <a:rPr sz="700" spc="30">
                <a:solidFill>
                  <a:srgbClr val="7F7F7F">
                    <a:alpha val="100000"/>
                  </a:srgbClr>
                </a:solidFill>
                <a:latin typeface="微软雅黑"/>
                <a:ea typeface="微软雅黑"/>
                <a:cs typeface="微软雅黑"/>
              </a:rPr>
              <a:t>制</a:t>
            </a:r>
            <a:r>
              <a:rPr sz="700" spc="0">
                <a:solidFill>
                  <a:srgbClr val="7F7F7F">
                    <a:alpha val="100000"/>
                  </a:srgbClr>
                </a:solidFill>
                <a:latin typeface="微软雅黑"/>
                <a:ea typeface="微软雅黑"/>
                <a:cs typeface="微软雅黑"/>
              </a:rPr>
              <a:t>。</a:t>
            </a:r>
            <a:endParaRPr lang="en-US" altLang="en-US" sz="700"/>
          </a:p>
        </p:txBody>
      </p:sp>
      <p:sp>
        <p:nvSpPr>
          <p:cNvPr id="56" name="rect"/>
          <p:cNvSpPr/>
          <p:nvPr/>
        </p:nvSpPr>
        <p:spPr>
          <a:xfrm>
            <a:off x="525600" y="6586507"/>
            <a:ext cx="8092800" cy="9525"/>
          </a:xfrm>
          <a:prstGeom prst="rect">
            <a:avLst/>
          </a:prstGeom>
          <a:solidFill>
            <a:srgbClr val="7F7F7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rect"/>
          <p:cNvSpPr/>
          <p:nvPr/>
        </p:nvSpPr>
        <p:spPr>
          <a:xfrm>
            <a:off x="561819" y="5986297"/>
            <a:ext cx="438150" cy="314325"/>
          </a:xfrm>
          <a:prstGeom prst="rect">
            <a:avLst/>
          </a:pr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textbox 58"/>
          <p:cNvSpPr/>
          <p:nvPr/>
        </p:nvSpPr>
        <p:spPr>
          <a:xfrm>
            <a:off x="590395" y="6080378"/>
            <a:ext cx="2497454" cy="1612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9000"/>
              </a:lnSpc>
            </a:pPr>
            <a:r>
              <a:rPr sz="900" spc="40">
                <a:solidFill>
                  <a:srgbClr val="595959">
                    <a:alpha val="100000"/>
                  </a:srgbClr>
                </a:solidFill>
                <a:latin typeface="微软雅黑"/>
                <a:ea typeface="微软雅黑"/>
                <a:cs typeface="微软雅黑"/>
              </a:rPr>
              <a:t>山东省        3年        2019.11.20 2022.</a:t>
            </a:r>
            <a:r>
              <a:rPr sz="900" spc="10">
                <a:solidFill>
                  <a:srgbClr val="595959">
                    <a:alpha val="100000"/>
                  </a:srgbClr>
                </a:solidFill>
                <a:latin typeface="微软雅黑"/>
                <a:ea typeface="微软雅黑"/>
                <a:cs typeface="微软雅黑"/>
              </a:rPr>
              <a:t>1</a:t>
            </a:r>
            <a:r>
              <a:rPr sz="900" spc="0">
                <a:solidFill>
                  <a:srgbClr val="595959">
                    <a:alpha val="100000"/>
                  </a:srgbClr>
                </a:solidFill>
                <a:latin typeface="微软雅黑"/>
                <a:ea typeface="微软雅黑"/>
                <a:cs typeface="微软雅黑"/>
              </a:rPr>
              <a:t>2.21</a:t>
            </a:r>
            <a:endParaRPr lang="en-US" altLang="en-US" sz="900"/>
          </a:p>
        </p:txBody>
      </p:sp>
      <p:sp>
        <p:nvSpPr>
          <p:cNvPr id="60" name="textbox 60"/>
          <p:cNvSpPr/>
          <p:nvPr/>
        </p:nvSpPr>
        <p:spPr>
          <a:xfrm>
            <a:off x="3113944" y="5979032"/>
            <a:ext cx="2310129" cy="3543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901065" indent="-828040" algn="l" rtl="0" eaLnBrk="0">
              <a:lnSpc>
                <a:spcPct val="120000"/>
              </a:lnSpc>
            </a:pPr>
            <a:r>
              <a:rPr sz="900" spc="80">
                <a:solidFill>
                  <a:srgbClr val="595959">
                    <a:alpha val="100000"/>
                  </a:srgbClr>
                </a:solidFill>
                <a:latin typeface="微软雅黑"/>
                <a:ea typeface="微软雅黑"/>
                <a:cs typeface="微软雅黑"/>
              </a:rPr>
              <a:t>《关于加强电动自行车交通安全管理</a:t>
            </a:r>
            <a:r>
              <a:rPr sz="900" spc="30">
                <a:solidFill>
                  <a:srgbClr val="595959">
                    <a:alpha val="100000"/>
                  </a:srgbClr>
                </a:solidFill>
                <a:latin typeface="微软雅黑"/>
                <a:ea typeface="微软雅黑"/>
                <a:cs typeface="微软雅黑"/>
              </a:rPr>
              <a:t>的</a:t>
            </a:r>
            <a:r>
              <a:rPr sz="900" spc="0">
                <a:solidFill>
                  <a:srgbClr val="595959">
                    <a:alpha val="100000"/>
                  </a:srgbClr>
                </a:solidFill>
                <a:latin typeface="微软雅黑"/>
                <a:ea typeface="微软雅黑"/>
                <a:cs typeface="微软雅黑"/>
              </a:rPr>
              <a:t>实 </a:t>
            </a:r>
            <a:r>
              <a:rPr sz="900" spc="90">
                <a:solidFill>
                  <a:srgbClr val="595959">
                    <a:alpha val="100000"/>
                  </a:srgbClr>
                </a:solidFill>
                <a:latin typeface="微软雅黑"/>
                <a:ea typeface="微软雅黑"/>
                <a:cs typeface="微软雅黑"/>
              </a:rPr>
              <a:t>施意见</a:t>
            </a:r>
            <a:r>
              <a:rPr sz="900" spc="80">
                <a:solidFill>
                  <a:srgbClr val="595959">
                    <a:alpha val="100000"/>
                  </a:srgbClr>
                </a:solidFill>
                <a:latin typeface="微软雅黑"/>
                <a:ea typeface="微软雅黑"/>
                <a:cs typeface="微软雅黑"/>
              </a:rPr>
              <a:t>》</a:t>
            </a:r>
            <a:endParaRPr lang="en-US" altLang="en-US" sz="900"/>
          </a:p>
        </p:txBody>
      </p:sp>
      <p:sp>
        <p:nvSpPr>
          <p:cNvPr id="61" name="textbox 61"/>
          <p:cNvSpPr/>
          <p:nvPr/>
        </p:nvSpPr>
        <p:spPr>
          <a:xfrm>
            <a:off x="528873" y="2705658"/>
            <a:ext cx="2889885" cy="1905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0000"/>
              </a:lnSpc>
            </a:pPr>
            <a:r>
              <a:rPr sz="1200" spc="-50">
                <a:solidFill>
                  <a:srgbClr val="595959">
                    <a:alpha val="100000"/>
                  </a:srgbClr>
                </a:solidFill>
                <a:latin typeface="微软雅黑"/>
                <a:ea typeface="微软雅黑"/>
                <a:cs typeface="微软雅黑"/>
              </a:rPr>
              <a:t>种情形下， 该城市的换购增长可能不明</a:t>
            </a:r>
            <a:r>
              <a:rPr sz="1200" spc="-30">
                <a:solidFill>
                  <a:srgbClr val="595959">
                    <a:alpha val="100000"/>
                  </a:srgbClr>
                </a:solidFill>
                <a:latin typeface="微软雅黑"/>
                <a:ea typeface="微软雅黑"/>
                <a:cs typeface="微软雅黑"/>
              </a:rPr>
              <a:t>显</a:t>
            </a:r>
            <a:r>
              <a:rPr sz="1200" spc="0">
                <a:solidFill>
                  <a:srgbClr val="595959">
                    <a:alpha val="100000"/>
                  </a:srgbClr>
                </a:solidFill>
                <a:latin typeface="微软雅黑"/>
                <a:ea typeface="微软雅黑"/>
                <a:cs typeface="微软雅黑"/>
              </a:rPr>
              <a:t>。</a:t>
            </a:r>
            <a:endParaRPr lang="en-US" altLang="en-US" sz="1200"/>
          </a:p>
        </p:txBody>
      </p:sp>
      <p:sp>
        <p:nvSpPr>
          <p:cNvPr id="62" name="textbox 62"/>
          <p:cNvSpPr/>
          <p:nvPr/>
        </p:nvSpPr>
        <p:spPr>
          <a:xfrm>
            <a:off x="3372460" y="2843453"/>
            <a:ext cx="2409825"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6000"/>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2022年部分过渡期截止的城</a:t>
            </a:r>
            <a:r>
              <a:rPr sz="1300" spc="2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市</a:t>
            </a:r>
            <a:endParaRPr lang="en-US" altLang="en-US" sz="1300"/>
          </a:p>
        </p:txBody>
      </p:sp>
      <p:sp>
        <p:nvSpPr>
          <p:cNvPr id="69" name="textbox 69"/>
          <p:cNvSpPr/>
          <p:nvPr/>
        </p:nvSpPr>
        <p:spPr>
          <a:xfrm>
            <a:off x="6171466" y="6080378"/>
            <a:ext cx="1674495" cy="1612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9000"/>
              </a:lnSpc>
            </a:pPr>
            <a:r>
              <a:rPr sz="900" spc="100">
                <a:solidFill>
                  <a:srgbClr val="595959">
                    <a:alpha val="100000"/>
                  </a:srgbClr>
                </a:solidFill>
                <a:latin typeface="微软雅黑"/>
                <a:ea typeface="微软雅黑"/>
                <a:cs typeface="微软雅黑"/>
              </a:rPr>
              <a:t>过渡期满后，不得上道路行</a:t>
            </a:r>
            <a:r>
              <a:rPr sz="900" spc="80">
                <a:solidFill>
                  <a:srgbClr val="595959">
                    <a:alpha val="100000"/>
                  </a:srgbClr>
                </a:solidFill>
                <a:latin typeface="微软雅黑"/>
                <a:ea typeface="微软雅黑"/>
                <a:cs typeface="微软雅黑"/>
              </a:rPr>
              <a:t>驶</a:t>
            </a:r>
            <a:endParaRPr lang="en-US" altLang="en-US" sz="900"/>
          </a:p>
        </p:txBody>
      </p:sp>
      <p:sp>
        <p:nvSpPr>
          <p:cNvPr id="73" name="textbox 73"/>
          <p:cNvSpPr/>
          <p:nvPr/>
        </p:nvSpPr>
        <p:spPr>
          <a:xfrm>
            <a:off x="8918478" y="6643065"/>
            <a:ext cx="91439" cy="1397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83000"/>
              </a:lnSpc>
            </a:pPr>
            <a:r>
              <a:rPr sz="900" spc="0">
                <a:solidFill>
                  <a:srgbClr val="7F7F7F">
                    <a:alpha val="100000"/>
                  </a:srgbClr>
                </a:solidFill>
                <a:latin typeface="微软雅黑"/>
                <a:ea typeface="微软雅黑"/>
                <a:cs typeface="微软雅黑"/>
              </a:rPr>
              <a:t>4</a:t>
            </a:r>
            <a:endParaRPr lang="en-US" altLang="en-US" sz="9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 name="textbox 74"/>
          <p:cNvSpPr/>
          <p:nvPr/>
        </p:nvSpPr>
        <p:spPr>
          <a:xfrm>
            <a:off x="528111" y="1107744"/>
            <a:ext cx="8198484" cy="1993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5875" algn="l" rtl="0" eaLnBrk="0">
              <a:lnSpc>
                <a:spcPct val="90000"/>
              </a:lnSpc>
            </a:pPr>
            <a:r>
              <a:rPr sz="2400" spc="-10">
                <a:solidFill>
                  <a:srgbClr val="595959">
                    <a:alpha val="100000"/>
                  </a:srgbClr>
                </a:solidFill>
                <a:latin typeface="微软雅黑"/>
                <a:ea typeface="微软雅黑"/>
                <a:cs typeface="微软雅黑"/>
              </a:rPr>
              <a:t>优化产品</a:t>
            </a:r>
            <a:r>
              <a:rPr sz="2400" spc="0">
                <a:solidFill>
                  <a:srgbClr val="595959">
                    <a:alpha val="100000"/>
                  </a:srgbClr>
                </a:solidFill>
                <a:latin typeface="微软雅黑"/>
                <a:ea typeface="微软雅黑"/>
                <a:cs typeface="微软雅黑"/>
              </a:rPr>
              <a:t>核心参数，多层面推动行业高质量发展</a:t>
            </a:r>
            <a:endParaRPr lang="en-US" altLang="en-US" sz="2400"/>
          </a:p>
          <a:p>
            <a:pPr marL="12700" indent="6350" algn="l" rtl="0" eaLnBrk="0">
              <a:lnSpc>
                <a:spcPct val="121000"/>
              </a:lnSpc>
              <a:spcBef>
                <a:spcPts val="865"/>
              </a:spcBef>
            </a:pPr>
            <a:r>
              <a:rPr sz="1200" spc="-10">
                <a:solidFill>
                  <a:srgbClr val="595959">
                    <a:alpha val="100000"/>
                  </a:srgbClr>
                </a:solidFill>
                <a:latin typeface="微软雅黑"/>
                <a:ea typeface="微软雅黑"/>
                <a:cs typeface="微软雅黑"/>
              </a:rPr>
              <a:t>2018年发布的《新国标》明确了两轮电动车的划分依据，并对两轮电动车的核心参数进行了设置</a:t>
            </a:r>
            <a:r>
              <a:rPr sz="1200" spc="0">
                <a:solidFill>
                  <a:srgbClr val="595959">
                    <a:alpha val="100000"/>
                  </a:srgbClr>
                </a:solidFill>
                <a:latin typeface="微软雅黑"/>
                <a:ea typeface="微软雅黑"/>
                <a:cs typeface="微软雅黑"/>
              </a:rPr>
              <a:t>与限定。此外， 从整车安 </a:t>
            </a:r>
            <a:r>
              <a:rPr sz="1200" spc="-30">
                <a:solidFill>
                  <a:srgbClr val="595959">
                    <a:alpha val="100000"/>
                  </a:srgbClr>
                </a:solidFill>
                <a:latin typeface="微软雅黑"/>
                <a:ea typeface="微软雅黑"/>
                <a:cs typeface="微软雅黑"/>
              </a:rPr>
              <a:t>全、机械安全、电气安全等方面进行了修改与优化，增加了对防火阻燃、无线电骚扰特性、  防篡改方面的</a:t>
            </a:r>
            <a:r>
              <a:rPr sz="1200" spc="0">
                <a:solidFill>
                  <a:srgbClr val="595959">
                    <a:alpha val="100000"/>
                  </a:srgbClr>
                </a:solidFill>
                <a:latin typeface="微软雅黑"/>
                <a:ea typeface="微软雅黑"/>
                <a:cs typeface="微软雅黑"/>
              </a:rPr>
              <a:t>要求。  其影响力  </a:t>
            </a:r>
            <a:r>
              <a:rPr sz="1200" spc="-10">
                <a:solidFill>
                  <a:srgbClr val="595959">
                    <a:alpha val="100000"/>
                  </a:srgbClr>
                </a:solidFill>
                <a:latin typeface="微软雅黑"/>
                <a:ea typeface="微软雅黑"/>
                <a:cs typeface="微软雅黑"/>
              </a:rPr>
              <a:t>主要表现在：1 ) 产品层面：新国标指标</a:t>
            </a:r>
            <a:r>
              <a:rPr sz="1200" spc="0">
                <a:solidFill>
                  <a:srgbClr val="595959">
                    <a:alpha val="100000"/>
                  </a:srgbClr>
                </a:solidFill>
                <a:latin typeface="微软雅黑"/>
                <a:ea typeface="微软雅黑"/>
                <a:cs typeface="微软雅黑"/>
              </a:rPr>
              <a:t>要求有效的提升电动车的安全性能。  2 )企业层面：《新国标》对产品性能的要求  </a:t>
            </a:r>
            <a:r>
              <a:rPr sz="1200" spc="-20">
                <a:solidFill>
                  <a:srgbClr val="595959">
                    <a:alpha val="100000"/>
                  </a:srgbClr>
                </a:solidFill>
                <a:latin typeface="微软雅黑"/>
                <a:ea typeface="微软雅黑"/>
                <a:cs typeface="微软雅黑"/>
              </a:rPr>
              <a:t>提高了企业研发水平， 促使企业向上发展， 劣质企业被迫淘汰。3 ) 消费层面：新国标为居民选购</a:t>
            </a:r>
            <a:r>
              <a:rPr sz="1200" spc="0">
                <a:solidFill>
                  <a:srgbClr val="595959">
                    <a:alpha val="100000"/>
                  </a:srgbClr>
                </a:solidFill>
                <a:latin typeface="微软雅黑"/>
                <a:ea typeface="微软雅黑"/>
                <a:cs typeface="微软雅黑"/>
              </a:rPr>
              <a:t>两轮电动车提供了指导， </a:t>
            </a:r>
            <a:r>
              <a:rPr sz="1200" spc="-20">
                <a:solidFill>
                  <a:srgbClr val="595959">
                    <a:alpha val="100000"/>
                  </a:srgbClr>
                </a:solidFill>
                <a:latin typeface="微软雅黑"/>
                <a:ea typeface="微软雅黑"/>
                <a:cs typeface="微软雅黑"/>
              </a:rPr>
              <a:t>避免买到伪劣产品。  4)社会层面 ：通过交管部门对车辆进行登记</a:t>
            </a:r>
            <a:r>
              <a:rPr sz="1200" spc="0">
                <a:solidFill>
                  <a:srgbClr val="595959">
                    <a:alpha val="100000"/>
                  </a:srgbClr>
                </a:solidFill>
                <a:latin typeface="微软雅黑"/>
                <a:ea typeface="微软雅黑"/>
                <a:cs typeface="微软雅黑"/>
              </a:rPr>
              <a:t>管理 ，进一步明确与维护两轮电动车在公共交通系统中</a:t>
            </a:r>
            <a:endParaRPr lang="en-US" altLang="en-US" sz="1200"/>
          </a:p>
          <a:p>
            <a:pPr marL="19685" algn="l" rtl="0" eaLnBrk="0">
              <a:lnSpc>
                <a:spcPct val="85000"/>
              </a:lnSpc>
              <a:spcBef>
                <a:spcPts val="405"/>
              </a:spcBef>
            </a:pPr>
            <a:r>
              <a:rPr sz="1100" spc="80">
                <a:solidFill>
                  <a:srgbClr val="595959">
                    <a:alpha val="100000"/>
                  </a:srgbClr>
                </a:solidFill>
                <a:latin typeface="微软雅黑"/>
                <a:ea typeface="微软雅黑"/>
                <a:cs typeface="微软雅黑"/>
              </a:rPr>
              <a:t>的责任与权益 ，有助于城市出行交通生态管</a:t>
            </a:r>
            <a:r>
              <a:rPr sz="1100" spc="0">
                <a:solidFill>
                  <a:srgbClr val="595959">
                    <a:alpha val="100000"/>
                  </a:srgbClr>
                </a:solidFill>
                <a:latin typeface="微软雅黑"/>
                <a:ea typeface="微软雅黑"/>
                <a:cs typeface="微软雅黑"/>
              </a:rPr>
              <a:t>理。</a:t>
            </a:r>
            <a:endParaRPr lang="en-US" altLang="en-US" sz="1100"/>
          </a:p>
          <a:p>
            <a:pPr marL="3063240" algn="l" rtl="0" eaLnBrk="0">
              <a:lnSpc>
                <a:spcPts val="1790"/>
              </a:lnSpc>
            </a:pPr>
            <a:r>
              <a:rPr sz="1300" spc="5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《新国标》政策内容及</a:t>
            </a:r>
            <a:r>
              <a:rPr sz="1300" spc="2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影</a:t>
            </a:r>
            <a:r>
              <a:rPr sz="1300" spc="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响</a:t>
            </a:r>
            <a:endParaRPr lang="en-US" altLang="en-US" sz="1300"/>
          </a:p>
        </p:txBody>
      </p:sp>
      <p:sp>
        <p:nvSpPr>
          <p:cNvPr id="75" name="textbox 75"/>
          <p:cNvSpPr/>
          <p:nvPr/>
        </p:nvSpPr>
        <p:spPr>
          <a:xfrm>
            <a:off x="2929376" y="3605580"/>
            <a:ext cx="2496820" cy="24866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3335" algn="l" rtl="0" eaLnBrk="0">
              <a:lnSpc>
                <a:spcPct val="90000"/>
              </a:lnSpc>
            </a:pPr>
            <a:r>
              <a:rPr sz="1200" spc="-10">
                <a:ln w="3175" cap="flat" cmpd="sng">
                  <a:solidFill>
                    <a:srgbClr val="65AF45">
                      <a:alpha val="100000"/>
                    </a:srgbClr>
                  </a:solidFill>
                  <a:prstDash val="solid"/>
                  <a:miter lim="0"/>
                </a:ln>
                <a:solidFill>
                  <a:srgbClr val="65AF45">
                    <a:alpha val="100000"/>
                  </a:srgbClr>
                </a:solidFill>
                <a:latin typeface="微软雅黑"/>
                <a:ea typeface="微软雅黑"/>
                <a:cs typeface="微软雅黑"/>
              </a:rPr>
              <a:t>生产</a:t>
            </a:r>
            <a:r>
              <a:rPr sz="1200" spc="0">
                <a:ln w="3175" cap="flat" cmpd="sng">
                  <a:solidFill>
                    <a:srgbClr val="65AF45">
                      <a:alpha val="100000"/>
                    </a:srgbClr>
                  </a:solidFill>
                  <a:prstDash val="solid"/>
                  <a:miter lim="0"/>
                </a:ln>
                <a:solidFill>
                  <a:srgbClr val="65AF45">
                    <a:alpha val="100000"/>
                  </a:srgbClr>
                </a:solidFill>
                <a:latin typeface="微软雅黑"/>
                <a:ea typeface="微软雅黑"/>
                <a:cs typeface="微软雅黑"/>
              </a:rPr>
              <a:t>层面</a:t>
            </a:r>
            <a:endParaRPr lang="en-US" altLang="en-US" sz="1200"/>
          </a:p>
          <a:p>
            <a:pPr marL="27305" indent="-635" algn="l" rtl="0" eaLnBrk="0">
              <a:lnSpc>
                <a:spcPct val="114000"/>
              </a:lnSpc>
              <a:spcBef>
                <a:spcPts val="715"/>
              </a:spcBef>
            </a:pPr>
            <a:r>
              <a:rPr sz="900" spc="80">
                <a:solidFill>
                  <a:srgbClr val="595959">
                    <a:alpha val="100000"/>
                  </a:srgbClr>
                </a:solidFill>
                <a:latin typeface="微软雅黑"/>
                <a:ea typeface="微软雅黑"/>
                <a:cs typeface="微软雅黑"/>
              </a:rPr>
              <a:t>企业生产合规性提升，杜绝企业超标生产</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从源头杜绝不合规、安全性低的产品产</a:t>
            </a:r>
            <a:r>
              <a:rPr sz="900" spc="90">
                <a:solidFill>
                  <a:srgbClr val="595959">
                    <a:alpha val="100000"/>
                  </a:srgbClr>
                </a:solidFill>
                <a:latin typeface="微软雅黑"/>
                <a:ea typeface="微软雅黑"/>
                <a:cs typeface="微软雅黑"/>
              </a:rPr>
              <a:t>生</a:t>
            </a:r>
            <a:endParaRPr lang="en-US" altLang="en-US" sz="900"/>
          </a:p>
          <a:p>
            <a:pPr marL="12700" algn="l" rtl="0" eaLnBrk="0">
              <a:lnSpc>
                <a:spcPct val="90000"/>
              </a:lnSpc>
              <a:spcBef>
                <a:spcPts val="1405"/>
              </a:spcBef>
            </a:pPr>
            <a:r>
              <a:rPr sz="1200" spc="-10">
                <a:ln w="3175" cap="flat" cmpd="sng">
                  <a:solidFill>
                    <a:srgbClr val="65AF45">
                      <a:alpha val="100000"/>
                    </a:srgbClr>
                  </a:solidFill>
                  <a:prstDash val="solid"/>
                  <a:miter lim="0"/>
                </a:ln>
                <a:solidFill>
                  <a:srgbClr val="65AF45">
                    <a:alpha val="100000"/>
                  </a:srgbClr>
                </a:solidFill>
                <a:latin typeface="微软雅黑"/>
                <a:ea typeface="微软雅黑"/>
                <a:cs typeface="微软雅黑"/>
              </a:rPr>
              <a:t>消费</a:t>
            </a:r>
            <a:r>
              <a:rPr sz="1200" spc="0">
                <a:ln w="3175" cap="flat" cmpd="sng">
                  <a:solidFill>
                    <a:srgbClr val="65AF45">
                      <a:alpha val="100000"/>
                    </a:srgbClr>
                  </a:solidFill>
                  <a:prstDash val="solid"/>
                  <a:miter lim="0"/>
                </a:ln>
                <a:solidFill>
                  <a:srgbClr val="65AF45">
                    <a:alpha val="100000"/>
                  </a:srgbClr>
                </a:solidFill>
                <a:latin typeface="微软雅黑"/>
                <a:ea typeface="微软雅黑"/>
                <a:cs typeface="微软雅黑"/>
              </a:rPr>
              <a:t>层面</a:t>
            </a:r>
            <a:endParaRPr lang="en-US" altLang="en-US" sz="1200"/>
          </a:p>
          <a:p>
            <a:pPr marL="182880" indent="-165735" algn="l" rtl="0" eaLnBrk="0">
              <a:lnSpc>
                <a:spcPct val="106000"/>
              </a:lnSpc>
              <a:spcBef>
                <a:spcPts val="575"/>
              </a:spcBef>
            </a:pPr>
            <a:r>
              <a:rPr sz="900" spc="80">
                <a:solidFill>
                  <a:srgbClr val="595959">
                    <a:alpha val="100000"/>
                  </a:srgbClr>
                </a:solidFill>
                <a:latin typeface="Arial"/>
                <a:ea typeface="Arial"/>
                <a:cs typeface="Arial"/>
              </a:rPr>
              <a:t>•    </a:t>
            </a:r>
            <a:r>
              <a:rPr sz="900" spc="80">
                <a:solidFill>
                  <a:srgbClr val="595959">
                    <a:alpha val="100000"/>
                  </a:srgbClr>
                </a:solidFill>
                <a:latin typeface="微软雅黑"/>
                <a:ea typeface="微软雅黑"/>
                <a:cs typeface="微软雅黑"/>
              </a:rPr>
              <a:t>防篡改要求对非法拆解、改装和维修充</a:t>
            </a:r>
            <a:r>
              <a:rPr sz="900" spc="20">
                <a:solidFill>
                  <a:srgbClr val="595959">
                    <a:alpha val="100000"/>
                  </a:srgbClr>
                </a:solidFill>
                <a:latin typeface="微软雅黑"/>
                <a:ea typeface="微软雅黑"/>
                <a:cs typeface="微软雅黑"/>
              </a:rPr>
              <a:t>电</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器、锂离子电池等行为形成了有利管</a:t>
            </a:r>
            <a:r>
              <a:rPr sz="900" spc="90">
                <a:solidFill>
                  <a:srgbClr val="595959">
                    <a:alpha val="100000"/>
                  </a:srgbClr>
                </a:solidFill>
                <a:latin typeface="微软雅黑"/>
                <a:ea typeface="微软雅黑"/>
                <a:cs typeface="微软雅黑"/>
              </a:rPr>
              <a:t>控</a:t>
            </a:r>
            <a:endParaRPr lang="en-US" altLang="en-US" sz="900"/>
          </a:p>
          <a:p>
            <a:pPr marL="182880" indent="-165735" algn="l" rtl="0" eaLnBrk="0">
              <a:lnSpc>
                <a:spcPct val="105000"/>
              </a:lnSpc>
              <a:spcBef>
                <a:spcPts val="110"/>
              </a:spcBef>
            </a:pPr>
            <a:r>
              <a:rPr sz="900" spc="40">
                <a:solidFill>
                  <a:srgbClr val="595959">
                    <a:alpha val="100000"/>
                  </a:srgbClr>
                </a:solidFill>
                <a:latin typeface="Arial"/>
                <a:ea typeface="Arial"/>
                <a:cs typeface="Arial"/>
              </a:rPr>
              <a:t>•    </a:t>
            </a:r>
            <a:r>
              <a:rPr sz="900" spc="40">
                <a:solidFill>
                  <a:srgbClr val="595959">
                    <a:alpha val="100000"/>
                  </a:srgbClr>
                </a:solidFill>
                <a:latin typeface="微软雅黑"/>
                <a:ea typeface="微软雅黑"/>
                <a:cs typeface="微软雅黑"/>
              </a:rPr>
              <a:t>为消费者选车、  购车提供了依据 ，为</a:t>
            </a:r>
            <a:r>
              <a:rPr sz="900" spc="20">
                <a:solidFill>
                  <a:srgbClr val="595959">
                    <a:alpha val="100000"/>
                  </a:srgbClr>
                </a:solidFill>
                <a:latin typeface="微软雅黑"/>
                <a:ea typeface="微软雅黑"/>
                <a:cs typeface="微软雅黑"/>
              </a:rPr>
              <a:t>消</a:t>
            </a:r>
            <a:r>
              <a:rPr sz="900" spc="0">
                <a:solidFill>
                  <a:srgbClr val="595959">
                    <a:alpha val="100000"/>
                  </a:srgbClr>
                </a:solidFill>
                <a:latin typeface="微软雅黑"/>
                <a:ea typeface="微软雅黑"/>
                <a:cs typeface="微软雅黑"/>
              </a:rPr>
              <a:t>费 </a:t>
            </a:r>
            <a:r>
              <a:rPr sz="900" spc="100">
                <a:solidFill>
                  <a:srgbClr val="595959">
                    <a:alpha val="100000"/>
                  </a:srgbClr>
                </a:solidFill>
                <a:latin typeface="微软雅黑"/>
                <a:ea typeface="微软雅黑"/>
                <a:cs typeface="微软雅黑"/>
              </a:rPr>
              <a:t>者用车安全提供了保</a:t>
            </a:r>
            <a:r>
              <a:rPr sz="900" spc="90">
                <a:solidFill>
                  <a:srgbClr val="595959">
                    <a:alpha val="100000"/>
                  </a:srgbClr>
                </a:solidFill>
                <a:latin typeface="微软雅黑"/>
                <a:ea typeface="微软雅黑"/>
                <a:cs typeface="微软雅黑"/>
              </a:rPr>
              <a:t>障</a:t>
            </a:r>
            <a:endParaRPr lang="en-US" altLang="en-US" sz="900"/>
          </a:p>
          <a:p>
            <a:pPr marL="12700" algn="l" rtl="0" eaLnBrk="0">
              <a:lnSpc>
                <a:spcPct val="90000"/>
              </a:lnSpc>
              <a:spcBef>
                <a:spcPts val="1435"/>
              </a:spcBef>
            </a:pPr>
            <a:r>
              <a:rPr sz="1200" spc="-10">
                <a:ln w="3175" cap="flat" cmpd="sng">
                  <a:solidFill>
                    <a:srgbClr val="65AF45">
                      <a:alpha val="100000"/>
                    </a:srgbClr>
                  </a:solidFill>
                  <a:prstDash val="solid"/>
                  <a:miter lim="0"/>
                </a:ln>
                <a:solidFill>
                  <a:srgbClr val="65AF45">
                    <a:alpha val="100000"/>
                  </a:srgbClr>
                </a:solidFill>
                <a:latin typeface="微软雅黑"/>
                <a:ea typeface="微软雅黑"/>
                <a:cs typeface="微软雅黑"/>
              </a:rPr>
              <a:t>社会</a:t>
            </a:r>
            <a:r>
              <a:rPr sz="1200" spc="0">
                <a:ln w="3175" cap="flat" cmpd="sng">
                  <a:solidFill>
                    <a:srgbClr val="65AF45">
                      <a:alpha val="100000"/>
                    </a:srgbClr>
                  </a:solidFill>
                  <a:prstDash val="solid"/>
                  <a:miter lim="0"/>
                </a:ln>
                <a:solidFill>
                  <a:srgbClr val="65AF45">
                    <a:alpha val="100000"/>
                  </a:srgbClr>
                </a:solidFill>
                <a:latin typeface="微软雅黑"/>
                <a:ea typeface="微软雅黑"/>
                <a:cs typeface="微软雅黑"/>
              </a:rPr>
              <a:t>层面</a:t>
            </a:r>
            <a:endParaRPr lang="en-US" altLang="en-US" sz="1200"/>
          </a:p>
          <a:p>
            <a:pPr marL="200660" indent="-167640" algn="l" rtl="0" eaLnBrk="0">
              <a:lnSpc>
                <a:spcPct val="105000"/>
              </a:lnSpc>
              <a:spcBef>
                <a:spcPts val="765"/>
              </a:spcBef>
            </a:pPr>
            <a:r>
              <a:rPr sz="900" spc="80">
                <a:solidFill>
                  <a:srgbClr val="595959">
                    <a:alpha val="100000"/>
                  </a:srgbClr>
                </a:solidFill>
                <a:latin typeface="Arial"/>
                <a:ea typeface="Arial"/>
                <a:cs typeface="Arial"/>
              </a:rPr>
              <a:t>•    </a:t>
            </a:r>
            <a:r>
              <a:rPr sz="900" spc="80">
                <a:solidFill>
                  <a:srgbClr val="595959">
                    <a:alpha val="100000"/>
                  </a:srgbClr>
                </a:solidFill>
                <a:latin typeface="微软雅黑"/>
                <a:ea typeface="微软雅黑"/>
                <a:cs typeface="微软雅黑"/>
              </a:rPr>
              <a:t>一人一车一证一码实现了车辆从生产、</a:t>
            </a:r>
            <a:r>
              <a:rPr sz="900" spc="20">
                <a:solidFill>
                  <a:srgbClr val="595959">
                    <a:alpha val="100000"/>
                  </a:srgbClr>
                </a:solidFill>
                <a:latin typeface="微软雅黑"/>
                <a:ea typeface="微软雅黑"/>
                <a:cs typeface="微软雅黑"/>
              </a:rPr>
              <a:t>使</a:t>
            </a:r>
            <a:r>
              <a:rPr sz="900" spc="0">
                <a:solidFill>
                  <a:srgbClr val="595959">
                    <a:alpha val="100000"/>
                  </a:srgbClr>
                </a:solidFill>
                <a:latin typeface="微软雅黑"/>
                <a:ea typeface="微软雅黑"/>
                <a:cs typeface="微软雅黑"/>
              </a:rPr>
              <a:t> </a:t>
            </a:r>
            <a:r>
              <a:rPr sz="900" spc="170">
                <a:solidFill>
                  <a:srgbClr val="595959">
                    <a:alpha val="100000"/>
                  </a:srgbClr>
                </a:solidFill>
                <a:latin typeface="微软雅黑"/>
                <a:ea typeface="微软雅黑"/>
                <a:cs typeface="微软雅黑"/>
              </a:rPr>
              <a:t>用、退出(回收)的全方位、全流程管</a:t>
            </a:r>
            <a:r>
              <a:rPr sz="900" spc="80">
                <a:solidFill>
                  <a:srgbClr val="595959">
                    <a:alpha val="100000"/>
                  </a:srgbClr>
                </a:solidFill>
                <a:latin typeface="微软雅黑"/>
                <a:ea typeface="微软雅黑"/>
                <a:cs typeface="微软雅黑"/>
              </a:rPr>
              <a:t>理</a:t>
            </a:r>
            <a:endParaRPr lang="en-US" altLang="en-US" sz="900"/>
          </a:p>
          <a:p>
            <a:pPr marL="33020" algn="l" rtl="0" eaLnBrk="0">
              <a:lnSpc>
                <a:spcPct val="99000"/>
              </a:lnSpc>
              <a:spcBef>
                <a:spcPts val="125"/>
              </a:spcBef>
            </a:pPr>
            <a:r>
              <a:rPr sz="900" spc="80">
                <a:solidFill>
                  <a:srgbClr val="595959">
                    <a:alpha val="100000"/>
                  </a:srgbClr>
                </a:solidFill>
                <a:latin typeface="Arial"/>
                <a:ea typeface="Arial"/>
                <a:cs typeface="Arial"/>
              </a:rPr>
              <a:t>•    </a:t>
            </a:r>
            <a:r>
              <a:rPr sz="900" spc="80">
                <a:solidFill>
                  <a:srgbClr val="595959">
                    <a:alpha val="100000"/>
                  </a:srgbClr>
                </a:solidFill>
                <a:latin typeface="微软雅黑"/>
                <a:ea typeface="微软雅黑"/>
                <a:cs typeface="微软雅黑"/>
              </a:rPr>
              <a:t>明确了电动自行车在公共交通系统中的</a:t>
            </a:r>
            <a:r>
              <a:rPr sz="900" spc="20">
                <a:solidFill>
                  <a:srgbClr val="595959">
                    <a:alpha val="100000"/>
                  </a:srgbClr>
                </a:solidFill>
                <a:latin typeface="微软雅黑"/>
                <a:ea typeface="微软雅黑"/>
                <a:cs typeface="微软雅黑"/>
              </a:rPr>
              <a:t>权</a:t>
            </a:r>
            <a:endParaRPr lang="en-US" altLang="en-US" sz="900"/>
          </a:p>
        </p:txBody>
      </p:sp>
      <p:sp>
        <p:nvSpPr>
          <p:cNvPr id="76" name="textbox 76"/>
          <p:cNvSpPr/>
          <p:nvPr/>
        </p:nvSpPr>
        <p:spPr>
          <a:xfrm>
            <a:off x="618487" y="3605580"/>
            <a:ext cx="2088514" cy="24834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0000"/>
              </a:lnSpc>
            </a:pPr>
            <a:r>
              <a:rPr sz="1200" spc="-10">
                <a:ln w="3175" cap="flat" cmpd="sng">
                  <a:solidFill>
                    <a:srgbClr val="B2D234">
                      <a:alpha val="100000"/>
                    </a:srgbClr>
                  </a:solidFill>
                  <a:prstDash val="solid"/>
                  <a:miter lim="0"/>
                </a:ln>
                <a:solidFill>
                  <a:srgbClr val="B2D234">
                    <a:alpha val="100000"/>
                  </a:srgbClr>
                </a:solidFill>
                <a:latin typeface="微软雅黑"/>
                <a:ea typeface="微软雅黑"/>
                <a:cs typeface="微软雅黑"/>
              </a:rPr>
              <a:t>产品</a:t>
            </a:r>
            <a:r>
              <a:rPr sz="1200" spc="0">
                <a:ln w="3175" cap="flat" cmpd="sng">
                  <a:solidFill>
                    <a:srgbClr val="B2D234">
                      <a:alpha val="100000"/>
                    </a:srgbClr>
                  </a:solidFill>
                  <a:prstDash val="solid"/>
                  <a:miter lim="0"/>
                </a:ln>
                <a:solidFill>
                  <a:srgbClr val="B2D234">
                    <a:alpha val="100000"/>
                  </a:srgbClr>
                </a:solidFill>
                <a:latin typeface="微软雅黑"/>
                <a:ea typeface="微软雅黑"/>
                <a:cs typeface="微软雅黑"/>
              </a:rPr>
              <a:t>管理认证</a:t>
            </a:r>
            <a:endParaRPr lang="en-US" altLang="en-US" sz="1200"/>
          </a:p>
          <a:p>
            <a:pPr marL="210185" indent="-167005" algn="l" rtl="0" eaLnBrk="0">
              <a:lnSpc>
                <a:spcPct val="105000"/>
              </a:lnSpc>
              <a:spcBef>
                <a:spcPts val="1270"/>
              </a:spcBef>
            </a:pPr>
            <a:r>
              <a:rPr sz="900" spc="80">
                <a:solidFill>
                  <a:srgbClr val="595959">
                    <a:alpha val="100000"/>
                  </a:srgbClr>
                </a:solidFill>
                <a:latin typeface="Arial"/>
                <a:ea typeface="Arial"/>
                <a:cs typeface="Arial"/>
              </a:rPr>
              <a:t>•    </a:t>
            </a:r>
            <a:r>
              <a:rPr sz="900" spc="80">
                <a:solidFill>
                  <a:srgbClr val="595959">
                    <a:alpha val="100000"/>
                  </a:srgbClr>
                </a:solidFill>
                <a:latin typeface="微软雅黑"/>
                <a:ea typeface="微软雅黑"/>
                <a:cs typeface="微软雅黑"/>
              </a:rPr>
              <a:t>电动自行车由工业产品生</a:t>
            </a:r>
            <a:r>
              <a:rPr sz="900" spc="0">
                <a:solidFill>
                  <a:srgbClr val="595959">
                    <a:alpha val="100000"/>
                  </a:srgbClr>
                </a:solidFill>
                <a:latin typeface="微软雅黑"/>
                <a:ea typeface="微软雅黑"/>
                <a:cs typeface="微软雅黑"/>
              </a:rPr>
              <a:t>产许       </a:t>
            </a:r>
            <a:r>
              <a:rPr sz="900" spc="120">
                <a:solidFill>
                  <a:srgbClr val="595959">
                    <a:alpha val="100000"/>
                  </a:srgbClr>
                </a:solidFill>
                <a:latin typeface="微软雅黑"/>
                <a:ea typeface="微软雅黑"/>
                <a:cs typeface="微软雅黑"/>
              </a:rPr>
              <a:t>可证管理转为</a:t>
            </a:r>
            <a:r>
              <a:rPr sz="900" spc="0">
                <a:solidFill>
                  <a:srgbClr val="595959">
                    <a:alpha val="100000"/>
                  </a:srgbClr>
                </a:solidFill>
                <a:latin typeface="微软雅黑"/>
                <a:ea typeface="微软雅黑"/>
                <a:cs typeface="微软雅黑"/>
              </a:rPr>
              <a:t>CCC</a:t>
            </a:r>
            <a:r>
              <a:rPr sz="900" spc="120">
                <a:solidFill>
                  <a:srgbClr val="595959">
                    <a:alpha val="100000"/>
                  </a:srgbClr>
                </a:solidFill>
                <a:latin typeface="微软雅黑"/>
                <a:ea typeface="微软雅黑"/>
                <a:cs typeface="微软雅黑"/>
              </a:rPr>
              <a:t> 认证管</a:t>
            </a:r>
            <a:r>
              <a:rPr sz="900" spc="30">
                <a:solidFill>
                  <a:srgbClr val="595959">
                    <a:alpha val="100000"/>
                  </a:srgbClr>
                </a:solidFill>
                <a:latin typeface="微软雅黑"/>
                <a:ea typeface="微软雅黑"/>
                <a:cs typeface="微软雅黑"/>
              </a:rPr>
              <a:t>理</a:t>
            </a:r>
            <a:endParaRPr lang="en-US" altLang="en-US" sz="900"/>
          </a:p>
          <a:p>
            <a:pPr marL="210185" indent="-167005" algn="l" rtl="0" eaLnBrk="0">
              <a:lnSpc>
                <a:spcPct val="105000"/>
              </a:lnSpc>
              <a:spcBef>
                <a:spcPts val="130"/>
              </a:spcBef>
            </a:pPr>
            <a:r>
              <a:rPr sz="900" spc="80">
                <a:solidFill>
                  <a:srgbClr val="595959">
                    <a:alpha val="100000"/>
                  </a:srgbClr>
                </a:solidFill>
                <a:latin typeface="Arial"/>
                <a:ea typeface="Arial"/>
                <a:cs typeface="Arial"/>
              </a:rPr>
              <a:t>•    </a:t>
            </a:r>
            <a:r>
              <a:rPr sz="900" spc="80">
                <a:solidFill>
                  <a:srgbClr val="595959">
                    <a:alpha val="100000"/>
                  </a:srgbClr>
                </a:solidFill>
                <a:latin typeface="微软雅黑"/>
                <a:ea typeface="微软雅黑"/>
                <a:cs typeface="微软雅黑"/>
              </a:rPr>
              <a:t>电动轻便摩托车和电动摩</a:t>
            </a:r>
            <a:r>
              <a:rPr sz="900" spc="0">
                <a:solidFill>
                  <a:srgbClr val="595959">
                    <a:alpha val="100000"/>
                  </a:srgbClr>
                </a:solidFill>
                <a:latin typeface="微软雅黑"/>
                <a:ea typeface="微软雅黑"/>
                <a:cs typeface="微软雅黑"/>
              </a:rPr>
              <a:t>托车       </a:t>
            </a:r>
            <a:r>
              <a:rPr sz="900" spc="100">
                <a:solidFill>
                  <a:srgbClr val="595959">
                    <a:alpha val="100000"/>
                  </a:srgbClr>
                </a:solidFill>
                <a:latin typeface="微软雅黑"/>
                <a:ea typeface="微软雅黑"/>
                <a:cs typeface="微软雅黑"/>
              </a:rPr>
              <a:t>需要具备电摩生产资</a:t>
            </a:r>
            <a:r>
              <a:rPr sz="900" spc="70">
                <a:solidFill>
                  <a:srgbClr val="595959">
                    <a:alpha val="100000"/>
                  </a:srgbClr>
                </a:solidFill>
                <a:latin typeface="微软雅黑"/>
                <a:ea typeface="微软雅黑"/>
                <a:cs typeface="微软雅黑"/>
              </a:rPr>
              <a:t>质</a:t>
            </a:r>
            <a:endParaRPr lang="en-US" altLang="en-US" sz="900"/>
          </a:p>
          <a:p>
            <a:pPr algn="l" rtl="0" eaLnBrk="0">
              <a:lnSpc>
                <a:spcPct val="192000"/>
              </a:lnSpc>
            </a:pPr>
            <a:endParaRPr lang="en-US" altLang="en-US" sz="1000"/>
          </a:p>
          <a:p>
            <a:pPr marL="14605" algn="l" rtl="0" eaLnBrk="0">
              <a:lnSpc>
                <a:spcPct val="90000"/>
              </a:lnSpc>
              <a:spcBef>
                <a:spcPts val="365"/>
              </a:spcBef>
            </a:pPr>
            <a:r>
              <a:rPr sz="1200" spc="-10">
                <a:ln w="3175" cap="flat" cmpd="sng">
                  <a:solidFill>
                    <a:srgbClr val="8BC53F">
                      <a:alpha val="100000"/>
                    </a:srgbClr>
                  </a:solidFill>
                  <a:prstDash val="solid"/>
                  <a:miter lim="0"/>
                </a:ln>
                <a:solidFill>
                  <a:srgbClr val="8BC53F">
                    <a:alpha val="100000"/>
                  </a:srgbClr>
                </a:solidFill>
                <a:latin typeface="微软雅黑"/>
                <a:ea typeface="微软雅黑"/>
                <a:cs typeface="微软雅黑"/>
              </a:rPr>
              <a:t>强制技</a:t>
            </a:r>
            <a:r>
              <a:rPr sz="1200" spc="0">
                <a:ln w="3175" cap="flat" cmpd="sng">
                  <a:solidFill>
                    <a:srgbClr val="8BC53F">
                      <a:alpha val="100000"/>
                    </a:srgbClr>
                  </a:solidFill>
                  <a:prstDash val="solid"/>
                  <a:miter lim="0"/>
                </a:ln>
                <a:solidFill>
                  <a:srgbClr val="8BC53F">
                    <a:alpha val="100000"/>
                  </a:srgbClr>
                </a:solidFill>
                <a:latin typeface="微软雅黑"/>
                <a:ea typeface="微软雅黑"/>
                <a:cs typeface="微软雅黑"/>
              </a:rPr>
              <a:t>术标准</a:t>
            </a:r>
            <a:endParaRPr lang="en-US" altLang="en-US" sz="1200"/>
          </a:p>
          <a:p>
            <a:pPr marL="199390" indent="-165100" algn="l" rtl="0" eaLnBrk="0">
              <a:lnSpc>
                <a:spcPct val="108000"/>
              </a:lnSpc>
              <a:spcBef>
                <a:spcPts val="1090"/>
              </a:spcBef>
            </a:pPr>
            <a:r>
              <a:rPr sz="900" spc="40">
                <a:solidFill>
                  <a:srgbClr val="595959">
                    <a:alpha val="100000"/>
                  </a:srgbClr>
                </a:solidFill>
                <a:latin typeface="Arial"/>
                <a:ea typeface="Arial"/>
                <a:cs typeface="Arial"/>
              </a:rPr>
              <a:t>•    </a:t>
            </a:r>
            <a:r>
              <a:rPr sz="900" spc="40">
                <a:solidFill>
                  <a:srgbClr val="595959">
                    <a:alpha val="100000"/>
                  </a:srgbClr>
                </a:solidFill>
                <a:latin typeface="微软雅黑"/>
                <a:ea typeface="微软雅黑"/>
                <a:cs typeface="微软雅黑"/>
              </a:rPr>
              <a:t>设定了产品核心参数：最高车速</a:t>
            </a:r>
            <a:r>
              <a:rPr sz="900" spc="20">
                <a:solidFill>
                  <a:srgbClr val="595959">
                    <a:alpha val="100000"/>
                  </a:srgbClr>
                </a:solidFill>
                <a:latin typeface="微软雅黑"/>
                <a:ea typeface="微软雅黑"/>
                <a:cs typeface="微软雅黑"/>
              </a:rPr>
              <a:t>、</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整车重量、电动机功率、电池</a:t>
            </a:r>
            <a:r>
              <a:rPr sz="900" spc="90">
                <a:solidFill>
                  <a:srgbClr val="595959">
                    <a:alpha val="100000"/>
                  </a:srgbClr>
                </a:solidFill>
                <a:latin typeface="微软雅黑"/>
                <a:ea typeface="微软雅黑"/>
                <a:cs typeface="微软雅黑"/>
              </a:rPr>
              <a:t>电</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压、外形尺寸、防火阻燃等关</a:t>
            </a:r>
            <a:r>
              <a:rPr sz="900" spc="90">
                <a:solidFill>
                  <a:srgbClr val="595959">
                    <a:alpha val="100000"/>
                  </a:srgbClr>
                </a:solidFill>
                <a:latin typeface="微软雅黑"/>
                <a:ea typeface="微软雅黑"/>
                <a:cs typeface="微软雅黑"/>
              </a:rPr>
              <a:t>键</a:t>
            </a:r>
            <a:r>
              <a:rPr sz="900" spc="0">
                <a:solidFill>
                  <a:srgbClr val="595959">
                    <a:alpha val="100000"/>
                  </a:srgbClr>
                </a:solidFill>
                <a:latin typeface="微软雅黑"/>
                <a:ea typeface="微软雅黑"/>
                <a:cs typeface="微软雅黑"/>
              </a:rPr>
              <a:t>   </a:t>
            </a:r>
            <a:r>
              <a:rPr sz="900" spc="110">
                <a:solidFill>
                  <a:srgbClr val="595959">
                    <a:alpha val="100000"/>
                  </a:srgbClr>
                </a:solidFill>
                <a:latin typeface="微软雅黑"/>
                <a:ea typeface="微软雅黑"/>
                <a:cs typeface="微软雅黑"/>
              </a:rPr>
              <a:t>指标</a:t>
            </a:r>
            <a:r>
              <a:rPr sz="900" spc="80">
                <a:solidFill>
                  <a:srgbClr val="595959">
                    <a:alpha val="100000"/>
                  </a:srgbClr>
                </a:solidFill>
                <a:latin typeface="微软雅黑"/>
                <a:ea typeface="微软雅黑"/>
                <a:cs typeface="微软雅黑"/>
              </a:rPr>
              <a:t>；</a:t>
            </a:r>
            <a:endParaRPr lang="en-US" altLang="en-US" sz="900"/>
          </a:p>
          <a:p>
            <a:pPr marL="200660" indent="-166370" algn="l" rtl="0" eaLnBrk="0">
              <a:lnSpc>
                <a:spcPct val="105000"/>
              </a:lnSpc>
              <a:spcBef>
                <a:spcPts val="130"/>
              </a:spcBef>
            </a:pPr>
            <a:r>
              <a:rPr sz="900" spc="80">
                <a:solidFill>
                  <a:srgbClr val="595959">
                    <a:alpha val="100000"/>
                  </a:srgbClr>
                </a:solidFill>
                <a:latin typeface="Arial"/>
                <a:ea typeface="Arial"/>
                <a:cs typeface="Arial"/>
              </a:rPr>
              <a:t>•    </a:t>
            </a:r>
            <a:r>
              <a:rPr sz="900" spc="80">
                <a:solidFill>
                  <a:srgbClr val="595959">
                    <a:alpha val="100000"/>
                  </a:srgbClr>
                </a:solidFill>
                <a:latin typeface="微软雅黑"/>
                <a:ea typeface="微软雅黑"/>
                <a:cs typeface="微软雅黑"/>
              </a:rPr>
              <a:t>完善了整车安全、机械安全</a:t>
            </a:r>
            <a:r>
              <a:rPr sz="900" spc="20">
                <a:solidFill>
                  <a:srgbClr val="595959">
                    <a:alpha val="100000"/>
                  </a:srgbClr>
                </a:solidFill>
                <a:latin typeface="微软雅黑"/>
                <a:ea typeface="微软雅黑"/>
                <a:cs typeface="微软雅黑"/>
              </a:rPr>
              <a:t>、</a:t>
            </a:r>
            <a:r>
              <a:rPr sz="900" spc="0">
                <a:solidFill>
                  <a:srgbClr val="595959">
                    <a:alpha val="100000"/>
                  </a:srgbClr>
                </a:solidFill>
                <a:latin typeface="微软雅黑"/>
                <a:ea typeface="微软雅黑"/>
                <a:cs typeface="微软雅黑"/>
              </a:rPr>
              <a:t>电   </a:t>
            </a:r>
            <a:r>
              <a:rPr sz="900" spc="100">
                <a:solidFill>
                  <a:srgbClr val="595959">
                    <a:alpha val="100000"/>
                  </a:srgbClr>
                </a:solidFill>
                <a:latin typeface="微软雅黑"/>
                <a:ea typeface="微软雅黑"/>
                <a:cs typeface="微软雅黑"/>
              </a:rPr>
              <a:t>气安全、防火阻燃、防篡改等</a:t>
            </a:r>
            <a:r>
              <a:rPr sz="900" spc="80">
                <a:solidFill>
                  <a:srgbClr val="595959">
                    <a:alpha val="100000"/>
                  </a:srgbClr>
                </a:solidFill>
                <a:latin typeface="微软雅黑"/>
                <a:ea typeface="微软雅黑"/>
                <a:cs typeface="微软雅黑"/>
              </a:rPr>
              <a:t>技</a:t>
            </a:r>
            <a:endParaRPr lang="en-US" altLang="en-US" sz="900"/>
          </a:p>
        </p:txBody>
      </p:sp>
      <p:sp>
        <p:nvSpPr>
          <p:cNvPr id="77" name="textbox 77"/>
          <p:cNvSpPr/>
          <p:nvPr/>
        </p:nvSpPr>
        <p:spPr>
          <a:xfrm>
            <a:off x="6651300" y="3888613"/>
            <a:ext cx="1675129" cy="16548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105000"/>
              </a:lnSpc>
            </a:pPr>
            <a:r>
              <a:rPr sz="900" spc="60">
                <a:solidFill>
                  <a:srgbClr val="595959">
                    <a:alpha val="100000"/>
                  </a:srgbClr>
                </a:solidFill>
                <a:latin typeface="微软雅黑"/>
                <a:ea typeface="微软雅黑"/>
                <a:cs typeface="微软雅黑"/>
              </a:rPr>
              <a:t>凭借品牌、  研发、生产</a:t>
            </a:r>
            <a:r>
              <a:rPr sz="900" spc="30">
                <a:solidFill>
                  <a:srgbClr val="595959">
                    <a:alpha val="100000"/>
                  </a:srgbClr>
                </a:solidFill>
                <a:latin typeface="微软雅黑"/>
                <a:ea typeface="微软雅黑"/>
                <a:cs typeface="微软雅黑"/>
              </a:rPr>
              <a:t>、</a:t>
            </a:r>
            <a:r>
              <a:rPr sz="900" spc="0">
                <a:solidFill>
                  <a:srgbClr val="595959">
                    <a:alpha val="100000"/>
                  </a:srgbClr>
                </a:solidFill>
                <a:latin typeface="微软雅黑"/>
                <a:ea typeface="微软雅黑"/>
                <a:cs typeface="微软雅黑"/>
              </a:rPr>
              <a:t>资金 </a:t>
            </a:r>
            <a:r>
              <a:rPr sz="900" spc="100">
                <a:solidFill>
                  <a:srgbClr val="595959">
                    <a:alpha val="100000"/>
                  </a:srgbClr>
                </a:solidFill>
                <a:latin typeface="微软雅黑"/>
                <a:ea typeface="微软雅黑"/>
                <a:cs typeface="微软雅黑"/>
              </a:rPr>
              <a:t>等优势获得更大市场份</a:t>
            </a:r>
            <a:r>
              <a:rPr sz="900" spc="80">
                <a:solidFill>
                  <a:srgbClr val="595959">
                    <a:alpha val="100000"/>
                  </a:srgbClr>
                </a:solidFill>
                <a:latin typeface="微软雅黑"/>
                <a:ea typeface="微软雅黑"/>
                <a:cs typeface="微软雅黑"/>
              </a:rPr>
              <a:t>额</a:t>
            </a:r>
            <a:endParaRPr lang="en-US" altLang="en-US" sz="900"/>
          </a:p>
          <a:p>
            <a:pPr marL="17780" indent="-5080" algn="l" rtl="0" eaLnBrk="0">
              <a:lnSpc>
                <a:spcPct val="114000"/>
              </a:lnSpc>
              <a:spcBef>
                <a:spcPts val="660"/>
              </a:spcBef>
            </a:pPr>
            <a:r>
              <a:rPr sz="900" spc="100">
                <a:solidFill>
                  <a:srgbClr val="595959">
                    <a:alpha val="100000"/>
                  </a:srgbClr>
                </a:solidFill>
                <a:latin typeface="微软雅黑"/>
                <a:ea typeface="微软雅黑"/>
                <a:cs typeface="微软雅黑"/>
              </a:rPr>
              <a:t>在竞争中坚守保持或快速调</a:t>
            </a:r>
            <a:r>
              <a:rPr sz="900" spc="80">
                <a:solidFill>
                  <a:srgbClr val="595959">
                    <a:alpha val="100000"/>
                  </a:srgbClr>
                </a:solidFill>
                <a:latin typeface="微软雅黑"/>
                <a:ea typeface="微软雅黑"/>
                <a:cs typeface="微软雅黑"/>
              </a:rPr>
              <a:t>整</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战略差异化竞争获得上升机</a:t>
            </a:r>
            <a:r>
              <a:rPr sz="900" spc="40">
                <a:solidFill>
                  <a:srgbClr val="595959">
                    <a:alpha val="100000"/>
                  </a:srgbClr>
                </a:solidFill>
                <a:latin typeface="微软雅黑"/>
                <a:ea typeface="微软雅黑"/>
                <a:cs typeface="微软雅黑"/>
              </a:rPr>
              <a:t>会</a:t>
            </a:r>
            <a:endParaRPr lang="en-US" altLang="en-US" sz="900"/>
          </a:p>
          <a:p>
            <a:pPr marL="12700" algn="l" rtl="0" eaLnBrk="0">
              <a:lnSpc>
                <a:spcPct val="115000"/>
              </a:lnSpc>
              <a:spcBef>
                <a:spcPts val="635"/>
              </a:spcBef>
            </a:pPr>
            <a:r>
              <a:rPr sz="900" spc="60">
                <a:solidFill>
                  <a:srgbClr val="595959">
                    <a:alpha val="100000"/>
                  </a:srgbClr>
                </a:solidFill>
                <a:latin typeface="微软雅黑"/>
                <a:ea typeface="微软雅黑"/>
                <a:cs typeface="微软雅黑"/>
              </a:rPr>
              <a:t>在供应链与生产线改革、 </a:t>
            </a:r>
            <a:r>
              <a:rPr sz="900" spc="3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研发 </a:t>
            </a:r>
            <a:r>
              <a:rPr sz="900" spc="100">
                <a:solidFill>
                  <a:srgbClr val="595959">
                    <a:alpha val="100000"/>
                  </a:srgbClr>
                </a:solidFill>
                <a:latin typeface="微软雅黑"/>
                <a:ea typeface="微软雅黑"/>
                <a:cs typeface="微软雅黑"/>
              </a:rPr>
              <a:t>技术提升中艰难求生或被清</a:t>
            </a:r>
            <a:r>
              <a:rPr sz="900" spc="80">
                <a:solidFill>
                  <a:srgbClr val="595959">
                    <a:alpha val="100000"/>
                  </a:srgbClr>
                </a:solidFill>
                <a:latin typeface="微软雅黑"/>
                <a:ea typeface="微软雅黑"/>
                <a:cs typeface="微软雅黑"/>
              </a:rPr>
              <a:t>出</a:t>
            </a:r>
            <a:endParaRPr lang="en-US" altLang="en-US" sz="900"/>
          </a:p>
          <a:p>
            <a:pPr algn="l" rtl="0" eaLnBrk="0">
              <a:lnSpc>
                <a:spcPct val="109000"/>
              </a:lnSpc>
            </a:pPr>
            <a:endParaRPr lang="en-US" altLang="en-US" sz="500"/>
          </a:p>
          <a:p>
            <a:pPr marL="12700" indent="4445" algn="l" rtl="0" eaLnBrk="0">
              <a:lnSpc>
                <a:spcPct val="113000"/>
              </a:lnSpc>
              <a:spcBef>
                <a:spcPts val="5"/>
              </a:spcBef>
            </a:pPr>
            <a:r>
              <a:rPr sz="900" spc="100">
                <a:solidFill>
                  <a:srgbClr val="595959">
                    <a:alpha val="100000"/>
                  </a:srgbClr>
                </a:solidFill>
                <a:latin typeface="微软雅黑"/>
                <a:ea typeface="微软雅黑"/>
                <a:cs typeface="微软雅黑"/>
              </a:rPr>
              <a:t>以创新性的品牌定位、产品</a:t>
            </a:r>
            <a:r>
              <a:rPr sz="900" spc="50">
                <a:solidFill>
                  <a:srgbClr val="595959">
                    <a:alpha val="100000"/>
                  </a:srgbClr>
                </a:solidFill>
                <a:latin typeface="微软雅黑"/>
                <a:ea typeface="微软雅黑"/>
                <a:cs typeface="微软雅黑"/>
              </a:rPr>
              <a:t>研</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发技术、市场营销手段等获</a:t>
            </a:r>
            <a:r>
              <a:rPr sz="900" spc="80">
                <a:solidFill>
                  <a:srgbClr val="595959">
                    <a:alpha val="100000"/>
                  </a:srgbClr>
                </a:solidFill>
                <a:latin typeface="微软雅黑"/>
                <a:ea typeface="微软雅黑"/>
                <a:cs typeface="微软雅黑"/>
              </a:rPr>
              <a:t>得</a:t>
            </a:r>
            <a:r>
              <a:rPr sz="900" spc="0">
                <a:solidFill>
                  <a:srgbClr val="595959">
                    <a:alpha val="100000"/>
                  </a:srgbClr>
                </a:solidFill>
                <a:latin typeface="微软雅黑"/>
                <a:ea typeface="微软雅黑"/>
                <a:cs typeface="微软雅黑"/>
              </a:rPr>
              <a:t> </a:t>
            </a:r>
            <a:r>
              <a:rPr sz="900" spc="70">
                <a:solidFill>
                  <a:srgbClr val="595959">
                    <a:alpha val="100000"/>
                  </a:srgbClr>
                </a:solidFill>
                <a:latin typeface="微软雅黑"/>
                <a:ea typeface="微软雅黑"/>
                <a:cs typeface="微软雅黑"/>
              </a:rPr>
              <a:t>市场认可， 抢占</a:t>
            </a:r>
            <a:r>
              <a:rPr sz="900" spc="60">
                <a:solidFill>
                  <a:srgbClr val="595959">
                    <a:alpha val="100000"/>
                  </a:srgbClr>
                </a:solidFill>
                <a:latin typeface="微软雅黑"/>
                <a:ea typeface="微软雅黑"/>
                <a:cs typeface="微软雅黑"/>
              </a:rPr>
              <a:t>一</a:t>
            </a:r>
            <a:r>
              <a:rPr sz="900" spc="0">
                <a:solidFill>
                  <a:srgbClr val="595959">
                    <a:alpha val="100000"/>
                  </a:srgbClr>
                </a:solidFill>
                <a:latin typeface="微软雅黑"/>
                <a:ea typeface="微软雅黑"/>
                <a:cs typeface="微软雅黑"/>
              </a:rPr>
              <a:t>席</a:t>
            </a:r>
            <a:endParaRPr lang="en-US" altLang="en-US" sz="900"/>
          </a:p>
        </p:txBody>
      </p:sp>
      <p:sp>
        <p:nvSpPr>
          <p:cNvPr id="78" name="textbox 78"/>
          <p:cNvSpPr/>
          <p:nvPr/>
        </p:nvSpPr>
        <p:spPr>
          <a:xfrm>
            <a:off x="525038" y="471118"/>
            <a:ext cx="4497704" cy="5505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212725" algn="l" rtl="0" eaLnBrk="0">
              <a:lnSpc>
                <a:spcPts val="4135"/>
              </a:lnSpc>
            </a:pPr>
            <a:r>
              <a:rPr sz="3100" spc="-50">
                <a:solidFill>
                  <a:srgbClr val="8BC53F">
                    <a:alpha val="100000"/>
                  </a:srgbClr>
                </a:solidFill>
                <a:latin typeface="微软雅黑"/>
                <a:ea typeface="微软雅黑"/>
                <a:cs typeface="微软雅黑"/>
              </a:rPr>
              <a:t>《新国标》政策影响</a:t>
            </a:r>
            <a:r>
              <a:rPr sz="3100" spc="-20">
                <a:solidFill>
                  <a:srgbClr val="8BC53F">
                    <a:alpha val="100000"/>
                  </a:srgbClr>
                </a:solidFill>
                <a:latin typeface="微软雅黑"/>
                <a:ea typeface="微软雅黑"/>
                <a:cs typeface="微软雅黑"/>
              </a:rPr>
              <a:t>分</a:t>
            </a:r>
            <a:r>
              <a:rPr sz="3100" spc="0">
                <a:solidFill>
                  <a:srgbClr val="8BC53F">
                    <a:alpha val="100000"/>
                  </a:srgbClr>
                </a:solidFill>
                <a:latin typeface="微软雅黑"/>
                <a:ea typeface="微软雅黑"/>
                <a:cs typeface="微软雅黑"/>
              </a:rPr>
              <a:t>析</a:t>
            </a:r>
            <a:endParaRPr lang="en-US" altLang="en-US" sz="3100"/>
          </a:p>
        </p:txBody>
      </p:sp>
      <p:sp>
        <p:nvSpPr>
          <p:cNvPr id="79" name="textbox 79"/>
          <p:cNvSpPr/>
          <p:nvPr/>
        </p:nvSpPr>
        <p:spPr>
          <a:xfrm>
            <a:off x="532119" y="6080378"/>
            <a:ext cx="1525905" cy="4445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285750" algn="l" rtl="0" eaLnBrk="0">
              <a:lnSpc>
                <a:spcPct val="99000"/>
              </a:lnSpc>
            </a:pPr>
            <a:r>
              <a:rPr sz="900" spc="100">
                <a:solidFill>
                  <a:srgbClr val="595959">
                    <a:alpha val="100000"/>
                  </a:srgbClr>
                </a:solidFill>
                <a:latin typeface="微软雅黑"/>
                <a:ea typeface="微软雅黑"/>
                <a:cs typeface="微软雅黑"/>
              </a:rPr>
              <a:t>术标准体</a:t>
            </a:r>
            <a:r>
              <a:rPr sz="900" spc="90">
                <a:solidFill>
                  <a:srgbClr val="595959">
                    <a:alpha val="100000"/>
                  </a:srgbClr>
                </a:solidFill>
                <a:latin typeface="微软雅黑"/>
                <a:ea typeface="微软雅黑"/>
                <a:cs typeface="微软雅黑"/>
              </a:rPr>
              <a:t>系</a:t>
            </a:r>
            <a:endParaRPr lang="en-US" altLang="en-US" sz="900"/>
          </a:p>
          <a:p>
            <a:pPr algn="l" rtl="0" eaLnBrk="0">
              <a:lnSpc>
                <a:spcPct val="104000"/>
              </a:lnSpc>
            </a:pPr>
            <a:r>
              <a:rPr sz="700" spc="0">
                <a:solidFill>
                  <a:srgbClr val="7F7F7F">
                    <a:alpha val="100000"/>
                  </a:srgbClr>
                </a:solidFill>
                <a:latin typeface="微软雅黑"/>
                <a:ea typeface="微软雅黑"/>
                <a:cs typeface="微软雅黑"/>
              </a:rPr>
              <a:t>。</a:t>
            </a:r>
            <a:endParaRPr lang="en-US" altLang="en-US" sz="700"/>
          </a:p>
        </p:txBody>
      </p:sp>
      <p:sp>
        <p:nvSpPr>
          <p:cNvPr id="83" name="textbox 83"/>
          <p:cNvSpPr/>
          <p:nvPr/>
        </p:nvSpPr>
        <p:spPr>
          <a:xfrm>
            <a:off x="5780867" y="3605732"/>
            <a:ext cx="708025" cy="23336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0000"/>
              </a:lnSpc>
            </a:pPr>
            <a:r>
              <a:rPr sz="1200" spc="-10">
                <a:ln w="3175" cap="flat" cmpd="sng">
                  <a:solidFill>
                    <a:srgbClr val="1EC8F3">
                      <a:alpha val="100000"/>
                    </a:srgbClr>
                  </a:solidFill>
                  <a:prstDash val="solid"/>
                  <a:miter lim="0"/>
                </a:ln>
                <a:solidFill>
                  <a:srgbClr val="1EC8F3">
                    <a:alpha val="100000"/>
                  </a:srgbClr>
                </a:solidFill>
                <a:latin typeface="微软雅黑"/>
                <a:ea typeface="微软雅黑"/>
                <a:cs typeface="微软雅黑"/>
              </a:rPr>
              <a:t>市场发展</a:t>
            </a:r>
            <a:endParaRPr lang="en-US" altLang="en-US" sz="1200"/>
          </a:p>
          <a:p>
            <a:pPr algn="l" rtl="0" eaLnBrk="0">
              <a:lnSpc>
                <a:spcPct val="104000"/>
              </a:lnSpc>
            </a:pPr>
            <a:endParaRPr lang="en-US" altLang="en-US" sz="1000"/>
          </a:p>
          <a:p>
            <a:pPr marL="102870" algn="l" rtl="0" eaLnBrk="0">
              <a:lnSpc>
                <a:spcPct val="91000"/>
              </a:lnSpc>
              <a:spcBef>
                <a:spcPts val="275"/>
              </a:spcBef>
            </a:pPr>
            <a:r>
              <a:rPr sz="900" spc="100">
                <a:solidFill>
                  <a:srgbClr val="595959">
                    <a:alpha val="100000"/>
                  </a:srgbClr>
                </a:solidFill>
                <a:latin typeface="微软雅黑"/>
                <a:ea typeface="微软雅黑"/>
                <a:cs typeface="微软雅黑"/>
              </a:rPr>
              <a:t>头部品</a:t>
            </a:r>
            <a:r>
              <a:rPr sz="900" spc="70">
                <a:solidFill>
                  <a:srgbClr val="595959">
                    <a:alpha val="100000"/>
                  </a:srgbClr>
                </a:solidFill>
                <a:latin typeface="微软雅黑"/>
                <a:ea typeface="微软雅黑"/>
                <a:cs typeface="微软雅黑"/>
              </a:rPr>
              <a:t>牌</a:t>
            </a:r>
            <a:endParaRPr lang="en-US" altLang="en-US" sz="900"/>
          </a:p>
          <a:p>
            <a:pPr marL="102235" indent="0" algn="l" rtl="0" eaLnBrk="0">
              <a:lnSpc>
                <a:spcPct val="293000"/>
              </a:lnSpc>
            </a:pPr>
            <a:r>
              <a:rPr sz="900" spc="100">
                <a:solidFill>
                  <a:srgbClr val="595959">
                    <a:alpha val="100000"/>
                  </a:srgbClr>
                </a:solidFill>
                <a:latin typeface="微软雅黑"/>
                <a:ea typeface="微软雅黑"/>
                <a:cs typeface="微软雅黑"/>
              </a:rPr>
              <a:t>腰部品</a:t>
            </a:r>
            <a:r>
              <a:rPr sz="900" spc="80">
                <a:solidFill>
                  <a:srgbClr val="595959">
                    <a:alpha val="100000"/>
                  </a:srgbClr>
                </a:solidFill>
                <a:latin typeface="微软雅黑"/>
                <a:ea typeface="微软雅黑"/>
                <a:cs typeface="微软雅黑"/>
              </a:rPr>
              <a:t>牌</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尾端品</a:t>
            </a:r>
            <a:r>
              <a:rPr sz="900" spc="80">
                <a:solidFill>
                  <a:srgbClr val="595959">
                    <a:alpha val="100000"/>
                  </a:srgbClr>
                </a:solidFill>
                <a:latin typeface="微软雅黑"/>
                <a:ea typeface="微软雅黑"/>
                <a:cs typeface="微软雅黑"/>
              </a:rPr>
              <a:t>牌</a:t>
            </a:r>
            <a:endParaRPr lang="en-US" altLang="en-US" sz="900"/>
          </a:p>
          <a:p>
            <a:pPr algn="l" rtl="0" eaLnBrk="0">
              <a:lnSpc>
                <a:spcPct val="100000"/>
              </a:lnSpc>
            </a:pPr>
            <a:endParaRPr lang="en-US" altLang="en-US" sz="1000"/>
          </a:p>
          <a:p>
            <a:pPr algn="l" rtl="0" eaLnBrk="0">
              <a:lnSpc>
                <a:spcPct val="100000"/>
              </a:lnSpc>
            </a:pPr>
            <a:endParaRPr lang="en-US" altLang="en-US" sz="1000"/>
          </a:p>
          <a:p>
            <a:pPr marL="100965" algn="l" rtl="0" eaLnBrk="0">
              <a:lnSpc>
                <a:spcPct val="99000"/>
              </a:lnSpc>
              <a:spcBef>
                <a:spcPts val="280"/>
              </a:spcBef>
            </a:pPr>
            <a:r>
              <a:rPr sz="900" spc="100">
                <a:solidFill>
                  <a:srgbClr val="595959">
                    <a:alpha val="100000"/>
                  </a:srgbClr>
                </a:solidFill>
                <a:latin typeface="微软雅黑"/>
                <a:ea typeface="微软雅黑"/>
                <a:cs typeface="微软雅黑"/>
              </a:rPr>
              <a:t>创新品</a:t>
            </a:r>
            <a:r>
              <a:rPr sz="900" spc="90">
                <a:solidFill>
                  <a:srgbClr val="595959">
                    <a:alpha val="100000"/>
                  </a:srgbClr>
                </a:solidFill>
                <a:latin typeface="微软雅黑"/>
                <a:ea typeface="微软雅黑"/>
                <a:cs typeface="微软雅黑"/>
              </a:rPr>
              <a:t>牌</a:t>
            </a:r>
            <a:endParaRPr lang="en-US" altLang="en-US" sz="900"/>
          </a:p>
          <a:p>
            <a:pPr algn="l" rtl="0" eaLnBrk="0">
              <a:lnSpc>
                <a:spcPct val="109000"/>
              </a:lnSpc>
            </a:pPr>
            <a:endParaRPr lang="en-US" altLang="en-US" sz="1000"/>
          </a:p>
          <a:p>
            <a:pPr algn="l" rtl="0" eaLnBrk="0">
              <a:lnSpc>
                <a:spcPct val="110000"/>
              </a:lnSpc>
            </a:pPr>
            <a:endParaRPr lang="en-US" altLang="en-US" sz="1000"/>
          </a:p>
          <a:p>
            <a:pPr algn="l" rtl="0" eaLnBrk="0">
              <a:lnSpc>
                <a:spcPct val="100000"/>
              </a:lnSpc>
            </a:pPr>
            <a:endParaRPr lang="en-US" altLang="en-US" sz="300"/>
          </a:p>
          <a:p>
            <a:pPr marL="86995" algn="l" rtl="0" eaLnBrk="0">
              <a:lnSpc>
                <a:spcPct val="90000"/>
              </a:lnSpc>
              <a:spcBef>
                <a:spcPts val="5"/>
              </a:spcBef>
            </a:pPr>
            <a:r>
              <a:rPr sz="1200" spc="-10">
                <a:ln w="3175" cap="flat" cmpd="sng">
                  <a:solidFill>
                    <a:srgbClr val="1EC8F3">
                      <a:alpha val="100000"/>
                    </a:srgbClr>
                  </a:solidFill>
                  <a:prstDash val="solid"/>
                  <a:miter lim="0"/>
                </a:ln>
                <a:solidFill>
                  <a:srgbClr val="1EC8F3">
                    <a:alpha val="100000"/>
                  </a:srgbClr>
                </a:solidFill>
                <a:latin typeface="微软雅黑"/>
                <a:ea typeface="微软雅黑"/>
                <a:cs typeface="微软雅黑"/>
              </a:rPr>
              <a:t>产</a:t>
            </a:r>
            <a:r>
              <a:rPr sz="1200" spc="0">
                <a:ln w="3175" cap="flat" cmpd="sng">
                  <a:solidFill>
                    <a:srgbClr val="1EC8F3">
                      <a:alpha val="100000"/>
                    </a:srgbClr>
                  </a:solidFill>
                  <a:prstDash val="solid"/>
                  <a:miter lim="0"/>
                </a:ln>
                <a:solidFill>
                  <a:srgbClr val="1EC8F3">
                    <a:alpha val="100000"/>
                  </a:srgbClr>
                </a:solidFill>
                <a:latin typeface="微软雅黑"/>
                <a:ea typeface="微软雅黑"/>
                <a:cs typeface="微软雅黑"/>
              </a:rPr>
              <a:t>品发展</a:t>
            </a:r>
            <a:endParaRPr lang="en-US" altLang="en-US" sz="1200"/>
          </a:p>
        </p:txBody>
      </p:sp>
      <p:graphicFrame>
        <p:nvGraphicFramePr>
          <p:cNvPr id="84" name="table 84"/>
          <p:cNvGraphicFramePr>
            <a:graphicFrameLocks noGrp="1"/>
          </p:cNvGraphicFramePr>
          <p:nvPr/>
        </p:nvGraphicFramePr>
        <p:xfrm>
          <a:off x="2835803" y="3159729"/>
          <a:ext cx="2584450" cy="349250"/>
        </p:xfrm>
        <a:graphic>
          <a:graphicData uri="http://schemas.openxmlformats.org/drawingml/2006/table">
            <a:tbl>
              <a:tblPr/>
              <a:tblGrid>
                <a:gridCol w="2584450"/>
              </a:tblGrid>
              <a:tr h="323850">
                <a:tc>
                  <a:txBody>
                    <a:bodyPr vert="horz" wrap="square"/>
                    <a:lstStyle/>
                    <a:p>
                      <a:pPr algn="l" rtl="0" eaLnBrk="0">
                        <a:lnSpc>
                          <a:spcPct val="110000"/>
                        </a:lnSpc>
                      </a:pPr>
                      <a:endParaRPr lang="en-US" altLang="en-US" sz="500"/>
                    </a:p>
                    <a:p>
                      <a:pPr marL="985520" algn="l" rtl="0" eaLnBrk="0">
                        <a:lnSpc>
                          <a:spcPct val="96000"/>
                        </a:lnSpc>
                        <a:spcBef>
                          <a:spcPts val="5"/>
                        </a:spcBef>
                      </a:pPr>
                      <a:r>
                        <a:rPr sz="1300" spc="100">
                          <a:ln w="3175" cap="flat" cmpd="sng">
                            <a:solidFill>
                              <a:srgbClr val="65AF45">
                                <a:alpha val="100000"/>
                              </a:srgbClr>
                            </a:solidFill>
                            <a:prstDash val="solid"/>
                            <a:miter lim="0"/>
                          </a:ln>
                          <a:solidFill>
                            <a:srgbClr val="65AF45">
                              <a:alpha val="100000"/>
                            </a:srgbClr>
                          </a:solidFill>
                          <a:latin typeface="微软雅黑"/>
                          <a:ea typeface="微软雅黑"/>
                          <a:cs typeface="微软雅黑"/>
                        </a:rPr>
                        <a:t>政策影</a:t>
                      </a:r>
                      <a:r>
                        <a:rPr sz="1300" spc="80">
                          <a:ln w="3175" cap="flat" cmpd="sng">
                            <a:solidFill>
                              <a:srgbClr val="65AF45">
                                <a:alpha val="100000"/>
                              </a:srgbClr>
                            </a:solidFill>
                            <a:prstDash val="solid"/>
                            <a:miter lim="0"/>
                          </a:ln>
                          <a:solidFill>
                            <a:srgbClr val="65AF45">
                              <a:alpha val="100000"/>
                            </a:srgbClr>
                          </a:solidFill>
                          <a:latin typeface="微软雅黑"/>
                          <a:ea typeface="微软雅黑"/>
                          <a:cs typeface="微软雅黑"/>
                        </a:rPr>
                        <a:t>响</a:t>
                      </a:r>
                      <a:endParaRPr lang="en-US" altLang="en-US" sz="1300"/>
                    </a:p>
                  </a:txBody>
                  <a:tcPr marL="0" marR="0" marT="0" marB="0">
                    <a:lnL w="25400" cap="flat" cmpd="sng" algn="ctr">
                      <a:solidFill>
                        <a:srgbClr val="65AF45"/>
                      </a:solidFill>
                      <a:prstDash val="solid"/>
                      <a:round/>
                      <a:headEnd type="none" w="med" len="med"/>
                      <a:tailEnd type="none" w="med" len="med"/>
                    </a:lnL>
                    <a:lnR>
                      <a:noFill/>
                    </a:lnR>
                    <a:lnT w="25400" cap="flat" cmpd="sng" algn="ctr">
                      <a:solidFill>
                        <a:srgbClr val="65AF45"/>
                      </a:solidFill>
                      <a:prstDash val="solid"/>
                      <a:round/>
                      <a:headEnd type="none" w="med" len="med"/>
                      <a:tailEnd type="none" w="med" len="med"/>
                    </a:lnT>
                    <a:lnB w="25400" cap="flat" cmpd="sng" algn="ctr">
                      <a:solidFill>
                        <a:srgbClr val="65AF45"/>
                      </a:solidFill>
                      <a:prstDash val="solid"/>
                      <a:round/>
                      <a:headEnd type="none" w="med" len="med"/>
                      <a:tailEnd type="none" w="med" len="med"/>
                    </a:lnB>
                  </a:tcPr>
                </a:tc>
              </a:tr>
            </a:tbl>
          </a:graphicData>
        </a:graphic>
      </p:graphicFrame>
      <p:graphicFrame>
        <p:nvGraphicFramePr>
          <p:cNvPr id="85" name="table 85"/>
          <p:cNvGraphicFramePr>
            <a:graphicFrameLocks noGrp="1"/>
          </p:cNvGraphicFramePr>
          <p:nvPr/>
        </p:nvGraphicFramePr>
        <p:xfrm>
          <a:off x="5683940" y="3159729"/>
          <a:ext cx="2584450" cy="349250"/>
        </p:xfrm>
        <a:graphic>
          <a:graphicData uri="http://schemas.openxmlformats.org/drawingml/2006/table">
            <a:tbl>
              <a:tblPr/>
              <a:tblGrid>
                <a:gridCol w="2584450"/>
              </a:tblGrid>
              <a:tr h="323850">
                <a:tc>
                  <a:txBody>
                    <a:bodyPr vert="horz" wrap="square"/>
                    <a:lstStyle/>
                    <a:p>
                      <a:pPr algn="l" rtl="0" eaLnBrk="0">
                        <a:lnSpc>
                          <a:spcPct val="109000"/>
                        </a:lnSpc>
                      </a:pPr>
                      <a:endParaRPr lang="en-US" altLang="en-US" sz="500"/>
                    </a:p>
                    <a:p>
                      <a:pPr marL="986155" algn="l" rtl="0" eaLnBrk="0">
                        <a:lnSpc>
                          <a:spcPct val="96000"/>
                        </a:lnSpc>
                        <a:spcBef>
                          <a:spcPts val="5"/>
                        </a:spcBef>
                      </a:pPr>
                      <a:r>
                        <a:rPr sz="1300" spc="100">
                          <a:ln w="3175" cap="flat" cmpd="sng">
                            <a:solidFill>
                              <a:srgbClr val="1EC8F3">
                                <a:alpha val="100000"/>
                              </a:srgbClr>
                            </a:solidFill>
                            <a:prstDash val="solid"/>
                            <a:miter lim="0"/>
                          </a:ln>
                          <a:solidFill>
                            <a:srgbClr val="1EC8F3">
                              <a:alpha val="100000"/>
                            </a:srgbClr>
                          </a:solidFill>
                          <a:latin typeface="微软雅黑"/>
                          <a:ea typeface="微软雅黑"/>
                          <a:cs typeface="微软雅黑"/>
                        </a:rPr>
                        <a:t>导向结</a:t>
                      </a:r>
                      <a:r>
                        <a:rPr sz="1300" spc="70">
                          <a:ln w="3175" cap="flat" cmpd="sng">
                            <a:solidFill>
                              <a:srgbClr val="1EC8F3">
                                <a:alpha val="100000"/>
                              </a:srgbClr>
                            </a:solidFill>
                            <a:prstDash val="solid"/>
                            <a:miter lim="0"/>
                          </a:ln>
                          <a:solidFill>
                            <a:srgbClr val="1EC8F3">
                              <a:alpha val="100000"/>
                            </a:srgbClr>
                          </a:solidFill>
                          <a:latin typeface="微软雅黑"/>
                          <a:ea typeface="微软雅黑"/>
                          <a:cs typeface="微软雅黑"/>
                        </a:rPr>
                        <a:t>果</a:t>
                      </a:r>
                      <a:endParaRPr lang="en-US" altLang="en-US" sz="1300"/>
                    </a:p>
                  </a:txBody>
                  <a:tcPr marL="0" marR="0" marT="0" marB="0">
                    <a:lnL w="25400" cap="flat" cmpd="sng" algn="ctr">
                      <a:solidFill>
                        <a:srgbClr val="1EC8F3"/>
                      </a:solidFill>
                      <a:prstDash val="solid"/>
                      <a:round/>
                      <a:headEnd type="none" w="med" len="med"/>
                      <a:tailEnd type="none" w="med" len="med"/>
                    </a:lnL>
                    <a:lnR>
                      <a:noFill/>
                    </a:lnR>
                    <a:lnT w="25400" cap="flat" cmpd="sng" algn="ctr">
                      <a:solidFill>
                        <a:srgbClr val="1EC8F3"/>
                      </a:solidFill>
                      <a:prstDash val="solid"/>
                      <a:round/>
                      <a:headEnd type="none" w="med" len="med"/>
                      <a:tailEnd type="none" w="med" len="med"/>
                    </a:lnT>
                    <a:lnB w="25400" cap="flat" cmpd="sng" algn="ctr">
                      <a:solidFill>
                        <a:srgbClr val="1EC8F3"/>
                      </a:solidFill>
                      <a:prstDash val="solid"/>
                      <a:round/>
                      <a:headEnd type="none" w="med" len="med"/>
                      <a:tailEnd type="none" w="med" len="med"/>
                    </a:lnB>
                  </a:tcPr>
                </a:tc>
              </a:tr>
            </a:tbl>
          </a:graphicData>
        </a:graphic>
      </p:graphicFrame>
      <p:graphicFrame>
        <p:nvGraphicFramePr>
          <p:cNvPr id="86" name="table 86"/>
          <p:cNvGraphicFramePr>
            <a:graphicFrameLocks noGrp="1"/>
          </p:cNvGraphicFramePr>
          <p:nvPr/>
        </p:nvGraphicFramePr>
        <p:xfrm>
          <a:off x="525371" y="3159729"/>
          <a:ext cx="2017395" cy="349250"/>
        </p:xfrm>
        <a:graphic>
          <a:graphicData uri="http://schemas.openxmlformats.org/drawingml/2006/table">
            <a:tbl>
              <a:tblPr/>
              <a:tblGrid>
                <a:gridCol w="2017395"/>
              </a:tblGrid>
              <a:tr h="323850">
                <a:tc>
                  <a:txBody>
                    <a:bodyPr vert="horz" wrap="square"/>
                    <a:lstStyle/>
                    <a:p>
                      <a:pPr algn="l" rtl="0" eaLnBrk="0">
                        <a:lnSpc>
                          <a:spcPct val="109000"/>
                        </a:lnSpc>
                      </a:pPr>
                      <a:endParaRPr lang="en-US" altLang="en-US" sz="500"/>
                    </a:p>
                    <a:p>
                      <a:pPr marL="624840" algn="l" rtl="0" eaLnBrk="0">
                        <a:lnSpc>
                          <a:spcPct val="97000"/>
                        </a:lnSpc>
                      </a:pPr>
                      <a:r>
                        <a:rPr sz="1300" spc="80">
                          <a:ln w="3175" cap="flat" cmpd="sng">
                            <a:solidFill>
                              <a:srgbClr val="B2D234">
                                <a:alpha val="100000"/>
                              </a:srgbClr>
                            </a:solidFill>
                            <a:prstDash val="solid"/>
                            <a:miter lim="0"/>
                          </a:ln>
                          <a:solidFill>
                            <a:srgbClr val="B2D234">
                              <a:alpha val="100000"/>
                            </a:srgbClr>
                          </a:solidFill>
                          <a:latin typeface="微软雅黑"/>
                          <a:ea typeface="微软雅黑"/>
                          <a:cs typeface="微软雅黑"/>
                        </a:rPr>
                        <a:t>内容及要</a:t>
                      </a:r>
                      <a:r>
                        <a:rPr sz="1300" spc="70">
                          <a:ln w="3175" cap="flat" cmpd="sng">
                            <a:solidFill>
                              <a:srgbClr val="B2D234">
                                <a:alpha val="100000"/>
                              </a:srgbClr>
                            </a:solidFill>
                            <a:prstDash val="solid"/>
                            <a:miter lim="0"/>
                          </a:ln>
                          <a:solidFill>
                            <a:srgbClr val="B2D234">
                              <a:alpha val="100000"/>
                            </a:srgbClr>
                          </a:solidFill>
                          <a:latin typeface="微软雅黑"/>
                          <a:ea typeface="微软雅黑"/>
                          <a:cs typeface="微软雅黑"/>
                        </a:rPr>
                        <a:t>求</a:t>
                      </a:r>
                      <a:endParaRPr lang="en-US" altLang="en-US" sz="1300"/>
                    </a:p>
                  </a:txBody>
                  <a:tcPr marL="0" marR="0" marT="0" marB="0">
                    <a:lnL w="25400" cap="flat" cmpd="sng" algn="ctr">
                      <a:solidFill>
                        <a:srgbClr val="B2D234"/>
                      </a:solidFill>
                      <a:prstDash val="solid"/>
                      <a:round/>
                      <a:headEnd type="none" w="med" len="med"/>
                      <a:tailEnd type="none" w="med" len="med"/>
                    </a:lnL>
                    <a:lnR>
                      <a:noFill/>
                    </a:lnR>
                    <a:lnT w="25400" cap="flat" cmpd="sng" algn="ctr">
                      <a:solidFill>
                        <a:srgbClr val="B2D234"/>
                      </a:solidFill>
                      <a:prstDash val="solid"/>
                      <a:round/>
                      <a:headEnd type="none" w="med" len="med"/>
                      <a:tailEnd type="none" w="med" len="med"/>
                    </a:lnT>
                    <a:lnB w="25400" cap="flat" cmpd="sng" algn="ctr">
                      <a:solidFill>
                        <a:srgbClr val="B2D234"/>
                      </a:solidFill>
                      <a:prstDash val="solid"/>
                      <a:round/>
                      <a:headEnd type="none" w="med" len="med"/>
                      <a:tailEnd type="none" w="med" len="med"/>
                    </a:lnB>
                  </a:tcPr>
                </a:tc>
              </a:tr>
            </a:tbl>
          </a:graphicData>
        </a:graphic>
      </p:graphicFrame>
      <p:sp>
        <p:nvSpPr>
          <p:cNvPr id="93" name="textbox 93"/>
          <p:cNvSpPr/>
          <p:nvPr/>
        </p:nvSpPr>
        <p:spPr>
          <a:xfrm>
            <a:off x="5979764" y="6088887"/>
            <a:ext cx="2183129" cy="1619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9000"/>
              </a:lnSpc>
            </a:pPr>
            <a:r>
              <a:rPr sz="900" spc="100">
                <a:solidFill>
                  <a:srgbClr val="595959">
                    <a:alpha val="100000"/>
                  </a:srgbClr>
                </a:solidFill>
                <a:latin typeface="微软雅黑"/>
                <a:ea typeface="微软雅黑"/>
                <a:cs typeface="微软雅黑"/>
              </a:rPr>
              <a:t>产品向更安全、更高品质、个性化发</a:t>
            </a:r>
            <a:r>
              <a:rPr sz="900" spc="80">
                <a:solidFill>
                  <a:srgbClr val="595959">
                    <a:alpha val="100000"/>
                  </a:srgbClr>
                </a:solidFill>
                <a:latin typeface="微软雅黑"/>
                <a:ea typeface="微软雅黑"/>
                <a:cs typeface="微软雅黑"/>
              </a:rPr>
              <a:t>展</a:t>
            </a:r>
            <a:endParaRPr lang="en-US" altLang="en-US" sz="900"/>
          </a:p>
        </p:txBody>
      </p:sp>
      <p:sp>
        <p:nvSpPr>
          <p:cNvPr id="95" name="path"/>
          <p:cNvSpPr/>
          <p:nvPr/>
        </p:nvSpPr>
        <p:spPr>
          <a:xfrm>
            <a:off x="2533849" y="3163449"/>
            <a:ext cx="179960" cy="341960"/>
          </a:xfrm>
          <a:custGeom>
            <a:rect l="0" t="0" r="0" b="0"/>
            <a:pathLst>
              <a:path w="283" h="538">
                <a:moveTo>
                  <a:pt x="14" y="14"/>
                </a:moveTo>
                <a:lnTo>
                  <a:pt x="269" y="269"/>
                </a:lnTo>
                <a:lnTo>
                  <a:pt x="14" y="524"/>
                </a:lnTo>
              </a:path>
            </a:pathLst>
          </a:custGeom>
          <a:noFill/>
          <a:ln w="25400" cap="flat">
            <a:solidFill>
              <a:srgbClr val="B2D23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6" name="path"/>
          <p:cNvSpPr/>
          <p:nvPr/>
        </p:nvSpPr>
        <p:spPr>
          <a:xfrm>
            <a:off x="5411294" y="3163449"/>
            <a:ext cx="179959" cy="341960"/>
          </a:xfrm>
          <a:custGeom>
            <a:rect l="0" t="0" r="0" b="0"/>
            <a:pathLst>
              <a:path w="283" h="538">
                <a:moveTo>
                  <a:pt x="14" y="14"/>
                </a:moveTo>
                <a:lnTo>
                  <a:pt x="269" y="269"/>
                </a:lnTo>
                <a:lnTo>
                  <a:pt x="14" y="524"/>
                </a:lnTo>
              </a:path>
            </a:pathLst>
          </a:custGeom>
          <a:noFill/>
          <a:ln w="25400" cap="flat">
            <a:solidFill>
              <a:srgbClr val="65AF45">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7" name="path"/>
          <p:cNvSpPr/>
          <p:nvPr/>
        </p:nvSpPr>
        <p:spPr>
          <a:xfrm>
            <a:off x="8259432" y="3163449"/>
            <a:ext cx="179959" cy="341960"/>
          </a:xfrm>
          <a:custGeom>
            <a:rect l="0" t="0" r="0" b="0"/>
            <a:pathLst>
              <a:path w="283" h="538">
                <a:moveTo>
                  <a:pt x="14" y="14"/>
                </a:moveTo>
                <a:lnTo>
                  <a:pt x="269" y="269"/>
                </a:lnTo>
                <a:lnTo>
                  <a:pt x="14" y="524"/>
                </a:lnTo>
              </a:path>
            </a:pathLst>
          </a:custGeom>
          <a:noFill/>
          <a:ln w="25400" cap="flat">
            <a:solidFill>
              <a:srgbClr val="1EC8F3">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8" name="textbox 98"/>
          <p:cNvSpPr/>
          <p:nvPr/>
        </p:nvSpPr>
        <p:spPr>
          <a:xfrm>
            <a:off x="3116496" y="6084061"/>
            <a:ext cx="404495" cy="1606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8000"/>
              </a:lnSpc>
            </a:pPr>
            <a:r>
              <a:rPr sz="900" spc="100">
                <a:solidFill>
                  <a:srgbClr val="595959">
                    <a:alpha val="100000"/>
                  </a:srgbClr>
                </a:solidFill>
                <a:latin typeface="微软雅黑"/>
                <a:ea typeface="微软雅黑"/>
                <a:cs typeface="微软雅黑"/>
              </a:rPr>
              <a:t>责利</a:t>
            </a:r>
            <a:r>
              <a:rPr sz="900" spc="80">
                <a:solidFill>
                  <a:srgbClr val="595959">
                    <a:alpha val="100000"/>
                  </a:srgbClr>
                </a:solidFill>
                <a:latin typeface="微软雅黑"/>
                <a:ea typeface="微软雅黑"/>
                <a:cs typeface="微软雅黑"/>
              </a:rPr>
              <a:t>益</a:t>
            </a:r>
            <a:endParaRPr lang="en-US" altLang="en-US" sz="9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9" name="picture 99"/>
          <p:cNvPicPr>
            <a:picLocks noChangeAspect="1"/>
          </p:cNvPicPr>
          <p:nvPr/>
        </p:nvPicPr>
        <p:blipFill>
          <a:blip r:embed="rId2"/>
          <a:stretch>
            <a:fillRect/>
          </a:stretch>
        </p:blipFill>
        <p:spPr>
          <a:xfrm rot="21600000">
            <a:off x="1018031" y="4117847"/>
            <a:ext cx="7107935" cy="1423337"/>
          </a:xfrm>
          <a:prstGeom prst="rect">
            <a:avLst/>
          </a:prstGeom>
        </p:spPr>
      </p:pic>
      <p:sp>
        <p:nvSpPr>
          <p:cNvPr id="100" name="textbox 100"/>
          <p:cNvSpPr/>
          <p:nvPr/>
        </p:nvSpPr>
        <p:spPr>
          <a:xfrm>
            <a:off x="529483" y="1108659"/>
            <a:ext cx="8100059" cy="11410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26035" algn="l" rtl="0" eaLnBrk="0">
              <a:lnSpc>
                <a:spcPct val="90000"/>
              </a:lnSpc>
            </a:pPr>
            <a:r>
              <a:rPr sz="2400" spc="-10">
                <a:solidFill>
                  <a:srgbClr val="595959">
                    <a:alpha val="100000"/>
                  </a:srgbClr>
                </a:solidFill>
                <a:latin typeface="微软雅黑"/>
                <a:ea typeface="微软雅黑"/>
                <a:cs typeface="微软雅黑"/>
              </a:rPr>
              <a:t>2021年中国两轮</a:t>
            </a:r>
            <a:r>
              <a:rPr sz="2400" spc="0">
                <a:solidFill>
                  <a:srgbClr val="595959">
                    <a:alpha val="100000"/>
                  </a:srgbClr>
                </a:solidFill>
                <a:latin typeface="微软雅黑"/>
                <a:ea typeface="微软雅黑"/>
                <a:cs typeface="微软雅黑"/>
              </a:rPr>
              <a:t>电动车销售4100万辆</a:t>
            </a:r>
            <a:endParaRPr lang="en-US" altLang="en-US" sz="2400"/>
          </a:p>
          <a:p>
            <a:pPr algn="l" rtl="0" eaLnBrk="0">
              <a:lnSpc>
                <a:spcPct val="117000"/>
              </a:lnSpc>
            </a:pPr>
            <a:endParaRPr lang="en-US" altLang="en-US" sz="500"/>
          </a:p>
          <a:p>
            <a:pPr marL="12700" indent="5080" algn="l" rtl="0" eaLnBrk="0">
              <a:lnSpc>
                <a:spcPct val="127000"/>
              </a:lnSpc>
              <a:spcBef>
                <a:spcPts val="5"/>
              </a:spcBef>
            </a:pPr>
            <a:r>
              <a:rPr sz="1200" spc="-10">
                <a:solidFill>
                  <a:srgbClr val="595959">
                    <a:alpha val="100000"/>
                  </a:srgbClr>
                </a:solidFill>
                <a:latin typeface="微软雅黑"/>
                <a:ea typeface="微软雅黑"/>
                <a:cs typeface="微软雅黑"/>
              </a:rPr>
              <a:t>2021年中国两轮电动</a:t>
            </a:r>
            <a:r>
              <a:rPr sz="1200" spc="0">
                <a:solidFill>
                  <a:srgbClr val="595959">
                    <a:alpha val="100000"/>
                  </a:srgbClr>
                </a:solidFill>
                <a:latin typeface="微软雅黑"/>
                <a:ea typeface="微软雅黑"/>
                <a:cs typeface="微软雅黑"/>
              </a:rPr>
              <a:t>车累计销量达4100万辆，同比下降了13.9%，受部分地区《新国标》过渡期推行节奏减缓等因素影  </a:t>
            </a:r>
            <a:r>
              <a:rPr sz="1200" spc="-20">
                <a:solidFill>
                  <a:srgbClr val="595959">
                    <a:alpha val="100000"/>
                  </a:srgbClr>
                </a:solidFill>
                <a:latin typeface="微软雅黑"/>
                <a:ea typeface="微软雅黑"/>
                <a:cs typeface="微软雅黑"/>
              </a:rPr>
              <a:t>响 ，两轮电动车销量增幅不及预期。在节能减排、碳达峰等政策要求， 庞大的人</a:t>
            </a:r>
            <a:r>
              <a:rPr sz="1200" spc="0">
                <a:solidFill>
                  <a:srgbClr val="595959">
                    <a:alpha val="100000"/>
                  </a:srgbClr>
                </a:solidFill>
                <a:latin typeface="微软雅黑"/>
                <a:ea typeface="微软雅黑"/>
                <a:cs typeface="微软雅黑"/>
              </a:rPr>
              <a:t>口与多样化绿色出行需求，及时配送与共 </a:t>
            </a:r>
            <a:r>
              <a:rPr sz="1200" spc="-10">
                <a:solidFill>
                  <a:srgbClr val="595959">
                    <a:alpha val="100000"/>
                  </a:srgbClr>
                </a:solidFill>
                <a:latin typeface="微软雅黑"/>
                <a:ea typeface="微软雅黑"/>
                <a:cs typeface="微软雅黑"/>
              </a:rPr>
              <a:t>享电单车增长促进等因素影响下，两轮电动车市场依旧</a:t>
            </a:r>
            <a:r>
              <a:rPr sz="1200" spc="0">
                <a:solidFill>
                  <a:srgbClr val="595959">
                    <a:alpha val="100000"/>
                  </a:srgbClr>
                </a:solidFill>
                <a:latin typeface="微软雅黑"/>
                <a:ea typeface="微软雅黑"/>
                <a:cs typeface="微软雅黑"/>
              </a:rPr>
              <a:t>拥有较大的增长潜力。</a:t>
            </a:r>
            <a:endParaRPr lang="en-US" altLang="en-US" sz="1200"/>
          </a:p>
        </p:txBody>
      </p:sp>
      <p:pic>
        <p:nvPicPr>
          <p:cNvPr id="101" name="picture 101"/>
          <p:cNvPicPr>
            <a:picLocks noChangeAspect="1"/>
          </p:cNvPicPr>
          <p:nvPr/>
        </p:nvPicPr>
        <p:blipFill>
          <a:blip r:embed="rId3"/>
          <a:stretch>
            <a:fillRect/>
          </a:stretch>
        </p:blipFill>
        <p:spPr>
          <a:xfrm rot="21600000">
            <a:off x="1853899" y="3427222"/>
            <a:ext cx="6102478" cy="774572"/>
          </a:xfrm>
          <a:prstGeom prst="rect">
            <a:avLst/>
          </a:prstGeom>
        </p:spPr>
      </p:pic>
      <p:sp>
        <p:nvSpPr>
          <p:cNvPr id="105" name="textbox 105"/>
          <p:cNvSpPr/>
          <p:nvPr/>
        </p:nvSpPr>
        <p:spPr>
          <a:xfrm>
            <a:off x="5088044" y="3418712"/>
            <a:ext cx="1652270" cy="10902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649605" algn="l" rtl="0" eaLnBrk="0">
              <a:lnSpc>
                <a:spcPts val="1200"/>
              </a:lnSpc>
            </a:pPr>
            <a:r>
              <a:rPr sz="900" spc="50">
                <a:solidFill>
                  <a:srgbClr val="595959">
                    <a:alpha val="100000"/>
                  </a:srgbClr>
                </a:solidFill>
                <a:latin typeface="微软雅黑"/>
                <a:ea typeface="微软雅黑"/>
                <a:cs typeface="微软雅黑"/>
              </a:rPr>
              <a:t>14.3</a:t>
            </a:r>
            <a:r>
              <a:rPr sz="900" spc="0">
                <a:solidFill>
                  <a:srgbClr val="595959">
                    <a:alpha val="100000"/>
                  </a:srgbClr>
                </a:solidFill>
                <a:latin typeface="微软雅黑"/>
                <a:ea typeface="微软雅黑"/>
                <a:cs typeface="微软雅黑"/>
              </a:rPr>
              <a:t>%</a:t>
            </a:r>
            <a:endParaRPr lang="en-US" altLang="en-US" sz="900"/>
          </a:p>
          <a:p>
            <a:pPr marL="17145" algn="l" rtl="0" eaLnBrk="0">
              <a:lnSpc>
                <a:spcPts val="1200"/>
              </a:lnSpc>
            </a:pPr>
            <a:r>
              <a:rPr sz="900" spc="40">
                <a:solidFill>
                  <a:srgbClr val="595959">
                    <a:alpha val="100000"/>
                  </a:srgbClr>
                </a:solidFill>
                <a:latin typeface="微软雅黑"/>
                <a:ea typeface="微软雅黑"/>
                <a:cs typeface="微软雅黑"/>
              </a:rPr>
              <a:t>5.6</a:t>
            </a:r>
            <a:r>
              <a:rPr sz="900" spc="20">
                <a:solidFill>
                  <a:srgbClr val="595959">
                    <a:alpha val="100000"/>
                  </a:srgbClr>
                </a:solidFill>
                <a:latin typeface="微软雅黑"/>
                <a:ea typeface="微软雅黑"/>
                <a:cs typeface="微软雅黑"/>
              </a:rPr>
              <a:t>%</a:t>
            </a:r>
            <a:endParaRPr lang="en-US" altLang="en-US" sz="900"/>
          </a:p>
          <a:p>
            <a:pPr algn="r" rtl="0" eaLnBrk="0">
              <a:lnSpc>
                <a:spcPct val="91000"/>
              </a:lnSpc>
              <a:spcBef>
                <a:spcPts val="1380"/>
              </a:spcBef>
            </a:pPr>
            <a:r>
              <a:rPr sz="900" spc="60">
                <a:solidFill>
                  <a:srgbClr val="595959">
                    <a:alpha val="100000"/>
                  </a:srgbClr>
                </a:solidFill>
                <a:latin typeface="微软雅黑"/>
                <a:ea typeface="微软雅黑"/>
                <a:cs typeface="微软雅黑"/>
              </a:rPr>
              <a:t>476</a:t>
            </a:r>
            <a:r>
              <a:rPr sz="900" spc="40">
                <a:solidFill>
                  <a:srgbClr val="595959">
                    <a:alpha val="100000"/>
                  </a:srgbClr>
                </a:solidFill>
                <a:latin typeface="微软雅黑"/>
                <a:ea typeface="微软雅黑"/>
                <a:cs typeface="微软雅黑"/>
              </a:rPr>
              <a:t>0</a:t>
            </a:r>
            <a:endParaRPr lang="en-US" altLang="en-US" sz="900"/>
          </a:p>
          <a:p>
            <a:pPr algn="l" rtl="0" eaLnBrk="0">
              <a:lnSpc>
                <a:spcPct val="107000"/>
              </a:lnSpc>
            </a:pPr>
            <a:endParaRPr lang="en-US" altLang="en-US" sz="1000"/>
          </a:p>
          <a:p>
            <a:pPr marL="681355" algn="l" rtl="0" eaLnBrk="0">
              <a:lnSpc>
                <a:spcPct val="91000"/>
              </a:lnSpc>
              <a:spcBef>
                <a:spcPts val="275"/>
              </a:spcBef>
            </a:pPr>
            <a:r>
              <a:rPr sz="900" spc="50">
                <a:solidFill>
                  <a:srgbClr val="595959">
                    <a:alpha val="100000"/>
                  </a:srgbClr>
                </a:solidFill>
                <a:latin typeface="微软雅黑"/>
                <a:ea typeface="微软雅黑"/>
                <a:cs typeface="微软雅黑"/>
              </a:rPr>
              <a:t>368</a:t>
            </a:r>
            <a:r>
              <a:rPr sz="900" spc="10">
                <a:solidFill>
                  <a:srgbClr val="595959">
                    <a:alpha val="100000"/>
                  </a:srgbClr>
                </a:solidFill>
                <a:latin typeface="微软雅黑"/>
                <a:ea typeface="微软雅黑"/>
                <a:cs typeface="微软雅黑"/>
              </a:rPr>
              <a:t>0</a:t>
            </a:r>
            <a:endParaRPr lang="en-US" altLang="en-US" sz="900"/>
          </a:p>
          <a:p>
            <a:pPr marL="12700" algn="l" rtl="0" eaLnBrk="0">
              <a:lnSpc>
                <a:spcPct val="91000"/>
              </a:lnSpc>
              <a:spcBef>
                <a:spcPts val="95"/>
              </a:spcBef>
            </a:pPr>
            <a:r>
              <a:rPr sz="900" spc="50">
                <a:solidFill>
                  <a:srgbClr val="595959">
                    <a:alpha val="100000"/>
                  </a:srgbClr>
                </a:solidFill>
                <a:latin typeface="微软雅黑"/>
                <a:ea typeface="微软雅黑"/>
                <a:cs typeface="微软雅黑"/>
              </a:rPr>
              <a:t>322</a:t>
            </a:r>
            <a:r>
              <a:rPr sz="900" spc="10">
                <a:solidFill>
                  <a:srgbClr val="595959">
                    <a:alpha val="100000"/>
                  </a:srgbClr>
                </a:solidFill>
                <a:latin typeface="微软雅黑"/>
                <a:ea typeface="微软雅黑"/>
                <a:cs typeface="微软雅黑"/>
              </a:rPr>
              <a:t>0</a:t>
            </a:r>
            <a:endParaRPr lang="en-US" altLang="en-US" sz="900"/>
          </a:p>
        </p:txBody>
      </p:sp>
      <p:sp>
        <p:nvSpPr>
          <p:cNvPr id="106" name="textbox 106"/>
          <p:cNvSpPr/>
          <p:nvPr/>
        </p:nvSpPr>
        <p:spPr>
          <a:xfrm>
            <a:off x="2936278" y="2904769"/>
            <a:ext cx="3838575" cy="462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665"/>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2012-2022年中国两轮电动车销量及</a:t>
            </a:r>
            <a:r>
              <a:rPr sz="1300" spc="7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预</a:t>
            </a:r>
            <a:r>
              <a:rPr sz="1300" spc="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测</a:t>
            </a:r>
            <a:endParaRPr lang="en-US" altLang="en-US" sz="1300"/>
          </a:p>
          <a:p>
            <a:pPr algn="l" rtl="0" eaLnBrk="0">
              <a:lnSpc>
                <a:spcPct val="100000"/>
              </a:lnSpc>
            </a:pPr>
            <a:endParaRPr lang="en-US" altLang="en-US" sz="400"/>
          </a:p>
          <a:p>
            <a:pPr algn="r" rtl="0" eaLnBrk="0">
              <a:lnSpc>
                <a:spcPts val="1290"/>
              </a:lnSpc>
              <a:spcBef>
                <a:spcPts val="5"/>
              </a:spcBef>
            </a:pPr>
            <a:r>
              <a:rPr sz="900" spc="50">
                <a:solidFill>
                  <a:srgbClr val="595959">
                    <a:alpha val="100000"/>
                  </a:srgbClr>
                </a:solidFill>
                <a:latin typeface="微软雅黑"/>
                <a:ea typeface="微软雅黑"/>
                <a:cs typeface="微软雅黑"/>
              </a:rPr>
              <a:t>29.3</a:t>
            </a:r>
            <a:r>
              <a:rPr sz="900" spc="30">
                <a:solidFill>
                  <a:srgbClr val="595959">
                    <a:alpha val="100000"/>
                  </a:srgbClr>
                </a:solidFill>
                <a:latin typeface="微软雅黑"/>
                <a:ea typeface="微软雅黑"/>
                <a:cs typeface="微软雅黑"/>
              </a:rPr>
              <a:t>%</a:t>
            </a:r>
            <a:endParaRPr lang="en-US" altLang="en-US" sz="900"/>
          </a:p>
        </p:txBody>
      </p:sp>
      <p:sp>
        <p:nvSpPr>
          <p:cNvPr id="107" name="textbox 107"/>
          <p:cNvSpPr/>
          <p:nvPr/>
        </p:nvSpPr>
        <p:spPr>
          <a:xfrm>
            <a:off x="536900" y="550366"/>
            <a:ext cx="3673475" cy="4635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algn="l" rtl="0" eaLnBrk="0">
              <a:lnSpc>
                <a:spcPct val="93000"/>
              </a:lnSpc>
            </a:pPr>
            <a:r>
              <a:rPr sz="3100" spc="100">
                <a:solidFill>
                  <a:srgbClr val="8BC53F">
                    <a:alpha val="100000"/>
                  </a:srgbClr>
                </a:solidFill>
                <a:latin typeface="微软雅黑"/>
                <a:ea typeface="微软雅黑"/>
                <a:cs typeface="微软雅黑"/>
              </a:rPr>
              <a:t>两轮电动车市场销</a:t>
            </a:r>
            <a:r>
              <a:rPr sz="3100" spc="20">
                <a:solidFill>
                  <a:srgbClr val="8BC53F">
                    <a:alpha val="100000"/>
                  </a:srgbClr>
                </a:solidFill>
                <a:latin typeface="微软雅黑"/>
                <a:ea typeface="微软雅黑"/>
                <a:cs typeface="微软雅黑"/>
              </a:rPr>
              <a:t>量</a:t>
            </a:r>
            <a:endParaRPr lang="en-US" altLang="en-US" sz="3100"/>
          </a:p>
        </p:txBody>
      </p:sp>
      <p:sp>
        <p:nvSpPr>
          <p:cNvPr id="109" name="textbox 109"/>
          <p:cNvSpPr/>
          <p:nvPr/>
        </p:nvSpPr>
        <p:spPr>
          <a:xfrm>
            <a:off x="3536602" y="5659119"/>
            <a:ext cx="2540000" cy="4337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224155" algn="l" rtl="0" eaLnBrk="0">
              <a:lnSpc>
                <a:spcPct val="92000"/>
              </a:lnSpc>
            </a:pPr>
            <a:r>
              <a:rPr sz="900" spc="20">
                <a:solidFill>
                  <a:srgbClr val="595959">
                    <a:alpha val="100000"/>
                  </a:srgbClr>
                </a:solidFill>
                <a:latin typeface="微软雅黑"/>
                <a:ea typeface="微软雅黑"/>
                <a:cs typeface="微软雅黑"/>
              </a:rPr>
              <a:t>2016           2017           2018           </a:t>
            </a:r>
            <a:r>
              <a:rPr sz="900" spc="0">
                <a:solidFill>
                  <a:srgbClr val="595959">
                    <a:alpha val="100000"/>
                  </a:srgbClr>
                </a:solidFill>
                <a:latin typeface="微软雅黑"/>
                <a:ea typeface="微软雅黑"/>
                <a:cs typeface="微软雅黑"/>
              </a:rPr>
              <a:t>2019</a:t>
            </a:r>
            <a:endParaRPr lang="en-US" altLang="en-US" sz="900"/>
          </a:p>
          <a:p>
            <a:pPr algn="l" rtl="0" eaLnBrk="0">
              <a:lnSpc>
                <a:spcPct val="110000"/>
              </a:lnSpc>
            </a:pPr>
            <a:endParaRPr lang="en-US" altLang="en-US" sz="700"/>
          </a:p>
          <a:p>
            <a:pPr marL="256540" algn="l" rtl="0" eaLnBrk="0">
              <a:lnSpc>
                <a:spcPts val="1290"/>
              </a:lnSpc>
              <a:spcBef>
                <a:spcPts val="5"/>
              </a:spcBef>
              <a:tabLst>
                <a:tab pos="283845"/>
              </a:tabLst>
            </a:pPr>
            <a:r>
              <a:rPr sz="900" spc="0">
                <a:solidFill>
                  <a:srgbClr val="595959">
                    <a:alpha val="100000"/>
                  </a:srgbClr>
                </a:solidFill>
                <a:latin typeface="微软雅黑"/>
                <a:ea typeface="微软雅黑"/>
                <a:cs typeface="微软雅黑"/>
              </a:rPr>
              <a:t>	</a:t>
            </a:r>
            <a:r>
              <a:rPr sz="900" spc="90">
                <a:solidFill>
                  <a:srgbClr val="595959">
                    <a:alpha val="100000"/>
                  </a:srgbClr>
                </a:solidFill>
                <a:latin typeface="微软雅黑"/>
                <a:ea typeface="微软雅黑"/>
                <a:cs typeface="微软雅黑"/>
              </a:rPr>
              <a:t>销量(万辆)              增速( %</a:t>
            </a:r>
            <a:r>
              <a:rPr sz="900" spc="4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a:t>
            </a:r>
            <a:endParaRPr lang="en-US" altLang="en-US" sz="900"/>
          </a:p>
        </p:txBody>
      </p:sp>
      <p:pic>
        <p:nvPicPr>
          <p:cNvPr id="110" name="picture 110"/>
          <p:cNvPicPr>
            <a:picLocks noChangeAspect="1"/>
          </p:cNvPicPr>
          <p:nvPr/>
        </p:nvPicPr>
        <p:blipFill>
          <a:blip r:embed="rId4"/>
          <a:stretch>
            <a:fillRect/>
          </a:stretch>
        </p:blipFill>
        <p:spPr>
          <a:xfrm rot="21600000">
            <a:off x="4601830" y="5958649"/>
            <a:ext cx="269240" cy="82676"/>
          </a:xfrm>
          <a:prstGeom prst="rect">
            <a:avLst/>
          </a:prstGeom>
        </p:spPr>
      </p:pic>
      <p:pic>
        <p:nvPicPr>
          <p:cNvPr id="111" name="picture 111"/>
          <p:cNvPicPr>
            <a:picLocks noChangeAspect="1"/>
          </p:cNvPicPr>
          <p:nvPr/>
        </p:nvPicPr>
        <p:blipFill>
          <a:blip r:embed="rId5"/>
          <a:stretch>
            <a:fillRect/>
          </a:stretch>
        </p:blipFill>
        <p:spPr>
          <a:xfrm rot="21600000">
            <a:off x="3549302" y="5964232"/>
            <a:ext cx="243840" cy="75409"/>
          </a:xfrm>
          <a:prstGeom prst="rect">
            <a:avLst/>
          </a:prstGeom>
        </p:spPr>
      </p:pic>
      <p:sp>
        <p:nvSpPr>
          <p:cNvPr id="118" name="textbox 118"/>
          <p:cNvSpPr/>
          <p:nvPr/>
        </p:nvSpPr>
        <p:spPr>
          <a:xfrm>
            <a:off x="6423407" y="5625464"/>
            <a:ext cx="1684654"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30">
                <a:solidFill>
                  <a:srgbClr val="595959">
                    <a:alpha val="100000"/>
                  </a:srgbClr>
                </a:solidFill>
                <a:latin typeface="微软雅黑"/>
                <a:ea typeface="微软雅黑"/>
                <a:cs typeface="微软雅黑"/>
              </a:rPr>
              <a:t>2020           2021         20</a:t>
            </a:r>
            <a:r>
              <a:rPr sz="900" spc="20">
                <a:solidFill>
                  <a:srgbClr val="595959">
                    <a:alpha val="100000"/>
                  </a:srgbClr>
                </a:solidFill>
                <a:latin typeface="微软雅黑"/>
                <a:ea typeface="微软雅黑"/>
                <a:cs typeface="微软雅黑"/>
              </a:rPr>
              <a:t>2</a:t>
            </a:r>
            <a:r>
              <a:rPr sz="900" spc="0">
                <a:solidFill>
                  <a:srgbClr val="595959">
                    <a:alpha val="100000"/>
                  </a:srgbClr>
                </a:solidFill>
                <a:latin typeface="微软雅黑"/>
                <a:ea typeface="微软雅黑"/>
                <a:cs typeface="微软雅黑"/>
              </a:rPr>
              <a:t>2e</a:t>
            </a:r>
            <a:endParaRPr lang="en-US" altLang="en-US" sz="900"/>
          </a:p>
        </p:txBody>
      </p:sp>
      <p:sp>
        <p:nvSpPr>
          <p:cNvPr id="119" name="textbox 119"/>
          <p:cNvSpPr/>
          <p:nvPr/>
        </p:nvSpPr>
        <p:spPr>
          <a:xfrm>
            <a:off x="1072806" y="5659119"/>
            <a:ext cx="2328545"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2000"/>
              </a:lnSpc>
            </a:pPr>
            <a:r>
              <a:rPr sz="900" spc="20">
                <a:solidFill>
                  <a:srgbClr val="595959">
                    <a:alpha val="100000"/>
                  </a:srgbClr>
                </a:solidFill>
                <a:latin typeface="微软雅黑"/>
                <a:ea typeface="微软雅黑"/>
                <a:cs typeface="微软雅黑"/>
              </a:rPr>
              <a:t>2012           2013           2014           </a:t>
            </a:r>
            <a:r>
              <a:rPr sz="900" spc="0">
                <a:solidFill>
                  <a:srgbClr val="595959">
                    <a:alpha val="100000"/>
                  </a:srgbClr>
                </a:solidFill>
                <a:latin typeface="微软雅黑"/>
                <a:ea typeface="微软雅黑"/>
                <a:cs typeface="微软雅黑"/>
              </a:rPr>
              <a:t>2015</a:t>
            </a:r>
            <a:endParaRPr lang="en-US" altLang="en-US" sz="900"/>
          </a:p>
        </p:txBody>
      </p:sp>
      <p:sp>
        <p:nvSpPr>
          <p:cNvPr id="120" name="textbox 120"/>
          <p:cNvSpPr/>
          <p:nvPr/>
        </p:nvSpPr>
        <p:spPr>
          <a:xfrm>
            <a:off x="7033305" y="3869816"/>
            <a:ext cx="438150" cy="4775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50">
                <a:solidFill>
                  <a:srgbClr val="595959">
                    <a:alpha val="100000"/>
                  </a:srgbClr>
                </a:solidFill>
                <a:latin typeface="微软雅黑"/>
                <a:ea typeface="微软雅黑"/>
                <a:cs typeface="微软雅黑"/>
              </a:rPr>
              <a:t>-13.9</a:t>
            </a:r>
            <a:r>
              <a:rPr sz="900" spc="0">
                <a:solidFill>
                  <a:srgbClr val="595959">
                    <a:alpha val="100000"/>
                  </a:srgbClr>
                </a:solidFill>
                <a:latin typeface="微软雅黑"/>
                <a:ea typeface="微软雅黑"/>
                <a:cs typeface="微软雅黑"/>
              </a:rPr>
              <a:t>%</a:t>
            </a:r>
            <a:endParaRPr lang="en-US" altLang="en-US" sz="900"/>
          </a:p>
          <a:p>
            <a:pPr algn="l" rtl="0" eaLnBrk="0">
              <a:lnSpc>
                <a:spcPct val="106000"/>
              </a:lnSpc>
            </a:pPr>
            <a:endParaRPr lang="en-US" altLang="en-US" sz="1000"/>
          </a:p>
          <a:p>
            <a:pPr marL="66040" algn="l" rtl="0" eaLnBrk="0">
              <a:lnSpc>
                <a:spcPct val="92000"/>
              </a:lnSpc>
            </a:pPr>
            <a:r>
              <a:rPr sz="900" spc="60">
                <a:solidFill>
                  <a:srgbClr val="595959">
                    <a:alpha val="100000"/>
                  </a:srgbClr>
                </a:solidFill>
                <a:latin typeface="微软雅黑"/>
                <a:ea typeface="微软雅黑"/>
                <a:cs typeface="微软雅黑"/>
              </a:rPr>
              <a:t>410</a:t>
            </a:r>
            <a:r>
              <a:rPr sz="900" spc="40">
                <a:solidFill>
                  <a:srgbClr val="595959">
                    <a:alpha val="100000"/>
                  </a:srgbClr>
                </a:solidFill>
                <a:latin typeface="微软雅黑"/>
                <a:ea typeface="微软雅黑"/>
                <a:cs typeface="微软雅黑"/>
              </a:rPr>
              <a:t>0</a:t>
            </a:r>
            <a:endParaRPr lang="en-US" altLang="en-US" sz="900"/>
          </a:p>
        </p:txBody>
      </p:sp>
      <p:sp>
        <p:nvSpPr>
          <p:cNvPr id="122" name="textbox 122"/>
          <p:cNvSpPr/>
          <p:nvPr/>
        </p:nvSpPr>
        <p:spPr>
          <a:xfrm>
            <a:off x="3057597" y="3769232"/>
            <a:ext cx="363854"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40">
                <a:solidFill>
                  <a:srgbClr val="595959">
                    <a:alpha val="100000"/>
                  </a:srgbClr>
                </a:solidFill>
                <a:latin typeface="微软雅黑"/>
                <a:ea typeface="微软雅黑"/>
                <a:cs typeface="微软雅黑"/>
              </a:rPr>
              <a:t>-7.6</a:t>
            </a:r>
            <a:r>
              <a:rPr sz="900" spc="30">
                <a:solidFill>
                  <a:srgbClr val="595959">
                    <a:alpha val="100000"/>
                  </a:srgbClr>
                </a:solidFill>
                <a:latin typeface="微软雅黑"/>
                <a:ea typeface="微软雅黑"/>
                <a:cs typeface="微软雅黑"/>
              </a:rPr>
              <a:t>%</a:t>
            </a:r>
            <a:endParaRPr lang="en-US" altLang="en-US" sz="900"/>
          </a:p>
        </p:txBody>
      </p:sp>
      <p:sp>
        <p:nvSpPr>
          <p:cNvPr id="123" name="textbox 123"/>
          <p:cNvSpPr/>
          <p:nvPr/>
        </p:nvSpPr>
        <p:spPr>
          <a:xfrm>
            <a:off x="2388772" y="3720464"/>
            <a:ext cx="363854"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40">
                <a:solidFill>
                  <a:srgbClr val="595959">
                    <a:alpha val="100000"/>
                  </a:srgbClr>
                </a:solidFill>
                <a:latin typeface="微软雅黑"/>
                <a:ea typeface="微软雅黑"/>
                <a:cs typeface="微软雅黑"/>
              </a:rPr>
              <a:t>-4.4</a:t>
            </a:r>
            <a:r>
              <a:rPr sz="900" spc="30">
                <a:solidFill>
                  <a:srgbClr val="595959">
                    <a:alpha val="100000"/>
                  </a:srgbClr>
                </a:solidFill>
                <a:latin typeface="微软雅黑"/>
                <a:ea typeface="微软雅黑"/>
                <a:cs typeface="微软雅黑"/>
              </a:rPr>
              <a:t>%</a:t>
            </a:r>
            <a:endParaRPr lang="en-US" altLang="en-US" sz="900"/>
          </a:p>
        </p:txBody>
      </p:sp>
      <p:sp>
        <p:nvSpPr>
          <p:cNvPr id="124" name="textbox 124"/>
          <p:cNvSpPr/>
          <p:nvPr/>
        </p:nvSpPr>
        <p:spPr>
          <a:xfrm>
            <a:off x="4395246" y="3693032"/>
            <a:ext cx="363854"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40">
                <a:solidFill>
                  <a:srgbClr val="595959">
                    <a:alpha val="100000"/>
                  </a:srgbClr>
                </a:solidFill>
                <a:latin typeface="微软雅黑"/>
                <a:ea typeface="微软雅黑"/>
                <a:cs typeface="微软雅黑"/>
              </a:rPr>
              <a:t>-2.9</a:t>
            </a:r>
            <a:r>
              <a:rPr sz="900" spc="30">
                <a:solidFill>
                  <a:srgbClr val="595959">
                    <a:alpha val="100000"/>
                  </a:srgbClr>
                </a:solidFill>
                <a:latin typeface="微软雅黑"/>
                <a:ea typeface="微软雅黑"/>
                <a:cs typeface="微软雅黑"/>
              </a:rPr>
              <a:t>%</a:t>
            </a:r>
            <a:endParaRPr lang="en-US" altLang="en-US" sz="900"/>
          </a:p>
        </p:txBody>
      </p:sp>
      <p:sp>
        <p:nvSpPr>
          <p:cNvPr id="125" name="textbox 125"/>
          <p:cNvSpPr/>
          <p:nvPr/>
        </p:nvSpPr>
        <p:spPr>
          <a:xfrm>
            <a:off x="3726421" y="3668648"/>
            <a:ext cx="363220"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40">
                <a:solidFill>
                  <a:srgbClr val="595959">
                    <a:alpha val="100000"/>
                  </a:srgbClr>
                </a:solidFill>
                <a:latin typeface="微软雅黑"/>
                <a:ea typeface="微软雅黑"/>
                <a:cs typeface="微软雅黑"/>
              </a:rPr>
              <a:t>-1.3</a:t>
            </a:r>
            <a:r>
              <a:rPr sz="900" spc="30">
                <a:solidFill>
                  <a:srgbClr val="595959">
                    <a:alpha val="100000"/>
                  </a:srgbClr>
                </a:solidFill>
                <a:latin typeface="微软雅黑"/>
                <a:ea typeface="微软雅黑"/>
                <a:cs typeface="微软雅黑"/>
              </a:rPr>
              <a:t>%</a:t>
            </a:r>
            <a:endParaRPr lang="en-US" altLang="en-US" sz="900"/>
          </a:p>
        </p:txBody>
      </p:sp>
      <p:sp>
        <p:nvSpPr>
          <p:cNvPr id="126" name="textbox 126"/>
          <p:cNvSpPr/>
          <p:nvPr/>
        </p:nvSpPr>
        <p:spPr>
          <a:xfrm>
            <a:off x="1738901" y="3577208"/>
            <a:ext cx="316865"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60">
                <a:solidFill>
                  <a:srgbClr val="595959">
                    <a:alpha val="100000"/>
                  </a:srgbClr>
                </a:solidFill>
                <a:latin typeface="微软雅黑"/>
                <a:ea typeface="微软雅黑"/>
                <a:cs typeface="微软雅黑"/>
              </a:rPr>
              <a:t>4.3</a:t>
            </a:r>
            <a:r>
              <a:rPr sz="900" spc="40">
                <a:solidFill>
                  <a:srgbClr val="595959">
                    <a:alpha val="100000"/>
                  </a:srgbClr>
                </a:solidFill>
                <a:latin typeface="微软雅黑"/>
                <a:ea typeface="微软雅黑"/>
                <a:cs typeface="微软雅黑"/>
              </a:rPr>
              <a:t>%</a:t>
            </a:r>
            <a:endParaRPr lang="en-US" altLang="en-US" sz="900"/>
          </a:p>
        </p:txBody>
      </p:sp>
      <p:sp>
        <p:nvSpPr>
          <p:cNvPr id="127" name="textbox 127"/>
          <p:cNvSpPr/>
          <p:nvPr/>
        </p:nvSpPr>
        <p:spPr>
          <a:xfrm>
            <a:off x="7763405" y="3491864"/>
            <a:ext cx="311784"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50">
                <a:solidFill>
                  <a:srgbClr val="595959">
                    <a:alpha val="100000"/>
                  </a:srgbClr>
                </a:solidFill>
                <a:latin typeface="微软雅黑"/>
                <a:ea typeface="微软雅黑"/>
                <a:cs typeface="微软雅黑"/>
              </a:rPr>
              <a:t>9.8</a:t>
            </a:r>
            <a:r>
              <a:rPr sz="900" spc="30">
                <a:solidFill>
                  <a:srgbClr val="595959">
                    <a:alpha val="100000"/>
                  </a:srgbClr>
                </a:solidFill>
                <a:latin typeface="微软雅黑"/>
                <a:ea typeface="微软雅黑"/>
                <a:cs typeface="微软雅黑"/>
              </a:rPr>
              <a:t>%</a:t>
            </a:r>
            <a:endParaRPr lang="en-US" altLang="en-US" sz="900"/>
          </a:p>
        </p:txBody>
      </p:sp>
      <p:sp>
        <p:nvSpPr>
          <p:cNvPr id="128" name="textbox 128"/>
          <p:cNvSpPr/>
          <p:nvPr/>
        </p:nvSpPr>
        <p:spPr>
          <a:xfrm>
            <a:off x="7755598" y="3977004"/>
            <a:ext cx="322579"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900" spc="60">
                <a:solidFill>
                  <a:srgbClr val="595959">
                    <a:alpha val="100000"/>
                  </a:srgbClr>
                </a:solidFill>
                <a:latin typeface="微软雅黑"/>
                <a:ea typeface="微软雅黑"/>
                <a:cs typeface="微软雅黑"/>
              </a:rPr>
              <a:t>450</a:t>
            </a:r>
            <a:r>
              <a:rPr sz="900" spc="40">
                <a:solidFill>
                  <a:srgbClr val="595959">
                    <a:alpha val="100000"/>
                  </a:srgbClr>
                </a:solidFill>
                <a:latin typeface="微软雅黑"/>
                <a:ea typeface="微软雅黑"/>
                <a:cs typeface="微软雅黑"/>
              </a:rPr>
              <a:t>0</a:t>
            </a:r>
            <a:endParaRPr lang="en-US" altLang="en-US" sz="900"/>
          </a:p>
        </p:txBody>
      </p:sp>
      <p:sp>
        <p:nvSpPr>
          <p:cNvPr id="129" name="textbox 129"/>
          <p:cNvSpPr/>
          <p:nvPr/>
        </p:nvSpPr>
        <p:spPr>
          <a:xfrm>
            <a:off x="3081569" y="4369815"/>
            <a:ext cx="314959"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2000"/>
              </a:lnSpc>
            </a:pPr>
            <a:r>
              <a:rPr sz="900" spc="50">
                <a:solidFill>
                  <a:srgbClr val="595959">
                    <a:alpha val="100000"/>
                  </a:srgbClr>
                </a:solidFill>
                <a:latin typeface="微软雅黑"/>
                <a:ea typeface="微软雅黑"/>
                <a:cs typeface="微软雅黑"/>
              </a:rPr>
              <a:t>318</a:t>
            </a:r>
            <a:r>
              <a:rPr sz="900" spc="10">
                <a:solidFill>
                  <a:srgbClr val="595959">
                    <a:alpha val="100000"/>
                  </a:srgbClr>
                </a:solidFill>
                <a:latin typeface="微软雅黑"/>
                <a:ea typeface="微软雅黑"/>
                <a:cs typeface="微软雅黑"/>
              </a:rPr>
              <a:t>0</a:t>
            </a:r>
            <a:endParaRPr lang="en-US" altLang="en-US" sz="900"/>
          </a:p>
        </p:txBody>
      </p:sp>
      <p:sp>
        <p:nvSpPr>
          <p:cNvPr id="130" name="textbox 130"/>
          <p:cNvSpPr/>
          <p:nvPr/>
        </p:nvSpPr>
        <p:spPr>
          <a:xfrm>
            <a:off x="3750394" y="4382007"/>
            <a:ext cx="314959"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2000"/>
              </a:lnSpc>
            </a:pPr>
            <a:r>
              <a:rPr sz="900" spc="50">
                <a:solidFill>
                  <a:srgbClr val="595959">
                    <a:alpha val="100000"/>
                  </a:srgbClr>
                </a:solidFill>
                <a:latin typeface="微软雅黑"/>
                <a:ea typeface="微软雅黑"/>
                <a:cs typeface="微软雅黑"/>
              </a:rPr>
              <a:t>314</a:t>
            </a:r>
            <a:r>
              <a:rPr sz="900" spc="10">
                <a:solidFill>
                  <a:srgbClr val="595959">
                    <a:alpha val="100000"/>
                  </a:srgbClr>
                </a:solidFill>
                <a:latin typeface="微软雅黑"/>
                <a:ea typeface="微软雅黑"/>
                <a:cs typeface="微软雅黑"/>
              </a:rPr>
              <a:t>0</a:t>
            </a:r>
            <a:endParaRPr lang="en-US" altLang="en-US" sz="900"/>
          </a:p>
        </p:txBody>
      </p:sp>
      <p:sp>
        <p:nvSpPr>
          <p:cNvPr id="131" name="textbox 131"/>
          <p:cNvSpPr/>
          <p:nvPr/>
        </p:nvSpPr>
        <p:spPr>
          <a:xfrm>
            <a:off x="1743918" y="4245228"/>
            <a:ext cx="314959"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900" spc="50">
                <a:solidFill>
                  <a:srgbClr val="595959">
                    <a:alpha val="100000"/>
                  </a:srgbClr>
                </a:solidFill>
                <a:latin typeface="微软雅黑"/>
                <a:ea typeface="微软雅黑"/>
                <a:cs typeface="微软雅黑"/>
              </a:rPr>
              <a:t>360</a:t>
            </a:r>
            <a:r>
              <a:rPr sz="900" spc="10">
                <a:solidFill>
                  <a:srgbClr val="595959">
                    <a:alpha val="100000"/>
                  </a:srgbClr>
                </a:solidFill>
                <a:latin typeface="微软雅黑"/>
                <a:ea typeface="微软雅黑"/>
                <a:cs typeface="微软雅黑"/>
              </a:rPr>
              <a:t>0</a:t>
            </a:r>
            <a:endParaRPr lang="en-US" altLang="en-US" sz="900"/>
          </a:p>
        </p:txBody>
      </p:sp>
      <p:sp>
        <p:nvSpPr>
          <p:cNvPr id="132" name="textbox 132"/>
          <p:cNvSpPr/>
          <p:nvPr/>
        </p:nvSpPr>
        <p:spPr>
          <a:xfrm>
            <a:off x="2412744" y="4293996"/>
            <a:ext cx="314959"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900" spc="50">
                <a:solidFill>
                  <a:srgbClr val="595959">
                    <a:alpha val="100000"/>
                  </a:srgbClr>
                </a:solidFill>
                <a:latin typeface="微软雅黑"/>
                <a:ea typeface="微软雅黑"/>
                <a:cs typeface="微软雅黑"/>
              </a:rPr>
              <a:t>344</a:t>
            </a:r>
            <a:r>
              <a:rPr sz="900" spc="10">
                <a:solidFill>
                  <a:srgbClr val="595959">
                    <a:alpha val="100000"/>
                  </a:srgbClr>
                </a:solidFill>
                <a:latin typeface="微软雅黑"/>
                <a:ea typeface="微软雅黑"/>
                <a:cs typeface="微软雅黑"/>
              </a:rPr>
              <a:t>0</a:t>
            </a:r>
            <a:endParaRPr lang="en-US" altLang="en-US" sz="900"/>
          </a:p>
        </p:txBody>
      </p:sp>
      <p:sp>
        <p:nvSpPr>
          <p:cNvPr id="133" name="textbox 133"/>
          <p:cNvSpPr/>
          <p:nvPr/>
        </p:nvSpPr>
        <p:spPr>
          <a:xfrm>
            <a:off x="1075093" y="4290948"/>
            <a:ext cx="314959"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900" spc="50">
                <a:solidFill>
                  <a:srgbClr val="595959">
                    <a:alpha val="100000"/>
                  </a:srgbClr>
                </a:solidFill>
                <a:latin typeface="微软雅黑"/>
                <a:ea typeface="微软雅黑"/>
                <a:cs typeface="微软雅黑"/>
              </a:rPr>
              <a:t>345</a:t>
            </a:r>
            <a:r>
              <a:rPr sz="900" spc="10">
                <a:solidFill>
                  <a:srgbClr val="595959">
                    <a:alpha val="100000"/>
                  </a:srgbClr>
                </a:solidFill>
                <a:latin typeface="微软雅黑"/>
                <a:ea typeface="微软雅黑"/>
                <a:cs typeface="微软雅黑"/>
              </a:rPr>
              <a:t>0</a:t>
            </a:r>
            <a:endParaRPr lang="en-US" altLang="en-US" sz="900"/>
          </a:p>
        </p:txBody>
      </p:sp>
      <p:sp>
        <p:nvSpPr>
          <p:cNvPr id="134" name="textbox 134"/>
          <p:cNvSpPr/>
          <p:nvPr/>
        </p:nvSpPr>
        <p:spPr>
          <a:xfrm>
            <a:off x="4419219" y="4409820"/>
            <a:ext cx="314959"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900" spc="50">
                <a:solidFill>
                  <a:srgbClr val="595959">
                    <a:alpha val="100000"/>
                  </a:srgbClr>
                </a:solidFill>
                <a:latin typeface="微软雅黑"/>
                <a:ea typeface="微软雅黑"/>
                <a:cs typeface="微软雅黑"/>
              </a:rPr>
              <a:t>305</a:t>
            </a:r>
            <a:r>
              <a:rPr sz="900" spc="10">
                <a:solidFill>
                  <a:srgbClr val="595959">
                    <a:alpha val="100000"/>
                  </a:srgbClr>
                </a:solidFill>
                <a:latin typeface="微软雅黑"/>
                <a:ea typeface="微软雅黑"/>
                <a:cs typeface="微软雅黑"/>
              </a:rPr>
              <a:t>0</a:t>
            </a:r>
            <a:endParaRPr lang="en-US" altLang="en-US" sz="900"/>
          </a:p>
        </p:txBody>
      </p:sp>
      <p:sp>
        <p:nvSpPr>
          <p:cNvPr id="135" name="rect"/>
          <p:cNvSpPr/>
          <p:nvPr/>
        </p:nvSpPr>
        <p:spPr>
          <a:xfrm>
            <a:off x="893462" y="5539597"/>
            <a:ext cx="7357076" cy="3175"/>
          </a:xfrm>
          <a:prstGeom prst="rect">
            <a:avLst/>
          </a:prstGeom>
          <a:solidFill>
            <a:srgbClr val="59595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0" name="group 20"/>
          <p:cNvGrpSpPr/>
          <p:nvPr/>
        </p:nvGrpSpPr>
        <p:grpSpPr>
          <a:xfrm rot="21600000">
            <a:off x="1831975" y="3505200"/>
            <a:ext cx="5480050" cy="2037573"/>
            <a:chExt cx="5480050" cy="2037573"/>
          </a:xfrm>
        </p:grpSpPr>
        <p:pic>
          <p:nvPicPr>
            <p:cNvPr id="136" name="picture 136"/>
            <p:cNvPicPr>
              <a:picLocks noChangeAspect="1"/>
            </p:cNvPicPr>
            <p:nvPr/>
          </p:nvPicPr>
          <p:blipFill>
            <a:blip r:embed="rId2"/>
            <a:stretch>
              <a:fillRect/>
            </a:stretch>
          </p:blipFill>
          <p:spPr>
            <a:xfrm rot="21600000">
              <a:off x="146176" y="0"/>
              <a:ext cx="5187695" cy="2035985"/>
            </a:xfrm>
            <a:prstGeom prst="rect">
              <a:avLst/>
            </a:prstGeom>
          </p:spPr>
        </p:pic>
        <p:sp>
          <p:nvSpPr>
            <p:cNvPr id="137" name="textbox 137"/>
            <p:cNvSpPr/>
            <p:nvPr/>
          </p:nvSpPr>
          <p:spPr>
            <a:xfrm>
              <a:off x="243413" y="32384"/>
              <a:ext cx="4258945" cy="15341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algn="r" rtl="0" eaLnBrk="0">
                <a:lnSpc>
                  <a:spcPts val="1290"/>
                </a:lnSpc>
              </a:pPr>
              <a:r>
                <a:rPr sz="900" spc="50">
                  <a:solidFill>
                    <a:srgbClr val="595959">
                      <a:alpha val="100000"/>
                    </a:srgbClr>
                  </a:solidFill>
                  <a:latin typeface="微软雅黑"/>
                  <a:ea typeface="微软雅黑"/>
                  <a:cs typeface="微软雅黑"/>
                </a:rPr>
                <a:t>23.4</a:t>
              </a:r>
              <a:r>
                <a:rPr sz="900" spc="30">
                  <a:solidFill>
                    <a:srgbClr val="595959">
                      <a:alpha val="100000"/>
                    </a:srgbClr>
                  </a:solidFill>
                  <a:latin typeface="微软雅黑"/>
                  <a:ea typeface="微软雅黑"/>
                  <a:cs typeface="微软雅黑"/>
                </a:rPr>
                <a:t>%</a:t>
              </a:r>
              <a:endParaRPr lang="en-US" altLang="en-US" sz="900"/>
            </a:p>
            <a:p>
              <a:pPr marL="3102610" algn="l" rtl="0" eaLnBrk="0">
                <a:lnSpc>
                  <a:spcPts val="1290"/>
                </a:lnSpc>
                <a:spcBef>
                  <a:spcPts val="365"/>
                </a:spcBef>
              </a:pPr>
              <a:r>
                <a:rPr sz="900" spc="50">
                  <a:solidFill>
                    <a:srgbClr val="595959">
                      <a:alpha val="100000"/>
                    </a:srgbClr>
                  </a:solidFill>
                  <a:latin typeface="微软雅黑"/>
                  <a:ea typeface="微软雅黑"/>
                  <a:cs typeface="微软雅黑"/>
                </a:rPr>
                <a:t>20.6</a:t>
              </a:r>
              <a:r>
                <a:rPr sz="900" spc="30">
                  <a:solidFill>
                    <a:srgbClr val="595959">
                      <a:alpha val="100000"/>
                    </a:srgbClr>
                  </a:solidFill>
                  <a:latin typeface="微软雅黑"/>
                  <a:ea typeface="微软雅黑"/>
                  <a:cs typeface="微软雅黑"/>
                </a:rPr>
                <a:t>%</a:t>
              </a:r>
              <a:endParaRPr lang="en-US" altLang="en-US" sz="900"/>
            </a:p>
            <a:p>
              <a:pPr algn="l" rtl="0" eaLnBrk="0">
                <a:lnSpc>
                  <a:spcPct val="159000"/>
                </a:lnSpc>
              </a:pPr>
              <a:endParaRPr lang="en-US" altLang="en-US" sz="1000"/>
            </a:p>
            <a:p>
              <a:pPr marL="2324100" algn="l" rtl="0" eaLnBrk="0">
                <a:lnSpc>
                  <a:spcPts val="1220"/>
                </a:lnSpc>
                <a:spcBef>
                  <a:spcPts val="280"/>
                </a:spcBef>
              </a:pPr>
              <a:r>
                <a:rPr sz="900" spc="50">
                  <a:solidFill>
                    <a:srgbClr val="595959">
                      <a:alpha val="100000"/>
                    </a:srgbClr>
                  </a:solidFill>
                  <a:latin typeface="微软雅黑"/>
                  <a:ea typeface="微软雅黑"/>
                  <a:cs typeface="微软雅黑"/>
                </a:rPr>
                <a:t>14.7</a:t>
              </a:r>
              <a:r>
                <a:rPr sz="900" spc="0">
                  <a:solidFill>
                    <a:srgbClr val="595959">
                      <a:alpha val="100000"/>
                    </a:srgbClr>
                  </a:solidFill>
                  <a:latin typeface="微软雅黑"/>
                  <a:ea typeface="微软雅黑"/>
                  <a:cs typeface="微软雅黑"/>
                </a:rPr>
                <a:t>%</a:t>
              </a:r>
              <a:endParaRPr lang="en-US" altLang="en-US" sz="900"/>
            </a:p>
            <a:p>
              <a:pPr marL="1541145" algn="l" rtl="0" eaLnBrk="0">
                <a:lnSpc>
                  <a:spcPts val="1220"/>
                </a:lnSpc>
              </a:pPr>
              <a:r>
                <a:rPr sz="900" spc="50">
                  <a:solidFill>
                    <a:srgbClr val="595959">
                      <a:alpha val="100000"/>
                    </a:srgbClr>
                  </a:solidFill>
                  <a:latin typeface="微软雅黑"/>
                  <a:ea typeface="微软雅黑"/>
                  <a:cs typeface="微软雅黑"/>
                </a:rPr>
                <a:t>12.7</a:t>
              </a:r>
              <a:r>
                <a:rPr sz="900" spc="0">
                  <a:solidFill>
                    <a:srgbClr val="595959">
                      <a:alpha val="100000"/>
                    </a:srgbClr>
                  </a:solidFill>
                  <a:latin typeface="微软雅黑"/>
                  <a:ea typeface="微软雅黑"/>
                  <a:cs typeface="微软雅黑"/>
                </a:rPr>
                <a:t>%</a:t>
              </a:r>
              <a:endParaRPr lang="en-US" altLang="en-US" sz="900"/>
            </a:p>
            <a:p>
              <a:pPr algn="l" rtl="0" eaLnBrk="0">
                <a:lnSpc>
                  <a:spcPct val="123000"/>
                </a:lnSpc>
              </a:pPr>
              <a:endParaRPr lang="en-US" altLang="en-US" sz="1000"/>
            </a:p>
            <a:p>
              <a:pPr marL="790575" algn="l" rtl="0" eaLnBrk="0">
                <a:lnSpc>
                  <a:spcPts val="1270"/>
                </a:lnSpc>
                <a:spcBef>
                  <a:spcPts val="280"/>
                </a:spcBef>
              </a:pPr>
              <a:r>
                <a:rPr sz="900" spc="50">
                  <a:solidFill>
                    <a:srgbClr val="595959">
                      <a:alpha val="100000"/>
                    </a:srgbClr>
                  </a:solidFill>
                  <a:latin typeface="微软雅黑"/>
                  <a:ea typeface="微软雅黑"/>
                  <a:cs typeface="微软雅黑"/>
                </a:rPr>
                <a:t>7.5</a:t>
              </a:r>
              <a:r>
                <a:rPr sz="900" spc="30">
                  <a:solidFill>
                    <a:srgbClr val="595959">
                      <a:alpha val="100000"/>
                    </a:srgbClr>
                  </a:solidFill>
                  <a:latin typeface="微软雅黑"/>
                  <a:ea typeface="微软雅黑"/>
                  <a:cs typeface="微软雅黑"/>
                </a:rPr>
                <a:t>%</a:t>
              </a:r>
              <a:endParaRPr lang="en-US" altLang="en-US" sz="900"/>
            </a:p>
            <a:p>
              <a:pPr marL="12700" algn="l" rtl="0" eaLnBrk="0">
                <a:lnSpc>
                  <a:spcPts val="1270"/>
                </a:lnSpc>
              </a:pPr>
              <a:r>
                <a:rPr sz="900" spc="40">
                  <a:solidFill>
                    <a:srgbClr val="595959">
                      <a:alpha val="100000"/>
                    </a:srgbClr>
                  </a:solidFill>
                  <a:latin typeface="微软雅黑"/>
                  <a:ea typeface="微软雅黑"/>
                  <a:cs typeface="微软雅黑"/>
                </a:rPr>
                <a:t>5.4</a:t>
              </a:r>
              <a:r>
                <a:rPr sz="900" spc="20">
                  <a:solidFill>
                    <a:srgbClr val="595959">
                      <a:alpha val="100000"/>
                    </a:srgbClr>
                  </a:solidFill>
                  <a:latin typeface="微软雅黑"/>
                  <a:ea typeface="微软雅黑"/>
                  <a:cs typeface="微软雅黑"/>
                </a:rPr>
                <a:t>%</a:t>
              </a:r>
              <a:endParaRPr lang="en-US" altLang="en-US" sz="900"/>
            </a:p>
          </p:txBody>
        </p:sp>
        <p:sp>
          <p:nvSpPr>
            <p:cNvPr id="138" name="path"/>
            <p:cNvSpPr/>
            <p:nvPr/>
          </p:nvSpPr>
          <p:spPr>
            <a:xfrm>
              <a:off x="0" y="2034397"/>
              <a:ext cx="5480050" cy="3175"/>
            </a:xfrm>
            <a:custGeom>
              <a:rect l="0" t="0" r="0" b="0"/>
              <a:pathLst>
                <a:path w="8630" h="5">
                  <a:moveTo>
                    <a:pt x="0" y="2"/>
                  </a:moveTo>
                  <a:lnTo>
                    <a:pt x="8630" y="2"/>
                  </a:lnTo>
                </a:path>
              </a:pathLst>
            </a:custGeom>
            <a:noFill/>
            <a:ln w="3175" cap="flat">
              <a:solidFill>
                <a:srgbClr val="595959">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39" name="textbox 139"/>
          <p:cNvSpPr/>
          <p:nvPr/>
        </p:nvSpPr>
        <p:spPr>
          <a:xfrm>
            <a:off x="527654" y="1109573"/>
            <a:ext cx="8110219" cy="13569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4605" algn="l" rtl="0" eaLnBrk="0">
              <a:lnSpc>
                <a:spcPct val="90000"/>
              </a:lnSpc>
            </a:pPr>
            <a:r>
              <a:rPr sz="2400" spc="-10">
                <a:solidFill>
                  <a:srgbClr val="595959">
                    <a:alpha val="100000"/>
                  </a:srgbClr>
                </a:solidFill>
                <a:latin typeface="微软雅黑"/>
                <a:ea typeface="微软雅黑"/>
                <a:cs typeface="微软雅黑"/>
              </a:rPr>
              <a:t>锂电两</a:t>
            </a:r>
            <a:r>
              <a:rPr sz="2400" spc="0">
                <a:solidFill>
                  <a:srgbClr val="595959">
                    <a:alpha val="100000"/>
                  </a:srgbClr>
                </a:solidFill>
                <a:latin typeface="微软雅黑"/>
                <a:ea typeface="微软雅黑"/>
                <a:cs typeface="微软雅黑"/>
              </a:rPr>
              <a:t>轮电动车销量占比持续提升，行业锂电化道阻且长</a:t>
            </a:r>
            <a:endParaRPr lang="en-US" altLang="en-US" sz="2400"/>
          </a:p>
          <a:p>
            <a:pPr algn="l" rtl="0" eaLnBrk="0">
              <a:lnSpc>
                <a:spcPct val="116000"/>
              </a:lnSpc>
            </a:pPr>
            <a:endParaRPr lang="en-US" altLang="en-US" sz="500"/>
          </a:p>
          <a:p>
            <a:pPr marL="12700" indent="6985" algn="l" rtl="0" eaLnBrk="0">
              <a:lnSpc>
                <a:spcPct val="125000"/>
              </a:lnSpc>
              <a:spcBef>
                <a:spcPct val="0"/>
              </a:spcBef>
            </a:pPr>
            <a:r>
              <a:rPr sz="1200" spc="-10">
                <a:solidFill>
                  <a:srgbClr val="595959">
                    <a:alpha val="100000"/>
                  </a:srgbClr>
                </a:solidFill>
                <a:latin typeface="微软雅黑"/>
                <a:ea typeface="微软雅黑"/>
                <a:cs typeface="微软雅黑"/>
              </a:rPr>
              <a:t>2021年， 我国锂电两轮电动车销量完成达960万辆，锂电销量占比23.4%。在《新国标》政策</a:t>
            </a:r>
            <a:r>
              <a:rPr sz="1200" spc="0">
                <a:solidFill>
                  <a:srgbClr val="595959">
                    <a:alpha val="100000"/>
                  </a:srgbClr>
                </a:solidFill>
                <a:latin typeface="微软雅黑"/>
                <a:ea typeface="微软雅黑"/>
                <a:cs typeface="微软雅黑"/>
              </a:rPr>
              <a:t>、消费者需求升级、产品技 </a:t>
            </a:r>
            <a:r>
              <a:rPr sz="1200" spc="-10">
                <a:solidFill>
                  <a:srgbClr val="595959">
                    <a:alpha val="100000"/>
                  </a:srgbClr>
                </a:solidFill>
                <a:latin typeface="微软雅黑"/>
                <a:ea typeface="微软雅黑"/>
                <a:cs typeface="微软雅黑"/>
              </a:rPr>
              <a:t>术提升、绿色出行环保要求等因素促进下，锂电两轮电动车产品销量占比得到快速提升，</a:t>
            </a:r>
            <a:r>
              <a:rPr sz="1200" spc="0">
                <a:solidFill>
                  <a:srgbClr val="595959">
                    <a:alpha val="100000"/>
                  </a:srgbClr>
                </a:solidFill>
                <a:latin typeface="微软雅黑"/>
                <a:ea typeface="微软雅黑"/>
                <a:cs typeface="微软雅黑"/>
              </a:rPr>
              <a:t> 但在我国3.2亿保有量且70%至  </a:t>
            </a:r>
            <a:r>
              <a:rPr sz="1200" spc="-10">
                <a:solidFill>
                  <a:srgbClr val="595959">
                    <a:alpha val="100000"/>
                  </a:srgbClr>
                </a:solidFill>
                <a:latin typeface="微软雅黑"/>
                <a:ea typeface="微软雅黑"/>
                <a:cs typeface="微软雅黑"/>
              </a:rPr>
              <a:t>80%为铅酸车的基础上，以及锂电池成本、锂电安全技术研发门槛高于铅酸电池等行</a:t>
            </a:r>
            <a:r>
              <a:rPr sz="1200" spc="0">
                <a:solidFill>
                  <a:srgbClr val="595959">
                    <a:alpha val="100000"/>
                  </a:srgbClr>
                </a:solidFill>
                <a:latin typeface="微软雅黑"/>
                <a:ea typeface="微软雅黑"/>
                <a:cs typeface="微软雅黑"/>
              </a:rPr>
              <a:t>业前提下， 我国的两轮电动车锂电化 </a:t>
            </a:r>
            <a:r>
              <a:rPr sz="1200" spc="-20">
                <a:solidFill>
                  <a:srgbClr val="595959">
                    <a:alpha val="100000"/>
                  </a:srgbClr>
                </a:solidFill>
                <a:latin typeface="微软雅黑"/>
                <a:ea typeface="微软雅黑"/>
                <a:cs typeface="微软雅黑"/>
              </a:rPr>
              <a:t>过程依然道阻</a:t>
            </a:r>
            <a:r>
              <a:rPr sz="1200" spc="-10">
                <a:solidFill>
                  <a:srgbClr val="595959">
                    <a:alpha val="100000"/>
                  </a:srgbClr>
                </a:solidFill>
                <a:latin typeface="微软雅黑"/>
                <a:ea typeface="微软雅黑"/>
                <a:cs typeface="微软雅黑"/>
              </a:rPr>
              <a:t>且</a:t>
            </a:r>
            <a:r>
              <a:rPr sz="1200" spc="0">
                <a:solidFill>
                  <a:srgbClr val="595959">
                    <a:alpha val="100000"/>
                  </a:srgbClr>
                </a:solidFill>
                <a:latin typeface="微软雅黑"/>
                <a:ea typeface="微软雅黑"/>
                <a:cs typeface="微软雅黑"/>
              </a:rPr>
              <a:t>长。</a:t>
            </a:r>
            <a:endParaRPr lang="en-US" altLang="en-US" sz="1200"/>
          </a:p>
        </p:txBody>
      </p:sp>
      <p:sp>
        <p:nvSpPr>
          <p:cNvPr id="140" name="textbox 140"/>
          <p:cNvSpPr/>
          <p:nvPr/>
        </p:nvSpPr>
        <p:spPr>
          <a:xfrm>
            <a:off x="2068338" y="5625464"/>
            <a:ext cx="5044440" cy="4673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20">
                <a:solidFill>
                  <a:srgbClr val="595959">
                    <a:alpha val="100000"/>
                  </a:srgbClr>
                </a:solidFill>
                <a:latin typeface="微软雅黑"/>
                <a:ea typeface="微软雅黑"/>
                <a:cs typeface="微软雅黑"/>
              </a:rPr>
              <a:t>2016              2017              2018              2019              2020              2021             </a:t>
            </a:r>
            <a:r>
              <a:rPr sz="900" spc="10">
                <a:solidFill>
                  <a:srgbClr val="595959">
                    <a:alpha val="100000"/>
                  </a:srgbClr>
                </a:solidFill>
                <a:latin typeface="微软雅黑"/>
                <a:ea typeface="微软雅黑"/>
                <a:cs typeface="微软雅黑"/>
              </a:rPr>
              <a:t>2</a:t>
            </a:r>
            <a:r>
              <a:rPr sz="900" spc="0">
                <a:solidFill>
                  <a:srgbClr val="595959">
                    <a:alpha val="100000"/>
                  </a:srgbClr>
                </a:solidFill>
                <a:latin typeface="微软雅黑"/>
                <a:ea typeface="微软雅黑"/>
                <a:cs typeface="微软雅黑"/>
              </a:rPr>
              <a:t>022e</a:t>
            </a:r>
            <a:endParaRPr lang="en-US" altLang="en-US" sz="900"/>
          </a:p>
          <a:p>
            <a:pPr algn="l" rtl="0" eaLnBrk="0">
              <a:lnSpc>
                <a:spcPct val="106000"/>
              </a:lnSpc>
            </a:pPr>
            <a:endParaRPr lang="en-US" altLang="en-US" sz="700"/>
          </a:p>
          <a:p>
            <a:pPr marL="2049780" algn="l" rtl="0" eaLnBrk="0">
              <a:lnSpc>
                <a:spcPts val="1290"/>
              </a:lnSpc>
              <a:spcBef>
                <a:spcPct val="0"/>
              </a:spcBef>
              <a:tabLst>
                <a:tab pos="2084070"/>
              </a:tabLst>
            </a:pPr>
            <a:r>
              <a:rPr sz="900" spc="0">
                <a:solidFill>
                  <a:srgbClr val="595959">
                    <a:alpha val="100000"/>
                  </a:srgbClr>
                </a:solidFill>
                <a:latin typeface="微软雅黑"/>
                <a:ea typeface="微软雅黑"/>
                <a:cs typeface="微软雅黑"/>
              </a:rPr>
              <a:t>	</a:t>
            </a:r>
            <a:r>
              <a:rPr sz="900" spc="80">
                <a:solidFill>
                  <a:srgbClr val="595959">
                    <a:alpha val="100000"/>
                  </a:srgbClr>
                </a:solidFill>
                <a:latin typeface="微软雅黑"/>
                <a:ea typeface="微软雅黑"/>
                <a:cs typeface="微软雅黑"/>
              </a:rPr>
              <a:t>锂电车占比 ( % </a:t>
            </a:r>
            <a:r>
              <a:rPr sz="900" spc="10">
                <a:solidFill>
                  <a:srgbClr val="595959">
                    <a:alpha val="100000"/>
                  </a:srgbClr>
                </a:solidFill>
                <a:latin typeface="微软雅黑"/>
                <a:ea typeface="微软雅黑"/>
                <a:cs typeface="微软雅黑"/>
              </a:rPr>
              <a:t>)</a:t>
            </a:r>
            <a:endParaRPr lang="en-US" altLang="en-US" sz="900"/>
          </a:p>
        </p:txBody>
      </p:sp>
      <p:pic>
        <p:nvPicPr>
          <p:cNvPr id="141" name="picture 141"/>
          <p:cNvPicPr>
            <a:picLocks noChangeAspect="1"/>
          </p:cNvPicPr>
          <p:nvPr/>
        </p:nvPicPr>
        <p:blipFill>
          <a:blip r:embed="rId3"/>
          <a:stretch>
            <a:fillRect/>
          </a:stretch>
        </p:blipFill>
        <p:spPr>
          <a:xfrm rot="21600000">
            <a:off x="4042833" y="5964232"/>
            <a:ext cx="75410" cy="75409"/>
          </a:xfrm>
          <a:prstGeom prst="rect">
            <a:avLst/>
          </a:prstGeom>
        </p:spPr>
      </p:pic>
      <p:sp>
        <p:nvSpPr>
          <p:cNvPr id="142" name="textbox 142"/>
          <p:cNvSpPr/>
          <p:nvPr/>
        </p:nvSpPr>
        <p:spPr>
          <a:xfrm>
            <a:off x="2758476" y="2904769"/>
            <a:ext cx="4358640" cy="5359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665"/>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2016-2022年中国两轮锂电车销量占比及</a:t>
            </a:r>
            <a:r>
              <a:rPr sz="1300" spc="7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预</a:t>
            </a:r>
            <a:r>
              <a:rPr sz="1300" spc="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测</a:t>
            </a:r>
            <a:endParaRPr lang="en-US" altLang="en-US" sz="1300"/>
          </a:p>
          <a:p>
            <a:pPr algn="l" rtl="0" eaLnBrk="0">
              <a:lnSpc>
                <a:spcPct val="110000"/>
              </a:lnSpc>
            </a:pPr>
            <a:endParaRPr lang="en-US" altLang="en-US" sz="800"/>
          </a:p>
          <a:p>
            <a:pPr algn="r" rtl="0" eaLnBrk="0">
              <a:lnSpc>
                <a:spcPts val="1290"/>
              </a:lnSpc>
              <a:spcBef>
                <a:spcPts val="5"/>
              </a:spcBef>
            </a:pPr>
            <a:r>
              <a:rPr sz="900" spc="50">
                <a:solidFill>
                  <a:srgbClr val="595959">
                    <a:alpha val="100000"/>
                  </a:srgbClr>
                </a:solidFill>
                <a:latin typeface="微软雅黑"/>
                <a:ea typeface="微软雅黑"/>
                <a:cs typeface="微软雅黑"/>
              </a:rPr>
              <a:t>27.3</a:t>
            </a:r>
            <a:r>
              <a:rPr sz="900" spc="30">
                <a:solidFill>
                  <a:srgbClr val="595959">
                    <a:alpha val="100000"/>
                  </a:srgbClr>
                </a:solidFill>
                <a:latin typeface="微软雅黑"/>
                <a:ea typeface="微软雅黑"/>
                <a:cs typeface="微软雅黑"/>
              </a:rPr>
              <a:t>%</a:t>
            </a:r>
            <a:endParaRPr lang="en-US" altLang="en-US" sz="900"/>
          </a:p>
        </p:txBody>
      </p:sp>
      <p:sp>
        <p:nvSpPr>
          <p:cNvPr id="146" name="textbox 146"/>
          <p:cNvSpPr/>
          <p:nvPr/>
        </p:nvSpPr>
        <p:spPr>
          <a:xfrm>
            <a:off x="536900" y="550366"/>
            <a:ext cx="4892040" cy="4635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algn="l" rtl="0" eaLnBrk="0">
              <a:lnSpc>
                <a:spcPct val="93000"/>
              </a:lnSpc>
            </a:pPr>
            <a:r>
              <a:rPr sz="3100" spc="100">
                <a:solidFill>
                  <a:srgbClr val="8BC53F">
                    <a:alpha val="100000"/>
                  </a:srgbClr>
                </a:solidFill>
                <a:latin typeface="微软雅黑"/>
                <a:ea typeface="微软雅黑"/>
                <a:cs typeface="微软雅黑"/>
              </a:rPr>
              <a:t>两轮电动车市场锂电渗透</a:t>
            </a:r>
            <a:r>
              <a:rPr sz="3100" spc="10">
                <a:solidFill>
                  <a:srgbClr val="8BC53F">
                    <a:alpha val="100000"/>
                  </a:srgbClr>
                </a:solidFill>
                <a:latin typeface="微软雅黑"/>
                <a:ea typeface="微软雅黑"/>
                <a:cs typeface="微软雅黑"/>
              </a:rPr>
              <a:t>率</a:t>
            </a:r>
            <a:endParaRPr lang="en-US" altLang="en-US" sz="3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7" name="textbox 157"/>
          <p:cNvSpPr/>
          <p:nvPr/>
        </p:nvSpPr>
        <p:spPr>
          <a:xfrm>
            <a:off x="524911" y="1584908"/>
            <a:ext cx="8112759" cy="13290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9000"/>
              </a:lnSpc>
            </a:pPr>
            <a:endParaRPr lang="en-US" altLang="en-US" sz="100"/>
          </a:p>
          <a:p>
            <a:pPr marL="16510" indent="-635" algn="l" rtl="0" eaLnBrk="0">
              <a:lnSpc>
                <a:spcPct val="119000"/>
              </a:lnSpc>
            </a:pPr>
            <a:r>
              <a:rPr sz="1200" spc="-10">
                <a:solidFill>
                  <a:srgbClr val="595959">
                    <a:alpha val="100000"/>
                  </a:srgbClr>
                </a:solidFill>
                <a:latin typeface="微软雅黑"/>
                <a:ea typeface="微软雅黑"/>
                <a:cs typeface="微软雅黑"/>
              </a:rPr>
              <a:t>从车型销售情况看，《新国标》后简易款车型的销量增长更快 ，车型占比扩大，主要原因有</a:t>
            </a:r>
            <a:r>
              <a:rPr sz="1200" spc="0">
                <a:solidFill>
                  <a:srgbClr val="595959">
                    <a:alpha val="100000"/>
                  </a:srgbClr>
                </a:solidFill>
                <a:latin typeface="微软雅黑"/>
                <a:ea typeface="微软雅黑"/>
                <a:cs typeface="微软雅黑"/>
              </a:rPr>
              <a:t>简易款基本不受上牌困扰、车 </a:t>
            </a:r>
            <a:r>
              <a:rPr sz="1200" spc="-10">
                <a:solidFill>
                  <a:srgbClr val="595959">
                    <a:alpha val="100000"/>
                  </a:srgbClr>
                </a:solidFill>
                <a:latin typeface="微软雅黑"/>
                <a:ea typeface="微软雅黑"/>
                <a:cs typeface="微软雅黑"/>
              </a:rPr>
              <a:t>型价</a:t>
            </a:r>
            <a:r>
              <a:rPr sz="1200" spc="0">
                <a:solidFill>
                  <a:srgbClr val="595959">
                    <a:alpha val="100000"/>
                  </a:srgbClr>
                </a:solidFill>
                <a:latin typeface="微软雅黑"/>
                <a:ea typeface="微软雅黑"/>
                <a:cs typeface="微软雅黑"/>
              </a:rPr>
              <a:t>位更低，用户决策成本更低，更能满足用户在新政策下达后边观望边过渡的消费需求。在《新国标》执行的第三年， </a:t>
            </a:r>
            <a:r>
              <a:rPr sz="1200" spc="-10">
                <a:solidFill>
                  <a:srgbClr val="595959">
                    <a:alpha val="100000"/>
                  </a:srgbClr>
                </a:solidFill>
                <a:latin typeface="微软雅黑"/>
                <a:ea typeface="微软雅黑"/>
                <a:cs typeface="微软雅黑"/>
              </a:rPr>
              <a:t>消费者的政策观望情绪减退 ，加之先行城市的示范作用，消费者重心回归对外观、</a:t>
            </a:r>
            <a:r>
              <a:rPr sz="1200" spc="0">
                <a:solidFill>
                  <a:srgbClr val="595959">
                    <a:alpha val="100000"/>
                  </a:srgbClr>
                </a:solidFill>
                <a:latin typeface="微软雅黑"/>
                <a:ea typeface="微软雅黑"/>
                <a:cs typeface="微软雅黑"/>
              </a:rPr>
              <a:t>性能、骑行舒适度等本质的需要，符合 </a:t>
            </a:r>
            <a:r>
              <a:rPr sz="1200" spc="-30">
                <a:solidFill>
                  <a:srgbClr val="595959">
                    <a:alpha val="100000"/>
                  </a:srgbClr>
                </a:solidFill>
                <a:latin typeface="微软雅黑"/>
                <a:ea typeface="微软雅黑"/>
                <a:cs typeface="微软雅黑"/>
              </a:rPr>
              <a:t>《新国标》的豪华款车型销量增长提速 ，市场份额回升并有望持续获得高增长。在产品价格方面，   《</a:t>
            </a:r>
            <a:r>
              <a:rPr sz="1200" spc="0">
                <a:solidFill>
                  <a:srgbClr val="595959">
                    <a:alpha val="100000"/>
                  </a:srgbClr>
                </a:solidFill>
                <a:latin typeface="微软雅黑"/>
                <a:ea typeface="微软雅黑"/>
                <a:cs typeface="微软雅黑"/>
              </a:rPr>
              <a:t>新国标》加剧品牌市 </a:t>
            </a:r>
            <a:r>
              <a:rPr sz="1200" spc="-20">
                <a:solidFill>
                  <a:srgbClr val="595959">
                    <a:alpha val="100000"/>
                  </a:srgbClr>
                </a:solidFill>
                <a:latin typeface="微软雅黑"/>
                <a:ea typeface="微软雅黑"/>
                <a:cs typeface="微软雅黑"/>
              </a:rPr>
              <a:t>场份额竞争战， 各大品牌为夺得更高市场份额扩大产品营销力度，提高促销车型</a:t>
            </a:r>
            <a:r>
              <a:rPr sz="1200" spc="-10">
                <a:solidFill>
                  <a:srgbClr val="595959">
                    <a:alpha val="100000"/>
                  </a:srgbClr>
                </a:solidFill>
                <a:latin typeface="微软雅黑"/>
                <a:ea typeface="微软雅黑"/>
                <a:cs typeface="微软雅黑"/>
              </a:rPr>
              <a:t>占</a:t>
            </a:r>
            <a:r>
              <a:rPr sz="1200" spc="0">
                <a:solidFill>
                  <a:srgbClr val="595959">
                    <a:alpha val="100000"/>
                  </a:srgbClr>
                </a:solidFill>
                <a:latin typeface="微软雅黑"/>
                <a:ea typeface="微软雅黑"/>
                <a:cs typeface="微软雅黑"/>
              </a:rPr>
              <a:t>比等， 致使产品均价有所下滑。从长期 </a:t>
            </a:r>
            <a:r>
              <a:rPr sz="1200" spc="-20">
                <a:solidFill>
                  <a:srgbClr val="595959">
                    <a:alpha val="100000"/>
                  </a:srgbClr>
                </a:solidFill>
                <a:latin typeface="微软雅黑"/>
                <a:ea typeface="微软雅黑"/>
                <a:cs typeface="微软雅黑"/>
              </a:rPr>
              <a:t>来看 ，在《新国标》的提质与清出影响下，两轮电动</a:t>
            </a:r>
            <a:r>
              <a:rPr sz="1200" spc="-10">
                <a:solidFill>
                  <a:srgbClr val="595959">
                    <a:alpha val="100000"/>
                  </a:srgbClr>
                </a:solidFill>
                <a:latin typeface="微软雅黑"/>
                <a:ea typeface="微软雅黑"/>
                <a:cs typeface="微软雅黑"/>
              </a:rPr>
              <a:t>车</a:t>
            </a:r>
            <a:r>
              <a:rPr sz="1200" spc="0">
                <a:solidFill>
                  <a:srgbClr val="595959">
                    <a:alpha val="100000"/>
                  </a:srgbClr>
                </a:solidFill>
                <a:latin typeface="微软雅黑"/>
                <a:ea typeface="微软雅黑"/>
                <a:cs typeface="微软雅黑"/>
              </a:rPr>
              <a:t>有望带来量价齐升。</a:t>
            </a:r>
            <a:endParaRPr lang="en-US" altLang="en-US" sz="1200"/>
          </a:p>
        </p:txBody>
      </p:sp>
      <p:grpSp>
        <p:nvGrpSpPr>
          <p:cNvPr id="24" name="group 24"/>
          <p:cNvGrpSpPr/>
          <p:nvPr/>
        </p:nvGrpSpPr>
        <p:grpSpPr>
          <a:xfrm rot="21600000">
            <a:off x="5523444" y="5662335"/>
            <a:ext cx="2279771" cy="492625"/>
            <a:chExt cx="2279771" cy="492625"/>
          </a:xfrm>
        </p:grpSpPr>
        <p:sp>
          <p:nvSpPr>
            <p:cNvPr id="158" name="path"/>
            <p:cNvSpPr/>
            <p:nvPr/>
          </p:nvSpPr>
          <p:spPr>
            <a:xfrm>
              <a:off x="12700" y="12700"/>
              <a:ext cx="2254371" cy="467225"/>
            </a:xfrm>
            <a:custGeom>
              <a:rect l="0" t="0" r="0" b="0"/>
              <a:pathLst>
                <a:path w="3550" h="735">
                  <a:moveTo>
                    <a:pt x="0" y="367"/>
                  </a:moveTo>
                  <a:cubicBezTo>
                    <a:pt x="0" y="164"/>
                    <a:pt x="794" y="0"/>
                    <a:pt x="1775" y="0"/>
                  </a:cubicBezTo>
                  <a:cubicBezTo>
                    <a:pt x="2755" y="0"/>
                    <a:pt x="3550" y="164"/>
                    <a:pt x="3550" y="367"/>
                  </a:cubicBezTo>
                  <a:cubicBezTo>
                    <a:pt x="3550" y="571"/>
                    <a:pt x="2755" y="735"/>
                    <a:pt x="1775" y="735"/>
                  </a:cubicBezTo>
                  <a:cubicBezTo>
                    <a:pt x="794" y="735"/>
                    <a:pt x="0" y="571"/>
                    <a:pt x="0" y="367"/>
                  </a:cubicBezTo>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path"/>
            <p:cNvSpPr/>
            <p:nvPr/>
          </p:nvSpPr>
          <p:spPr>
            <a:xfrm>
              <a:off x="0" y="0"/>
              <a:ext cx="2279771" cy="492625"/>
            </a:xfrm>
            <a:custGeom>
              <a:rect l="0" t="0" r="0" b="0"/>
              <a:pathLst>
                <a:path w="3589" h="775">
                  <a:moveTo>
                    <a:pt x="20" y="387"/>
                  </a:moveTo>
                  <a:cubicBezTo>
                    <a:pt x="20" y="184"/>
                    <a:pt x="814" y="20"/>
                    <a:pt x="1795" y="20"/>
                  </a:cubicBezTo>
                  <a:cubicBezTo>
                    <a:pt x="2775" y="20"/>
                    <a:pt x="3570" y="184"/>
                    <a:pt x="3570" y="387"/>
                  </a:cubicBezTo>
                  <a:cubicBezTo>
                    <a:pt x="3570" y="591"/>
                    <a:pt x="2775" y="755"/>
                    <a:pt x="1795" y="755"/>
                  </a:cubicBezTo>
                  <a:cubicBezTo>
                    <a:pt x="814" y="755"/>
                    <a:pt x="20" y="591"/>
                    <a:pt x="20" y="387"/>
                  </a:cubicBezTo>
                </a:path>
              </a:pathLst>
            </a:custGeom>
            <a:noFill/>
            <a:ln w="25400" cap="flat">
              <a:solidFill>
                <a:srgbClr val="B2D23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aphicFrame>
        <p:nvGraphicFramePr>
          <p:cNvPr id="160" name="table 160"/>
          <p:cNvGraphicFramePr>
            <a:graphicFrameLocks noGrp="1"/>
          </p:cNvGraphicFramePr>
          <p:nvPr/>
        </p:nvGraphicFramePr>
        <p:xfrm>
          <a:off x="4815419" y="3401567"/>
          <a:ext cx="3702685" cy="2753360"/>
        </p:xfrm>
        <a:graphic>
          <a:graphicData uri="http://schemas.openxmlformats.org/drawingml/2006/table">
            <a:tbl>
              <a:tblPr/>
              <a:tblGrid>
                <a:gridCol w="457200"/>
                <a:gridCol w="3245485"/>
              </a:tblGrid>
              <a:tr h="2753360">
                <a:tc>
                  <a:txBody>
                    <a:bodyPr vert="horz" wrap="square"/>
                    <a:lstStyle/>
                    <a:p>
                      <a:pPr algn="l" rtl="0" eaLnBrk="0">
                        <a:lnSpc>
                          <a:spcPct val="113000"/>
                        </a:lnSpc>
                      </a:pPr>
                      <a:endParaRPr lang="en-US" altLang="en-US" sz="700"/>
                    </a:p>
                    <a:p>
                      <a:pPr marL="635" algn="l" rtl="0" eaLnBrk="0">
                        <a:lnSpc>
                          <a:spcPct val="95000"/>
                        </a:lnSpc>
                        <a:spcBef>
                          <a:spcPts val="5"/>
                        </a:spcBef>
                      </a:pPr>
                      <a:r>
                        <a:rPr sz="1300" spc="100">
                          <a:solidFill>
                            <a:srgbClr val="404040">
                              <a:alpha val="100000"/>
                            </a:srgbClr>
                          </a:solidFill>
                          <a:latin typeface="微软雅黑"/>
                          <a:ea typeface="微软雅黑"/>
                          <a:cs typeface="微软雅黑"/>
                        </a:rPr>
                        <a:t>雅</a:t>
                      </a:r>
                      <a:r>
                        <a:rPr sz="1300" spc="80">
                          <a:solidFill>
                            <a:srgbClr val="404040">
                              <a:alpha val="100000"/>
                            </a:srgbClr>
                          </a:solidFill>
                          <a:latin typeface="微软雅黑"/>
                          <a:ea typeface="微软雅黑"/>
                          <a:cs typeface="微软雅黑"/>
                        </a:rPr>
                        <a:t>迪</a:t>
                      </a:r>
                      <a:endParaRPr lang="en-US" altLang="en-US" sz="1300"/>
                    </a:p>
                    <a:p>
                      <a:pPr algn="l" rtl="0" eaLnBrk="0">
                        <a:lnSpc>
                          <a:spcPct val="120000"/>
                        </a:lnSpc>
                      </a:pPr>
                      <a:endParaRPr lang="en-US" altLang="en-US" sz="1000"/>
                    </a:p>
                    <a:p>
                      <a:pPr algn="l" rtl="0" eaLnBrk="0">
                        <a:lnSpc>
                          <a:spcPct val="120000"/>
                        </a:lnSpc>
                      </a:pPr>
                      <a:endParaRPr lang="en-US" altLang="en-US" sz="1000"/>
                    </a:p>
                    <a:p>
                      <a:pPr algn="l" rtl="0" eaLnBrk="0">
                        <a:lnSpc>
                          <a:spcPct val="93000"/>
                        </a:lnSpc>
                        <a:spcBef>
                          <a:spcPts val="400"/>
                        </a:spcBef>
                      </a:pPr>
                      <a:r>
                        <a:rPr sz="1300" spc="100">
                          <a:solidFill>
                            <a:srgbClr val="404040">
                              <a:alpha val="100000"/>
                            </a:srgbClr>
                          </a:solidFill>
                          <a:latin typeface="微软雅黑"/>
                          <a:ea typeface="微软雅黑"/>
                          <a:cs typeface="微软雅黑"/>
                        </a:rPr>
                        <a:t>爱</a:t>
                      </a:r>
                      <a:r>
                        <a:rPr sz="1300" spc="90">
                          <a:solidFill>
                            <a:srgbClr val="404040">
                              <a:alpha val="100000"/>
                            </a:srgbClr>
                          </a:solidFill>
                          <a:latin typeface="微软雅黑"/>
                          <a:ea typeface="微软雅黑"/>
                          <a:cs typeface="微软雅黑"/>
                        </a:rPr>
                        <a:t>玛</a:t>
                      </a:r>
                      <a:endParaRPr lang="en-US" altLang="en-US" sz="1300"/>
                    </a:p>
                    <a:p>
                      <a:pPr algn="l" rtl="0" eaLnBrk="0">
                        <a:lnSpc>
                          <a:spcPct val="144000"/>
                        </a:lnSpc>
                      </a:pPr>
                      <a:endParaRPr lang="en-US" altLang="en-US" sz="1000"/>
                    </a:p>
                    <a:p>
                      <a:pPr algn="l" rtl="0" eaLnBrk="0">
                        <a:lnSpc>
                          <a:spcPct val="144000"/>
                        </a:lnSpc>
                      </a:pPr>
                      <a:endParaRPr lang="en-US" altLang="en-US" sz="1000"/>
                    </a:p>
                    <a:p>
                      <a:pPr algn="l" rtl="0" eaLnBrk="0">
                        <a:lnSpc>
                          <a:spcPct val="108000"/>
                        </a:lnSpc>
                      </a:pPr>
                      <a:endParaRPr lang="en-US" altLang="en-US" sz="300"/>
                    </a:p>
                    <a:p>
                      <a:pPr marL="1905" algn="l" rtl="0" eaLnBrk="0">
                        <a:lnSpc>
                          <a:spcPct val="95000"/>
                        </a:lnSpc>
                        <a:spcBef>
                          <a:spcPct val="0"/>
                        </a:spcBef>
                      </a:pPr>
                      <a:r>
                        <a:rPr sz="1300" spc="90">
                          <a:solidFill>
                            <a:srgbClr val="404040">
                              <a:alpha val="100000"/>
                            </a:srgbClr>
                          </a:solidFill>
                          <a:latin typeface="微软雅黑"/>
                          <a:ea typeface="微软雅黑"/>
                          <a:cs typeface="微软雅黑"/>
                        </a:rPr>
                        <a:t>小</a:t>
                      </a:r>
                      <a:r>
                        <a:rPr sz="1300" spc="80">
                          <a:solidFill>
                            <a:srgbClr val="404040">
                              <a:alpha val="100000"/>
                            </a:srgbClr>
                          </a:solidFill>
                          <a:latin typeface="微软雅黑"/>
                          <a:ea typeface="微软雅黑"/>
                          <a:cs typeface="微软雅黑"/>
                        </a:rPr>
                        <a:t>牛</a:t>
                      </a:r>
                      <a:endParaRPr lang="en-US" altLang="en-US" sz="1300"/>
                    </a:p>
                  </a:txBody>
                  <a:tcPr marL="0" marR="0" marT="0" marB="0">
                    <a:lnL>
                      <a:noFill/>
                    </a:lnL>
                    <a:lnR>
                      <a:noFill/>
                    </a:lnR>
                    <a:lnT>
                      <a:noFill/>
                    </a:lnT>
                    <a:lnB>
                      <a:noFill/>
                    </a:lnB>
                  </a:tcPr>
                </a:tc>
                <a:tc>
                  <a:txBody>
                    <a:bodyPr vert="horz" wrap="square"/>
                    <a:lstStyle/>
                    <a:p>
                      <a:pPr algn="l" rtl="0" eaLnBrk="0">
                        <a:lnSpc>
                          <a:spcPct val="21000"/>
                        </a:lnSpc>
                      </a:pPr>
                      <a:endParaRPr lang="en-US" altLang="en-US" sz="100"/>
                    </a:p>
                    <a:p>
                      <a:pPr marL="103505" indent="-635" algn="l" rtl="0" eaLnBrk="0">
                        <a:lnSpc>
                          <a:spcPct val="110000"/>
                        </a:lnSpc>
                      </a:pPr>
                      <a:r>
                        <a:rPr sz="900" spc="60">
                          <a:solidFill>
                            <a:srgbClr val="595959">
                              <a:alpha val="100000"/>
                            </a:srgbClr>
                          </a:solidFill>
                          <a:latin typeface="微软雅黑"/>
                          <a:ea typeface="微软雅黑"/>
                          <a:cs typeface="微软雅黑"/>
                        </a:rPr>
                        <a:t>根据雅迪公司财报数据 ，雅迪2020年简易款、  豪华</a:t>
                      </a:r>
                      <a:r>
                        <a:rPr sz="900" spc="0">
                          <a:solidFill>
                            <a:srgbClr val="595959">
                              <a:alpha val="100000"/>
                            </a:srgbClr>
                          </a:solidFill>
                          <a:latin typeface="微软雅黑"/>
                          <a:ea typeface="微软雅黑"/>
                          <a:cs typeface="微软雅黑"/>
                        </a:rPr>
                        <a:t>款车 </a:t>
                      </a:r>
                      <a:r>
                        <a:rPr sz="900" spc="70">
                          <a:solidFill>
                            <a:srgbClr val="595959">
                              <a:alpha val="100000"/>
                            </a:srgbClr>
                          </a:solidFill>
                          <a:latin typeface="微软雅黑"/>
                          <a:ea typeface="微软雅黑"/>
                          <a:cs typeface="微软雅黑"/>
                        </a:rPr>
                        <a:t>型产品均价较2019年的简易款、  豪华款产品均价分</a:t>
                      </a:r>
                      <a:r>
                        <a:rPr sz="900" spc="60">
                          <a:solidFill>
                            <a:srgbClr val="595959">
                              <a:alpha val="100000"/>
                            </a:srgbClr>
                          </a:solidFill>
                          <a:latin typeface="微软雅黑"/>
                          <a:ea typeface="微软雅黑"/>
                          <a:cs typeface="微软雅黑"/>
                        </a:rPr>
                        <a:t>别</a:t>
                      </a:r>
                      <a:r>
                        <a:rPr sz="900" spc="0">
                          <a:solidFill>
                            <a:srgbClr val="595959">
                              <a:alpha val="100000"/>
                            </a:srgbClr>
                          </a:solidFill>
                          <a:latin typeface="微软雅黑"/>
                          <a:ea typeface="微软雅黑"/>
                          <a:cs typeface="微软雅黑"/>
                        </a:rPr>
                        <a:t>下 </a:t>
                      </a:r>
                      <a:r>
                        <a:rPr sz="900" spc="90">
                          <a:solidFill>
                            <a:srgbClr val="595959">
                              <a:alpha val="100000"/>
                            </a:srgbClr>
                          </a:solidFill>
                          <a:latin typeface="微软雅黑"/>
                          <a:ea typeface="微软雅黑"/>
                          <a:cs typeface="微软雅黑"/>
                        </a:rPr>
                        <a:t>降了9%和8%左</a:t>
                      </a:r>
                      <a:r>
                        <a:rPr sz="900" spc="50">
                          <a:solidFill>
                            <a:srgbClr val="595959">
                              <a:alpha val="100000"/>
                            </a:srgbClr>
                          </a:solidFill>
                          <a:latin typeface="微软雅黑"/>
                          <a:ea typeface="微软雅黑"/>
                          <a:cs typeface="微软雅黑"/>
                        </a:rPr>
                        <a:t>右</a:t>
                      </a:r>
                      <a:endParaRPr lang="en-US" altLang="en-US" sz="900"/>
                    </a:p>
                    <a:p>
                      <a:pPr marL="102235" algn="l" rtl="0" eaLnBrk="0">
                        <a:lnSpc>
                          <a:spcPct val="111000"/>
                        </a:lnSpc>
                        <a:spcBef>
                          <a:spcPts val="1130"/>
                        </a:spcBef>
                      </a:pPr>
                      <a:r>
                        <a:rPr sz="900" spc="90">
                          <a:solidFill>
                            <a:srgbClr val="595959">
                              <a:alpha val="100000"/>
                            </a:srgbClr>
                          </a:solidFill>
                          <a:latin typeface="微软雅黑"/>
                          <a:ea typeface="微软雅黑"/>
                          <a:cs typeface="微软雅黑"/>
                        </a:rPr>
                        <a:t>根据爱玛2021年上市招股书，爱玛2020年1099</a:t>
                      </a:r>
                      <a:r>
                        <a:rPr sz="900" spc="60">
                          <a:solidFill>
                            <a:srgbClr val="595959">
                              <a:alpha val="100000"/>
                            </a:srgbClr>
                          </a:solidFill>
                          <a:latin typeface="微软雅黑"/>
                          <a:ea typeface="微软雅黑"/>
                          <a:cs typeface="微软雅黑"/>
                        </a:rPr>
                        <a:t>元</a:t>
                      </a:r>
                      <a:r>
                        <a:rPr sz="900" spc="0">
                          <a:solidFill>
                            <a:srgbClr val="595959">
                              <a:alpha val="100000"/>
                            </a:srgbClr>
                          </a:solidFill>
                          <a:latin typeface="微软雅黑"/>
                          <a:ea typeface="微软雅黑"/>
                          <a:cs typeface="微软雅黑"/>
                        </a:rPr>
                        <a:t>以下   </a:t>
                      </a:r>
                      <a:r>
                        <a:rPr sz="900" spc="100">
                          <a:solidFill>
                            <a:srgbClr val="595959">
                              <a:alpha val="100000"/>
                            </a:srgbClr>
                          </a:solidFill>
                          <a:latin typeface="微软雅黑"/>
                          <a:ea typeface="微软雅黑"/>
                          <a:cs typeface="微软雅黑"/>
                        </a:rPr>
                        <a:t>简易款电动自行车销量占比达49.6%，金额</a:t>
                      </a:r>
                      <a:r>
                        <a:rPr sz="900" spc="70">
                          <a:solidFill>
                            <a:srgbClr val="595959">
                              <a:alpha val="100000"/>
                            </a:srgbClr>
                          </a:solidFill>
                          <a:latin typeface="微软雅黑"/>
                          <a:ea typeface="微软雅黑"/>
                          <a:cs typeface="微软雅黑"/>
                        </a:rPr>
                        <a:t>占</a:t>
                      </a:r>
                      <a:r>
                        <a:rPr sz="900" spc="0">
                          <a:solidFill>
                            <a:srgbClr val="595959">
                              <a:alpha val="100000"/>
                            </a:srgbClr>
                          </a:solidFill>
                          <a:latin typeface="微软雅黑"/>
                          <a:ea typeface="微软雅黑"/>
                          <a:cs typeface="微软雅黑"/>
                        </a:rPr>
                        <a:t>比达           </a:t>
                      </a:r>
                      <a:r>
                        <a:rPr sz="900" spc="70">
                          <a:solidFill>
                            <a:srgbClr val="595959">
                              <a:alpha val="100000"/>
                            </a:srgbClr>
                          </a:solidFill>
                          <a:latin typeface="微软雅黑"/>
                          <a:ea typeface="微软雅黑"/>
                          <a:cs typeface="微软雅黑"/>
                        </a:rPr>
                        <a:t>36.6% ，两项数据在2019年的占比仅为8.8%和6</a:t>
                      </a:r>
                      <a:r>
                        <a:rPr sz="900" spc="40">
                          <a:solidFill>
                            <a:srgbClr val="595959">
                              <a:alpha val="100000"/>
                            </a:srgbClr>
                          </a:solidFill>
                          <a:latin typeface="微软雅黑"/>
                          <a:ea typeface="微软雅黑"/>
                          <a:cs typeface="微软雅黑"/>
                        </a:rPr>
                        <a:t>.</a:t>
                      </a:r>
                      <a:r>
                        <a:rPr sz="900" spc="0">
                          <a:solidFill>
                            <a:srgbClr val="595959">
                              <a:alpha val="100000"/>
                            </a:srgbClr>
                          </a:solidFill>
                          <a:latin typeface="微软雅黑"/>
                          <a:ea typeface="微软雅黑"/>
                          <a:cs typeface="微软雅黑"/>
                        </a:rPr>
                        <a:t>5%</a:t>
                      </a:r>
                      <a:endParaRPr lang="en-US" altLang="en-US" sz="900"/>
                    </a:p>
                    <a:p>
                      <a:pPr marL="102235" indent="0" algn="l" rtl="0" eaLnBrk="0">
                        <a:lnSpc>
                          <a:spcPct val="113000"/>
                        </a:lnSpc>
                        <a:spcBef>
                          <a:spcPts val="1055"/>
                        </a:spcBef>
                      </a:pPr>
                      <a:r>
                        <a:rPr sz="900" spc="60">
                          <a:solidFill>
                            <a:srgbClr val="595959">
                              <a:alpha val="100000"/>
                            </a:srgbClr>
                          </a:solidFill>
                          <a:latin typeface="微软雅黑"/>
                          <a:ea typeface="微软雅黑"/>
                          <a:cs typeface="微软雅黑"/>
                        </a:rPr>
                        <a:t>根据小牛公司财报数据 ，2500元-3500元价格段</a:t>
                      </a:r>
                      <a:r>
                        <a:rPr sz="900" spc="10">
                          <a:solidFill>
                            <a:srgbClr val="595959">
                              <a:alpha val="100000"/>
                            </a:srgbClr>
                          </a:solidFill>
                          <a:latin typeface="微软雅黑"/>
                          <a:ea typeface="微软雅黑"/>
                          <a:cs typeface="微软雅黑"/>
                        </a:rPr>
                        <a:t>车</a:t>
                      </a:r>
                      <a:r>
                        <a:rPr sz="900" spc="0">
                          <a:solidFill>
                            <a:srgbClr val="595959">
                              <a:alpha val="100000"/>
                            </a:srgbClr>
                          </a:solidFill>
                          <a:latin typeface="微软雅黑"/>
                          <a:ea typeface="微软雅黑"/>
                          <a:cs typeface="微软雅黑"/>
                        </a:rPr>
                        <a:t>型G0、  F</a:t>
                      </a:r>
                      <a:r>
                        <a:rPr sz="900" spc="30">
                          <a:solidFill>
                            <a:srgbClr val="595959">
                              <a:alpha val="100000"/>
                            </a:srgbClr>
                          </a:solidFill>
                          <a:latin typeface="微软雅黑"/>
                          <a:ea typeface="微软雅黑"/>
                          <a:cs typeface="微软雅黑"/>
                        </a:rPr>
                        <a:t>0、  </a:t>
                      </a:r>
                      <a:r>
                        <a:rPr sz="900" spc="0">
                          <a:solidFill>
                            <a:srgbClr val="595959">
                              <a:alpha val="100000"/>
                            </a:srgbClr>
                          </a:solidFill>
                          <a:latin typeface="微软雅黑"/>
                          <a:ea typeface="微软雅黑"/>
                          <a:cs typeface="微软雅黑"/>
                        </a:rPr>
                        <a:t>C</a:t>
                      </a:r>
                      <a:r>
                        <a:rPr sz="900" spc="30">
                          <a:solidFill>
                            <a:srgbClr val="595959">
                              <a:alpha val="100000"/>
                            </a:srgbClr>
                          </a:solidFill>
                          <a:latin typeface="微软雅黑"/>
                          <a:ea typeface="微软雅黑"/>
                          <a:cs typeface="微软雅黑"/>
                        </a:rPr>
                        <a:t>0销量在2020年的销量12.0万辆，  占</a:t>
                      </a:r>
                      <a:r>
                        <a:rPr sz="900" spc="0">
                          <a:solidFill>
                            <a:srgbClr val="595959">
                              <a:alpha val="100000"/>
                            </a:srgbClr>
                          </a:solidFill>
                          <a:latin typeface="微软雅黑"/>
                          <a:ea typeface="微软雅黑"/>
                          <a:cs typeface="微软雅黑"/>
                        </a:rPr>
                        <a:t>总销量的         </a:t>
                      </a:r>
                      <a:r>
                        <a:rPr sz="900" spc="10">
                          <a:solidFill>
                            <a:srgbClr val="595959">
                              <a:alpha val="100000"/>
                            </a:srgbClr>
                          </a:solidFill>
                          <a:latin typeface="微软雅黑"/>
                          <a:ea typeface="微软雅黑"/>
                          <a:cs typeface="微软雅黑"/>
                        </a:rPr>
                        <a:t>15.6% ，</a:t>
                      </a:r>
                      <a:r>
                        <a:rPr sz="900" spc="0">
                          <a:solidFill>
                            <a:srgbClr val="595959">
                              <a:alpha val="100000"/>
                            </a:srgbClr>
                          </a:solidFill>
                          <a:latin typeface="微软雅黑"/>
                          <a:ea typeface="微软雅黑"/>
                          <a:cs typeface="微软雅黑"/>
                        </a:rPr>
                        <a:t>2021年G0、  F0、  C0的销量实现29.6万辆，  占     </a:t>
                      </a:r>
                      <a:r>
                        <a:rPr sz="900" spc="80">
                          <a:solidFill>
                            <a:srgbClr val="595959">
                              <a:alpha val="100000"/>
                            </a:srgbClr>
                          </a:solidFill>
                          <a:latin typeface="微软雅黑"/>
                          <a:ea typeface="微软雅黑"/>
                          <a:cs typeface="微软雅黑"/>
                        </a:rPr>
                        <a:t>总销量的22.3%。低价格段车型车销量占</a:t>
                      </a:r>
                      <a:r>
                        <a:rPr sz="900" spc="70">
                          <a:solidFill>
                            <a:srgbClr val="595959">
                              <a:alpha val="100000"/>
                            </a:srgbClr>
                          </a:solidFill>
                          <a:latin typeface="微软雅黑"/>
                          <a:ea typeface="微软雅黑"/>
                          <a:cs typeface="微软雅黑"/>
                        </a:rPr>
                        <a:t>比</a:t>
                      </a:r>
                      <a:r>
                        <a:rPr sz="900" spc="0">
                          <a:solidFill>
                            <a:srgbClr val="595959">
                              <a:alpha val="100000"/>
                            </a:srgbClr>
                          </a:solidFill>
                          <a:latin typeface="微软雅黑"/>
                          <a:ea typeface="微软雅黑"/>
                          <a:cs typeface="微软雅黑"/>
                        </a:rPr>
                        <a:t>扩大</a:t>
                      </a:r>
                      <a:endParaRPr lang="en-US" altLang="en-US" sz="900"/>
                    </a:p>
                    <a:p>
                      <a:pPr algn="l" rtl="0" eaLnBrk="0">
                        <a:lnSpc>
                          <a:spcPct val="130000"/>
                        </a:lnSpc>
                      </a:pPr>
                      <a:endParaRPr lang="en-US" altLang="en-US" sz="1000"/>
                    </a:p>
                    <a:p>
                      <a:pPr algn="l" rtl="0" eaLnBrk="0">
                        <a:lnSpc>
                          <a:spcPct val="131000"/>
                        </a:lnSpc>
                      </a:pPr>
                      <a:endParaRPr lang="en-US" altLang="en-US" sz="1000"/>
                    </a:p>
                    <a:p>
                      <a:pPr algn="l" rtl="0" eaLnBrk="0">
                        <a:lnSpc>
                          <a:spcPct val="131000"/>
                        </a:lnSpc>
                      </a:pPr>
                      <a:endParaRPr lang="en-US" altLang="en-US" sz="1000"/>
                    </a:p>
                    <a:p>
                      <a:pPr algn="l" rtl="0" eaLnBrk="0">
                        <a:lnSpc>
                          <a:spcPct val="128000"/>
                        </a:lnSpc>
                      </a:pPr>
                      <a:endParaRPr lang="en-US" altLang="en-US" sz="200"/>
                    </a:p>
                    <a:p>
                      <a:pPr marL="763905" algn="l" rtl="0" eaLnBrk="0">
                        <a:lnSpc>
                          <a:spcPct val="98000"/>
                        </a:lnSpc>
                      </a:pPr>
                      <a:r>
                        <a:rPr sz="1000" spc="100">
                          <a:solidFill>
                            <a:srgbClr val="FFFFFF">
                              <a:alpha val="100000"/>
                            </a:srgbClr>
                          </a:solidFill>
                          <a:latin typeface="微软雅黑"/>
                          <a:ea typeface="微软雅黑"/>
                          <a:cs typeface="微软雅黑"/>
                        </a:rPr>
                        <a:t>产品均价呈下降表</a:t>
                      </a:r>
                      <a:r>
                        <a:rPr sz="1000" spc="80">
                          <a:solidFill>
                            <a:srgbClr val="FFFFFF">
                              <a:alpha val="100000"/>
                            </a:srgbClr>
                          </a:solidFill>
                          <a:latin typeface="微软雅黑"/>
                          <a:ea typeface="微软雅黑"/>
                          <a:cs typeface="微软雅黑"/>
                        </a:rPr>
                        <a:t>现</a:t>
                      </a:r>
                      <a:endParaRPr lang="en-US" altLang="en-US" sz="1000"/>
                    </a:p>
                  </a:txBody>
                  <a:tcPr marL="0" marR="0" marT="0" marB="0">
                    <a:lnL>
                      <a:noFill/>
                    </a:lnL>
                    <a:lnR>
                      <a:noFill/>
                    </a:lnR>
                    <a:lnT>
                      <a:noFill/>
                    </a:lnT>
                    <a:lnB>
                      <a:noFill/>
                    </a:lnB>
                  </a:tcPr>
                </a:tc>
              </a:tr>
            </a:tbl>
          </a:graphicData>
        </a:graphic>
      </p:graphicFrame>
      <p:graphicFrame>
        <p:nvGraphicFramePr>
          <p:cNvPr id="161" name="table 161"/>
          <p:cNvGraphicFramePr>
            <a:graphicFrameLocks noGrp="1"/>
          </p:cNvGraphicFramePr>
          <p:nvPr/>
        </p:nvGraphicFramePr>
        <p:xfrm>
          <a:off x="711398" y="3332420"/>
          <a:ext cx="3608704" cy="1388745"/>
        </p:xfrm>
        <a:graphic>
          <a:graphicData uri="http://schemas.openxmlformats.org/drawingml/2006/table">
            <a:tbl>
              <a:tblPr/>
              <a:tblGrid>
                <a:gridCol w="3608704"/>
              </a:tblGrid>
              <a:tr h="1382395">
                <a:tc>
                  <a:txBody>
                    <a:bodyPr vert="horz" wrap="square"/>
                    <a:lstStyle/>
                    <a:p>
                      <a:pPr algn="l" rtl="0" eaLnBrk="0">
                        <a:lnSpc>
                          <a:spcPct val="106000"/>
                        </a:lnSpc>
                      </a:pPr>
                      <a:endParaRPr lang="en-US" altLang="en-US" sz="500"/>
                    </a:p>
                    <a:p>
                      <a:pPr marL="873760" indent="-513080" algn="l" rtl="0" eaLnBrk="0">
                        <a:lnSpc>
                          <a:spcPct val="114000"/>
                        </a:lnSpc>
                        <a:spcBef>
                          <a:spcPts val="5"/>
                        </a:spcBef>
                      </a:pPr>
                      <a:r>
                        <a:rPr sz="900" spc="90">
                          <a:solidFill>
                            <a:srgbClr val="595959">
                              <a:alpha val="100000"/>
                            </a:srgbClr>
                          </a:solidFill>
                          <a:latin typeface="微软雅黑"/>
                          <a:ea typeface="微软雅黑"/>
                          <a:cs typeface="微软雅黑"/>
                        </a:rPr>
                        <a:t>政策发布后， 观望情绪主导了以可上牌、低价格</a:t>
                      </a:r>
                      <a:r>
                        <a:rPr sz="900" spc="30">
                          <a:solidFill>
                            <a:srgbClr val="595959">
                              <a:alpha val="100000"/>
                            </a:srgbClr>
                          </a:solidFill>
                          <a:latin typeface="微软雅黑"/>
                          <a:ea typeface="微软雅黑"/>
                          <a:cs typeface="微软雅黑"/>
                        </a:rPr>
                        <a:t>优</a:t>
                      </a:r>
                      <a:r>
                        <a:rPr sz="900" spc="0">
                          <a:solidFill>
                            <a:srgbClr val="595959">
                              <a:alpha val="100000"/>
                            </a:srgbClr>
                          </a:solidFill>
                          <a:latin typeface="微软雅黑"/>
                          <a:ea typeface="微软雅黑"/>
                          <a:cs typeface="微软雅黑"/>
                        </a:rPr>
                        <a:t>先          </a:t>
                      </a:r>
                      <a:r>
                        <a:rPr sz="900" spc="80">
                          <a:solidFill>
                            <a:srgbClr val="595959">
                              <a:alpha val="100000"/>
                            </a:srgbClr>
                          </a:solidFill>
                          <a:latin typeface="微软雅黑"/>
                          <a:ea typeface="微软雅黑"/>
                          <a:cs typeface="微软雅黑"/>
                        </a:rPr>
                        <a:t>的消费 ，简易款车型销量首先</a:t>
                      </a:r>
                      <a:r>
                        <a:rPr sz="900" spc="50">
                          <a:solidFill>
                            <a:srgbClr val="595959">
                              <a:alpha val="100000"/>
                            </a:srgbClr>
                          </a:solidFill>
                          <a:latin typeface="微软雅黑"/>
                          <a:ea typeface="微软雅黑"/>
                          <a:cs typeface="微软雅黑"/>
                        </a:rPr>
                        <a:t>起</a:t>
                      </a:r>
                      <a:r>
                        <a:rPr sz="900" spc="0">
                          <a:solidFill>
                            <a:srgbClr val="595959">
                              <a:alpha val="100000"/>
                            </a:srgbClr>
                          </a:solidFill>
                          <a:latin typeface="微软雅黑"/>
                          <a:ea typeface="微软雅黑"/>
                          <a:cs typeface="微软雅黑"/>
                        </a:rPr>
                        <a:t>势</a:t>
                      </a:r>
                      <a:endParaRPr lang="en-US" altLang="en-US" sz="900"/>
                    </a:p>
                  </a:txBody>
                  <a:tcPr marL="0" marR="0" marT="0" marB="0">
                    <a:lnL w="6350" cap="flat" cmpd="sng" algn="ctr">
                      <a:solidFill>
                        <a:srgbClr val="595959"/>
                      </a:solidFill>
                      <a:prstDash val="solid"/>
                      <a:round/>
                      <a:headEnd type="none" w="med" len="med"/>
                      <a:tailEnd type="none" w="med" len="med"/>
                    </a:lnL>
                    <a:lnR w="6350" cap="flat" cmpd="sng" algn="ctr">
                      <a:solidFill>
                        <a:srgbClr val="595959"/>
                      </a:solidFill>
                      <a:prstDash val="solid"/>
                      <a:round/>
                      <a:headEnd type="none" w="med" len="med"/>
                      <a:tailEnd type="none" w="med" len="med"/>
                    </a:lnR>
                    <a:lnT w="6350" cap="flat" cmpd="sng" algn="ctr">
                      <a:solidFill>
                        <a:srgbClr val="595959"/>
                      </a:solidFill>
                      <a:prstDash val="solid"/>
                      <a:round/>
                      <a:headEnd type="none" w="med" len="med"/>
                      <a:tailEnd type="none" w="med" len="med"/>
                    </a:lnT>
                    <a:lnB w="6350" cap="flat" cmpd="sng" algn="ctr">
                      <a:solidFill>
                        <a:srgbClr val="595959"/>
                      </a:solidFill>
                      <a:prstDash val="solid"/>
                      <a:round/>
                      <a:headEnd type="none" w="med" len="med"/>
                      <a:tailEnd type="none" w="med" len="med"/>
                    </a:lnB>
                  </a:tcPr>
                </a:tc>
              </a:tr>
            </a:tbl>
          </a:graphicData>
        </a:graphic>
      </p:graphicFrame>
      <p:graphicFrame>
        <p:nvGraphicFramePr>
          <p:cNvPr id="162" name="table 162"/>
          <p:cNvGraphicFramePr>
            <a:graphicFrameLocks noGrp="1"/>
          </p:cNvGraphicFramePr>
          <p:nvPr/>
        </p:nvGraphicFramePr>
        <p:xfrm>
          <a:off x="711398" y="4796614"/>
          <a:ext cx="3608704" cy="1388110"/>
        </p:xfrm>
        <a:graphic>
          <a:graphicData uri="http://schemas.openxmlformats.org/drawingml/2006/table">
            <a:tbl>
              <a:tblPr/>
              <a:tblGrid>
                <a:gridCol w="3608704"/>
              </a:tblGrid>
              <a:tr h="1381760">
                <a:tc>
                  <a:txBody>
                    <a:bodyPr vert="horz" wrap="square"/>
                    <a:lstStyle/>
                    <a:p>
                      <a:pPr algn="l" rtl="0" eaLnBrk="0">
                        <a:lnSpc>
                          <a:spcPct val="101000"/>
                        </a:lnSpc>
                      </a:pPr>
                      <a:endParaRPr lang="en-US" altLang="en-US" sz="400"/>
                    </a:p>
                    <a:p>
                      <a:pPr marL="481330" indent="-135890" algn="l" rtl="0" eaLnBrk="0">
                        <a:lnSpc>
                          <a:spcPct val="114000"/>
                        </a:lnSpc>
                        <a:spcBef>
                          <a:spcPct val="0"/>
                        </a:spcBef>
                      </a:pPr>
                      <a:r>
                        <a:rPr sz="900" spc="60">
                          <a:solidFill>
                            <a:srgbClr val="595959">
                              <a:alpha val="100000"/>
                            </a:srgbClr>
                          </a:solidFill>
                          <a:latin typeface="微软雅黑"/>
                          <a:ea typeface="微软雅黑"/>
                          <a:cs typeface="微软雅黑"/>
                        </a:rPr>
                        <a:t>换购情绪稳定后， 消费者对外观、性能、  载重等</a:t>
                      </a:r>
                      <a:r>
                        <a:rPr sz="900" spc="40">
                          <a:solidFill>
                            <a:srgbClr val="595959">
                              <a:alpha val="100000"/>
                            </a:srgbClr>
                          </a:solidFill>
                          <a:latin typeface="微软雅黑"/>
                          <a:ea typeface="微软雅黑"/>
                          <a:cs typeface="微软雅黑"/>
                        </a:rPr>
                        <a:t>需</a:t>
                      </a:r>
                      <a:r>
                        <a:rPr sz="900" spc="0">
                          <a:solidFill>
                            <a:srgbClr val="595959">
                              <a:alpha val="100000"/>
                            </a:srgbClr>
                          </a:solidFill>
                          <a:latin typeface="微软雅黑"/>
                          <a:ea typeface="微软雅黑"/>
                          <a:cs typeface="微软雅黑"/>
                        </a:rPr>
                        <a:t>求          </a:t>
                      </a:r>
                      <a:r>
                        <a:rPr sz="900" spc="80">
                          <a:solidFill>
                            <a:srgbClr val="595959">
                              <a:alpha val="100000"/>
                            </a:srgbClr>
                          </a:solidFill>
                          <a:latin typeface="微软雅黑"/>
                          <a:ea typeface="微软雅黑"/>
                          <a:cs typeface="微软雅黑"/>
                        </a:rPr>
                        <a:t>因素的考虑权重回升， 豪华款车型销量增长明</a:t>
                      </a:r>
                      <a:r>
                        <a:rPr sz="900" spc="70">
                          <a:solidFill>
                            <a:srgbClr val="595959">
                              <a:alpha val="100000"/>
                            </a:srgbClr>
                          </a:solidFill>
                          <a:latin typeface="微软雅黑"/>
                          <a:ea typeface="微软雅黑"/>
                          <a:cs typeface="微软雅黑"/>
                        </a:rPr>
                        <a:t>显</a:t>
                      </a:r>
                      <a:endParaRPr lang="en-US" altLang="en-US" sz="900"/>
                    </a:p>
                  </a:txBody>
                  <a:tcPr marL="0" marR="0" marT="0" marB="0">
                    <a:lnL w="6350" cap="flat" cmpd="sng" algn="ctr">
                      <a:solidFill>
                        <a:srgbClr val="595959"/>
                      </a:solidFill>
                      <a:prstDash val="solid"/>
                      <a:round/>
                      <a:headEnd type="none" w="med" len="med"/>
                      <a:tailEnd type="none" w="med" len="med"/>
                    </a:lnL>
                    <a:lnR w="6350" cap="flat" cmpd="sng" algn="ctr">
                      <a:solidFill>
                        <a:srgbClr val="595959"/>
                      </a:solidFill>
                      <a:prstDash val="solid"/>
                      <a:round/>
                      <a:headEnd type="none" w="med" len="med"/>
                      <a:tailEnd type="none" w="med" len="med"/>
                    </a:lnR>
                    <a:lnT w="6350" cap="flat" cmpd="sng" algn="ctr">
                      <a:solidFill>
                        <a:srgbClr val="595959"/>
                      </a:solidFill>
                      <a:prstDash val="solid"/>
                      <a:round/>
                      <a:headEnd type="none" w="med" len="med"/>
                      <a:tailEnd type="none" w="med" len="med"/>
                    </a:lnT>
                    <a:lnB w="6350" cap="flat" cmpd="sng" algn="ctr">
                      <a:solidFill>
                        <a:srgbClr val="595959"/>
                      </a:solidFill>
                      <a:prstDash val="solid"/>
                      <a:round/>
                      <a:headEnd type="none" w="med" len="med"/>
                      <a:tailEnd type="none" w="med" len="med"/>
                    </a:lnB>
                  </a:tcPr>
                </a:tc>
              </a:tr>
            </a:tbl>
          </a:graphicData>
        </a:graphic>
      </p:graphicFrame>
      <p:sp>
        <p:nvSpPr>
          <p:cNvPr id="163" name="textbox 163"/>
          <p:cNvSpPr/>
          <p:nvPr/>
        </p:nvSpPr>
        <p:spPr>
          <a:xfrm>
            <a:off x="536797" y="550773"/>
            <a:ext cx="5807075" cy="9124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2000"/>
              </a:lnSpc>
            </a:pPr>
            <a:endParaRPr lang="en-US" altLang="en-US" sz="100"/>
          </a:p>
          <a:p>
            <a:pPr marL="12700" algn="l" rtl="0" eaLnBrk="0">
              <a:lnSpc>
                <a:spcPct val="93000"/>
              </a:lnSpc>
            </a:pPr>
            <a:r>
              <a:rPr sz="3100" spc="100">
                <a:solidFill>
                  <a:srgbClr val="8BC53F">
                    <a:alpha val="100000"/>
                  </a:srgbClr>
                </a:solidFill>
                <a:latin typeface="微软雅黑"/>
                <a:ea typeface="微软雅黑"/>
                <a:cs typeface="微软雅黑"/>
              </a:rPr>
              <a:t>两轮电动车车型销售与价格情</a:t>
            </a:r>
            <a:r>
              <a:rPr sz="3100" spc="10">
                <a:solidFill>
                  <a:srgbClr val="8BC53F">
                    <a:alpha val="100000"/>
                  </a:srgbClr>
                </a:solidFill>
                <a:latin typeface="微软雅黑"/>
                <a:ea typeface="微软雅黑"/>
                <a:cs typeface="微软雅黑"/>
              </a:rPr>
              <a:t>况</a:t>
            </a:r>
            <a:endParaRPr lang="en-US" altLang="en-US" sz="3100"/>
          </a:p>
          <a:p>
            <a:pPr algn="l" rtl="0" eaLnBrk="0">
              <a:lnSpc>
                <a:spcPct val="112000"/>
              </a:lnSpc>
            </a:pPr>
            <a:endParaRPr lang="en-US" altLang="en-US" sz="700"/>
          </a:p>
          <a:p>
            <a:pPr marL="12700" algn="l" rtl="0" eaLnBrk="0">
              <a:lnSpc>
                <a:spcPct val="90000"/>
              </a:lnSpc>
              <a:spcBef>
                <a:spcPts val="5"/>
              </a:spcBef>
            </a:pPr>
            <a:r>
              <a:rPr sz="2400" spc="-10">
                <a:solidFill>
                  <a:srgbClr val="595959">
                    <a:alpha val="100000"/>
                  </a:srgbClr>
                </a:solidFill>
                <a:latin typeface="微软雅黑"/>
                <a:ea typeface="微软雅黑"/>
                <a:cs typeface="微软雅黑"/>
              </a:rPr>
              <a:t>豪华车型销售份额</a:t>
            </a:r>
            <a:r>
              <a:rPr sz="2400" spc="0">
                <a:solidFill>
                  <a:srgbClr val="595959">
                    <a:alpha val="100000"/>
                  </a:srgbClr>
                </a:solidFill>
                <a:latin typeface="微软雅黑"/>
                <a:ea typeface="微软雅黑"/>
                <a:cs typeface="微软雅黑"/>
              </a:rPr>
              <a:t>回涨，长期有望量价齐升</a:t>
            </a:r>
            <a:endParaRPr lang="en-US" altLang="en-US" sz="2400"/>
          </a:p>
        </p:txBody>
      </p:sp>
      <p:pic>
        <p:nvPicPr>
          <p:cNvPr id="167" name="picture 167"/>
          <p:cNvPicPr>
            <a:picLocks noChangeAspect="1"/>
          </p:cNvPicPr>
          <p:nvPr/>
        </p:nvPicPr>
        <p:blipFill>
          <a:blip r:embed="rId2"/>
          <a:stretch>
            <a:fillRect/>
          </a:stretch>
        </p:blipFill>
        <p:spPr>
          <a:xfrm rot="21600000">
            <a:off x="2054085" y="5309974"/>
            <a:ext cx="2022841" cy="750746"/>
          </a:xfrm>
          <a:prstGeom prst="rect">
            <a:avLst/>
          </a:prstGeom>
        </p:spPr>
      </p:pic>
      <p:pic>
        <p:nvPicPr>
          <p:cNvPr id="168" name="picture 168"/>
          <p:cNvPicPr>
            <a:picLocks noChangeAspect="1"/>
          </p:cNvPicPr>
          <p:nvPr/>
        </p:nvPicPr>
        <p:blipFill>
          <a:blip r:embed="rId3"/>
          <a:stretch>
            <a:fillRect/>
          </a:stretch>
        </p:blipFill>
        <p:spPr>
          <a:xfrm rot="21600000">
            <a:off x="872861" y="3829546"/>
            <a:ext cx="893117" cy="770379"/>
          </a:xfrm>
          <a:prstGeom prst="rect">
            <a:avLst/>
          </a:prstGeom>
        </p:spPr>
      </p:pic>
      <p:sp>
        <p:nvSpPr>
          <p:cNvPr id="169" name="path"/>
          <p:cNvSpPr/>
          <p:nvPr/>
        </p:nvSpPr>
        <p:spPr>
          <a:xfrm>
            <a:off x="2063541" y="4052128"/>
            <a:ext cx="1050770" cy="557813"/>
          </a:xfrm>
          <a:custGeom>
            <a:rect l="0" t="0" r="0" b="0"/>
            <a:pathLst>
              <a:path w="1653" h="878">
                <a:moveTo>
                  <a:pt x="13" y="851"/>
                </a:moveTo>
                <a:lnTo>
                  <a:pt x="1641" y="26"/>
                </a:lnTo>
              </a:path>
            </a:pathLst>
          </a:custGeom>
          <a:noFill/>
          <a:ln w="38100" cap="flat">
            <a:solidFill>
              <a:srgbClr val="B0D12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70" name="picture 170"/>
          <p:cNvPicPr>
            <a:picLocks noChangeAspect="1"/>
          </p:cNvPicPr>
          <p:nvPr/>
        </p:nvPicPr>
        <p:blipFill>
          <a:blip r:embed="rId4"/>
          <a:stretch>
            <a:fillRect/>
          </a:stretch>
        </p:blipFill>
        <p:spPr>
          <a:xfrm rot="21600000">
            <a:off x="959909" y="5358814"/>
            <a:ext cx="791743" cy="667818"/>
          </a:xfrm>
          <a:prstGeom prst="rect">
            <a:avLst/>
          </a:prstGeom>
        </p:spPr>
      </p:pic>
      <p:sp>
        <p:nvSpPr>
          <p:cNvPr id="173" name="textbox 173"/>
          <p:cNvSpPr/>
          <p:nvPr/>
        </p:nvSpPr>
        <p:spPr>
          <a:xfrm>
            <a:off x="5231607" y="3038525"/>
            <a:ext cx="2867025" cy="215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96000"/>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部分品牌低价格段产品销量变化情</a:t>
            </a:r>
            <a:r>
              <a:rPr sz="1300" spc="7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况</a:t>
            </a:r>
            <a:endParaRPr lang="en-US" altLang="en-US" sz="1300"/>
          </a:p>
        </p:txBody>
      </p:sp>
      <p:pic>
        <p:nvPicPr>
          <p:cNvPr id="180" name="picture 180"/>
          <p:cNvPicPr>
            <a:picLocks noChangeAspect="1"/>
          </p:cNvPicPr>
          <p:nvPr/>
        </p:nvPicPr>
        <p:blipFill>
          <a:blip r:embed="rId5"/>
          <a:stretch>
            <a:fillRect/>
          </a:stretch>
        </p:blipFill>
        <p:spPr>
          <a:xfrm rot="21600000">
            <a:off x="3100127" y="3746358"/>
            <a:ext cx="991404" cy="340978"/>
          </a:xfrm>
          <a:prstGeom prst="rect">
            <a:avLst/>
          </a:prstGeom>
        </p:spPr>
      </p:pic>
      <p:grpSp>
        <p:nvGrpSpPr>
          <p:cNvPr id="28" name="group 28"/>
          <p:cNvGrpSpPr/>
          <p:nvPr/>
        </p:nvGrpSpPr>
        <p:grpSpPr>
          <a:xfrm rot="21600000">
            <a:off x="7015873" y="5202069"/>
            <a:ext cx="639043" cy="453858"/>
            <a:chExt cx="639043" cy="453858"/>
          </a:xfrm>
        </p:grpSpPr>
        <p:sp>
          <p:nvSpPr>
            <p:cNvPr id="181" name="path"/>
            <p:cNvSpPr/>
            <p:nvPr/>
          </p:nvSpPr>
          <p:spPr>
            <a:xfrm>
              <a:off x="56487" y="162123"/>
              <a:ext cx="230659" cy="276245"/>
            </a:xfrm>
            <a:custGeom>
              <a:rect l="0" t="0" r="0" b="0"/>
              <a:pathLst>
                <a:path w="363" h="435">
                  <a:moveTo>
                    <a:pt x="64" y="435"/>
                  </a:moveTo>
                  <a:lnTo>
                    <a:pt x="0" y="406"/>
                  </a:lnTo>
                  <a:lnTo>
                    <a:pt x="24" y="392"/>
                  </a:lnTo>
                  <a:cubicBezTo>
                    <a:pt x="21" y="272"/>
                    <a:pt x="163" y="107"/>
                    <a:pt x="363" y="0"/>
                  </a:cubicBezTo>
                  <a:cubicBezTo>
                    <a:pt x="187" y="107"/>
                    <a:pt x="71" y="254"/>
                    <a:pt x="74" y="363"/>
                  </a:cubicBezTo>
                  <a:lnTo>
                    <a:pt x="99" y="349"/>
                  </a:lnTo>
                  <a:lnTo>
                    <a:pt x="64" y="435"/>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path"/>
            <p:cNvSpPr/>
            <p:nvPr/>
          </p:nvSpPr>
          <p:spPr>
            <a:xfrm>
              <a:off x="271291" y="58488"/>
              <a:ext cx="365583" cy="112460"/>
            </a:xfrm>
            <a:custGeom>
              <a:rect l="0" t="0" r="0" b="0"/>
              <a:pathLst>
                <a:path w="575" h="177">
                  <a:moveTo>
                    <a:pt x="49" y="148"/>
                  </a:moveTo>
                  <a:cubicBezTo>
                    <a:pt x="277" y="17"/>
                    <a:pt x="512" y="0"/>
                    <a:pt x="575" y="109"/>
                  </a:cubicBezTo>
                  <a:lnTo>
                    <a:pt x="526" y="137"/>
                  </a:lnTo>
                  <a:cubicBezTo>
                    <a:pt x="463" y="28"/>
                    <a:pt x="227" y="46"/>
                    <a:pt x="0" y="177"/>
                  </a:cubicBezTo>
                  <a:lnTo>
                    <a:pt x="49" y="148"/>
                  </a:lnTo>
                  <a:close/>
                </a:path>
              </a:pathLst>
            </a:custGeom>
            <a:solidFill>
              <a:srgbClr val="8FA92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path"/>
            <p:cNvSpPr/>
            <p:nvPr/>
          </p:nvSpPr>
          <p:spPr>
            <a:xfrm>
              <a:off x="0" y="0"/>
              <a:ext cx="639043" cy="453858"/>
            </a:xfrm>
            <a:custGeom>
              <a:rect l="0" t="0" r="0" b="0"/>
              <a:pathLst>
                <a:path w="1004" h="714">
                  <a:moveTo>
                    <a:pt x="452" y="255"/>
                  </a:moveTo>
                  <a:cubicBezTo>
                    <a:pt x="276" y="363"/>
                    <a:pt x="160" y="510"/>
                    <a:pt x="163" y="619"/>
                  </a:cubicBezTo>
                  <a:lnTo>
                    <a:pt x="188" y="604"/>
                  </a:lnTo>
                  <a:lnTo>
                    <a:pt x="153" y="690"/>
                  </a:lnTo>
                  <a:lnTo>
                    <a:pt x="88" y="661"/>
                  </a:lnTo>
                  <a:lnTo>
                    <a:pt x="113" y="647"/>
                  </a:lnTo>
                  <a:cubicBezTo>
                    <a:pt x="110" y="533"/>
                    <a:pt x="239" y="377"/>
                    <a:pt x="427" y="269"/>
                  </a:cubicBezTo>
                  <a:lnTo>
                    <a:pt x="476" y="240"/>
                  </a:lnTo>
                  <a:cubicBezTo>
                    <a:pt x="704" y="109"/>
                    <a:pt x="939" y="92"/>
                    <a:pt x="1002" y="201"/>
                  </a:cubicBezTo>
                  <a:lnTo>
                    <a:pt x="953" y="230"/>
                  </a:lnTo>
                  <a:cubicBezTo>
                    <a:pt x="890" y="120"/>
                    <a:pt x="654" y="138"/>
                    <a:pt x="427" y="269"/>
                  </a:cubicBezTo>
                </a:path>
              </a:pathLst>
            </a:custGeom>
            <a:noFill/>
            <a:ln w="3175" cap="flat">
              <a:solidFill>
                <a:srgbClr val="B2D23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0" name="group 30"/>
          <p:cNvGrpSpPr/>
          <p:nvPr/>
        </p:nvGrpSpPr>
        <p:grpSpPr>
          <a:xfrm rot="21600000">
            <a:off x="5671742" y="5202069"/>
            <a:ext cx="639043" cy="453858"/>
            <a:chExt cx="639043" cy="453858"/>
          </a:xfrm>
        </p:grpSpPr>
        <p:sp>
          <p:nvSpPr>
            <p:cNvPr id="184" name="path"/>
            <p:cNvSpPr/>
            <p:nvPr/>
          </p:nvSpPr>
          <p:spPr>
            <a:xfrm>
              <a:off x="351897" y="162123"/>
              <a:ext cx="230658" cy="276245"/>
            </a:xfrm>
            <a:custGeom>
              <a:rect l="0" t="0" r="0" b="0"/>
              <a:pathLst>
                <a:path w="363" h="435">
                  <a:moveTo>
                    <a:pt x="298" y="435"/>
                  </a:moveTo>
                  <a:lnTo>
                    <a:pt x="363" y="406"/>
                  </a:lnTo>
                  <a:lnTo>
                    <a:pt x="338" y="392"/>
                  </a:lnTo>
                  <a:cubicBezTo>
                    <a:pt x="342" y="272"/>
                    <a:pt x="200" y="107"/>
                    <a:pt x="0" y="0"/>
                  </a:cubicBezTo>
                  <a:cubicBezTo>
                    <a:pt x="175" y="107"/>
                    <a:pt x="292" y="254"/>
                    <a:pt x="288" y="363"/>
                  </a:cubicBezTo>
                  <a:lnTo>
                    <a:pt x="264" y="349"/>
                  </a:lnTo>
                  <a:lnTo>
                    <a:pt x="298" y="435"/>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path"/>
            <p:cNvSpPr/>
            <p:nvPr/>
          </p:nvSpPr>
          <p:spPr>
            <a:xfrm>
              <a:off x="2167" y="58488"/>
              <a:ext cx="365584" cy="112460"/>
            </a:xfrm>
            <a:custGeom>
              <a:rect l="0" t="0" r="0" b="0"/>
              <a:pathLst>
                <a:path w="575" h="177">
                  <a:moveTo>
                    <a:pt x="526" y="148"/>
                  </a:moveTo>
                  <a:cubicBezTo>
                    <a:pt x="298" y="17"/>
                    <a:pt x="62" y="0"/>
                    <a:pt x="0" y="109"/>
                  </a:cubicBezTo>
                  <a:lnTo>
                    <a:pt x="49" y="137"/>
                  </a:lnTo>
                  <a:cubicBezTo>
                    <a:pt x="112" y="28"/>
                    <a:pt x="348" y="46"/>
                    <a:pt x="575" y="177"/>
                  </a:cubicBezTo>
                  <a:lnTo>
                    <a:pt x="526" y="148"/>
                  </a:lnTo>
                  <a:close/>
                </a:path>
              </a:pathLst>
            </a:custGeom>
            <a:solidFill>
              <a:srgbClr val="8FA92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path"/>
            <p:cNvSpPr/>
            <p:nvPr/>
          </p:nvSpPr>
          <p:spPr>
            <a:xfrm>
              <a:off x="0" y="0"/>
              <a:ext cx="639043" cy="453858"/>
            </a:xfrm>
            <a:custGeom>
              <a:rect l="0" t="0" r="0" b="0"/>
              <a:pathLst>
                <a:path w="1004" h="714">
                  <a:moveTo>
                    <a:pt x="554" y="255"/>
                  </a:moveTo>
                  <a:cubicBezTo>
                    <a:pt x="729" y="363"/>
                    <a:pt x="846" y="510"/>
                    <a:pt x="843" y="619"/>
                  </a:cubicBezTo>
                  <a:lnTo>
                    <a:pt x="818" y="604"/>
                  </a:lnTo>
                  <a:lnTo>
                    <a:pt x="852" y="690"/>
                  </a:lnTo>
                  <a:lnTo>
                    <a:pt x="917" y="661"/>
                  </a:lnTo>
                  <a:lnTo>
                    <a:pt x="892" y="647"/>
                  </a:lnTo>
                  <a:cubicBezTo>
                    <a:pt x="896" y="533"/>
                    <a:pt x="767" y="377"/>
                    <a:pt x="579" y="269"/>
                  </a:cubicBezTo>
                  <a:lnTo>
                    <a:pt x="529" y="240"/>
                  </a:lnTo>
                  <a:cubicBezTo>
                    <a:pt x="301" y="109"/>
                    <a:pt x="66" y="92"/>
                    <a:pt x="3" y="201"/>
                  </a:cubicBezTo>
                  <a:lnTo>
                    <a:pt x="52" y="230"/>
                  </a:lnTo>
                  <a:cubicBezTo>
                    <a:pt x="115" y="120"/>
                    <a:pt x="351" y="138"/>
                    <a:pt x="579" y="269"/>
                  </a:cubicBezTo>
                </a:path>
              </a:pathLst>
            </a:custGeom>
            <a:noFill/>
            <a:ln w="3175" cap="flat">
              <a:solidFill>
                <a:srgbClr val="B2D23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7" name="textbox 187"/>
          <p:cNvSpPr/>
          <p:nvPr/>
        </p:nvSpPr>
        <p:spPr>
          <a:xfrm>
            <a:off x="1601081" y="3029559"/>
            <a:ext cx="1621155" cy="2171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7000"/>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车型销量增长示意</a:t>
            </a:r>
            <a:r>
              <a:rPr sz="1300" spc="6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图</a:t>
            </a:r>
            <a:endParaRPr lang="en-US" altLang="en-US" sz="13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2" name="textbox 192"/>
          <p:cNvSpPr/>
          <p:nvPr/>
        </p:nvSpPr>
        <p:spPr>
          <a:xfrm>
            <a:off x="528568" y="1108659"/>
            <a:ext cx="8126730" cy="15722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5875" algn="l" rtl="0" eaLnBrk="0">
              <a:lnSpc>
                <a:spcPct val="90000"/>
              </a:lnSpc>
            </a:pPr>
            <a:r>
              <a:rPr sz="2400" spc="-10">
                <a:solidFill>
                  <a:srgbClr val="595959">
                    <a:alpha val="100000"/>
                  </a:srgbClr>
                </a:solidFill>
                <a:latin typeface="微软雅黑"/>
                <a:ea typeface="微软雅黑"/>
                <a:cs typeface="微软雅黑"/>
              </a:rPr>
              <a:t>线上销售</a:t>
            </a:r>
            <a:r>
              <a:rPr sz="2400" spc="0">
                <a:solidFill>
                  <a:srgbClr val="595959">
                    <a:alpha val="100000"/>
                  </a:srgbClr>
                </a:solidFill>
                <a:latin typeface="微软雅黑"/>
                <a:ea typeface="微软雅黑"/>
                <a:cs typeface="微软雅黑"/>
              </a:rPr>
              <a:t>增长迅速，线下销售仍是根基</a:t>
            </a:r>
            <a:endParaRPr lang="en-US" altLang="en-US" sz="2400"/>
          </a:p>
          <a:p>
            <a:pPr algn="l" rtl="0" eaLnBrk="0">
              <a:lnSpc>
                <a:spcPct val="107000"/>
              </a:lnSpc>
            </a:pPr>
            <a:endParaRPr lang="en-US" altLang="en-US" sz="900"/>
          </a:p>
          <a:p>
            <a:pPr algn="l" rtl="0" eaLnBrk="0">
              <a:lnSpc>
                <a:spcPct val="8000"/>
              </a:lnSpc>
            </a:pPr>
            <a:endParaRPr lang="en-US" altLang="en-US" sz="100"/>
          </a:p>
          <a:p>
            <a:pPr marL="12700" indent="0" algn="l" rtl="0" eaLnBrk="0">
              <a:lnSpc>
                <a:spcPct val="117000"/>
              </a:lnSpc>
            </a:pPr>
            <a:r>
              <a:rPr sz="1200" spc="-20">
                <a:solidFill>
                  <a:srgbClr val="595959">
                    <a:alpha val="100000"/>
                  </a:srgbClr>
                </a:solidFill>
                <a:latin typeface="微软雅黑"/>
                <a:ea typeface="微软雅黑"/>
                <a:cs typeface="微软雅黑"/>
              </a:rPr>
              <a:t>在新冠疫情的影响下，两轮电动车线上销量呈现爆发式增长，品牌加速线上渠道布局。  总体来看 ，两轮电动车线上营</a:t>
            </a:r>
            <a:r>
              <a:rPr sz="1200" spc="0">
                <a:solidFill>
                  <a:srgbClr val="595959">
                    <a:alpha val="100000"/>
                  </a:srgbClr>
                </a:solidFill>
                <a:latin typeface="微软雅黑"/>
                <a:ea typeface="微软雅黑"/>
                <a:cs typeface="微软雅黑"/>
              </a:rPr>
              <a:t>销与 </a:t>
            </a:r>
            <a:r>
              <a:rPr sz="1200" spc="-10">
                <a:solidFill>
                  <a:srgbClr val="595959">
                    <a:alpha val="100000"/>
                  </a:srgbClr>
                </a:solidFill>
                <a:latin typeface="微软雅黑"/>
                <a:ea typeface="微软雅黑"/>
                <a:cs typeface="微软雅黑"/>
              </a:rPr>
              <a:t>销售仍处于发展的起步阶段， 线下渠道仍是品牌发展的根基。两</a:t>
            </a:r>
            <a:r>
              <a:rPr sz="1200" spc="0">
                <a:solidFill>
                  <a:srgbClr val="595959">
                    <a:alpha val="100000"/>
                  </a:srgbClr>
                </a:solidFill>
                <a:latin typeface="微软雅黑"/>
                <a:ea typeface="微软雅黑"/>
                <a:cs typeface="微软雅黑"/>
              </a:rPr>
              <a:t>轮电动车线上营销与销售发展缓慢的主要原因有：1 ) 年  </a:t>
            </a:r>
            <a:r>
              <a:rPr sz="1200" spc="-20">
                <a:solidFill>
                  <a:srgbClr val="595959">
                    <a:alpha val="100000"/>
                  </a:srgbClr>
                </a:solidFill>
                <a:latin typeface="微软雅黑"/>
                <a:ea typeface="微软雅黑"/>
                <a:cs typeface="微软雅黑"/>
              </a:rPr>
              <a:t>龄较大的消费者群体更习惯于线下门店消费； 2 ) 大件商品物流运</a:t>
            </a:r>
            <a:r>
              <a:rPr sz="1200" spc="-10">
                <a:solidFill>
                  <a:srgbClr val="595959">
                    <a:alpha val="100000"/>
                  </a:srgbClr>
                </a:solidFill>
                <a:latin typeface="微软雅黑"/>
                <a:ea typeface="微软雅黑"/>
                <a:cs typeface="微软雅黑"/>
              </a:rPr>
              <a:t>输</a:t>
            </a:r>
            <a:r>
              <a:rPr sz="1200" spc="0">
                <a:solidFill>
                  <a:srgbClr val="595959">
                    <a:alpha val="100000"/>
                  </a:srgbClr>
                </a:solidFill>
                <a:latin typeface="微软雅黑"/>
                <a:ea typeface="微软雅黑"/>
                <a:cs typeface="微软雅黑"/>
              </a:rPr>
              <a:t>终端网络覆盖有限，且需要上门组装服务， 物流成本  </a:t>
            </a:r>
            <a:r>
              <a:rPr sz="1200" spc="-10">
                <a:solidFill>
                  <a:srgbClr val="595959">
                    <a:alpha val="100000"/>
                  </a:srgbClr>
                </a:solidFill>
                <a:latin typeface="微软雅黑"/>
                <a:ea typeface="微软雅黑"/>
                <a:cs typeface="微软雅黑"/>
              </a:rPr>
              <a:t>与服务成本较高； 3 )线上消费售后维修、退换货不方便；4 )   《新国标》后两轮电动车部分车型上牌呈现“一地</a:t>
            </a:r>
            <a:r>
              <a:rPr sz="1200" spc="0">
                <a:solidFill>
                  <a:srgbClr val="595959">
                    <a:alpha val="100000"/>
                  </a:srgbClr>
                </a:solidFill>
                <a:latin typeface="微软雅黑"/>
                <a:ea typeface="微软雅黑"/>
                <a:cs typeface="微软雅黑"/>
              </a:rPr>
              <a:t>一策”的 </a:t>
            </a:r>
            <a:r>
              <a:rPr sz="1200" spc="-10">
                <a:solidFill>
                  <a:srgbClr val="595959">
                    <a:alpha val="100000"/>
                  </a:srgbClr>
                </a:solidFill>
                <a:latin typeface="微软雅黑"/>
                <a:ea typeface="微软雅黑"/>
                <a:cs typeface="微软雅黑"/>
              </a:rPr>
              <a:t>现状，给消费者线上购车增加了</a:t>
            </a:r>
            <a:r>
              <a:rPr sz="1200" spc="0">
                <a:solidFill>
                  <a:srgbClr val="595959">
                    <a:alpha val="100000"/>
                  </a:srgbClr>
                </a:solidFill>
                <a:latin typeface="微软雅黑"/>
                <a:ea typeface="微软雅黑"/>
                <a:cs typeface="微软雅黑"/>
              </a:rPr>
              <a:t>难度。</a:t>
            </a:r>
            <a:endParaRPr lang="en-US" altLang="en-US" sz="1200"/>
          </a:p>
        </p:txBody>
      </p:sp>
      <p:graphicFrame>
        <p:nvGraphicFramePr>
          <p:cNvPr id="193" name="table 193"/>
          <p:cNvGraphicFramePr>
            <a:graphicFrameLocks noGrp="1"/>
          </p:cNvGraphicFramePr>
          <p:nvPr/>
        </p:nvGraphicFramePr>
        <p:xfrm>
          <a:off x="3816350" y="3478279"/>
          <a:ext cx="4699000" cy="2625725"/>
        </p:xfrm>
        <a:graphic>
          <a:graphicData uri="http://schemas.openxmlformats.org/drawingml/2006/table">
            <a:tbl>
              <a:tblPr/>
              <a:tblGrid>
                <a:gridCol w="671830"/>
                <a:gridCol w="1941830"/>
                <a:gridCol w="2085339"/>
              </a:tblGrid>
              <a:tr h="378459">
                <a:tc>
                  <a:txBody>
                    <a:bodyPr vert="horz" wrap="square"/>
                    <a:lstStyle/>
                    <a:p>
                      <a:pPr algn="l" rtl="0" eaLnBrk="0">
                        <a:lnSpc>
                          <a:spcPct val="100000"/>
                        </a:lnSpc>
                      </a:pPr>
                      <a:endParaRPr lang="en-US" altLang="en-US" sz="1000"/>
                    </a:p>
                  </a:txBody>
                  <a:tcPr marL="0" marR="0" marT="0" marB="0">
                    <a:lnL w="12700" cap="flat" cmpd="sng" algn="ctr">
                      <a:solidFill>
                        <a:srgbClr val="FFFFFF"/>
                      </a:solidFill>
                      <a:prstDash val="solid"/>
                      <a:round/>
                      <a:headEnd type="none" w="med" len="med"/>
                      <a:tailEnd type="none" w="med" len="med"/>
                    </a:lnL>
                    <a:lnR w="3175" cap="flat" cmpd="sng" algn="ctr">
                      <a:solidFill>
                        <a:srgbClr val="FFFFFF"/>
                      </a:solidFill>
                      <a:prstDash val="solid"/>
                      <a:round/>
                      <a:headEnd type="none" w="med" len="med"/>
                      <a:tailEnd type="none" w="med" len="med"/>
                    </a:lnR>
                    <a:lnT w="3175" cap="flat" cmpd="sng" algn="ctr">
                      <a:solidFill>
                        <a:srgbClr val="595959"/>
                      </a:solidFill>
                      <a:prstDash val="solid"/>
                      <a:round/>
                      <a:headEnd type="none" w="med" len="med"/>
                      <a:tailEnd type="none" w="med" len="med"/>
                    </a:lnT>
                    <a:lnB w="3175" cap="flat" cmpd="sng" algn="ctr">
                      <a:solidFill>
                        <a:srgbClr val="B2D234"/>
                      </a:solidFill>
                      <a:prstDash val="solid"/>
                      <a:round/>
                      <a:headEnd type="none" w="med" len="med"/>
                      <a:tailEnd type="none" w="med" len="med"/>
                    </a:lnB>
                  </a:tcPr>
                </a:tc>
                <a:tc>
                  <a:txBody>
                    <a:bodyPr vert="horz" wrap="square"/>
                    <a:lstStyle/>
                    <a:p>
                      <a:pPr algn="l" rtl="0" eaLnBrk="0">
                        <a:lnSpc>
                          <a:spcPct val="108000"/>
                        </a:lnSpc>
                      </a:pPr>
                      <a:endParaRPr lang="en-US" altLang="en-US" sz="800"/>
                    </a:p>
                    <a:p>
                      <a:pPr marL="815340" algn="l" rtl="0" eaLnBrk="0">
                        <a:lnSpc>
                          <a:spcPct val="90000"/>
                        </a:lnSpc>
                        <a:spcBef>
                          <a:spcPct val="0"/>
                        </a:spcBef>
                      </a:pPr>
                      <a:r>
                        <a:rPr sz="1200" spc="-1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优</a:t>
                      </a:r>
                      <a:r>
                        <a:rPr sz="1200" spc="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势</a:t>
                      </a:r>
                      <a:endParaRPr lang="en-US" altLang="en-US" sz="1200"/>
                    </a:p>
                  </a:txBody>
                  <a:tcPr marL="0" marR="0" marT="0" marB="0">
                    <a:lnL w="3175" cap="flat" cmpd="sng" algn="ctr">
                      <a:solidFill>
                        <a:srgbClr val="FFFFFF"/>
                      </a:solidFill>
                      <a:prstDash val="solid"/>
                      <a:round/>
                      <a:headEnd type="none" w="med" len="med"/>
                      <a:tailEnd type="none" w="med" len="med"/>
                    </a:lnL>
                    <a:lnR w="28575" cap="flat" cmpd="sng" algn="ctr">
                      <a:solidFill>
                        <a:srgbClr val="FFFFFF"/>
                      </a:solidFill>
                      <a:prstDash val="solid"/>
                      <a:round/>
                      <a:headEnd type="none" w="med" len="med"/>
                      <a:tailEnd type="none" w="med" len="med"/>
                    </a:lnR>
                    <a:lnT w="3175" cap="flat" cmpd="sng" algn="ctr">
                      <a:solidFill>
                        <a:srgbClr val="595959"/>
                      </a:solidFill>
                      <a:prstDash val="solid"/>
                      <a:round/>
                      <a:headEnd type="none" w="med" len="med"/>
                      <a:tailEnd type="none" w="med" len="med"/>
                    </a:lnT>
                    <a:lnB w="3175" cap="flat" cmpd="sng" algn="ctr">
                      <a:solidFill>
                        <a:srgbClr val="B2D234"/>
                      </a:solidFill>
                      <a:prstDash val="solid"/>
                      <a:round/>
                      <a:headEnd type="none" w="med" len="med"/>
                      <a:tailEnd type="none" w="med" len="med"/>
                    </a:lnB>
                  </a:tcPr>
                </a:tc>
                <a:tc>
                  <a:txBody>
                    <a:bodyPr vert="horz" wrap="square"/>
                    <a:lstStyle/>
                    <a:p>
                      <a:pPr algn="l" rtl="0" eaLnBrk="0">
                        <a:lnSpc>
                          <a:spcPct val="108000"/>
                        </a:lnSpc>
                      </a:pPr>
                      <a:endParaRPr lang="en-US" altLang="en-US" sz="800"/>
                    </a:p>
                    <a:p>
                      <a:pPr marL="888365" algn="l" rtl="0" eaLnBrk="0">
                        <a:lnSpc>
                          <a:spcPct val="90000"/>
                        </a:lnSpc>
                        <a:spcBef>
                          <a:spcPct val="0"/>
                        </a:spcBef>
                      </a:pPr>
                      <a:r>
                        <a:rPr sz="1200" spc="-1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劣</a:t>
                      </a:r>
                      <a:r>
                        <a:rPr sz="1200" spc="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势</a:t>
                      </a:r>
                      <a:endParaRPr lang="en-US" altLang="en-US" sz="1200"/>
                    </a:p>
                  </a:txBody>
                  <a:tcPr marL="0" marR="0" marT="0" marB="0">
                    <a:lnL w="28575"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595959"/>
                      </a:solidFill>
                      <a:prstDash val="solid"/>
                      <a:round/>
                      <a:headEnd type="none" w="med" len="med"/>
                      <a:tailEnd type="none" w="med" len="med"/>
                    </a:lnT>
                    <a:lnB w="3175" cap="flat" cmpd="sng" algn="ctr">
                      <a:solidFill>
                        <a:srgbClr val="B2D234"/>
                      </a:solidFill>
                      <a:prstDash val="solid"/>
                      <a:round/>
                      <a:headEnd type="none" w="med" len="med"/>
                      <a:tailEnd type="none" w="med" len="med"/>
                    </a:lnB>
                  </a:tcPr>
                </a:tc>
              </a:tr>
              <a:tr h="1121410">
                <a:tc>
                  <a:txBody>
                    <a:bodyPr vert="horz" wrap="square"/>
                    <a:lstStyle/>
                    <a:p>
                      <a:pPr algn="l" rtl="0" eaLnBrk="0">
                        <a:lnSpc>
                          <a:spcPct val="106000"/>
                        </a:lnSpc>
                      </a:pPr>
                      <a:endParaRPr lang="en-US" altLang="en-US" sz="1000"/>
                    </a:p>
                    <a:p>
                      <a:pPr algn="l" rtl="0" eaLnBrk="0">
                        <a:lnSpc>
                          <a:spcPct val="107000"/>
                        </a:lnSpc>
                      </a:pPr>
                      <a:endParaRPr lang="en-US" altLang="en-US" sz="1000"/>
                    </a:p>
                    <a:p>
                      <a:pPr algn="l" rtl="0" eaLnBrk="0">
                        <a:lnSpc>
                          <a:spcPct val="107000"/>
                        </a:lnSpc>
                      </a:pPr>
                      <a:endParaRPr lang="en-US" altLang="en-US" sz="1000"/>
                    </a:p>
                    <a:p>
                      <a:pPr marL="158115" algn="l" rtl="0" eaLnBrk="0">
                        <a:lnSpc>
                          <a:spcPct val="96000"/>
                        </a:lnSpc>
                        <a:spcBef>
                          <a:spcPts val="5"/>
                        </a:spcBef>
                      </a:pPr>
                      <a:r>
                        <a:rPr sz="1300" spc="10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线</a:t>
                      </a:r>
                      <a:r>
                        <a:rPr sz="1300" spc="8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上</a:t>
                      </a:r>
                      <a:endParaRPr lang="en-US" altLang="en-US" sz="1300"/>
                    </a:p>
                  </a:txBody>
                  <a:tcPr marL="0" marR="0" marT="0" marB="0">
                    <a:lnL w="12700" cap="flat" cmpd="sng" algn="ctr">
                      <a:solidFill>
                        <a:srgbClr val="FFFFFF"/>
                      </a:solidFill>
                      <a:prstDash val="solid"/>
                      <a:round/>
                      <a:headEnd type="none" w="med" len="med"/>
                      <a:tailEnd type="none" w="med" len="med"/>
                    </a:lnL>
                    <a:lnR w="34925" cap="flat" cmpd="sng" algn="ctr">
                      <a:solidFill>
                        <a:srgbClr val="000000"/>
                      </a:solidFill>
                      <a:prstDash val="solid"/>
                      <a:round/>
                      <a:headEnd type="none" w="med" len="med"/>
                      <a:tailEnd type="none" w="med" len="med"/>
                    </a:lnR>
                    <a:lnT w="3175" cap="flat" cmpd="sng" algn="ctr">
                      <a:solidFill>
                        <a:srgbClr val="B2D234"/>
                      </a:solidFill>
                      <a:prstDash val="solid"/>
                      <a:round/>
                      <a:headEnd type="none" w="med" len="med"/>
                      <a:tailEnd type="none" w="med" len="med"/>
                    </a:lnT>
                    <a:lnB w="3175" cap="flat" cmpd="sng" algn="ctr">
                      <a:solidFill>
                        <a:srgbClr val="1EC8F3"/>
                      </a:solidFill>
                      <a:prstDash val="solid"/>
                      <a:round/>
                      <a:headEnd type="none" w="med" len="med"/>
                      <a:tailEnd type="none" w="med" len="med"/>
                    </a:lnB>
                  </a:tcPr>
                </a:tc>
                <a:tc>
                  <a:txBody>
                    <a:bodyPr vert="horz" wrap="square"/>
                    <a:lstStyle/>
                    <a:p>
                      <a:pPr algn="l" rtl="0" eaLnBrk="0">
                        <a:lnSpc>
                          <a:spcPct val="126000"/>
                        </a:lnSpc>
                      </a:pPr>
                      <a:endParaRPr lang="en-US" altLang="en-US" sz="1000"/>
                    </a:p>
                    <a:p>
                      <a:pPr algn="l" rtl="0" eaLnBrk="0">
                        <a:lnSpc>
                          <a:spcPct val="7000"/>
                        </a:lnSpc>
                      </a:pPr>
                      <a:endParaRPr lang="en-US" altLang="en-US" sz="100"/>
                    </a:p>
                    <a:p>
                      <a:pPr marL="172085" indent="635" algn="l" rtl="0" eaLnBrk="0">
                        <a:lnSpc>
                          <a:spcPct val="114000"/>
                        </a:lnSpc>
                      </a:pPr>
                      <a:r>
                        <a:rPr sz="900" spc="20">
                          <a:solidFill>
                            <a:srgbClr val="595959">
                              <a:alpha val="100000"/>
                            </a:srgbClr>
                          </a:solidFill>
                          <a:latin typeface="微软雅黑"/>
                          <a:ea typeface="微软雅黑"/>
                          <a:cs typeface="微软雅黑"/>
                        </a:rPr>
                        <a:t>可以联动媒体、  社</a:t>
                      </a:r>
                      <a:r>
                        <a:rPr sz="900" spc="10">
                          <a:solidFill>
                            <a:srgbClr val="595959">
                              <a:alpha val="100000"/>
                            </a:srgbClr>
                          </a:solidFill>
                          <a:latin typeface="微软雅黑"/>
                          <a:ea typeface="微软雅黑"/>
                          <a:cs typeface="微软雅黑"/>
                        </a:rPr>
                        <a:t>交</a:t>
                      </a:r>
                      <a:r>
                        <a:rPr sz="900" spc="0">
                          <a:solidFill>
                            <a:srgbClr val="595959">
                              <a:alpha val="100000"/>
                            </a:srgbClr>
                          </a:solidFill>
                          <a:latin typeface="微软雅黑"/>
                          <a:ea typeface="微软雅黑"/>
                          <a:cs typeface="微软雅黑"/>
                        </a:rPr>
                        <a:t>平台、  短   </a:t>
                      </a:r>
                      <a:r>
                        <a:rPr sz="900" spc="100">
                          <a:solidFill>
                            <a:srgbClr val="595959">
                              <a:alpha val="100000"/>
                            </a:srgbClr>
                          </a:solidFill>
                          <a:latin typeface="微软雅黑"/>
                          <a:ea typeface="微软雅黑"/>
                          <a:cs typeface="微软雅黑"/>
                        </a:rPr>
                        <a:t>视频平台等进行全域营销等</a:t>
                      </a:r>
                      <a:r>
                        <a:rPr sz="900" spc="80">
                          <a:solidFill>
                            <a:srgbClr val="595959">
                              <a:alpha val="100000"/>
                            </a:srgbClr>
                          </a:solidFill>
                          <a:latin typeface="微软雅黑"/>
                          <a:ea typeface="微软雅黑"/>
                          <a:cs typeface="微软雅黑"/>
                        </a:rPr>
                        <a:t>，</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形成导流+销售的营销闭</a:t>
                      </a:r>
                      <a:r>
                        <a:rPr sz="900" spc="50">
                          <a:solidFill>
                            <a:srgbClr val="595959">
                              <a:alpha val="100000"/>
                            </a:srgbClr>
                          </a:solidFill>
                          <a:latin typeface="微软雅黑"/>
                          <a:ea typeface="微软雅黑"/>
                          <a:cs typeface="微软雅黑"/>
                        </a:rPr>
                        <a:t>环</a:t>
                      </a:r>
                      <a:endParaRPr lang="en-US" altLang="en-US" sz="900"/>
                    </a:p>
                    <a:p>
                      <a:pPr algn="l" rtl="0" eaLnBrk="0">
                        <a:lnSpc>
                          <a:spcPct val="100000"/>
                        </a:lnSpc>
                      </a:pPr>
                      <a:endParaRPr lang="en-US" altLang="en-US" sz="1000"/>
                    </a:p>
                    <a:p>
                      <a:pPr algn="l" rtl="0" eaLnBrk="0">
                        <a:lnSpc>
                          <a:spcPct val="9000"/>
                        </a:lnSpc>
                      </a:pPr>
                      <a:endParaRPr lang="en-US" altLang="en-US" sz="100"/>
                    </a:p>
                    <a:p>
                      <a:pPr marL="173355" algn="l" rtl="0" eaLnBrk="0">
                        <a:lnSpc>
                          <a:spcPct val="99000"/>
                        </a:lnSpc>
                      </a:pPr>
                      <a:r>
                        <a:rPr sz="900" spc="100">
                          <a:solidFill>
                            <a:srgbClr val="595959">
                              <a:alpha val="100000"/>
                            </a:srgbClr>
                          </a:solidFill>
                          <a:latin typeface="微软雅黑"/>
                          <a:ea typeface="微软雅黑"/>
                          <a:cs typeface="微软雅黑"/>
                        </a:rPr>
                        <a:t>可以建立品牌用户资</a:t>
                      </a:r>
                      <a:r>
                        <a:rPr sz="900" spc="80">
                          <a:solidFill>
                            <a:srgbClr val="595959">
                              <a:alpha val="100000"/>
                            </a:srgbClr>
                          </a:solidFill>
                          <a:latin typeface="微软雅黑"/>
                          <a:ea typeface="微软雅黑"/>
                          <a:cs typeface="微软雅黑"/>
                        </a:rPr>
                        <a:t>产</a:t>
                      </a:r>
                      <a:endParaRPr lang="en-US" altLang="en-US" sz="900"/>
                    </a:p>
                  </a:txBody>
                  <a:tcPr marL="0" marR="0" marT="0" marB="0">
                    <a:lnL w="34925" cap="flat" cmpd="sng" algn="ctr">
                      <a:solidFill>
                        <a:srgbClr val="000000"/>
                      </a:solidFill>
                      <a:prstDash val="solid"/>
                      <a:round/>
                      <a:headEnd type="none" w="med" len="med"/>
                      <a:tailEnd type="none" w="med" len="med"/>
                    </a:lnL>
                    <a:lnR w="28575" cap="flat" cmpd="sng" algn="ctr">
                      <a:solidFill>
                        <a:srgbClr val="FFFFFF"/>
                      </a:solidFill>
                      <a:prstDash val="solid"/>
                      <a:round/>
                      <a:headEnd type="none" w="med" len="med"/>
                      <a:tailEnd type="none" w="med" len="med"/>
                    </a:lnR>
                    <a:lnT w="3175" cap="flat" cmpd="sng" algn="ctr">
                      <a:solidFill>
                        <a:srgbClr val="B2D234"/>
                      </a:solidFill>
                      <a:prstDash val="solid"/>
                      <a:round/>
                      <a:headEnd type="none" w="med" len="med"/>
                      <a:tailEnd type="none" w="med" len="med"/>
                    </a:lnT>
                    <a:lnB w="3175" cap="flat" cmpd="sng" algn="ctr">
                      <a:solidFill>
                        <a:srgbClr val="1EC8F3"/>
                      </a:solidFill>
                      <a:prstDash val="solid"/>
                      <a:round/>
                      <a:headEnd type="none" w="med" len="med"/>
                      <a:tailEnd type="none" w="med" len="med"/>
                    </a:lnB>
                  </a:tcPr>
                </a:tc>
                <a:tc>
                  <a:txBody>
                    <a:bodyPr vert="horz" wrap="square"/>
                    <a:lstStyle/>
                    <a:p>
                      <a:pPr algn="l" rtl="0" eaLnBrk="0">
                        <a:lnSpc>
                          <a:spcPct val="185000"/>
                        </a:lnSpc>
                      </a:pPr>
                      <a:endParaRPr lang="en-US" altLang="en-US" sz="1000"/>
                    </a:p>
                    <a:p>
                      <a:pPr marL="182880" indent="-167005" algn="l" rtl="0" eaLnBrk="0">
                        <a:lnSpc>
                          <a:spcPct val="101000"/>
                        </a:lnSpc>
                      </a:pPr>
                      <a:r>
                        <a:rPr sz="1500" spc="60" baseline="7000">
                          <a:solidFill>
                            <a:srgbClr val="595959">
                              <a:alpha val="100000"/>
                            </a:srgbClr>
                          </a:solidFill>
                          <a:latin typeface="Arial"/>
                          <a:ea typeface="Arial"/>
                          <a:cs typeface="Arial"/>
                        </a:rPr>
                        <a:t>•</a:t>
                      </a:r>
                      <a:r>
                        <a:rPr sz="900" spc="60">
                          <a:solidFill>
                            <a:srgbClr val="595959">
                              <a:alpha val="100000"/>
                            </a:srgbClr>
                          </a:solidFill>
                          <a:latin typeface="Arial"/>
                          <a:ea typeface="Arial"/>
                          <a:cs typeface="Arial"/>
                        </a:rPr>
                        <a:t>    </a:t>
                      </a:r>
                      <a:r>
                        <a:rPr sz="900" spc="60">
                          <a:solidFill>
                            <a:srgbClr val="595959">
                              <a:alpha val="100000"/>
                            </a:srgbClr>
                          </a:solidFill>
                          <a:latin typeface="微软雅黑"/>
                          <a:ea typeface="微软雅黑"/>
                          <a:cs typeface="微软雅黑"/>
                        </a:rPr>
                        <a:t>渠道服务能力弱 ，不足以满</a:t>
                      </a:r>
                      <a:r>
                        <a:rPr sz="900" spc="0">
                          <a:solidFill>
                            <a:srgbClr val="595959">
                              <a:alpha val="100000"/>
                            </a:srgbClr>
                          </a:solidFill>
                          <a:latin typeface="微软雅黑"/>
                          <a:ea typeface="微软雅黑"/>
                          <a:cs typeface="微软雅黑"/>
                        </a:rPr>
                        <a:t>足消    </a:t>
                      </a:r>
                      <a:r>
                        <a:rPr sz="900" spc="60">
                          <a:solidFill>
                            <a:srgbClr val="595959">
                              <a:alpha val="100000"/>
                            </a:srgbClr>
                          </a:solidFill>
                          <a:latin typeface="微软雅黑"/>
                          <a:ea typeface="微软雅黑"/>
                          <a:cs typeface="微软雅黑"/>
                        </a:rPr>
                        <a:t>费者购车前看车、  对比</a:t>
                      </a:r>
                      <a:r>
                        <a:rPr sz="900" spc="30">
                          <a:solidFill>
                            <a:srgbClr val="595959">
                              <a:alpha val="100000"/>
                            </a:srgbClr>
                          </a:solidFill>
                          <a:latin typeface="微软雅黑"/>
                          <a:ea typeface="微软雅黑"/>
                          <a:cs typeface="微软雅黑"/>
                        </a:rPr>
                        <a:t>等</a:t>
                      </a:r>
                      <a:r>
                        <a:rPr sz="900" spc="0">
                          <a:solidFill>
                            <a:srgbClr val="595959">
                              <a:alpha val="100000"/>
                            </a:srgbClr>
                          </a:solidFill>
                          <a:latin typeface="微软雅黑"/>
                          <a:ea typeface="微软雅黑"/>
                          <a:cs typeface="微软雅黑"/>
                        </a:rPr>
                        <a:t>需求</a:t>
                      </a:r>
                      <a:endParaRPr lang="en-US" altLang="en-US" sz="900"/>
                    </a:p>
                    <a:p>
                      <a:pPr algn="l" rtl="0" eaLnBrk="0">
                        <a:lnSpc>
                          <a:spcPct val="100000"/>
                        </a:lnSpc>
                      </a:pPr>
                      <a:endParaRPr lang="en-US" altLang="en-US" sz="1100"/>
                    </a:p>
                    <a:p>
                      <a:pPr algn="l" rtl="0" eaLnBrk="0">
                        <a:lnSpc>
                          <a:spcPct val="9000"/>
                        </a:lnSpc>
                      </a:pPr>
                      <a:endParaRPr lang="en-US" altLang="en-US" sz="100"/>
                    </a:p>
                    <a:p>
                      <a:pPr marL="16510" algn="l" rtl="0" eaLnBrk="0">
                        <a:lnSpc>
                          <a:spcPct val="93000"/>
                        </a:lnSpc>
                      </a:pPr>
                      <a:r>
                        <a:rPr sz="1500" spc="60" baseline="7000">
                          <a:solidFill>
                            <a:srgbClr val="595959">
                              <a:alpha val="100000"/>
                            </a:srgbClr>
                          </a:solidFill>
                          <a:latin typeface="Arial"/>
                          <a:ea typeface="Arial"/>
                          <a:cs typeface="Arial"/>
                        </a:rPr>
                        <a:t>•</a:t>
                      </a:r>
                      <a:r>
                        <a:rPr sz="900" spc="60">
                          <a:solidFill>
                            <a:srgbClr val="595959">
                              <a:alpha val="100000"/>
                            </a:srgbClr>
                          </a:solidFill>
                          <a:latin typeface="Arial"/>
                          <a:ea typeface="Arial"/>
                          <a:cs typeface="Arial"/>
                        </a:rPr>
                        <a:t>    </a:t>
                      </a:r>
                      <a:r>
                        <a:rPr sz="900" spc="60">
                          <a:solidFill>
                            <a:srgbClr val="595959">
                              <a:alpha val="100000"/>
                            </a:srgbClr>
                          </a:solidFill>
                          <a:latin typeface="微软雅黑"/>
                          <a:ea typeface="微软雅黑"/>
                          <a:cs typeface="微软雅黑"/>
                        </a:rPr>
                        <a:t>售后服务不</a:t>
                      </a:r>
                      <a:r>
                        <a:rPr sz="900" spc="50">
                          <a:solidFill>
                            <a:srgbClr val="595959">
                              <a:alpha val="100000"/>
                            </a:srgbClr>
                          </a:solidFill>
                          <a:latin typeface="微软雅黑"/>
                          <a:ea typeface="微软雅黑"/>
                          <a:cs typeface="微软雅黑"/>
                        </a:rPr>
                        <a:t>方</a:t>
                      </a:r>
                      <a:r>
                        <a:rPr sz="900" spc="0">
                          <a:solidFill>
                            <a:srgbClr val="595959">
                              <a:alpha val="100000"/>
                            </a:srgbClr>
                          </a:solidFill>
                          <a:latin typeface="微软雅黑"/>
                          <a:ea typeface="微软雅黑"/>
                          <a:cs typeface="微软雅黑"/>
                        </a:rPr>
                        <a:t>便</a:t>
                      </a:r>
                      <a:endParaRPr lang="en-US" altLang="en-US" sz="900"/>
                    </a:p>
                  </a:txBody>
                  <a:tcPr marL="0" marR="0" marT="0" marB="0">
                    <a:lnL w="28575"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B2D234"/>
                      </a:solidFill>
                      <a:prstDash val="solid"/>
                      <a:round/>
                      <a:headEnd type="none" w="med" len="med"/>
                      <a:tailEnd type="none" w="med" len="med"/>
                    </a:lnT>
                    <a:lnB w="3175" cap="flat" cmpd="sng" algn="ctr">
                      <a:solidFill>
                        <a:srgbClr val="1EC8F3"/>
                      </a:solidFill>
                      <a:prstDash val="solid"/>
                      <a:round/>
                      <a:headEnd type="none" w="med" len="med"/>
                      <a:tailEnd type="none" w="med" len="med"/>
                    </a:lnB>
                  </a:tcPr>
                </a:tc>
              </a:tr>
              <a:tr h="1125855">
                <a:tc>
                  <a:txBody>
                    <a:bodyPr vert="horz" wrap="square"/>
                    <a:lstStyle/>
                    <a:p>
                      <a:pPr algn="l" rtl="0" eaLnBrk="0">
                        <a:lnSpc>
                          <a:spcPct val="106000"/>
                        </a:lnSpc>
                      </a:pPr>
                      <a:endParaRPr lang="en-US" altLang="en-US" sz="1000"/>
                    </a:p>
                    <a:p>
                      <a:pPr algn="l" rtl="0" eaLnBrk="0">
                        <a:lnSpc>
                          <a:spcPct val="107000"/>
                        </a:lnSpc>
                      </a:pPr>
                      <a:endParaRPr lang="en-US" altLang="en-US" sz="1000"/>
                    </a:p>
                    <a:p>
                      <a:pPr algn="l" rtl="0" eaLnBrk="0">
                        <a:lnSpc>
                          <a:spcPct val="107000"/>
                        </a:lnSpc>
                      </a:pPr>
                      <a:endParaRPr lang="en-US" altLang="en-US" sz="1000"/>
                    </a:p>
                    <a:p>
                      <a:pPr marL="158115" algn="l" rtl="0" eaLnBrk="0">
                        <a:lnSpc>
                          <a:spcPct val="96000"/>
                        </a:lnSpc>
                        <a:spcBef>
                          <a:spcPts val="5"/>
                        </a:spcBef>
                      </a:pPr>
                      <a:r>
                        <a:rPr sz="1300" spc="10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线</a:t>
                      </a:r>
                      <a:r>
                        <a:rPr sz="1300" spc="8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下</a:t>
                      </a:r>
                      <a:endParaRPr lang="en-US" altLang="en-US" sz="1300"/>
                    </a:p>
                  </a:txBody>
                  <a:tcPr marL="0" marR="0" marT="0" marB="0">
                    <a:lnL w="12700" cap="flat" cmpd="sng" algn="ctr">
                      <a:solidFill>
                        <a:srgbClr val="FFFFFF"/>
                      </a:solidFill>
                      <a:prstDash val="solid"/>
                      <a:round/>
                      <a:headEnd type="none" w="med" len="med"/>
                      <a:tailEnd type="none" w="med" len="med"/>
                    </a:lnL>
                    <a:lnR w="34925" cap="flat" cmpd="sng" algn="ctr">
                      <a:solidFill>
                        <a:srgbClr val="000000"/>
                      </a:solidFill>
                      <a:prstDash val="solid"/>
                      <a:round/>
                      <a:headEnd type="none" w="med" len="med"/>
                      <a:tailEnd type="none" w="med" len="med"/>
                    </a:lnR>
                    <a:lnT w="3175" cap="flat" cmpd="sng" algn="ctr">
                      <a:solidFill>
                        <a:srgbClr val="1EC8F3"/>
                      </a:solidFill>
                      <a:prstDash val="solid"/>
                      <a:round/>
                      <a:headEnd type="none" w="med" len="med"/>
                      <a:tailEnd type="none" w="med" len="med"/>
                    </a:lnT>
                    <a:lnB w="3175" cap="flat" cmpd="sng" algn="ctr">
                      <a:solidFill>
                        <a:srgbClr val="595959"/>
                      </a:solidFill>
                      <a:prstDash val="solid"/>
                      <a:round/>
                      <a:headEnd type="none" w="med" len="med"/>
                      <a:tailEnd type="none" w="med" len="med"/>
                    </a:lnB>
                  </a:tcPr>
                </a:tc>
                <a:tc>
                  <a:txBody>
                    <a:bodyPr vert="horz" wrap="square"/>
                    <a:lstStyle/>
                    <a:p>
                      <a:pPr algn="l" rtl="0" eaLnBrk="0">
                        <a:lnSpc>
                          <a:spcPct val="167000"/>
                        </a:lnSpc>
                      </a:pPr>
                      <a:endParaRPr lang="en-US" altLang="en-US" sz="1000"/>
                    </a:p>
                    <a:p>
                      <a:pPr marL="171450" indent="0" algn="l" rtl="0" eaLnBrk="0">
                        <a:lnSpc>
                          <a:spcPct val="114000"/>
                        </a:lnSpc>
                        <a:spcBef>
                          <a:spcPts val="5"/>
                        </a:spcBef>
                      </a:pPr>
                      <a:r>
                        <a:rPr sz="900" spc="60">
                          <a:solidFill>
                            <a:srgbClr val="595959">
                              <a:alpha val="100000"/>
                            </a:srgbClr>
                          </a:solidFill>
                          <a:latin typeface="微软雅黑"/>
                          <a:ea typeface="微软雅黑"/>
                          <a:cs typeface="微软雅黑"/>
                        </a:rPr>
                        <a:t>是品牌实力、产品、  价</a:t>
                      </a:r>
                      <a:r>
                        <a:rPr sz="900" spc="40">
                          <a:solidFill>
                            <a:srgbClr val="595959">
                              <a:alpha val="100000"/>
                            </a:srgbClr>
                          </a:solidFill>
                          <a:latin typeface="微软雅黑"/>
                          <a:ea typeface="微软雅黑"/>
                          <a:cs typeface="微软雅黑"/>
                        </a:rPr>
                        <a:t>值</a:t>
                      </a:r>
                      <a:r>
                        <a:rPr sz="900" spc="0">
                          <a:solidFill>
                            <a:srgbClr val="595959">
                              <a:alpha val="100000"/>
                            </a:srgbClr>
                          </a:solidFill>
                          <a:latin typeface="微软雅黑"/>
                          <a:ea typeface="微软雅黑"/>
                          <a:cs typeface="微软雅黑"/>
                        </a:rPr>
                        <a:t>、服   </a:t>
                      </a:r>
                      <a:r>
                        <a:rPr sz="900" spc="80">
                          <a:solidFill>
                            <a:srgbClr val="595959">
                              <a:alpha val="100000"/>
                            </a:srgbClr>
                          </a:solidFill>
                          <a:latin typeface="微软雅黑"/>
                          <a:ea typeface="微软雅黑"/>
                          <a:cs typeface="微软雅黑"/>
                        </a:rPr>
                        <a:t>务的载体， 消费者信任</a:t>
                      </a:r>
                      <a:r>
                        <a:rPr sz="900" spc="40">
                          <a:solidFill>
                            <a:srgbClr val="595959">
                              <a:alpha val="100000"/>
                            </a:srgbClr>
                          </a:solidFill>
                          <a:latin typeface="微软雅黑"/>
                          <a:ea typeface="微软雅黑"/>
                          <a:cs typeface="微软雅黑"/>
                        </a:rPr>
                        <a:t>度</a:t>
                      </a:r>
                      <a:r>
                        <a:rPr sz="900" spc="0">
                          <a:solidFill>
                            <a:srgbClr val="595959">
                              <a:alpha val="100000"/>
                            </a:srgbClr>
                          </a:solidFill>
                          <a:latin typeface="微软雅黑"/>
                          <a:ea typeface="微软雅黑"/>
                          <a:cs typeface="微软雅黑"/>
                        </a:rPr>
                        <a:t>高</a:t>
                      </a:r>
                      <a:endParaRPr lang="en-US" altLang="en-US" sz="900"/>
                    </a:p>
                    <a:p>
                      <a:pPr algn="l" rtl="0" eaLnBrk="0">
                        <a:lnSpc>
                          <a:spcPct val="100000"/>
                        </a:lnSpc>
                      </a:pPr>
                      <a:endParaRPr lang="en-US" altLang="en-US" sz="1100"/>
                    </a:p>
                    <a:p>
                      <a:pPr algn="l" rtl="0" eaLnBrk="0">
                        <a:lnSpc>
                          <a:spcPct val="9000"/>
                        </a:lnSpc>
                      </a:pPr>
                      <a:endParaRPr lang="en-US" altLang="en-US" sz="100"/>
                    </a:p>
                    <a:p>
                      <a:pPr marL="171450" algn="l" rtl="0" eaLnBrk="0">
                        <a:lnSpc>
                          <a:spcPct val="99000"/>
                        </a:lnSpc>
                      </a:pPr>
                      <a:r>
                        <a:rPr sz="900" spc="40">
                          <a:solidFill>
                            <a:srgbClr val="595959">
                              <a:alpha val="100000"/>
                            </a:srgbClr>
                          </a:solidFill>
                          <a:latin typeface="微软雅黑"/>
                          <a:ea typeface="微软雅黑"/>
                          <a:cs typeface="微软雅黑"/>
                        </a:rPr>
                        <a:t>售前、  售后服务</a:t>
                      </a:r>
                      <a:r>
                        <a:rPr sz="900" spc="0">
                          <a:solidFill>
                            <a:srgbClr val="595959">
                              <a:alpha val="100000"/>
                            </a:srgbClr>
                          </a:solidFill>
                          <a:latin typeface="微软雅黑"/>
                          <a:ea typeface="微软雅黑"/>
                          <a:cs typeface="微软雅黑"/>
                        </a:rPr>
                        <a:t>方便</a:t>
                      </a:r>
                      <a:endParaRPr lang="en-US" altLang="en-US" sz="900"/>
                    </a:p>
                  </a:txBody>
                  <a:tcPr marL="0" marR="0" marT="0" marB="0">
                    <a:lnL w="34925" cap="flat" cmpd="sng" algn="ctr">
                      <a:solidFill>
                        <a:srgbClr val="000000"/>
                      </a:solidFill>
                      <a:prstDash val="solid"/>
                      <a:round/>
                      <a:headEnd type="none" w="med" len="med"/>
                      <a:tailEnd type="none" w="med" len="med"/>
                    </a:lnL>
                    <a:lnR w="28575" cap="flat" cmpd="sng" algn="ctr">
                      <a:solidFill>
                        <a:srgbClr val="FFFFFF"/>
                      </a:solidFill>
                      <a:prstDash val="solid"/>
                      <a:round/>
                      <a:headEnd type="none" w="med" len="med"/>
                      <a:tailEnd type="none" w="med" len="med"/>
                    </a:lnR>
                    <a:lnT w="3175" cap="flat" cmpd="sng" algn="ctr">
                      <a:solidFill>
                        <a:srgbClr val="1EC8F3"/>
                      </a:solidFill>
                      <a:prstDash val="solid"/>
                      <a:round/>
                      <a:headEnd type="none" w="med" len="med"/>
                      <a:tailEnd type="none" w="med" len="med"/>
                    </a:lnT>
                    <a:lnB w="3175" cap="flat" cmpd="sng" algn="ctr">
                      <a:solidFill>
                        <a:srgbClr val="595959"/>
                      </a:solidFill>
                      <a:prstDash val="solid"/>
                      <a:round/>
                      <a:headEnd type="none" w="med" len="med"/>
                      <a:tailEnd type="none" w="med" len="med"/>
                    </a:lnB>
                  </a:tcPr>
                </a:tc>
                <a:tc>
                  <a:txBody>
                    <a:bodyPr vert="horz" wrap="square"/>
                    <a:lstStyle/>
                    <a:p>
                      <a:pPr algn="l" rtl="0" eaLnBrk="0">
                        <a:lnSpc>
                          <a:spcPct val="133000"/>
                        </a:lnSpc>
                      </a:pPr>
                      <a:endParaRPr lang="en-US" altLang="en-US" sz="1000"/>
                    </a:p>
                    <a:p>
                      <a:pPr marL="183515" indent="-167640" algn="l" rtl="0" eaLnBrk="0">
                        <a:lnSpc>
                          <a:spcPct val="101000"/>
                        </a:lnSpc>
                        <a:spcBef>
                          <a:spcPts val="5"/>
                        </a:spcBef>
                      </a:pPr>
                      <a:r>
                        <a:rPr sz="1500" spc="60" baseline="3000">
                          <a:solidFill>
                            <a:srgbClr val="595959">
                              <a:alpha val="100000"/>
                            </a:srgbClr>
                          </a:solidFill>
                          <a:latin typeface="Arial"/>
                          <a:ea typeface="Arial"/>
                          <a:cs typeface="Arial"/>
                        </a:rPr>
                        <a:t>•</a:t>
                      </a:r>
                      <a:r>
                        <a:rPr sz="900" spc="60">
                          <a:solidFill>
                            <a:srgbClr val="595959">
                              <a:alpha val="100000"/>
                            </a:srgbClr>
                          </a:solidFill>
                          <a:latin typeface="Arial"/>
                          <a:ea typeface="Arial"/>
                          <a:cs typeface="Arial"/>
                        </a:rPr>
                        <a:t>    </a:t>
                      </a:r>
                      <a:r>
                        <a:rPr sz="900" spc="60">
                          <a:solidFill>
                            <a:srgbClr val="595959">
                              <a:alpha val="100000"/>
                            </a:srgbClr>
                          </a:solidFill>
                          <a:latin typeface="微软雅黑"/>
                          <a:ea typeface="微软雅黑"/>
                          <a:cs typeface="微软雅黑"/>
                        </a:rPr>
                        <a:t>只能进行小范围营销 ，消费</a:t>
                      </a:r>
                      <a:r>
                        <a:rPr sz="900" spc="0">
                          <a:solidFill>
                            <a:srgbClr val="595959">
                              <a:alpha val="100000"/>
                            </a:srgbClr>
                          </a:solidFill>
                          <a:latin typeface="微软雅黑"/>
                          <a:ea typeface="微软雅黑"/>
                          <a:cs typeface="微软雅黑"/>
                        </a:rPr>
                        <a:t>者覆    </a:t>
                      </a:r>
                      <a:r>
                        <a:rPr sz="900" spc="100">
                          <a:solidFill>
                            <a:srgbClr val="595959">
                              <a:alpha val="100000"/>
                            </a:srgbClr>
                          </a:solidFill>
                          <a:latin typeface="微软雅黑"/>
                          <a:ea typeface="微软雅黑"/>
                          <a:cs typeface="微软雅黑"/>
                        </a:rPr>
                        <a:t>盖、参与度有</a:t>
                      </a:r>
                      <a:r>
                        <a:rPr sz="900" spc="70">
                          <a:solidFill>
                            <a:srgbClr val="595959">
                              <a:alpha val="100000"/>
                            </a:srgbClr>
                          </a:solidFill>
                          <a:latin typeface="微软雅黑"/>
                          <a:ea typeface="微软雅黑"/>
                          <a:cs typeface="微软雅黑"/>
                        </a:rPr>
                        <a:t>限</a:t>
                      </a:r>
                      <a:endParaRPr lang="en-US" altLang="en-US" sz="900"/>
                    </a:p>
                    <a:p>
                      <a:pPr algn="l" rtl="0" eaLnBrk="0">
                        <a:lnSpc>
                          <a:spcPct val="100000"/>
                        </a:lnSpc>
                      </a:pPr>
                      <a:endParaRPr lang="en-US" altLang="en-US" sz="1100"/>
                    </a:p>
                    <a:p>
                      <a:pPr algn="l" rtl="0" eaLnBrk="0">
                        <a:lnSpc>
                          <a:spcPct val="6000"/>
                        </a:lnSpc>
                      </a:pPr>
                      <a:endParaRPr lang="en-US" altLang="en-US" sz="100"/>
                    </a:p>
                    <a:p>
                      <a:pPr marL="183515" indent="-167640" algn="l" rtl="0" eaLnBrk="0">
                        <a:lnSpc>
                          <a:spcPct val="101000"/>
                        </a:lnSpc>
                      </a:pPr>
                      <a:r>
                        <a:rPr sz="1500" spc="80" baseline="3000">
                          <a:solidFill>
                            <a:srgbClr val="595959">
                              <a:alpha val="100000"/>
                            </a:srgbClr>
                          </a:solidFill>
                          <a:latin typeface="Arial"/>
                          <a:ea typeface="Arial"/>
                          <a:cs typeface="Arial"/>
                        </a:rPr>
                        <a:t>•</a:t>
                      </a:r>
                      <a:r>
                        <a:rPr sz="900" spc="80">
                          <a:solidFill>
                            <a:srgbClr val="595959">
                              <a:alpha val="100000"/>
                            </a:srgbClr>
                          </a:solidFill>
                          <a:latin typeface="Arial"/>
                          <a:ea typeface="Arial"/>
                          <a:cs typeface="Arial"/>
                        </a:rPr>
                        <a:t>    </a:t>
                      </a:r>
                      <a:r>
                        <a:rPr sz="900" spc="80">
                          <a:solidFill>
                            <a:srgbClr val="595959">
                              <a:alpha val="100000"/>
                            </a:srgbClr>
                          </a:solidFill>
                          <a:latin typeface="微软雅黑"/>
                          <a:ea typeface="微软雅黑"/>
                          <a:cs typeface="微软雅黑"/>
                        </a:rPr>
                        <a:t>营销方式、技术手段落后</a:t>
                      </a:r>
                      <a:r>
                        <a:rPr sz="900" spc="70">
                          <a:solidFill>
                            <a:srgbClr val="595959">
                              <a:alpha val="100000"/>
                            </a:srgbClr>
                          </a:solidFill>
                          <a:latin typeface="微软雅黑"/>
                          <a:ea typeface="微软雅黑"/>
                          <a:cs typeface="微软雅黑"/>
                        </a:rPr>
                        <a:t>，</a:t>
                      </a:r>
                      <a:r>
                        <a:rPr sz="900" spc="0">
                          <a:solidFill>
                            <a:srgbClr val="595959">
                              <a:alpha val="100000"/>
                            </a:srgbClr>
                          </a:solidFill>
                          <a:latin typeface="微软雅黑"/>
                          <a:ea typeface="微软雅黑"/>
                          <a:cs typeface="微软雅黑"/>
                        </a:rPr>
                        <a:t>转化    </a:t>
                      </a:r>
                      <a:r>
                        <a:rPr sz="900" spc="100">
                          <a:solidFill>
                            <a:srgbClr val="595959">
                              <a:alpha val="100000"/>
                            </a:srgbClr>
                          </a:solidFill>
                          <a:latin typeface="微软雅黑"/>
                          <a:ea typeface="微软雅黑"/>
                          <a:cs typeface="微软雅黑"/>
                        </a:rPr>
                        <a:t>力无法保</a:t>
                      </a:r>
                      <a:r>
                        <a:rPr sz="900" spc="70">
                          <a:solidFill>
                            <a:srgbClr val="595959">
                              <a:alpha val="100000"/>
                            </a:srgbClr>
                          </a:solidFill>
                          <a:latin typeface="微软雅黑"/>
                          <a:ea typeface="微软雅黑"/>
                          <a:cs typeface="微软雅黑"/>
                        </a:rPr>
                        <a:t>证</a:t>
                      </a:r>
                      <a:endParaRPr lang="en-US" altLang="en-US" sz="900"/>
                    </a:p>
                  </a:txBody>
                  <a:tcPr marL="0" marR="0" marT="0" marB="0">
                    <a:lnL w="28575"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1EC8F3"/>
                      </a:solidFill>
                      <a:prstDash val="solid"/>
                      <a:round/>
                      <a:headEnd type="none" w="med" len="med"/>
                      <a:tailEnd type="none" w="med" len="med"/>
                    </a:lnT>
                    <a:lnB w="3175" cap="flat" cmpd="sng" algn="ctr">
                      <a:solidFill>
                        <a:srgbClr val="595959"/>
                      </a:solidFill>
                      <a:prstDash val="solid"/>
                      <a:round/>
                      <a:headEnd type="none" w="med" len="med"/>
                      <a:tailEnd type="none" w="med" len="med"/>
                    </a:lnB>
                  </a:tcPr>
                </a:tc>
              </a:tr>
            </a:tbl>
          </a:graphicData>
        </a:graphic>
      </p:graphicFrame>
      <p:sp>
        <p:nvSpPr>
          <p:cNvPr id="197" name="textbox 197"/>
          <p:cNvSpPr/>
          <p:nvPr/>
        </p:nvSpPr>
        <p:spPr>
          <a:xfrm>
            <a:off x="536900" y="550773"/>
            <a:ext cx="4485640" cy="462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1000"/>
              </a:lnSpc>
            </a:pPr>
            <a:endParaRPr lang="en-US" altLang="en-US" sz="100"/>
          </a:p>
          <a:p>
            <a:pPr marL="12700" algn="l" rtl="0" eaLnBrk="0">
              <a:lnSpc>
                <a:spcPct val="93000"/>
              </a:lnSpc>
            </a:pPr>
            <a:r>
              <a:rPr sz="3100" spc="100">
                <a:solidFill>
                  <a:srgbClr val="8BC53F">
                    <a:alpha val="100000"/>
                  </a:srgbClr>
                </a:solidFill>
                <a:latin typeface="微软雅黑"/>
                <a:ea typeface="微软雅黑"/>
                <a:cs typeface="微软雅黑"/>
              </a:rPr>
              <a:t>两轮电动车销售渠道情</a:t>
            </a:r>
            <a:r>
              <a:rPr sz="3100" spc="10">
                <a:solidFill>
                  <a:srgbClr val="8BC53F">
                    <a:alpha val="100000"/>
                  </a:srgbClr>
                </a:solidFill>
                <a:latin typeface="微软雅黑"/>
                <a:ea typeface="微软雅黑"/>
                <a:cs typeface="微软雅黑"/>
              </a:rPr>
              <a:t>况</a:t>
            </a:r>
            <a:endParaRPr lang="en-US" altLang="en-US" sz="3100"/>
          </a:p>
        </p:txBody>
      </p:sp>
      <p:grpSp>
        <p:nvGrpSpPr>
          <p:cNvPr id="32" name="group 32"/>
          <p:cNvGrpSpPr/>
          <p:nvPr/>
        </p:nvGrpSpPr>
        <p:grpSpPr>
          <a:xfrm rot="21600000">
            <a:off x="2018695" y="4681693"/>
            <a:ext cx="1079781" cy="1079783"/>
            <a:chExt cx="1079781" cy="1079783"/>
          </a:xfrm>
        </p:grpSpPr>
        <p:sp>
          <p:nvSpPr>
            <p:cNvPr id="198" name="path"/>
            <p:cNvSpPr/>
            <p:nvPr/>
          </p:nvSpPr>
          <p:spPr>
            <a:xfrm>
              <a:off x="0" y="0"/>
              <a:ext cx="1079781" cy="1079783"/>
            </a:xfrm>
            <a:custGeom>
              <a:rect l="0" t="0" r="0" b="0"/>
              <a:pathLst>
                <a:path w="1700" h="1700">
                  <a:moveTo>
                    <a:pt x="0" y="850"/>
                  </a:moveTo>
                  <a:cubicBezTo>
                    <a:pt x="0" y="380"/>
                    <a:pt x="380" y="0"/>
                    <a:pt x="850" y="0"/>
                  </a:cubicBezTo>
                  <a:cubicBezTo>
                    <a:pt x="1319" y="0"/>
                    <a:pt x="1700" y="380"/>
                    <a:pt x="1700" y="850"/>
                  </a:cubicBezTo>
                  <a:cubicBezTo>
                    <a:pt x="1700" y="1319"/>
                    <a:pt x="1319" y="1700"/>
                    <a:pt x="850" y="1700"/>
                  </a:cubicBezTo>
                  <a:cubicBezTo>
                    <a:pt x="380" y="1700"/>
                    <a:pt x="0" y="1319"/>
                    <a:pt x="0" y="850"/>
                  </a:cubicBezTo>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9" name="textbox 199"/>
            <p:cNvSpPr/>
            <p:nvPr/>
          </p:nvSpPr>
          <p:spPr>
            <a:xfrm>
              <a:off x="-12700" y="-12700"/>
              <a:ext cx="1105535" cy="11430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algn="l" rtl="0" eaLnBrk="0">
                <a:lnSpc>
                  <a:spcPct val="7000"/>
                </a:lnSpc>
              </a:pPr>
              <a:endParaRPr lang="en-US" altLang="en-US" sz="100"/>
            </a:p>
            <a:p>
              <a:pPr marL="285115" algn="l" rtl="0" eaLnBrk="0">
                <a:lnSpc>
                  <a:spcPct val="89000"/>
                </a:lnSpc>
              </a:pPr>
              <a:r>
                <a:rPr sz="1300" spc="7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a:t>
              </a:r>
              <a:r>
                <a:rPr sz="1300" spc="70">
                  <a:solidFill>
                    <a:srgbClr val="FFFFFF">
                      <a:alpha val="100000"/>
                    </a:srgbClr>
                  </a:solidFill>
                  <a:latin typeface="微软雅黑"/>
                  <a:ea typeface="微软雅黑"/>
                  <a:cs typeface="微软雅黑"/>
                </a:rPr>
                <a:t> </a:t>
              </a:r>
              <a:r>
                <a:rPr sz="1300" spc="7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13</a:t>
              </a:r>
              <a:r>
                <a:rPr sz="1300" spc="4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a:t>
              </a:r>
              <a:endParaRPr lang="en-US" altLang="en-US" sz="1300"/>
            </a:p>
          </p:txBody>
        </p:sp>
      </p:grpSp>
      <p:grpSp>
        <p:nvGrpSpPr>
          <p:cNvPr id="34" name="group 34"/>
          <p:cNvGrpSpPr/>
          <p:nvPr/>
        </p:nvGrpSpPr>
        <p:grpSpPr>
          <a:xfrm rot="21600000">
            <a:off x="2018695" y="3481264"/>
            <a:ext cx="1079781" cy="1079781"/>
            <a:chExt cx="1079781" cy="1079781"/>
          </a:xfrm>
        </p:grpSpPr>
        <p:sp>
          <p:nvSpPr>
            <p:cNvPr id="200" name="path"/>
            <p:cNvSpPr/>
            <p:nvPr/>
          </p:nvSpPr>
          <p:spPr>
            <a:xfrm>
              <a:off x="0" y="0"/>
              <a:ext cx="1079781" cy="1079781"/>
            </a:xfrm>
            <a:custGeom>
              <a:rect l="0" t="0" r="0" b="0"/>
              <a:pathLst>
                <a:path w="1700" h="1700">
                  <a:moveTo>
                    <a:pt x="0" y="850"/>
                  </a:moveTo>
                  <a:cubicBezTo>
                    <a:pt x="0" y="380"/>
                    <a:pt x="380" y="0"/>
                    <a:pt x="850" y="0"/>
                  </a:cubicBezTo>
                  <a:cubicBezTo>
                    <a:pt x="1319" y="0"/>
                    <a:pt x="1700" y="380"/>
                    <a:pt x="1700" y="850"/>
                  </a:cubicBezTo>
                  <a:cubicBezTo>
                    <a:pt x="1700" y="1319"/>
                    <a:pt x="1319" y="1700"/>
                    <a:pt x="850" y="1700"/>
                  </a:cubicBezTo>
                  <a:cubicBezTo>
                    <a:pt x="380" y="1700"/>
                    <a:pt x="0" y="1319"/>
                    <a:pt x="0" y="850"/>
                  </a:cubicBezTo>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1" name="textbox 201"/>
            <p:cNvSpPr/>
            <p:nvPr/>
          </p:nvSpPr>
          <p:spPr>
            <a:xfrm>
              <a:off x="-12700" y="-12700"/>
              <a:ext cx="1105535" cy="11430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1000"/>
            </a:p>
            <a:p>
              <a:pPr algn="l" rtl="0" eaLnBrk="0">
                <a:lnSpc>
                  <a:spcPct val="103000"/>
                </a:lnSpc>
              </a:pPr>
              <a:endParaRPr lang="en-US" altLang="en-US" sz="1000"/>
            </a:p>
            <a:p>
              <a:pPr algn="l" rtl="0" eaLnBrk="0">
                <a:lnSpc>
                  <a:spcPct val="104000"/>
                </a:lnSpc>
              </a:pPr>
              <a:endParaRPr lang="en-US" altLang="en-US" sz="1000"/>
            </a:p>
            <a:p>
              <a:pPr marL="285115" algn="l" rtl="0" eaLnBrk="0">
                <a:lnSpc>
                  <a:spcPct val="89000"/>
                </a:lnSpc>
                <a:spcBef>
                  <a:spcPts val="5"/>
                </a:spcBef>
              </a:pPr>
              <a:r>
                <a:rPr sz="1300" spc="7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a:t>
              </a:r>
              <a:r>
                <a:rPr sz="1300" spc="70">
                  <a:solidFill>
                    <a:srgbClr val="FFFFFF">
                      <a:alpha val="100000"/>
                    </a:srgbClr>
                  </a:solidFill>
                  <a:latin typeface="微软雅黑"/>
                  <a:ea typeface="微软雅黑"/>
                  <a:cs typeface="微软雅黑"/>
                </a:rPr>
                <a:t> </a:t>
              </a:r>
              <a:r>
                <a:rPr sz="1300" spc="7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10</a:t>
              </a:r>
              <a:r>
                <a:rPr sz="1300" spc="4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a:t>
              </a:r>
              <a:endParaRPr lang="en-US" altLang="en-US" sz="1300"/>
            </a:p>
          </p:txBody>
        </p:sp>
      </p:grpSp>
      <p:sp>
        <p:nvSpPr>
          <p:cNvPr id="203" name="textbox 203"/>
          <p:cNvSpPr/>
          <p:nvPr/>
        </p:nvSpPr>
        <p:spPr>
          <a:xfrm>
            <a:off x="4557395" y="3050183"/>
            <a:ext cx="3221354" cy="2178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7000"/>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两轮电动车线上、线下销售渠道优势对</a:t>
            </a:r>
            <a:r>
              <a:rPr sz="1300" spc="6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比</a:t>
            </a:r>
            <a:endParaRPr lang="en-US" altLang="en-US" sz="1300"/>
          </a:p>
        </p:txBody>
      </p:sp>
      <p:sp>
        <p:nvSpPr>
          <p:cNvPr id="210" name="textbox 210"/>
          <p:cNvSpPr/>
          <p:nvPr/>
        </p:nvSpPr>
        <p:spPr>
          <a:xfrm>
            <a:off x="1046375" y="3051073"/>
            <a:ext cx="1976754"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algn="l" rtl="0" eaLnBrk="0">
              <a:lnSpc>
                <a:spcPct val="96000"/>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两轮电动车线上交易占</a:t>
            </a:r>
            <a:r>
              <a:rPr sz="1300" spc="6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比</a:t>
            </a:r>
            <a:endParaRPr lang="en-US" altLang="en-US" sz="1300"/>
          </a:p>
        </p:txBody>
      </p:sp>
      <p:sp>
        <p:nvSpPr>
          <p:cNvPr id="212" name="textbox 212"/>
          <p:cNvSpPr/>
          <p:nvPr/>
        </p:nvSpPr>
        <p:spPr>
          <a:xfrm>
            <a:off x="1059358" y="3916883"/>
            <a:ext cx="631825" cy="2146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algn="l" rtl="0" eaLnBrk="0">
              <a:lnSpc>
                <a:spcPct val="95000"/>
              </a:lnSpc>
            </a:pPr>
            <a:r>
              <a:rPr sz="1300" spc="9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2020</a:t>
            </a:r>
            <a:r>
              <a:rPr sz="1300" spc="6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年</a:t>
            </a:r>
            <a:endParaRPr lang="en-US" altLang="en-US" sz="1300"/>
          </a:p>
        </p:txBody>
      </p:sp>
      <p:sp>
        <p:nvSpPr>
          <p:cNvPr id="213" name="textbox 213"/>
          <p:cNvSpPr/>
          <p:nvPr/>
        </p:nvSpPr>
        <p:spPr>
          <a:xfrm>
            <a:off x="1059358" y="5117794"/>
            <a:ext cx="631825" cy="2146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algn="l" rtl="0" eaLnBrk="0">
              <a:lnSpc>
                <a:spcPct val="95000"/>
              </a:lnSpc>
            </a:pPr>
            <a:r>
              <a:rPr sz="1300" spc="9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2021</a:t>
            </a:r>
            <a:r>
              <a:rPr sz="1300" spc="6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年</a:t>
            </a:r>
            <a:endParaRPr lang="en-US" altLang="en-US" sz="13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 name="textbox 214"/>
          <p:cNvSpPr/>
          <p:nvPr/>
        </p:nvSpPr>
        <p:spPr>
          <a:xfrm>
            <a:off x="527654" y="1108354"/>
            <a:ext cx="8136890" cy="21196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5875" algn="l" rtl="0" eaLnBrk="0">
              <a:lnSpc>
                <a:spcPct val="90000"/>
              </a:lnSpc>
            </a:pPr>
            <a:r>
              <a:rPr sz="2400" spc="-10">
                <a:solidFill>
                  <a:srgbClr val="595959">
                    <a:alpha val="100000"/>
                  </a:srgbClr>
                </a:solidFill>
                <a:latin typeface="微软雅黑"/>
                <a:ea typeface="微软雅黑"/>
                <a:cs typeface="微软雅黑"/>
              </a:rPr>
              <a:t>产业上</a:t>
            </a:r>
            <a:r>
              <a:rPr sz="2400" spc="0">
                <a:solidFill>
                  <a:srgbClr val="595959">
                    <a:alpha val="100000"/>
                  </a:srgbClr>
                </a:solidFill>
                <a:latin typeface="微软雅黑"/>
                <a:ea typeface="微软雅黑"/>
                <a:cs typeface="微软雅黑"/>
              </a:rPr>
              <a:t>游促进产品提质，产业下游促进两轮市场规模扩增</a:t>
            </a:r>
            <a:endParaRPr lang="en-US" altLang="en-US" sz="2400"/>
          </a:p>
          <a:p>
            <a:pPr marL="12700" indent="3175" algn="l" rtl="0" eaLnBrk="0">
              <a:lnSpc>
                <a:spcPct val="121000"/>
              </a:lnSpc>
              <a:spcBef>
                <a:spcPts val="865"/>
              </a:spcBef>
            </a:pPr>
            <a:r>
              <a:rPr sz="1200" spc="-20">
                <a:solidFill>
                  <a:srgbClr val="595959">
                    <a:alpha val="100000"/>
                  </a:srgbClr>
                </a:solidFill>
                <a:latin typeface="微软雅黑"/>
                <a:ea typeface="微软雅黑"/>
                <a:cs typeface="微软雅黑"/>
              </a:rPr>
              <a:t>两轮电动车完整产业链构成包括能源/材料、零部件制造、整车制造、销售及服务等环</a:t>
            </a:r>
            <a:r>
              <a:rPr sz="1200" spc="0">
                <a:solidFill>
                  <a:srgbClr val="595959">
                    <a:alpha val="100000"/>
                  </a:srgbClr>
                </a:solidFill>
                <a:latin typeface="微软雅黑"/>
                <a:ea typeface="微软雅黑"/>
                <a:cs typeface="微软雅黑"/>
              </a:rPr>
              <a:t>节。  2021年两轮电动车产业链发展  </a:t>
            </a:r>
            <a:r>
              <a:rPr sz="1200" spc="-20">
                <a:solidFill>
                  <a:srgbClr val="595959">
                    <a:alpha val="100000"/>
                  </a:srgbClr>
                </a:solidFill>
                <a:latin typeface="微软雅黑"/>
                <a:ea typeface="微软雅黑"/>
                <a:cs typeface="微软雅黑"/>
              </a:rPr>
              <a:t>现状主要有以下几个特点：上游大宗商品价格持续上涨 ，中、下游零部件、整车</a:t>
            </a:r>
            <a:r>
              <a:rPr sz="1200" spc="0">
                <a:solidFill>
                  <a:srgbClr val="595959">
                    <a:alpha val="100000"/>
                  </a:srgbClr>
                </a:solidFill>
                <a:latin typeface="微软雅黑"/>
                <a:ea typeface="微软雅黑"/>
                <a:cs typeface="微软雅黑"/>
              </a:rPr>
              <a:t>制造环节成本攀升， 经营压力下迫使企业 </a:t>
            </a:r>
            <a:r>
              <a:rPr sz="1200" spc="-40">
                <a:solidFill>
                  <a:srgbClr val="595959">
                    <a:alpha val="100000"/>
                  </a:srgbClr>
                </a:solidFill>
                <a:latin typeface="微软雅黑"/>
                <a:ea typeface="微软雅黑"/>
                <a:cs typeface="微软雅黑"/>
              </a:rPr>
              <a:t>不断创新研发、生产技术， 最终惠及两轮电动车产品质量、性能提升。  从下游来看 ，政策助推公共充</a:t>
            </a:r>
            <a:r>
              <a:rPr sz="1200" spc="-30">
                <a:solidFill>
                  <a:srgbClr val="595959">
                    <a:alpha val="100000"/>
                  </a:srgbClr>
                </a:solidFill>
                <a:latin typeface="微软雅黑"/>
                <a:ea typeface="微软雅黑"/>
                <a:cs typeface="微软雅黑"/>
              </a:rPr>
              <a:t>电</a:t>
            </a:r>
            <a:r>
              <a:rPr sz="1200" spc="0">
                <a:solidFill>
                  <a:srgbClr val="595959">
                    <a:alpha val="100000"/>
                  </a:srgbClr>
                </a:solidFill>
                <a:latin typeface="微软雅黑"/>
                <a:ea typeface="微软雅黑"/>
                <a:cs typeface="微软雅黑"/>
              </a:rPr>
              <a:t>桩/充电柜、换电、 </a:t>
            </a:r>
            <a:r>
              <a:rPr sz="1200" spc="-20">
                <a:solidFill>
                  <a:srgbClr val="595959">
                    <a:alpha val="100000"/>
                  </a:srgbClr>
                </a:solidFill>
                <a:latin typeface="微软雅黑"/>
                <a:ea typeface="微软雅黑"/>
                <a:cs typeface="微软雅黑"/>
              </a:rPr>
              <a:t>共享两轮电动车发展提速，从长期来看 ，两轮电动车品质提升，换电， 共享出行以及即时配送的进一步发展， 都将有</a:t>
            </a:r>
            <a:r>
              <a:rPr sz="1200" spc="0">
                <a:solidFill>
                  <a:srgbClr val="595959">
                    <a:alpha val="100000"/>
                  </a:srgbClr>
                </a:solidFill>
                <a:latin typeface="微软雅黑"/>
                <a:ea typeface="微软雅黑"/>
                <a:cs typeface="微软雅黑"/>
              </a:rPr>
              <a:t>利于 </a:t>
            </a:r>
            <a:r>
              <a:rPr sz="1200" spc="-20">
                <a:solidFill>
                  <a:srgbClr val="595959">
                    <a:alpha val="100000"/>
                  </a:srgbClr>
                </a:solidFill>
                <a:latin typeface="微软雅黑"/>
                <a:ea typeface="微软雅黑"/>
                <a:cs typeface="微软雅黑"/>
              </a:rPr>
              <a:t>两轮电动车市场规</a:t>
            </a:r>
            <a:r>
              <a:rPr sz="1200" spc="0">
                <a:solidFill>
                  <a:srgbClr val="595959">
                    <a:alpha val="100000"/>
                  </a:srgbClr>
                </a:solidFill>
                <a:latin typeface="微软雅黑"/>
                <a:ea typeface="微软雅黑"/>
                <a:cs typeface="微软雅黑"/>
              </a:rPr>
              <a:t>模扩增。</a:t>
            </a:r>
            <a:endParaRPr lang="en-US" altLang="en-US" sz="1200"/>
          </a:p>
          <a:p>
            <a:pPr algn="l" rtl="0" eaLnBrk="0">
              <a:lnSpc>
                <a:spcPct val="100000"/>
              </a:lnSpc>
            </a:pPr>
            <a:endParaRPr lang="en-US" altLang="en-US" sz="1000"/>
          </a:p>
          <a:p>
            <a:pPr algn="l" rtl="0" eaLnBrk="0">
              <a:lnSpc>
                <a:spcPct val="101000"/>
              </a:lnSpc>
            </a:pPr>
            <a:endParaRPr lang="en-US" altLang="en-US" sz="1000"/>
          </a:p>
          <a:p>
            <a:pPr algn="l" rtl="0" eaLnBrk="0">
              <a:lnSpc>
                <a:spcPct val="109000"/>
              </a:lnSpc>
            </a:pPr>
            <a:endParaRPr lang="en-US" altLang="en-US" sz="300"/>
          </a:p>
          <a:p>
            <a:pPr marL="2626360" algn="l" rtl="0" eaLnBrk="0">
              <a:lnSpc>
                <a:spcPct val="97000"/>
              </a:lnSpc>
              <a:spcBef>
                <a:spcPct val="0"/>
              </a:spcBef>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两轮电动车产业构成与发展现状示</a:t>
            </a:r>
            <a:r>
              <a:rPr sz="1300" spc="6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意</a:t>
            </a:r>
            <a:endParaRPr lang="en-US" altLang="en-US" sz="1300"/>
          </a:p>
        </p:txBody>
      </p:sp>
      <p:pic>
        <p:nvPicPr>
          <p:cNvPr id="215" name="picture 215"/>
          <p:cNvPicPr>
            <a:picLocks noChangeAspect="1"/>
          </p:cNvPicPr>
          <p:nvPr/>
        </p:nvPicPr>
        <p:blipFill>
          <a:blip r:embed="rId2"/>
          <a:stretch>
            <a:fillRect/>
          </a:stretch>
        </p:blipFill>
        <p:spPr>
          <a:xfrm rot="21600000">
            <a:off x="3853299" y="3910332"/>
            <a:ext cx="755999" cy="1252815"/>
          </a:xfrm>
          <a:prstGeom prst="rect">
            <a:avLst/>
          </a:prstGeom>
        </p:spPr>
      </p:pic>
      <p:graphicFrame>
        <p:nvGraphicFramePr>
          <p:cNvPr id="216" name="table 216"/>
          <p:cNvGraphicFramePr>
            <a:graphicFrameLocks noGrp="1"/>
          </p:cNvGraphicFramePr>
          <p:nvPr/>
        </p:nvGraphicFramePr>
        <p:xfrm>
          <a:off x="3766559" y="3854668"/>
          <a:ext cx="1804670" cy="1381125"/>
        </p:xfrm>
        <a:graphic>
          <a:graphicData uri="http://schemas.openxmlformats.org/drawingml/2006/table">
            <a:tbl>
              <a:tblPr/>
              <a:tblGrid>
                <a:gridCol w="1804670"/>
              </a:tblGrid>
              <a:tr h="1371600">
                <a:tc>
                  <a:txBody>
                    <a:bodyPr vert="horz" wrap="square"/>
                    <a:lstStyle/>
                    <a:p>
                      <a:pPr algn="l" rtl="0" eaLnBrk="0">
                        <a:lnSpc>
                          <a:spcPct val="106000"/>
                        </a:lnSpc>
                      </a:pPr>
                      <a:endParaRPr lang="en-US" altLang="en-US" sz="900"/>
                    </a:p>
                    <a:p>
                      <a:pPr marL="339090" algn="l" rtl="0" eaLnBrk="0">
                        <a:lnSpc>
                          <a:spcPct val="98000"/>
                        </a:lnSpc>
                      </a:pPr>
                      <a:r>
                        <a:rPr sz="900" spc="100">
                          <a:solidFill>
                            <a:srgbClr val="595959">
                              <a:alpha val="100000"/>
                            </a:srgbClr>
                          </a:solidFill>
                          <a:latin typeface="微软雅黑"/>
                          <a:ea typeface="微软雅黑"/>
                          <a:cs typeface="微软雅黑"/>
                        </a:rPr>
                        <a:t>雅</a:t>
                      </a:r>
                      <a:r>
                        <a:rPr sz="900" spc="80">
                          <a:solidFill>
                            <a:srgbClr val="595959">
                              <a:alpha val="100000"/>
                            </a:srgbClr>
                          </a:solidFill>
                          <a:latin typeface="微软雅黑"/>
                          <a:ea typeface="微软雅黑"/>
                          <a:cs typeface="微软雅黑"/>
                        </a:rPr>
                        <a:t>迪</a:t>
                      </a:r>
                      <a:endParaRPr lang="en-US" altLang="en-US" sz="900"/>
                    </a:p>
                    <a:p>
                      <a:pPr algn="l" rtl="0" eaLnBrk="0">
                        <a:lnSpc>
                          <a:spcPct val="101000"/>
                        </a:lnSpc>
                      </a:pPr>
                      <a:endParaRPr lang="en-US" altLang="en-US" sz="1000"/>
                    </a:p>
                    <a:p>
                      <a:pPr marL="338455" algn="l" rtl="0" eaLnBrk="0">
                        <a:lnSpc>
                          <a:spcPct val="96000"/>
                        </a:lnSpc>
                        <a:spcBef>
                          <a:spcPts val="275"/>
                        </a:spcBef>
                      </a:pPr>
                      <a:r>
                        <a:rPr sz="900" spc="100">
                          <a:solidFill>
                            <a:srgbClr val="595959">
                              <a:alpha val="100000"/>
                            </a:srgbClr>
                          </a:solidFill>
                          <a:latin typeface="微软雅黑"/>
                          <a:ea typeface="微软雅黑"/>
                          <a:cs typeface="微软雅黑"/>
                        </a:rPr>
                        <a:t>爱</a:t>
                      </a:r>
                      <a:r>
                        <a:rPr sz="900" spc="90">
                          <a:solidFill>
                            <a:srgbClr val="595959">
                              <a:alpha val="100000"/>
                            </a:srgbClr>
                          </a:solidFill>
                          <a:latin typeface="微软雅黑"/>
                          <a:ea typeface="微软雅黑"/>
                          <a:cs typeface="微软雅黑"/>
                        </a:rPr>
                        <a:t>玛</a:t>
                      </a:r>
                      <a:endParaRPr lang="en-US" altLang="en-US" sz="900"/>
                    </a:p>
                    <a:p>
                      <a:pPr algn="l" rtl="0" eaLnBrk="0">
                        <a:lnSpc>
                          <a:spcPct val="100000"/>
                        </a:lnSpc>
                      </a:pPr>
                      <a:endParaRPr lang="en-US" altLang="en-US" sz="1000"/>
                    </a:p>
                    <a:p>
                      <a:pPr marL="342900" algn="l" rtl="0" eaLnBrk="0">
                        <a:lnSpc>
                          <a:spcPct val="99000"/>
                        </a:lnSpc>
                        <a:spcBef>
                          <a:spcPts val="275"/>
                        </a:spcBef>
                      </a:pPr>
                      <a:r>
                        <a:rPr sz="900" spc="80">
                          <a:solidFill>
                            <a:srgbClr val="595959">
                              <a:alpha val="100000"/>
                            </a:srgbClr>
                          </a:solidFill>
                          <a:latin typeface="微软雅黑"/>
                          <a:ea typeface="微软雅黑"/>
                          <a:cs typeface="微软雅黑"/>
                        </a:rPr>
                        <a:t>台</a:t>
                      </a:r>
                      <a:r>
                        <a:rPr sz="900" spc="70">
                          <a:solidFill>
                            <a:srgbClr val="595959">
                              <a:alpha val="100000"/>
                            </a:srgbClr>
                          </a:solidFill>
                          <a:latin typeface="微软雅黑"/>
                          <a:ea typeface="微软雅黑"/>
                          <a:cs typeface="微软雅黑"/>
                        </a:rPr>
                        <a:t>铃</a:t>
                      </a:r>
                      <a:endParaRPr lang="en-US" altLang="en-US" sz="900"/>
                    </a:p>
                    <a:p>
                      <a:pPr algn="l" rtl="0" eaLnBrk="0">
                        <a:lnSpc>
                          <a:spcPct val="101000"/>
                        </a:lnSpc>
                      </a:pPr>
                      <a:endParaRPr lang="en-US" altLang="en-US" sz="1200"/>
                    </a:p>
                    <a:p>
                      <a:pPr marL="339725" algn="l" rtl="0" eaLnBrk="0">
                        <a:lnSpc>
                          <a:spcPct val="98000"/>
                        </a:lnSpc>
                        <a:spcBef>
                          <a:spcPts val="5"/>
                        </a:spcBef>
                      </a:pPr>
                      <a:r>
                        <a:rPr sz="900" spc="100">
                          <a:solidFill>
                            <a:srgbClr val="595959">
                              <a:alpha val="100000"/>
                            </a:srgbClr>
                          </a:solidFill>
                          <a:latin typeface="微软雅黑"/>
                          <a:ea typeface="微软雅黑"/>
                          <a:cs typeface="微软雅黑"/>
                        </a:rPr>
                        <a:t>新</a:t>
                      </a:r>
                      <a:r>
                        <a:rPr sz="900" spc="80">
                          <a:solidFill>
                            <a:srgbClr val="595959">
                              <a:alpha val="100000"/>
                            </a:srgbClr>
                          </a:solidFill>
                          <a:latin typeface="微软雅黑"/>
                          <a:ea typeface="微软雅黑"/>
                          <a:cs typeface="微软雅黑"/>
                        </a:rPr>
                        <a:t>日</a:t>
                      </a:r>
                      <a:endParaRPr lang="en-US" altLang="en-US" sz="900"/>
                    </a:p>
                  </a:txBody>
                  <a:tcPr marL="0" marR="0" marT="0" marB="0">
                    <a:lnL w="9525" cap="flat" cmpd="sng" algn="ctr">
                      <a:solidFill>
                        <a:srgbClr val="65AF45"/>
                      </a:solidFill>
                      <a:prstDash val="solid"/>
                      <a:round/>
                      <a:headEnd type="none" w="med" len="med"/>
                      <a:tailEnd type="none" w="med" len="med"/>
                    </a:lnL>
                    <a:lnR w="9525" cap="flat" cmpd="sng" algn="ctr">
                      <a:solidFill>
                        <a:srgbClr val="65AF45"/>
                      </a:solidFill>
                      <a:prstDash val="solid"/>
                      <a:round/>
                      <a:headEnd type="none" w="med" len="med"/>
                      <a:tailEnd type="none" w="med" len="med"/>
                    </a:lnR>
                    <a:lnT w="9525" cap="flat" cmpd="sng" algn="ctr">
                      <a:solidFill>
                        <a:srgbClr val="65AF45"/>
                      </a:solidFill>
                      <a:prstDash val="solid"/>
                      <a:round/>
                      <a:headEnd type="none" w="med" len="med"/>
                      <a:tailEnd type="none" w="med" len="med"/>
                    </a:lnT>
                    <a:lnB w="9525" cap="flat" cmpd="sng" algn="ctr">
                      <a:solidFill>
                        <a:srgbClr val="65AF45"/>
                      </a:solidFill>
                      <a:prstDash val="solid"/>
                      <a:round/>
                      <a:headEnd type="none" w="med" len="med"/>
                      <a:tailEnd type="none" w="med" len="med"/>
                    </a:lnB>
                  </a:tcPr>
                </a:tc>
              </a:tr>
            </a:tbl>
          </a:graphicData>
        </a:graphic>
      </p:graphicFrame>
      <p:grpSp>
        <p:nvGrpSpPr>
          <p:cNvPr id="38" name="group 38"/>
          <p:cNvGrpSpPr/>
          <p:nvPr/>
        </p:nvGrpSpPr>
        <p:grpSpPr>
          <a:xfrm rot="21600000">
            <a:off x="647700" y="3371125"/>
            <a:ext cx="6890838" cy="344438"/>
            <a:chExt cx="6890838" cy="344438"/>
          </a:xfrm>
        </p:grpSpPr>
        <p:sp>
          <p:nvSpPr>
            <p:cNvPr id="217" name="path"/>
            <p:cNvSpPr/>
            <p:nvPr/>
          </p:nvSpPr>
          <p:spPr>
            <a:xfrm>
              <a:off x="1314080" y="0"/>
              <a:ext cx="1854199" cy="342899"/>
            </a:xfrm>
            <a:custGeom>
              <a:rect l="0" t="0" r="0" b="0"/>
              <a:pathLst>
                <a:path w="2919" h="539">
                  <a:moveTo>
                    <a:pt x="0" y="0"/>
                  </a:moveTo>
                  <a:lnTo>
                    <a:pt x="2650" y="0"/>
                  </a:lnTo>
                  <a:lnTo>
                    <a:pt x="2919" y="270"/>
                  </a:lnTo>
                  <a:lnTo>
                    <a:pt x="2650" y="539"/>
                  </a:lnTo>
                  <a:lnTo>
                    <a:pt x="0" y="539"/>
                  </a:lnTo>
                  <a:lnTo>
                    <a:pt x="270" y="270"/>
                  </a:lnTo>
                  <a:lnTo>
                    <a:pt x="0" y="0"/>
                  </a:lnTo>
                  <a:close/>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8" name="path"/>
            <p:cNvSpPr/>
            <p:nvPr/>
          </p:nvSpPr>
          <p:spPr>
            <a:xfrm>
              <a:off x="0" y="0"/>
              <a:ext cx="1408150" cy="342899"/>
            </a:xfrm>
            <a:custGeom>
              <a:rect l="0" t="0" r="0" b="0"/>
              <a:pathLst>
                <a:path w="2217" h="539">
                  <a:moveTo>
                    <a:pt x="0" y="0"/>
                  </a:moveTo>
                  <a:lnTo>
                    <a:pt x="1947" y="0"/>
                  </a:lnTo>
                  <a:lnTo>
                    <a:pt x="2217" y="270"/>
                  </a:lnTo>
                  <a:lnTo>
                    <a:pt x="1947" y="539"/>
                  </a:lnTo>
                  <a:lnTo>
                    <a:pt x="0" y="539"/>
                  </a:lnTo>
                  <a:lnTo>
                    <a:pt x="269" y="270"/>
                  </a:lnTo>
                  <a:lnTo>
                    <a:pt x="0" y="0"/>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9" name="path"/>
            <p:cNvSpPr/>
            <p:nvPr/>
          </p:nvSpPr>
          <p:spPr>
            <a:xfrm>
              <a:off x="3048081" y="0"/>
              <a:ext cx="1972733" cy="342899"/>
            </a:xfrm>
            <a:custGeom>
              <a:rect l="0" t="0" r="0" b="0"/>
              <a:pathLst>
                <a:path w="3106" h="539">
                  <a:moveTo>
                    <a:pt x="0" y="0"/>
                  </a:moveTo>
                  <a:lnTo>
                    <a:pt x="2836" y="0"/>
                  </a:lnTo>
                  <a:lnTo>
                    <a:pt x="3106" y="270"/>
                  </a:lnTo>
                  <a:lnTo>
                    <a:pt x="2836" y="539"/>
                  </a:lnTo>
                  <a:lnTo>
                    <a:pt x="0" y="539"/>
                  </a:lnTo>
                  <a:lnTo>
                    <a:pt x="270" y="270"/>
                  </a:lnTo>
                  <a:lnTo>
                    <a:pt x="0" y="0"/>
                  </a:lnTo>
                  <a:close/>
                </a:path>
              </a:pathLst>
            </a:custGeom>
            <a:solidFill>
              <a:srgbClr val="65AF4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0" name="path"/>
            <p:cNvSpPr/>
            <p:nvPr/>
          </p:nvSpPr>
          <p:spPr>
            <a:xfrm>
              <a:off x="4918105" y="1539"/>
              <a:ext cx="1972732" cy="342899"/>
            </a:xfrm>
            <a:custGeom>
              <a:rect l="0" t="0" r="0" b="0"/>
              <a:pathLst>
                <a:path w="3106" h="539">
                  <a:moveTo>
                    <a:pt x="0" y="0"/>
                  </a:moveTo>
                  <a:lnTo>
                    <a:pt x="2836" y="0"/>
                  </a:lnTo>
                  <a:lnTo>
                    <a:pt x="3106" y="270"/>
                  </a:lnTo>
                  <a:lnTo>
                    <a:pt x="2836" y="539"/>
                  </a:lnTo>
                  <a:lnTo>
                    <a:pt x="0" y="539"/>
                  </a:lnTo>
                  <a:lnTo>
                    <a:pt x="269" y="270"/>
                  </a:lnTo>
                  <a:lnTo>
                    <a:pt x="0" y="0"/>
                  </a:lnTo>
                  <a:close/>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aphicFrame>
        <p:nvGraphicFramePr>
          <p:cNvPr id="221" name="table 221"/>
          <p:cNvGraphicFramePr>
            <a:graphicFrameLocks noGrp="1"/>
          </p:cNvGraphicFramePr>
          <p:nvPr/>
        </p:nvGraphicFramePr>
        <p:xfrm>
          <a:off x="2123556" y="3854668"/>
          <a:ext cx="1579879" cy="1381125"/>
        </p:xfrm>
        <a:graphic>
          <a:graphicData uri="http://schemas.openxmlformats.org/drawingml/2006/table">
            <a:tbl>
              <a:tblPr/>
              <a:tblGrid>
                <a:gridCol w="1579879"/>
              </a:tblGrid>
              <a:tr h="1371600">
                <a:tc>
                  <a:txBody>
                    <a:bodyPr vert="horz" wrap="square"/>
                    <a:lstStyle/>
                    <a:p>
                      <a:pPr algn="l" rtl="0" eaLnBrk="0">
                        <a:lnSpc>
                          <a:spcPct val="100000"/>
                        </a:lnSpc>
                      </a:pPr>
                      <a:endParaRPr lang="en-US" altLang="en-US" sz="1000"/>
                    </a:p>
                  </a:txBody>
                  <a:tcPr marL="0" marR="0" marT="0" marB="0">
                    <a:lnL w="9525" cap="flat" cmpd="sng" algn="ctr">
                      <a:solidFill>
                        <a:srgbClr val="8BC53F"/>
                      </a:solidFill>
                      <a:prstDash val="solid"/>
                      <a:round/>
                      <a:headEnd type="none" w="med" len="med"/>
                      <a:tailEnd type="none" w="med" len="med"/>
                    </a:lnL>
                    <a:lnR w="9525" cap="flat" cmpd="sng" algn="ctr">
                      <a:solidFill>
                        <a:srgbClr val="8BC53F"/>
                      </a:solidFill>
                      <a:prstDash val="solid"/>
                      <a:round/>
                      <a:headEnd type="none" w="med" len="med"/>
                      <a:tailEnd type="none" w="med" len="med"/>
                    </a:lnR>
                    <a:lnT w="9525" cap="flat" cmpd="sng" algn="ctr">
                      <a:solidFill>
                        <a:srgbClr val="8BC53F"/>
                      </a:solidFill>
                      <a:prstDash val="solid"/>
                      <a:round/>
                      <a:headEnd type="none" w="med" len="med"/>
                      <a:tailEnd type="none" w="med" len="med"/>
                    </a:lnT>
                    <a:lnB w="9525" cap="flat" cmpd="sng" algn="ctr">
                      <a:solidFill>
                        <a:srgbClr val="8BC53F"/>
                      </a:solidFill>
                      <a:prstDash val="solid"/>
                      <a:round/>
                      <a:headEnd type="none" w="med" len="med"/>
                      <a:tailEnd type="none" w="med" len="med"/>
                    </a:lnB>
                  </a:tcPr>
                </a:tc>
              </a:tr>
            </a:tbl>
          </a:graphicData>
        </a:graphic>
      </p:graphicFrame>
      <p:graphicFrame>
        <p:nvGraphicFramePr>
          <p:cNvPr id="225" name="table 225"/>
          <p:cNvGraphicFramePr>
            <a:graphicFrameLocks noGrp="1"/>
          </p:cNvGraphicFramePr>
          <p:nvPr/>
        </p:nvGraphicFramePr>
        <p:xfrm>
          <a:off x="680099" y="3854668"/>
          <a:ext cx="1380490" cy="1381125"/>
        </p:xfrm>
        <a:graphic>
          <a:graphicData uri="http://schemas.openxmlformats.org/drawingml/2006/table">
            <a:tbl>
              <a:tblPr/>
              <a:tblGrid>
                <a:gridCol w="1380490"/>
              </a:tblGrid>
              <a:tr h="1371600">
                <a:tc>
                  <a:txBody>
                    <a:bodyPr vert="horz" wrap="square"/>
                    <a:lstStyle/>
                    <a:p>
                      <a:pPr algn="l" rtl="0" eaLnBrk="0">
                        <a:lnSpc>
                          <a:spcPct val="100000"/>
                        </a:lnSpc>
                      </a:pPr>
                      <a:endParaRPr lang="en-US" altLang="en-US" sz="1000"/>
                    </a:p>
                  </a:txBody>
                  <a:tcPr marL="0" marR="0" marT="0" marB="0">
                    <a:lnL w="9525" cap="flat" cmpd="sng" algn="ctr">
                      <a:solidFill>
                        <a:srgbClr val="B2D234"/>
                      </a:solidFill>
                      <a:prstDash val="solid"/>
                      <a:round/>
                      <a:headEnd type="none" w="med" len="med"/>
                      <a:tailEnd type="none" w="med" len="med"/>
                    </a:lnL>
                    <a:lnR w="9525" cap="flat" cmpd="sng" algn="ctr">
                      <a:solidFill>
                        <a:srgbClr val="B2D234"/>
                      </a:solidFill>
                      <a:prstDash val="solid"/>
                      <a:round/>
                      <a:headEnd type="none" w="med" len="med"/>
                      <a:tailEnd type="none" w="med" len="med"/>
                    </a:lnR>
                    <a:lnT w="9525" cap="flat" cmpd="sng" algn="ctr">
                      <a:solidFill>
                        <a:srgbClr val="B2D234"/>
                      </a:solidFill>
                      <a:prstDash val="solid"/>
                      <a:round/>
                      <a:headEnd type="none" w="med" len="med"/>
                      <a:tailEnd type="none" w="med" len="med"/>
                    </a:lnT>
                    <a:lnB w="9525" cap="flat" cmpd="sng" algn="ctr">
                      <a:solidFill>
                        <a:srgbClr val="B2D234"/>
                      </a:solidFill>
                      <a:prstDash val="solid"/>
                      <a:round/>
                      <a:headEnd type="none" w="med" len="med"/>
                      <a:tailEnd type="none" w="med" len="med"/>
                    </a:lnB>
                  </a:tcPr>
                </a:tc>
              </a:tr>
            </a:tbl>
          </a:graphicData>
        </a:graphic>
      </p:graphicFrame>
      <p:sp>
        <p:nvSpPr>
          <p:cNvPr id="226" name="textbox 226"/>
          <p:cNvSpPr/>
          <p:nvPr/>
        </p:nvSpPr>
        <p:spPr>
          <a:xfrm>
            <a:off x="536900" y="552398"/>
            <a:ext cx="4485640" cy="4616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000"/>
              </a:lnSpc>
            </a:pPr>
            <a:endParaRPr lang="en-US" altLang="en-US" sz="100"/>
          </a:p>
          <a:p>
            <a:pPr marL="12700" algn="l" rtl="0" eaLnBrk="0">
              <a:lnSpc>
                <a:spcPct val="92000"/>
              </a:lnSpc>
            </a:pPr>
            <a:r>
              <a:rPr sz="3100" spc="100">
                <a:solidFill>
                  <a:srgbClr val="8BC53F">
                    <a:alpha val="100000"/>
                  </a:srgbClr>
                </a:solidFill>
                <a:latin typeface="微软雅黑"/>
                <a:ea typeface="微软雅黑"/>
                <a:cs typeface="微软雅黑"/>
              </a:rPr>
              <a:t>两轮电动车产业发展现</a:t>
            </a:r>
            <a:r>
              <a:rPr sz="3100" spc="20">
                <a:solidFill>
                  <a:srgbClr val="8BC53F">
                    <a:alpha val="100000"/>
                  </a:srgbClr>
                </a:solidFill>
                <a:latin typeface="微软雅黑"/>
                <a:ea typeface="微软雅黑"/>
                <a:cs typeface="微软雅黑"/>
              </a:rPr>
              <a:t>状</a:t>
            </a:r>
            <a:endParaRPr lang="en-US" altLang="en-US" sz="3100"/>
          </a:p>
        </p:txBody>
      </p:sp>
      <p:sp>
        <p:nvSpPr>
          <p:cNvPr id="227" name="textbox 227"/>
          <p:cNvSpPr/>
          <p:nvPr/>
        </p:nvSpPr>
        <p:spPr>
          <a:xfrm>
            <a:off x="853419" y="5385434"/>
            <a:ext cx="2506345" cy="6978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9000"/>
              </a:lnSpc>
            </a:pPr>
            <a:r>
              <a:rPr sz="900" spc="60">
                <a:solidFill>
                  <a:srgbClr val="595959">
                    <a:alpha val="100000"/>
                  </a:srgbClr>
                </a:solidFill>
                <a:latin typeface="微软雅黑"/>
                <a:ea typeface="微软雅黑"/>
                <a:cs typeface="微软雅黑"/>
              </a:rPr>
              <a:t>原始材料价格上涨        </a:t>
            </a:r>
            <a:r>
              <a:rPr sz="900" spc="60">
                <a:solidFill>
                  <a:srgbClr val="595959">
                    <a:alpha val="100000"/>
                  </a:srgbClr>
                </a:solidFill>
                <a:latin typeface="Wingdings" panose="05000000000000000000"/>
                <a:ea typeface="Wingdings" panose="05000000000000000000"/>
                <a:cs typeface="Wingdings" panose="05000000000000000000"/>
              </a:rPr>
              <a:t>Ø </a:t>
            </a:r>
            <a:r>
              <a:rPr sz="900" spc="60">
                <a:solidFill>
                  <a:srgbClr val="595959">
                    <a:alpha val="100000"/>
                  </a:srgbClr>
                </a:solidFill>
                <a:latin typeface="微软雅黑"/>
                <a:ea typeface="微软雅黑"/>
                <a:cs typeface="微软雅黑"/>
              </a:rPr>
              <a:t>企业经营压</a:t>
            </a:r>
            <a:r>
              <a:rPr sz="900" spc="0">
                <a:solidFill>
                  <a:srgbClr val="595959">
                    <a:alpha val="100000"/>
                  </a:srgbClr>
                </a:solidFill>
                <a:latin typeface="微软雅黑"/>
                <a:ea typeface="微软雅黑"/>
                <a:cs typeface="微软雅黑"/>
              </a:rPr>
              <a:t>力增大</a:t>
            </a:r>
            <a:endParaRPr lang="en-US" altLang="en-US" sz="900"/>
          </a:p>
          <a:p>
            <a:pPr marL="1555750" algn="l" rtl="0" eaLnBrk="0">
              <a:lnSpc>
                <a:spcPct val="99000"/>
              </a:lnSpc>
              <a:spcBef>
                <a:spcPts val="1165"/>
              </a:spcBef>
            </a:pPr>
            <a:r>
              <a:rPr sz="900" spc="10">
                <a:solidFill>
                  <a:srgbClr val="595959">
                    <a:alpha val="100000"/>
                  </a:srgbClr>
                </a:solidFill>
                <a:latin typeface="Wingdings" panose="05000000000000000000"/>
                <a:ea typeface="Wingdings" panose="05000000000000000000"/>
                <a:cs typeface="Wingdings" panose="05000000000000000000"/>
              </a:rPr>
              <a:t>Ø </a:t>
            </a:r>
            <a:r>
              <a:rPr sz="900" spc="10">
                <a:solidFill>
                  <a:srgbClr val="595959">
                    <a:alpha val="100000"/>
                  </a:srgbClr>
                </a:solidFill>
                <a:latin typeface="微软雅黑"/>
                <a:ea typeface="微软雅黑"/>
                <a:cs typeface="微软雅黑"/>
              </a:rPr>
              <a:t>技术创</a:t>
            </a:r>
            <a:r>
              <a:rPr sz="900" spc="0">
                <a:solidFill>
                  <a:srgbClr val="595959">
                    <a:alpha val="100000"/>
                  </a:srgbClr>
                </a:solidFill>
                <a:latin typeface="微软雅黑"/>
                <a:ea typeface="微软雅黑"/>
                <a:cs typeface="微软雅黑"/>
              </a:rPr>
              <a:t>新</a:t>
            </a:r>
            <a:endParaRPr lang="en-US" altLang="en-US" sz="900"/>
          </a:p>
          <a:p>
            <a:pPr algn="l" rtl="0" eaLnBrk="0">
              <a:lnSpc>
                <a:spcPct val="111000"/>
              </a:lnSpc>
            </a:pPr>
            <a:endParaRPr lang="en-US" altLang="en-US" sz="700"/>
          </a:p>
          <a:p>
            <a:pPr marL="1555750" algn="l" rtl="0" eaLnBrk="0">
              <a:lnSpc>
                <a:spcPct val="98000"/>
              </a:lnSpc>
            </a:pPr>
            <a:r>
              <a:rPr sz="900" spc="10">
                <a:solidFill>
                  <a:srgbClr val="595959">
                    <a:alpha val="100000"/>
                  </a:srgbClr>
                </a:solidFill>
                <a:latin typeface="Wingdings" panose="05000000000000000000"/>
                <a:ea typeface="Wingdings" panose="05000000000000000000"/>
                <a:cs typeface="Wingdings" panose="05000000000000000000"/>
              </a:rPr>
              <a:t>Ø </a:t>
            </a:r>
            <a:r>
              <a:rPr sz="900" spc="10">
                <a:solidFill>
                  <a:srgbClr val="595959">
                    <a:alpha val="100000"/>
                  </a:srgbClr>
                </a:solidFill>
                <a:latin typeface="微软雅黑"/>
                <a:ea typeface="微软雅黑"/>
                <a:cs typeface="微软雅黑"/>
              </a:rPr>
              <a:t>材料创</a:t>
            </a:r>
            <a:r>
              <a:rPr sz="900" spc="0">
                <a:solidFill>
                  <a:srgbClr val="595959">
                    <a:alpha val="100000"/>
                  </a:srgbClr>
                </a:solidFill>
                <a:latin typeface="微软雅黑"/>
                <a:ea typeface="微软雅黑"/>
                <a:cs typeface="微软雅黑"/>
              </a:rPr>
              <a:t>新</a:t>
            </a:r>
            <a:endParaRPr lang="en-US" altLang="en-US" sz="900"/>
          </a:p>
        </p:txBody>
      </p:sp>
      <p:sp>
        <p:nvSpPr>
          <p:cNvPr id="228" name="textbox 228"/>
          <p:cNvSpPr/>
          <p:nvPr/>
        </p:nvSpPr>
        <p:spPr>
          <a:xfrm>
            <a:off x="3805290" y="5394832"/>
            <a:ext cx="1710689" cy="7797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75895" indent="-163195" algn="l" rtl="0" eaLnBrk="0">
              <a:lnSpc>
                <a:spcPct val="105000"/>
              </a:lnSpc>
            </a:pPr>
            <a:r>
              <a:rPr sz="900" spc="40">
                <a:solidFill>
                  <a:srgbClr val="595959">
                    <a:alpha val="100000"/>
                  </a:srgbClr>
                </a:solidFill>
                <a:latin typeface="Wingdings" panose="05000000000000000000"/>
                <a:ea typeface="Wingdings" panose="05000000000000000000"/>
                <a:cs typeface="Wingdings" panose="05000000000000000000"/>
              </a:rPr>
              <a:t>Ø </a:t>
            </a:r>
            <a:r>
              <a:rPr sz="900" spc="40">
                <a:solidFill>
                  <a:srgbClr val="595959">
                    <a:alpha val="100000"/>
                  </a:srgbClr>
                </a:solidFill>
                <a:latin typeface="微软雅黑"/>
                <a:ea typeface="微软雅黑"/>
                <a:cs typeface="微软雅黑"/>
              </a:rPr>
              <a:t>涨价趋势继续传导 ，头部</a:t>
            </a:r>
            <a:r>
              <a:rPr sz="900" spc="20">
                <a:solidFill>
                  <a:srgbClr val="595959">
                    <a:alpha val="100000"/>
                  </a:srgbClr>
                </a:solidFill>
                <a:latin typeface="微软雅黑"/>
                <a:ea typeface="微软雅黑"/>
                <a:cs typeface="微软雅黑"/>
              </a:rPr>
              <a:t>品</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牌更有优</a:t>
            </a:r>
            <a:r>
              <a:rPr sz="900" spc="80">
                <a:solidFill>
                  <a:srgbClr val="595959">
                    <a:alpha val="100000"/>
                  </a:srgbClr>
                </a:solidFill>
                <a:latin typeface="微软雅黑"/>
                <a:ea typeface="微软雅黑"/>
                <a:cs typeface="微软雅黑"/>
              </a:rPr>
              <a:t>势</a:t>
            </a:r>
            <a:endParaRPr lang="en-US" altLang="en-US" sz="900"/>
          </a:p>
          <a:p>
            <a:pPr marL="280035" algn="l" rtl="0" eaLnBrk="0">
              <a:lnSpc>
                <a:spcPct val="98000"/>
              </a:lnSpc>
              <a:spcBef>
                <a:spcPts val="840"/>
              </a:spcBef>
            </a:pPr>
            <a:r>
              <a:rPr sz="900" spc="10">
                <a:solidFill>
                  <a:srgbClr val="595959">
                    <a:alpha val="100000"/>
                  </a:srgbClr>
                </a:solidFill>
                <a:latin typeface="Wingdings" panose="05000000000000000000"/>
                <a:ea typeface="Wingdings" panose="05000000000000000000"/>
                <a:cs typeface="Wingdings" panose="05000000000000000000"/>
              </a:rPr>
              <a:t>Ø</a:t>
            </a:r>
            <a:r>
              <a:rPr sz="900" spc="0">
                <a:solidFill>
                  <a:srgbClr val="595959">
                    <a:alpha val="100000"/>
                  </a:srgbClr>
                </a:solidFill>
                <a:latin typeface="Wingdings" panose="05000000000000000000"/>
                <a:ea typeface="Wingdings" panose="05000000000000000000"/>
                <a:cs typeface="Wingdings" panose="05000000000000000000"/>
              </a:rPr>
              <a:t> </a:t>
            </a:r>
            <a:r>
              <a:rPr sz="900" spc="0">
                <a:solidFill>
                  <a:srgbClr val="595959">
                    <a:alpha val="100000"/>
                  </a:srgbClr>
                </a:solidFill>
                <a:latin typeface="微软雅黑"/>
                <a:ea typeface="微软雅黑"/>
                <a:cs typeface="微软雅黑"/>
              </a:rPr>
              <a:t>品质提升、  价格提升</a:t>
            </a:r>
            <a:endParaRPr lang="en-US" altLang="en-US" sz="900"/>
          </a:p>
          <a:p>
            <a:pPr algn="l" rtl="0" eaLnBrk="0">
              <a:lnSpc>
                <a:spcPct val="117000"/>
              </a:lnSpc>
            </a:pPr>
            <a:endParaRPr lang="en-US" altLang="en-US" sz="500"/>
          </a:p>
          <a:p>
            <a:pPr marL="280035" algn="l" rtl="0" eaLnBrk="0">
              <a:lnSpc>
                <a:spcPct val="99000"/>
              </a:lnSpc>
              <a:spcBef>
                <a:spcPts val="5"/>
              </a:spcBef>
            </a:pPr>
            <a:r>
              <a:rPr sz="900" spc="50">
                <a:solidFill>
                  <a:srgbClr val="595959">
                    <a:alpha val="100000"/>
                  </a:srgbClr>
                </a:solidFill>
                <a:latin typeface="Wingdings" panose="05000000000000000000"/>
                <a:ea typeface="Wingdings" panose="05000000000000000000"/>
                <a:cs typeface="Wingdings" panose="05000000000000000000"/>
              </a:rPr>
              <a:t>Ø </a:t>
            </a:r>
            <a:r>
              <a:rPr sz="900" spc="50">
                <a:solidFill>
                  <a:srgbClr val="595959">
                    <a:alpha val="100000"/>
                  </a:srgbClr>
                </a:solidFill>
                <a:latin typeface="微软雅黑"/>
                <a:ea typeface="微软雅黑"/>
                <a:cs typeface="微软雅黑"/>
              </a:rPr>
              <a:t>轻量化、性能提</a:t>
            </a:r>
            <a:r>
              <a:rPr sz="900" spc="0">
                <a:solidFill>
                  <a:srgbClr val="595959">
                    <a:alpha val="100000"/>
                  </a:srgbClr>
                </a:solidFill>
                <a:latin typeface="微软雅黑"/>
                <a:ea typeface="微软雅黑"/>
                <a:cs typeface="微软雅黑"/>
              </a:rPr>
              <a:t>升</a:t>
            </a:r>
            <a:endParaRPr lang="en-US" altLang="en-US" sz="900"/>
          </a:p>
        </p:txBody>
      </p:sp>
      <p:sp>
        <p:nvSpPr>
          <p:cNvPr id="229" name="textbox 229"/>
          <p:cNvSpPr/>
          <p:nvPr/>
        </p:nvSpPr>
        <p:spPr>
          <a:xfrm>
            <a:off x="5726805" y="5446648"/>
            <a:ext cx="2091689" cy="6184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9000"/>
              </a:lnSpc>
            </a:pPr>
            <a:r>
              <a:rPr sz="900" spc="40">
                <a:solidFill>
                  <a:srgbClr val="595959">
                    <a:alpha val="100000"/>
                  </a:srgbClr>
                </a:solidFill>
                <a:latin typeface="Wingdings" panose="05000000000000000000"/>
                <a:ea typeface="Wingdings" panose="05000000000000000000"/>
                <a:cs typeface="Wingdings" panose="05000000000000000000"/>
              </a:rPr>
              <a:t>Ø </a:t>
            </a:r>
            <a:r>
              <a:rPr sz="900" spc="40">
                <a:solidFill>
                  <a:srgbClr val="595959">
                    <a:alpha val="100000"/>
                  </a:srgbClr>
                </a:solidFill>
                <a:latin typeface="微软雅黑"/>
                <a:ea typeface="微软雅黑"/>
                <a:cs typeface="微软雅黑"/>
              </a:rPr>
              <a:t>政策助推集中充电、  换电</a:t>
            </a:r>
            <a:r>
              <a:rPr sz="900" spc="10">
                <a:solidFill>
                  <a:srgbClr val="595959">
                    <a:alpha val="100000"/>
                  </a:srgbClr>
                </a:solidFill>
                <a:latin typeface="微软雅黑"/>
                <a:ea typeface="微软雅黑"/>
                <a:cs typeface="微软雅黑"/>
              </a:rPr>
              <a:t>加</a:t>
            </a:r>
            <a:r>
              <a:rPr sz="900" spc="0">
                <a:solidFill>
                  <a:srgbClr val="595959">
                    <a:alpha val="100000"/>
                  </a:srgbClr>
                </a:solidFill>
                <a:latin typeface="微软雅黑"/>
                <a:ea typeface="微软雅黑"/>
                <a:cs typeface="微软雅黑"/>
              </a:rPr>
              <a:t>速发展</a:t>
            </a:r>
            <a:endParaRPr lang="en-US" altLang="en-US" sz="900"/>
          </a:p>
          <a:p>
            <a:pPr marL="12700" algn="l" rtl="0" eaLnBrk="0">
              <a:lnSpc>
                <a:spcPct val="99000"/>
              </a:lnSpc>
              <a:spcBef>
                <a:spcPts val="730"/>
              </a:spcBef>
            </a:pPr>
            <a:r>
              <a:rPr sz="900" spc="70">
                <a:solidFill>
                  <a:srgbClr val="595959">
                    <a:alpha val="100000"/>
                  </a:srgbClr>
                </a:solidFill>
                <a:latin typeface="Wingdings" panose="05000000000000000000"/>
                <a:ea typeface="Wingdings" panose="05000000000000000000"/>
                <a:cs typeface="Wingdings" panose="05000000000000000000"/>
              </a:rPr>
              <a:t>Ø </a:t>
            </a:r>
            <a:r>
              <a:rPr sz="900" spc="70">
                <a:solidFill>
                  <a:srgbClr val="595959">
                    <a:alpha val="100000"/>
                  </a:srgbClr>
                </a:solidFill>
                <a:latin typeface="微软雅黑"/>
                <a:ea typeface="微软雅黑"/>
                <a:cs typeface="微软雅黑"/>
              </a:rPr>
              <a:t>低线城市共享两轮电动车繁荣发</a:t>
            </a:r>
            <a:r>
              <a:rPr sz="900" spc="30">
                <a:solidFill>
                  <a:srgbClr val="595959">
                    <a:alpha val="100000"/>
                  </a:srgbClr>
                </a:solidFill>
                <a:latin typeface="微软雅黑"/>
                <a:ea typeface="微软雅黑"/>
                <a:cs typeface="微软雅黑"/>
              </a:rPr>
              <a:t>展</a:t>
            </a:r>
            <a:endParaRPr lang="en-US" altLang="en-US" sz="900"/>
          </a:p>
          <a:p>
            <a:pPr algn="l" rtl="0" eaLnBrk="0">
              <a:lnSpc>
                <a:spcPct val="101000"/>
              </a:lnSpc>
            </a:pPr>
            <a:endParaRPr lang="en-US" altLang="en-US" sz="600"/>
          </a:p>
          <a:p>
            <a:pPr marL="12700" algn="l" rtl="0" eaLnBrk="0">
              <a:lnSpc>
                <a:spcPct val="99000"/>
              </a:lnSpc>
              <a:spcBef>
                <a:spcPts val="5"/>
              </a:spcBef>
            </a:pPr>
            <a:r>
              <a:rPr sz="900" spc="70">
                <a:solidFill>
                  <a:srgbClr val="595959">
                    <a:alpha val="100000"/>
                  </a:srgbClr>
                </a:solidFill>
                <a:latin typeface="Wingdings" panose="05000000000000000000"/>
                <a:ea typeface="Wingdings" panose="05000000000000000000"/>
                <a:cs typeface="Wingdings" panose="05000000000000000000"/>
              </a:rPr>
              <a:t>Ø </a:t>
            </a:r>
            <a:r>
              <a:rPr sz="900" spc="70">
                <a:solidFill>
                  <a:srgbClr val="595959">
                    <a:alpha val="100000"/>
                  </a:srgbClr>
                </a:solidFill>
                <a:latin typeface="微软雅黑"/>
                <a:ea typeface="微软雅黑"/>
                <a:cs typeface="微软雅黑"/>
              </a:rPr>
              <a:t>消费个性化，改装需求</a:t>
            </a:r>
            <a:r>
              <a:rPr sz="900" spc="10">
                <a:solidFill>
                  <a:srgbClr val="595959">
                    <a:alpha val="100000"/>
                  </a:srgbClr>
                </a:solidFill>
                <a:latin typeface="微软雅黑"/>
                <a:ea typeface="微软雅黑"/>
                <a:cs typeface="微软雅黑"/>
              </a:rPr>
              <a:t>扩</a:t>
            </a:r>
            <a:r>
              <a:rPr sz="900" spc="0">
                <a:solidFill>
                  <a:srgbClr val="595959">
                    <a:alpha val="100000"/>
                  </a:srgbClr>
                </a:solidFill>
                <a:latin typeface="微软雅黑"/>
                <a:ea typeface="微软雅黑"/>
                <a:cs typeface="微软雅黑"/>
              </a:rPr>
              <a:t>大</a:t>
            </a:r>
            <a:endParaRPr lang="en-US" altLang="en-US" sz="900"/>
          </a:p>
        </p:txBody>
      </p:sp>
      <p:pic>
        <p:nvPicPr>
          <p:cNvPr id="231" name="picture 231"/>
          <p:cNvPicPr>
            <a:picLocks noChangeAspect="1"/>
          </p:cNvPicPr>
          <p:nvPr/>
        </p:nvPicPr>
        <p:blipFill>
          <a:blip r:embed="rId3"/>
          <a:stretch>
            <a:fillRect/>
          </a:stretch>
        </p:blipFill>
        <p:spPr>
          <a:xfrm rot="21600000">
            <a:off x="5761422" y="4264028"/>
            <a:ext cx="755999" cy="532985"/>
          </a:xfrm>
          <a:prstGeom prst="rect">
            <a:avLst/>
          </a:prstGeom>
        </p:spPr>
      </p:pic>
      <p:graphicFrame>
        <p:nvGraphicFramePr>
          <p:cNvPr id="232" name="table 232"/>
          <p:cNvGraphicFramePr>
            <a:graphicFrameLocks noGrp="1"/>
          </p:cNvGraphicFramePr>
          <p:nvPr/>
        </p:nvGraphicFramePr>
        <p:xfrm>
          <a:off x="5634778" y="4231747"/>
          <a:ext cx="1804670" cy="596264"/>
        </p:xfrm>
        <a:graphic>
          <a:graphicData uri="http://schemas.openxmlformats.org/drawingml/2006/table">
            <a:tbl>
              <a:tblPr/>
              <a:tblGrid>
                <a:gridCol w="1804670"/>
              </a:tblGrid>
              <a:tr h="586739">
                <a:tc>
                  <a:txBody>
                    <a:bodyPr vert="horz" wrap="square"/>
                    <a:lstStyle/>
                    <a:p>
                      <a:pPr algn="l" rtl="0" eaLnBrk="0">
                        <a:lnSpc>
                          <a:spcPct val="101000"/>
                        </a:lnSpc>
                      </a:pPr>
                      <a:endParaRPr lang="en-US" altLang="en-US" sz="500"/>
                    </a:p>
                    <a:p>
                      <a:pPr marL="225425" algn="l" rtl="0" eaLnBrk="0">
                        <a:lnSpc>
                          <a:spcPts val="1290"/>
                        </a:lnSpc>
                        <a:spcBef>
                          <a:spcPts val="5"/>
                        </a:spcBef>
                      </a:pPr>
                      <a:r>
                        <a:rPr sz="900" spc="90">
                          <a:solidFill>
                            <a:srgbClr val="595959">
                              <a:alpha val="100000"/>
                            </a:srgbClr>
                          </a:solidFill>
                          <a:latin typeface="微软雅黑"/>
                          <a:ea typeface="微软雅黑"/>
                          <a:cs typeface="微软雅黑"/>
                        </a:rPr>
                        <a:t>维修/改</a:t>
                      </a:r>
                      <a:r>
                        <a:rPr sz="900" spc="60">
                          <a:solidFill>
                            <a:srgbClr val="595959">
                              <a:alpha val="100000"/>
                            </a:srgbClr>
                          </a:solidFill>
                          <a:latin typeface="微软雅黑"/>
                          <a:ea typeface="微软雅黑"/>
                          <a:cs typeface="微软雅黑"/>
                        </a:rPr>
                        <a:t>装</a:t>
                      </a:r>
                      <a:endParaRPr lang="en-US" altLang="en-US" sz="900"/>
                    </a:p>
                    <a:p>
                      <a:pPr algn="l" rtl="0" eaLnBrk="0">
                        <a:lnSpc>
                          <a:spcPct val="103000"/>
                        </a:lnSpc>
                      </a:pPr>
                      <a:endParaRPr lang="en-US" altLang="en-US" sz="900"/>
                    </a:p>
                    <a:p>
                      <a:pPr marL="254635" algn="l" rtl="0" eaLnBrk="0">
                        <a:lnSpc>
                          <a:spcPct val="99000"/>
                        </a:lnSpc>
                      </a:pPr>
                      <a:r>
                        <a:rPr sz="900" spc="100">
                          <a:solidFill>
                            <a:srgbClr val="595959">
                              <a:alpha val="100000"/>
                            </a:srgbClr>
                          </a:solidFill>
                          <a:latin typeface="微软雅黑"/>
                          <a:ea typeface="微软雅黑"/>
                          <a:cs typeface="微软雅黑"/>
                        </a:rPr>
                        <a:t>二手交</a:t>
                      </a:r>
                      <a:r>
                        <a:rPr sz="900" spc="70">
                          <a:solidFill>
                            <a:srgbClr val="595959">
                              <a:alpha val="100000"/>
                            </a:srgbClr>
                          </a:solidFill>
                          <a:latin typeface="微软雅黑"/>
                          <a:ea typeface="微软雅黑"/>
                          <a:cs typeface="微软雅黑"/>
                        </a:rPr>
                        <a:t>易</a:t>
                      </a:r>
                      <a:endParaRPr lang="en-US" altLang="en-US" sz="900"/>
                    </a:p>
                  </a:txBody>
                  <a:tcPr marL="0" marR="0" marT="0" marB="0">
                    <a:lnL w="9525" cap="flat" cmpd="sng" algn="ctr">
                      <a:solidFill>
                        <a:srgbClr val="1EC8F3"/>
                      </a:solidFill>
                      <a:prstDash val="solid"/>
                      <a:round/>
                      <a:headEnd type="none" w="med" len="med"/>
                      <a:tailEnd type="none" w="med" len="med"/>
                    </a:lnL>
                    <a:lnR w="9525" cap="flat" cmpd="sng" algn="ctr">
                      <a:solidFill>
                        <a:srgbClr val="1EC8F3"/>
                      </a:solidFill>
                      <a:prstDash val="solid"/>
                      <a:round/>
                      <a:headEnd type="none" w="med" len="med"/>
                      <a:tailEnd type="none" w="med" len="med"/>
                    </a:lnR>
                    <a:lnT w="9525" cap="flat" cmpd="sng" algn="ctr">
                      <a:solidFill>
                        <a:srgbClr val="1EC8F3"/>
                      </a:solidFill>
                      <a:prstDash val="solid"/>
                      <a:round/>
                      <a:headEnd type="none" w="med" len="med"/>
                      <a:tailEnd type="none" w="med" len="med"/>
                    </a:lnT>
                    <a:lnB w="9525" cap="flat" cmpd="sng" algn="ctr">
                      <a:solidFill>
                        <a:srgbClr val="1EC8F3"/>
                      </a:solidFill>
                      <a:prstDash val="solid"/>
                      <a:round/>
                      <a:headEnd type="none" w="med" len="med"/>
                      <a:tailEnd type="none" w="med" len="med"/>
                    </a:lnB>
                  </a:tcPr>
                </a:tc>
              </a:tr>
            </a:tbl>
          </a:graphicData>
        </a:graphic>
      </p:graphicFrame>
      <p:pic>
        <p:nvPicPr>
          <p:cNvPr id="233" name="picture 233"/>
          <p:cNvPicPr>
            <a:picLocks noChangeAspect="1"/>
          </p:cNvPicPr>
          <p:nvPr/>
        </p:nvPicPr>
        <p:blipFill>
          <a:blip r:embed="rId2"/>
          <a:stretch>
            <a:fillRect/>
          </a:stretch>
        </p:blipFill>
        <p:spPr>
          <a:xfrm rot="21600000">
            <a:off x="4716899" y="3910332"/>
            <a:ext cx="755999" cy="1252815"/>
          </a:xfrm>
          <a:prstGeom prst="rect">
            <a:avLst/>
          </a:prstGeom>
        </p:spPr>
      </p:pic>
      <p:graphicFrame>
        <p:nvGraphicFramePr>
          <p:cNvPr id="234" name="table 234"/>
          <p:cNvGraphicFramePr>
            <a:graphicFrameLocks noGrp="1"/>
          </p:cNvGraphicFramePr>
          <p:nvPr/>
        </p:nvGraphicFramePr>
        <p:xfrm>
          <a:off x="5634778" y="4856901"/>
          <a:ext cx="1804670" cy="373379"/>
        </p:xfrm>
        <a:graphic>
          <a:graphicData uri="http://schemas.openxmlformats.org/drawingml/2006/table">
            <a:tbl>
              <a:tblPr/>
              <a:tblGrid>
                <a:gridCol w="1804670"/>
              </a:tblGrid>
              <a:tr h="363854">
                <a:tc>
                  <a:txBody>
                    <a:bodyPr vert="horz" wrap="square"/>
                    <a:lstStyle/>
                    <a:p>
                      <a:pPr algn="l" rtl="0" eaLnBrk="0">
                        <a:lnSpc>
                          <a:spcPct val="100000"/>
                        </a:lnSpc>
                      </a:pPr>
                      <a:endParaRPr lang="en-US" altLang="en-US" sz="1000"/>
                    </a:p>
                  </a:txBody>
                  <a:tcPr marL="0" marR="0" marT="0" marB="0">
                    <a:lnL w="9525" cap="flat" cmpd="sng" algn="ctr">
                      <a:solidFill>
                        <a:srgbClr val="1EC8F3"/>
                      </a:solidFill>
                      <a:prstDash val="solid"/>
                      <a:round/>
                      <a:headEnd type="none" w="med" len="med"/>
                      <a:tailEnd type="none" w="med" len="med"/>
                    </a:lnL>
                    <a:lnR w="9525" cap="flat" cmpd="sng" algn="ctr">
                      <a:solidFill>
                        <a:srgbClr val="1EC8F3"/>
                      </a:solidFill>
                      <a:prstDash val="solid"/>
                      <a:round/>
                      <a:headEnd type="none" w="med" len="med"/>
                      <a:tailEnd type="none" w="med" len="med"/>
                    </a:lnR>
                    <a:lnT w="9525" cap="flat" cmpd="sng" algn="ctr">
                      <a:solidFill>
                        <a:srgbClr val="1EC8F3"/>
                      </a:solidFill>
                      <a:prstDash val="solid"/>
                      <a:round/>
                      <a:headEnd type="none" w="med" len="med"/>
                      <a:tailEnd type="none" w="med" len="med"/>
                    </a:lnT>
                    <a:lnB w="9525" cap="flat" cmpd="sng" algn="ctr">
                      <a:solidFill>
                        <a:srgbClr val="1EC8F3"/>
                      </a:solidFill>
                      <a:prstDash val="solid"/>
                      <a:round/>
                      <a:headEnd type="none" w="med" len="med"/>
                      <a:tailEnd type="none" w="med" len="med"/>
                    </a:lnB>
                  </a:tcPr>
                </a:tc>
              </a:tr>
            </a:tbl>
          </a:graphicData>
        </a:graphic>
      </p:graphicFrame>
      <p:graphicFrame>
        <p:nvGraphicFramePr>
          <p:cNvPr id="235" name="table 235"/>
          <p:cNvGraphicFramePr>
            <a:graphicFrameLocks noGrp="1"/>
          </p:cNvGraphicFramePr>
          <p:nvPr/>
        </p:nvGraphicFramePr>
        <p:xfrm>
          <a:off x="5634778" y="3854669"/>
          <a:ext cx="1804670" cy="347979"/>
        </p:xfrm>
        <a:graphic>
          <a:graphicData uri="http://schemas.openxmlformats.org/drawingml/2006/table">
            <a:tbl>
              <a:tblPr/>
              <a:tblGrid>
                <a:gridCol w="1804670"/>
              </a:tblGrid>
              <a:tr h="338454">
                <a:tc>
                  <a:txBody>
                    <a:bodyPr vert="horz" wrap="square"/>
                    <a:lstStyle/>
                    <a:p>
                      <a:pPr algn="l" rtl="0" eaLnBrk="0">
                        <a:lnSpc>
                          <a:spcPct val="100000"/>
                        </a:lnSpc>
                      </a:pPr>
                      <a:endParaRPr lang="en-US" altLang="en-US" sz="1000"/>
                    </a:p>
                  </a:txBody>
                  <a:tcPr marL="0" marR="0" marT="0" marB="0">
                    <a:lnL w="9525" cap="flat" cmpd="sng" algn="ctr">
                      <a:solidFill>
                        <a:srgbClr val="1EC8F3"/>
                      </a:solidFill>
                      <a:prstDash val="solid"/>
                      <a:round/>
                      <a:headEnd type="none" w="med" len="med"/>
                      <a:tailEnd type="none" w="med" len="med"/>
                    </a:lnL>
                    <a:lnR w="9525" cap="flat" cmpd="sng" algn="ctr">
                      <a:solidFill>
                        <a:srgbClr val="1EC8F3"/>
                      </a:solidFill>
                      <a:prstDash val="solid"/>
                      <a:round/>
                      <a:headEnd type="none" w="med" len="med"/>
                      <a:tailEnd type="none" w="med" len="med"/>
                    </a:lnR>
                    <a:lnT w="9525" cap="flat" cmpd="sng" algn="ctr">
                      <a:solidFill>
                        <a:srgbClr val="1EC8F3"/>
                      </a:solidFill>
                      <a:prstDash val="solid"/>
                      <a:round/>
                      <a:headEnd type="none" w="med" len="med"/>
                      <a:tailEnd type="none" w="med" len="med"/>
                    </a:lnT>
                    <a:lnB w="9525" cap="flat" cmpd="sng" algn="ctr">
                      <a:solidFill>
                        <a:srgbClr val="1EC8F3"/>
                      </a:solidFill>
                      <a:prstDash val="solid"/>
                      <a:round/>
                      <a:headEnd type="none" w="med" len="med"/>
                      <a:tailEnd type="none" w="med" len="med"/>
                    </a:lnB>
                  </a:tcPr>
                </a:tc>
              </a:tr>
            </a:tbl>
          </a:graphicData>
        </a:graphic>
      </p:graphicFrame>
      <p:sp>
        <p:nvSpPr>
          <p:cNvPr id="236" name="textbox 236"/>
          <p:cNvSpPr/>
          <p:nvPr/>
        </p:nvSpPr>
        <p:spPr>
          <a:xfrm>
            <a:off x="739775" y="3909787"/>
            <a:ext cx="1224280" cy="372109"/>
          </a:xfrm>
          <a:prstGeom prst="rect">
            <a:avLst/>
          </a:prstGeom>
          <a:solidFill>
            <a:srgbClr val="F2F2F2"/>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1000"/>
              </a:lnSpc>
            </a:pPr>
            <a:endParaRPr lang="en-US" altLang="en-US" sz="800"/>
          </a:p>
          <a:p>
            <a:pPr marL="485775" algn="l" rtl="0" eaLnBrk="0">
              <a:lnSpc>
                <a:spcPct val="98000"/>
              </a:lnSpc>
              <a:spcBef>
                <a:spcPts val="5"/>
              </a:spcBef>
            </a:pPr>
            <a:r>
              <a:rPr sz="900" spc="100">
                <a:solidFill>
                  <a:srgbClr val="595959">
                    <a:alpha val="100000"/>
                  </a:srgbClr>
                </a:solidFill>
                <a:latin typeface="微软雅黑"/>
                <a:ea typeface="微软雅黑"/>
                <a:cs typeface="微软雅黑"/>
              </a:rPr>
              <a:t>金</a:t>
            </a:r>
            <a:r>
              <a:rPr sz="900" spc="90">
                <a:solidFill>
                  <a:srgbClr val="595959">
                    <a:alpha val="100000"/>
                  </a:srgbClr>
                </a:solidFill>
                <a:latin typeface="微软雅黑"/>
                <a:ea typeface="微软雅黑"/>
                <a:cs typeface="微软雅黑"/>
              </a:rPr>
              <a:t>属</a:t>
            </a:r>
            <a:endParaRPr lang="en-US" altLang="en-US" sz="900"/>
          </a:p>
        </p:txBody>
      </p:sp>
      <p:sp>
        <p:nvSpPr>
          <p:cNvPr id="237" name="textbox 237"/>
          <p:cNvSpPr/>
          <p:nvPr/>
        </p:nvSpPr>
        <p:spPr>
          <a:xfrm>
            <a:off x="739775" y="4803147"/>
            <a:ext cx="1224280" cy="372109"/>
          </a:xfrm>
          <a:prstGeom prst="rect">
            <a:avLst/>
          </a:prstGeom>
          <a:solidFill>
            <a:srgbClr val="F2F2F2"/>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2000"/>
              </a:lnSpc>
            </a:pPr>
            <a:endParaRPr lang="en-US" altLang="en-US" sz="800"/>
          </a:p>
          <a:p>
            <a:pPr algn="l" rtl="0" eaLnBrk="0">
              <a:lnSpc>
                <a:spcPct val="7000"/>
              </a:lnSpc>
            </a:pPr>
            <a:endParaRPr lang="en-US" altLang="en-US" sz="100"/>
          </a:p>
          <a:p>
            <a:pPr marL="486410" algn="l" rtl="0" eaLnBrk="0">
              <a:lnSpc>
                <a:spcPct val="99000"/>
              </a:lnSpc>
            </a:pPr>
            <a:r>
              <a:rPr sz="900" spc="100">
                <a:solidFill>
                  <a:srgbClr val="595959">
                    <a:alpha val="100000"/>
                  </a:srgbClr>
                </a:solidFill>
                <a:latin typeface="微软雅黑"/>
                <a:ea typeface="微软雅黑"/>
                <a:cs typeface="微软雅黑"/>
              </a:rPr>
              <a:t>矿</a:t>
            </a:r>
            <a:r>
              <a:rPr sz="900" spc="80">
                <a:solidFill>
                  <a:srgbClr val="595959">
                    <a:alpha val="100000"/>
                  </a:srgbClr>
                </a:solidFill>
                <a:latin typeface="微软雅黑"/>
                <a:ea typeface="微软雅黑"/>
                <a:cs typeface="微软雅黑"/>
              </a:rPr>
              <a:t>产</a:t>
            </a:r>
            <a:endParaRPr lang="en-US" altLang="en-US" sz="900"/>
          </a:p>
        </p:txBody>
      </p:sp>
      <p:sp>
        <p:nvSpPr>
          <p:cNvPr id="238" name="textbox 238"/>
          <p:cNvSpPr/>
          <p:nvPr/>
        </p:nvSpPr>
        <p:spPr>
          <a:xfrm>
            <a:off x="739775" y="4356468"/>
            <a:ext cx="1224280" cy="372109"/>
          </a:xfrm>
          <a:prstGeom prst="rect">
            <a:avLst/>
          </a:prstGeom>
          <a:solidFill>
            <a:srgbClr val="F2F2F2"/>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1000"/>
              </a:lnSpc>
            </a:pPr>
            <a:endParaRPr lang="en-US" altLang="en-US" sz="800"/>
          </a:p>
          <a:p>
            <a:pPr marL="486410" algn="l" rtl="0" eaLnBrk="0">
              <a:lnSpc>
                <a:spcPct val="99000"/>
              </a:lnSpc>
              <a:spcBef>
                <a:spcPts val="5"/>
              </a:spcBef>
            </a:pPr>
            <a:r>
              <a:rPr sz="900" spc="100">
                <a:solidFill>
                  <a:srgbClr val="595959">
                    <a:alpha val="100000"/>
                  </a:srgbClr>
                </a:solidFill>
                <a:latin typeface="微软雅黑"/>
                <a:ea typeface="微软雅黑"/>
                <a:cs typeface="微软雅黑"/>
              </a:rPr>
              <a:t>橡</a:t>
            </a:r>
            <a:r>
              <a:rPr sz="900" spc="80">
                <a:solidFill>
                  <a:srgbClr val="595959">
                    <a:alpha val="100000"/>
                  </a:srgbClr>
                </a:solidFill>
                <a:latin typeface="微软雅黑"/>
                <a:ea typeface="微软雅黑"/>
                <a:cs typeface="微软雅黑"/>
              </a:rPr>
              <a:t>胶</a:t>
            </a:r>
            <a:endParaRPr lang="en-US" altLang="en-US" sz="900"/>
          </a:p>
        </p:txBody>
      </p:sp>
      <p:pic>
        <p:nvPicPr>
          <p:cNvPr id="239" name="picture 239"/>
          <p:cNvPicPr>
            <a:picLocks noChangeAspect="1"/>
          </p:cNvPicPr>
          <p:nvPr/>
        </p:nvPicPr>
        <p:blipFill>
          <a:blip r:embed="rId4"/>
          <a:stretch>
            <a:fillRect/>
          </a:stretch>
        </p:blipFill>
        <p:spPr>
          <a:xfrm rot="21600000">
            <a:off x="6586921" y="4264028"/>
            <a:ext cx="755999" cy="532985"/>
          </a:xfrm>
          <a:prstGeom prst="rect">
            <a:avLst/>
          </a:prstGeom>
        </p:spPr>
      </p:pic>
      <p:sp>
        <p:nvSpPr>
          <p:cNvPr id="246" name="textbox 246"/>
          <p:cNvSpPr/>
          <p:nvPr/>
        </p:nvSpPr>
        <p:spPr>
          <a:xfrm>
            <a:off x="2215480" y="4875147"/>
            <a:ext cx="1368425" cy="300354"/>
          </a:xfrm>
          <a:prstGeom prst="rect">
            <a:avLst/>
          </a:prstGeom>
          <a:solidFill>
            <a:srgbClr val="F2F2F2"/>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3000"/>
              </a:lnSpc>
            </a:pPr>
            <a:endParaRPr lang="en-US" altLang="en-US" sz="500"/>
          </a:p>
          <a:p>
            <a:pPr marL="304165" algn="l" rtl="0" eaLnBrk="0">
              <a:lnSpc>
                <a:spcPct val="99000"/>
              </a:lnSpc>
              <a:spcBef>
                <a:spcPts val="5"/>
              </a:spcBef>
            </a:pPr>
            <a:r>
              <a:rPr sz="900" spc="100">
                <a:solidFill>
                  <a:srgbClr val="595959">
                    <a:alpha val="100000"/>
                  </a:srgbClr>
                </a:solidFill>
                <a:latin typeface="微软雅黑"/>
                <a:ea typeface="微软雅黑"/>
                <a:cs typeface="微软雅黑"/>
              </a:rPr>
              <a:t>智能化元器</a:t>
            </a:r>
            <a:r>
              <a:rPr sz="900" spc="80">
                <a:solidFill>
                  <a:srgbClr val="595959">
                    <a:alpha val="100000"/>
                  </a:srgbClr>
                </a:solidFill>
                <a:latin typeface="微软雅黑"/>
                <a:ea typeface="微软雅黑"/>
                <a:cs typeface="微软雅黑"/>
              </a:rPr>
              <a:t>件</a:t>
            </a:r>
            <a:endParaRPr lang="en-US" altLang="en-US" sz="900"/>
          </a:p>
        </p:txBody>
      </p:sp>
      <p:sp>
        <p:nvSpPr>
          <p:cNvPr id="247" name="textbox 247"/>
          <p:cNvSpPr/>
          <p:nvPr/>
        </p:nvSpPr>
        <p:spPr>
          <a:xfrm>
            <a:off x="2215480" y="4518468"/>
            <a:ext cx="1368425" cy="300354"/>
          </a:xfrm>
          <a:prstGeom prst="rect">
            <a:avLst/>
          </a:prstGeom>
          <a:solidFill>
            <a:srgbClr val="F2F2F2"/>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4000"/>
              </a:lnSpc>
            </a:pPr>
            <a:endParaRPr lang="en-US" altLang="en-US" sz="500"/>
          </a:p>
          <a:p>
            <a:pPr marL="495300" algn="l" rtl="0" eaLnBrk="0">
              <a:lnSpc>
                <a:spcPct val="99000"/>
              </a:lnSpc>
            </a:pPr>
            <a:r>
              <a:rPr sz="900" spc="100">
                <a:solidFill>
                  <a:srgbClr val="595959">
                    <a:alpha val="100000"/>
                  </a:srgbClr>
                </a:solidFill>
                <a:latin typeface="微软雅黑"/>
                <a:ea typeface="微软雅黑"/>
                <a:cs typeface="微软雅黑"/>
              </a:rPr>
              <a:t>控制</a:t>
            </a:r>
            <a:r>
              <a:rPr sz="900" spc="80">
                <a:solidFill>
                  <a:srgbClr val="595959">
                    <a:alpha val="100000"/>
                  </a:srgbClr>
                </a:solidFill>
                <a:latin typeface="微软雅黑"/>
                <a:ea typeface="微软雅黑"/>
                <a:cs typeface="微软雅黑"/>
              </a:rPr>
              <a:t>器</a:t>
            </a:r>
            <a:endParaRPr lang="en-US" altLang="en-US" sz="900"/>
          </a:p>
        </p:txBody>
      </p:sp>
      <p:sp>
        <p:nvSpPr>
          <p:cNvPr id="248" name="textbox 248"/>
          <p:cNvSpPr/>
          <p:nvPr/>
        </p:nvSpPr>
        <p:spPr>
          <a:xfrm>
            <a:off x="2194280" y="3909787"/>
            <a:ext cx="648334" cy="554355"/>
          </a:xfrm>
          <a:prstGeom prst="rect">
            <a:avLst/>
          </a:prstGeom>
          <a:solidFill>
            <a:srgbClr val="F2F2F2"/>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41000"/>
              </a:lnSpc>
            </a:pPr>
            <a:endParaRPr lang="en-US" altLang="en-US" sz="1000"/>
          </a:p>
          <a:p>
            <a:pPr marL="205105" algn="l" rtl="0" eaLnBrk="0">
              <a:lnSpc>
                <a:spcPct val="98000"/>
              </a:lnSpc>
              <a:spcBef>
                <a:spcPts val="5"/>
              </a:spcBef>
            </a:pPr>
            <a:r>
              <a:rPr sz="900" spc="70">
                <a:solidFill>
                  <a:srgbClr val="595959">
                    <a:alpha val="100000"/>
                  </a:srgbClr>
                </a:solidFill>
                <a:latin typeface="微软雅黑"/>
                <a:ea typeface="微软雅黑"/>
                <a:cs typeface="微软雅黑"/>
              </a:rPr>
              <a:t>电</a:t>
            </a:r>
            <a:r>
              <a:rPr sz="900" spc="60">
                <a:solidFill>
                  <a:srgbClr val="595959">
                    <a:alpha val="100000"/>
                  </a:srgbClr>
                </a:solidFill>
                <a:latin typeface="微软雅黑"/>
                <a:ea typeface="微软雅黑"/>
                <a:cs typeface="微软雅黑"/>
              </a:rPr>
              <a:t>池</a:t>
            </a:r>
            <a:endParaRPr lang="en-US" altLang="en-US" sz="900"/>
          </a:p>
        </p:txBody>
      </p:sp>
      <p:sp>
        <p:nvSpPr>
          <p:cNvPr id="249" name="textbox 249"/>
          <p:cNvSpPr/>
          <p:nvPr/>
        </p:nvSpPr>
        <p:spPr>
          <a:xfrm>
            <a:off x="2935480" y="3909787"/>
            <a:ext cx="648334" cy="551815"/>
          </a:xfrm>
          <a:prstGeom prst="rect">
            <a:avLst/>
          </a:prstGeom>
          <a:solidFill>
            <a:srgbClr val="F2F2F2"/>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41000"/>
              </a:lnSpc>
            </a:pPr>
            <a:endParaRPr lang="en-US" altLang="en-US" sz="1000"/>
          </a:p>
          <a:p>
            <a:pPr marL="205105" algn="l" rtl="0" eaLnBrk="0">
              <a:lnSpc>
                <a:spcPct val="98000"/>
              </a:lnSpc>
              <a:spcBef>
                <a:spcPts val="5"/>
              </a:spcBef>
            </a:pPr>
            <a:r>
              <a:rPr sz="900" spc="70">
                <a:solidFill>
                  <a:srgbClr val="595959">
                    <a:alpha val="100000"/>
                  </a:srgbClr>
                </a:solidFill>
                <a:latin typeface="微软雅黑"/>
                <a:ea typeface="微软雅黑"/>
                <a:cs typeface="微软雅黑"/>
              </a:rPr>
              <a:t>电</a:t>
            </a:r>
            <a:r>
              <a:rPr sz="900" spc="60">
                <a:solidFill>
                  <a:srgbClr val="595959">
                    <a:alpha val="100000"/>
                  </a:srgbClr>
                </a:solidFill>
                <a:latin typeface="微软雅黑"/>
                <a:ea typeface="微软雅黑"/>
                <a:cs typeface="微软雅黑"/>
              </a:rPr>
              <a:t>机</a:t>
            </a:r>
            <a:endParaRPr lang="en-US" altLang="en-US" sz="900"/>
          </a:p>
        </p:txBody>
      </p:sp>
      <p:sp>
        <p:nvSpPr>
          <p:cNvPr id="250" name="textbox 250"/>
          <p:cNvSpPr/>
          <p:nvPr/>
        </p:nvSpPr>
        <p:spPr>
          <a:xfrm>
            <a:off x="3951739" y="3428796"/>
            <a:ext cx="1464944" cy="2266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85"/>
              </a:lnSpc>
            </a:pPr>
            <a:r>
              <a:rPr sz="1200" spc="1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两轮</a:t>
            </a:r>
            <a:r>
              <a:rPr sz="1200" spc="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电动车研发/制造</a:t>
            </a:r>
            <a:endParaRPr lang="en-US" altLang="en-US" sz="1200"/>
          </a:p>
        </p:txBody>
      </p:sp>
      <p:sp>
        <p:nvSpPr>
          <p:cNvPr id="251" name="textbox 251"/>
          <p:cNvSpPr/>
          <p:nvPr/>
        </p:nvSpPr>
        <p:spPr>
          <a:xfrm>
            <a:off x="7684225" y="3894507"/>
            <a:ext cx="720090" cy="408305"/>
          </a:xfrm>
          <a:prstGeom prst="rect">
            <a:avLst/>
          </a:prstGeom>
          <a:solidFill>
            <a:srgbClr val="F2F2F2"/>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2000"/>
              </a:lnSpc>
            </a:pPr>
            <a:endParaRPr lang="en-US" altLang="en-US" sz="900"/>
          </a:p>
          <a:p>
            <a:pPr algn="l" rtl="0" eaLnBrk="0">
              <a:lnSpc>
                <a:spcPct val="7000"/>
              </a:lnSpc>
            </a:pPr>
            <a:endParaRPr lang="en-US" altLang="en-US" sz="100"/>
          </a:p>
          <a:p>
            <a:pPr marL="132715" algn="l" rtl="0" eaLnBrk="0">
              <a:lnSpc>
                <a:spcPct val="99000"/>
              </a:lnSpc>
            </a:pPr>
            <a:r>
              <a:rPr sz="900" spc="0">
                <a:solidFill>
                  <a:srgbClr val="595959">
                    <a:alpha val="100000"/>
                  </a:srgbClr>
                </a:solidFill>
                <a:latin typeface="微软雅黑"/>
                <a:ea typeface="微软雅黑"/>
                <a:cs typeface="微软雅黑"/>
              </a:rPr>
              <a:t>C</a:t>
            </a:r>
            <a:r>
              <a:rPr sz="900" spc="110">
                <a:solidFill>
                  <a:srgbClr val="595959">
                    <a:alpha val="100000"/>
                  </a:srgbClr>
                </a:solidFill>
                <a:latin typeface="微软雅黑"/>
                <a:ea typeface="微软雅黑"/>
                <a:cs typeface="微软雅黑"/>
              </a:rPr>
              <a:t>端消</a:t>
            </a:r>
            <a:r>
              <a:rPr sz="900" spc="100">
                <a:solidFill>
                  <a:srgbClr val="595959">
                    <a:alpha val="100000"/>
                  </a:srgbClr>
                </a:solidFill>
                <a:latin typeface="微软雅黑"/>
                <a:ea typeface="微软雅黑"/>
                <a:cs typeface="微软雅黑"/>
              </a:rPr>
              <a:t>费</a:t>
            </a:r>
            <a:endParaRPr lang="en-US" altLang="en-US" sz="900"/>
          </a:p>
        </p:txBody>
      </p:sp>
      <p:sp>
        <p:nvSpPr>
          <p:cNvPr id="252" name="textbox 252"/>
          <p:cNvSpPr/>
          <p:nvPr/>
        </p:nvSpPr>
        <p:spPr>
          <a:xfrm>
            <a:off x="7684225" y="4345303"/>
            <a:ext cx="720090" cy="408305"/>
          </a:xfrm>
          <a:prstGeom prst="rect">
            <a:avLst/>
          </a:prstGeom>
          <a:solidFill>
            <a:srgbClr val="F2F2F2"/>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900"/>
          </a:p>
          <a:p>
            <a:pPr algn="l" rtl="0" eaLnBrk="0">
              <a:lnSpc>
                <a:spcPct val="9000"/>
              </a:lnSpc>
            </a:pPr>
            <a:endParaRPr lang="en-US" altLang="en-US" sz="100"/>
          </a:p>
          <a:p>
            <a:pPr marL="112395" algn="l" rtl="0" eaLnBrk="0">
              <a:lnSpc>
                <a:spcPct val="98000"/>
              </a:lnSpc>
            </a:pPr>
            <a:r>
              <a:rPr sz="900" spc="90">
                <a:solidFill>
                  <a:srgbClr val="595959">
                    <a:alpha val="100000"/>
                  </a:srgbClr>
                </a:solidFill>
                <a:latin typeface="微软雅黑"/>
                <a:ea typeface="微软雅黑"/>
                <a:cs typeface="微软雅黑"/>
              </a:rPr>
              <a:t>即时配</a:t>
            </a:r>
            <a:r>
              <a:rPr sz="900" spc="70">
                <a:solidFill>
                  <a:srgbClr val="595959">
                    <a:alpha val="100000"/>
                  </a:srgbClr>
                </a:solidFill>
                <a:latin typeface="微软雅黑"/>
                <a:ea typeface="微软雅黑"/>
                <a:cs typeface="微软雅黑"/>
              </a:rPr>
              <a:t>送</a:t>
            </a:r>
            <a:endParaRPr lang="en-US" altLang="en-US" sz="900"/>
          </a:p>
        </p:txBody>
      </p:sp>
      <p:sp>
        <p:nvSpPr>
          <p:cNvPr id="253" name="textbox 253"/>
          <p:cNvSpPr/>
          <p:nvPr/>
        </p:nvSpPr>
        <p:spPr>
          <a:xfrm>
            <a:off x="7684225" y="4796100"/>
            <a:ext cx="720090" cy="409575"/>
          </a:xfrm>
          <a:prstGeom prst="rect">
            <a:avLst/>
          </a:prstGeom>
          <a:solidFill>
            <a:srgbClr val="F2F2F2"/>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900"/>
          </a:p>
          <a:p>
            <a:pPr marL="108585" algn="l" rtl="0" eaLnBrk="0">
              <a:lnSpc>
                <a:spcPct val="99000"/>
              </a:lnSpc>
              <a:spcBef>
                <a:spcPct val="0"/>
              </a:spcBef>
            </a:pPr>
            <a:r>
              <a:rPr sz="900" spc="100">
                <a:solidFill>
                  <a:srgbClr val="595959">
                    <a:alpha val="100000"/>
                  </a:srgbClr>
                </a:solidFill>
                <a:latin typeface="微软雅黑"/>
                <a:ea typeface="微软雅黑"/>
                <a:cs typeface="微软雅黑"/>
              </a:rPr>
              <a:t>共享出</a:t>
            </a:r>
            <a:r>
              <a:rPr sz="900" spc="80">
                <a:solidFill>
                  <a:srgbClr val="595959">
                    <a:alpha val="100000"/>
                  </a:srgbClr>
                </a:solidFill>
                <a:latin typeface="微软雅黑"/>
                <a:ea typeface="微软雅黑"/>
                <a:cs typeface="微软雅黑"/>
              </a:rPr>
              <a:t>行</a:t>
            </a:r>
            <a:endParaRPr lang="en-US" altLang="en-US" sz="900"/>
          </a:p>
        </p:txBody>
      </p:sp>
      <p:sp>
        <p:nvSpPr>
          <p:cNvPr id="254" name="textbox 254"/>
          <p:cNvSpPr/>
          <p:nvPr/>
        </p:nvSpPr>
        <p:spPr>
          <a:xfrm>
            <a:off x="4957103" y="3988815"/>
            <a:ext cx="278129" cy="11220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3335" algn="l" rtl="0" eaLnBrk="0">
              <a:lnSpc>
                <a:spcPct val="97000"/>
              </a:lnSpc>
            </a:pPr>
            <a:r>
              <a:rPr sz="900" spc="100">
                <a:solidFill>
                  <a:srgbClr val="595959">
                    <a:alpha val="100000"/>
                  </a:srgbClr>
                </a:solidFill>
                <a:latin typeface="微软雅黑"/>
                <a:ea typeface="微软雅黑"/>
                <a:cs typeface="微软雅黑"/>
              </a:rPr>
              <a:t>小</a:t>
            </a:r>
            <a:r>
              <a:rPr sz="900" spc="80">
                <a:solidFill>
                  <a:srgbClr val="595959">
                    <a:alpha val="100000"/>
                  </a:srgbClr>
                </a:solidFill>
                <a:latin typeface="微软雅黑"/>
                <a:ea typeface="微软雅黑"/>
                <a:cs typeface="微软雅黑"/>
              </a:rPr>
              <a:t>刀</a:t>
            </a:r>
            <a:endParaRPr lang="en-US" altLang="en-US" sz="900"/>
          </a:p>
          <a:p>
            <a:pPr marL="12700" algn="l" rtl="0" eaLnBrk="0">
              <a:lnSpc>
                <a:spcPct val="98000"/>
              </a:lnSpc>
              <a:spcBef>
                <a:spcPts val="1460"/>
              </a:spcBef>
            </a:pPr>
            <a:r>
              <a:rPr sz="900" spc="100">
                <a:solidFill>
                  <a:srgbClr val="595959">
                    <a:alpha val="100000"/>
                  </a:srgbClr>
                </a:solidFill>
                <a:latin typeface="微软雅黑"/>
                <a:ea typeface="微软雅黑"/>
                <a:cs typeface="微软雅黑"/>
              </a:rPr>
              <a:t>绿</a:t>
            </a:r>
            <a:r>
              <a:rPr sz="900" spc="80">
                <a:solidFill>
                  <a:srgbClr val="595959">
                    <a:alpha val="100000"/>
                  </a:srgbClr>
                </a:solidFill>
                <a:latin typeface="微软雅黑"/>
                <a:ea typeface="微软雅黑"/>
                <a:cs typeface="微软雅黑"/>
              </a:rPr>
              <a:t>源</a:t>
            </a:r>
            <a:endParaRPr lang="en-US" altLang="en-US" sz="900"/>
          </a:p>
          <a:p>
            <a:pPr algn="l" rtl="0" eaLnBrk="0">
              <a:lnSpc>
                <a:spcPct val="101000"/>
              </a:lnSpc>
            </a:pPr>
            <a:endParaRPr lang="en-US" altLang="en-US" sz="1000"/>
          </a:p>
          <a:p>
            <a:pPr marL="13335" algn="l" rtl="0" eaLnBrk="0">
              <a:lnSpc>
                <a:spcPct val="98000"/>
              </a:lnSpc>
              <a:spcBef>
                <a:spcPts val="275"/>
              </a:spcBef>
            </a:pPr>
            <a:r>
              <a:rPr sz="900" spc="100">
                <a:solidFill>
                  <a:srgbClr val="595959">
                    <a:alpha val="100000"/>
                  </a:srgbClr>
                </a:solidFill>
                <a:latin typeface="微软雅黑"/>
                <a:ea typeface="微软雅黑"/>
                <a:cs typeface="微软雅黑"/>
              </a:rPr>
              <a:t>小</a:t>
            </a:r>
            <a:r>
              <a:rPr sz="900" spc="80">
                <a:solidFill>
                  <a:srgbClr val="595959">
                    <a:alpha val="100000"/>
                  </a:srgbClr>
                </a:solidFill>
                <a:latin typeface="微软雅黑"/>
                <a:ea typeface="微软雅黑"/>
                <a:cs typeface="微软雅黑"/>
              </a:rPr>
              <a:t>牛</a:t>
            </a:r>
            <a:endParaRPr lang="en-US" altLang="en-US" sz="900"/>
          </a:p>
          <a:p>
            <a:pPr algn="l" rtl="0" eaLnBrk="0">
              <a:lnSpc>
                <a:spcPct val="101000"/>
              </a:lnSpc>
            </a:pPr>
            <a:endParaRPr lang="en-US" altLang="en-US" sz="1200"/>
          </a:p>
          <a:p>
            <a:pPr algn="l" rtl="0" eaLnBrk="0">
              <a:lnSpc>
                <a:spcPct val="6000"/>
              </a:lnSpc>
            </a:pPr>
            <a:endParaRPr lang="en-US" altLang="en-US" sz="100"/>
          </a:p>
          <a:p>
            <a:pPr marL="12700" algn="l" rtl="0" eaLnBrk="0">
              <a:lnSpc>
                <a:spcPct val="98000"/>
              </a:lnSpc>
            </a:pPr>
            <a:r>
              <a:rPr sz="900" spc="100">
                <a:solidFill>
                  <a:srgbClr val="595959">
                    <a:alpha val="100000"/>
                  </a:srgbClr>
                </a:solidFill>
                <a:latin typeface="微软雅黑"/>
                <a:ea typeface="微软雅黑"/>
                <a:cs typeface="微软雅黑"/>
              </a:rPr>
              <a:t>九</a:t>
            </a:r>
            <a:r>
              <a:rPr sz="900" spc="80">
                <a:solidFill>
                  <a:srgbClr val="595959">
                    <a:alpha val="100000"/>
                  </a:srgbClr>
                </a:solidFill>
                <a:latin typeface="微软雅黑"/>
                <a:ea typeface="微软雅黑"/>
                <a:cs typeface="微软雅黑"/>
              </a:rPr>
              <a:t>号</a:t>
            </a:r>
            <a:endParaRPr lang="en-US" altLang="en-US" sz="900"/>
          </a:p>
        </p:txBody>
      </p:sp>
      <p:sp>
        <p:nvSpPr>
          <p:cNvPr id="255" name="textbox 255"/>
          <p:cNvSpPr/>
          <p:nvPr/>
        </p:nvSpPr>
        <p:spPr>
          <a:xfrm>
            <a:off x="6706223" y="4323460"/>
            <a:ext cx="525780" cy="4400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33350" algn="l" rtl="0" eaLnBrk="0">
              <a:lnSpc>
                <a:spcPct val="97000"/>
              </a:lnSpc>
            </a:pPr>
            <a:r>
              <a:rPr sz="900" spc="100">
                <a:solidFill>
                  <a:srgbClr val="595959">
                    <a:alpha val="100000"/>
                  </a:srgbClr>
                </a:solidFill>
                <a:latin typeface="微软雅黑"/>
                <a:ea typeface="微软雅黑"/>
                <a:cs typeface="微软雅黑"/>
              </a:rPr>
              <a:t>保</a:t>
            </a:r>
            <a:r>
              <a:rPr sz="900" spc="80">
                <a:solidFill>
                  <a:srgbClr val="595959">
                    <a:alpha val="100000"/>
                  </a:srgbClr>
                </a:solidFill>
                <a:latin typeface="微软雅黑"/>
                <a:ea typeface="微软雅黑"/>
                <a:cs typeface="微软雅黑"/>
              </a:rPr>
              <a:t>险</a:t>
            </a:r>
            <a:endParaRPr lang="en-US" altLang="en-US" sz="900"/>
          </a:p>
          <a:p>
            <a:pPr algn="l" rtl="0" eaLnBrk="0">
              <a:lnSpc>
                <a:spcPct val="106000"/>
              </a:lnSpc>
            </a:pPr>
            <a:endParaRPr lang="en-US" altLang="en-US" sz="900"/>
          </a:p>
          <a:p>
            <a:pPr marL="12700" algn="l" rtl="0" eaLnBrk="0">
              <a:lnSpc>
                <a:spcPct val="98000"/>
              </a:lnSpc>
              <a:spcBef>
                <a:spcPts val="5"/>
              </a:spcBef>
            </a:pPr>
            <a:r>
              <a:rPr sz="900" spc="90">
                <a:solidFill>
                  <a:srgbClr val="595959">
                    <a:alpha val="100000"/>
                  </a:srgbClr>
                </a:solidFill>
                <a:latin typeface="微软雅黑"/>
                <a:ea typeface="微软雅黑"/>
                <a:cs typeface="微软雅黑"/>
              </a:rPr>
              <a:t>电池回</a:t>
            </a:r>
            <a:r>
              <a:rPr sz="900" spc="60">
                <a:solidFill>
                  <a:srgbClr val="595959">
                    <a:alpha val="100000"/>
                  </a:srgbClr>
                </a:solidFill>
                <a:latin typeface="微软雅黑"/>
                <a:ea typeface="微软雅黑"/>
                <a:cs typeface="微软雅黑"/>
              </a:rPr>
              <a:t>收</a:t>
            </a:r>
            <a:endParaRPr lang="en-US" altLang="en-US" sz="900"/>
          </a:p>
        </p:txBody>
      </p:sp>
      <p:sp>
        <p:nvSpPr>
          <p:cNvPr id="256" name="textbox 256"/>
          <p:cNvSpPr/>
          <p:nvPr/>
        </p:nvSpPr>
        <p:spPr>
          <a:xfrm>
            <a:off x="6586820" y="3897895"/>
            <a:ext cx="756284" cy="264795"/>
          </a:xfrm>
          <a:prstGeom prst="rect">
            <a:avLst/>
          </a:prstGeom>
          <a:solidFill>
            <a:srgbClr val="F2F2F2"/>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5000"/>
              </a:lnSpc>
            </a:pPr>
            <a:endParaRPr lang="en-US" altLang="en-US" sz="400"/>
          </a:p>
          <a:p>
            <a:pPr marL="126365" algn="l" rtl="0" eaLnBrk="0">
              <a:lnSpc>
                <a:spcPct val="99000"/>
              </a:lnSpc>
              <a:spcBef>
                <a:spcPts val="5"/>
              </a:spcBef>
            </a:pPr>
            <a:r>
              <a:rPr sz="900" spc="100">
                <a:solidFill>
                  <a:srgbClr val="595959">
                    <a:alpha val="100000"/>
                  </a:srgbClr>
                </a:solidFill>
                <a:latin typeface="微软雅黑"/>
                <a:ea typeface="微软雅黑"/>
                <a:cs typeface="微软雅黑"/>
              </a:rPr>
              <a:t>线下销</a:t>
            </a:r>
            <a:r>
              <a:rPr sz="900" spc="80">
                <a:solidFill>
                  <a:srgbClr val="595959">
                    <a:alpha val="100000"/>
                  </a:srgbClr>
                </a:solidFill>
                <a:latin typeface="微软雅黑"/>
                <a:ea typeface="微软雅黑"/>
                <a:cs typeface="微软雅黑"/>
              </a:rPr>
              <a:t>售</a:t>
            </a:r>
            <a:endParaRPr lang="en-US" altLang="en-US" sz="900"/>
          </a:p>
        </p:txBody>
      </p:sp>
      <p:sp>
        <p:nvSpPr>
          <p:cNvPr id="257" name="textbox 257"/>
          <p:cNvSpPr/>
          <p:nvPr/>
        </p:nvSpPr>
        <p:spPr>
          <a:xfrm>
            <a:off x="5761422" y="3897895"/>
            <a:ext cx="756284" cy="264795"/>
          </a:xfrm>
          <a:prstGeom prst="rect">
            <a:avLst/>
          </a:prstGeom>
          <a:solidFill>
            <a:srgbClr val="F2F2F2"/>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5000"/>
              </a:lnSpc>
            </a:pPr>
            <a:endParaRPr lang="en-US" altLang="en-US" sz="400"/>
          </a:p>
          <a:p>
            <a:pPr marL="126365" algn="l" rtl="0" eaLnBrk="0">
              <a:lnSpc>
                <a:spcPct val="99000"/>
              </a:lnSpc>
              <a:spcBef>
                <a:spcPts val="5"/>
              </a:spcBef>
            </a:pPr>
            <a:r>
              <a:rPr sz="900" spc="100">
                <a:solidFill>
                  <a:srgbClr val="595959">
                    <a:alpha val="100000"/>
                  </a:srgbClr>
                </a:solidFill>
                <a:latin typeface="微软雅黑"/>
                <a:ea typeface="微软雅黑"/>
                <a:cs typeface="微软雅黑"/>
              </a:rPr>
              <a:t>线上销</a:t>
            </a:r>
            <a:r>
              <a:rPr sz="900" spc="80">
                <a:solidFill>
                  <a:srgbClr val="595959">
                    <a:alpha val="100000"/>
                  </a:srgbClr>
                </a:solidFill>
                <a:latin typeface="微软雅黑"/>
                <a:ea typeface="微软雅黑"/>
                <a:cs typeface="微软雅黑"/>
              </a:rPr>
              <a:t>售</a:t>
            </a:r>
            <a:endParaRPr lang="en-US" altLang="en-US" sz="900"/>
          </a:p>
        </p:txBody>
      </p:sp>
      <p:sp>
        <p:nvSpPr>
          <p:cNvPr id="258" name="textbox 258"/>
          <p:cNvSpPr/>
          <p:nvPr/>
        </p:nvSpPr>
        <p:spPr>
          <a:xfrm>
            <a:off x="6586820" y="4911148"/>
            <a:ext cx="756284" cy="264159"/>
          </a:xfrm>
          <a:prstGeom prst="rect">
            <a:avLst/>
          </a:prstGeom>
          <a:solidFill>
            <a:srgbClr val="F2F2F2"/>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3000"/>
              </a:lnSpc>
            </a:pPr>
            <a:endParaRPr lang="en-US" altLang="en-US" sz="400"/>
          </a:p>
          <a:p>
            <a:pPr marL="252730" algn="l" rtl="0" eaLnBrk="0">
              <a:lnSpc>
                <a:spcPct val="99000"/>
              </a:lnSpc>
              <a:spcBef>
                <a:spcPct val="0"/>
              </a:spcBef>
            </a:pPr>
            <a:r>
              <a:rPr sz="900" spc="100">
                <a:solidFill>
                  <a:srgbClr val="595959">
                    <a:alpha val="100000"/>
                  </a:srgbClr>
                </a:solidFill>
                <a:latin typeface="微软雅黑"/>
                <a:ea typeface="微软雅黑"/>
                <a:cs typeface="微软雅黑"/>
              </a:rPr>
              <a:t>换</a:t>
            </a:r>
            <a:r>
              <a:rPr sz="900" spc="80">
                <a:solidFill>
                  <a:srgbClr val="595959">
                    <a:alpha val="100000"/>
                  </a:srgbClr>
                </a:solidFill>
                <a:latin typeface="微软雅黑"/>
                <a:ea typeface="微软雅黑"/>
                <a:cs typeface="微软雅黑"/>
              </a:rPr>
              <a:t>电</a:t>
            </a:r>
            <a:endParaRPr lang="en-US" altLang="en-US" sz="900"/>
          </a:p>
        </p:txBody>
      </p:sp>
      <p:sp>
        <p:nvSpPr>
          <p:cNvPr id="259" name="textbox 259"/>
          <p:cNvSpPr/>
          <p:nvPr/>
        </p:nvSpPr>
        <p:spPr>
          <a:xfrm>
            <a:off x="5761422" y="4911148"/>
            <a:ext cx="756284" cy="264159"/>
          </a:xfrm>
          <a:prstGeom prst="rect">
            <a:avLst/>
          </a:prstGeom>
          <a:solidFill>
            <a:srgbClr val="F2F2F2"/>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3000"/>
              </a:lnSpc>
            </a:pPr>
            <a:endParaRPr lang="en-US" altLang="en-US" sz="400"/>
          </a:p>
          <a:p>
            <a:pPr marL="125095" algn="l" rtl="0" eaLnBrk="0">
              <a:lnSpc>
                <a:spcPct val="99000"/>
              </a:lnSpc>
              <a:spcBef>
                <a:spcPct val="0"/>
              </a:spcBef>
            </a:pPr>
            <a:r>
              <a:rPr sz="900" spc="100">
                <a:solidFill>
                  <a:srgbClr val="595959">
                    <a:alpha val="100000"/>
                  </a:srgbClr>
                </a:solidFill>
                <a:latin typeface="微软雅黑"/>
                <a:ea typeface="微软雅黑"/>
                <a:cs typeface="微软雅黑"/>
              </a:rPr>
              <a:t>集中充</a:t>
            </a:r>
            <a:r>
              <a:rPr sz="900" spc="80">
                <a:solidFill>
                  <a:srgbClr val="595959">
                    <a:alpha val="100000"/>
                  </a:srgbClr>
                </a:solidFill>
                <a:latin typeface="微软雅黑"/>
                <a:ea typeface="微软雅黑"/>
                <a:cs typeface="微软雅黑"/>
              </a:rPr>
              <a:t>电</a:t>
            </a:r>
            <a:endParaRPr lang="en-US" altLang="en-US" sz="900"/>
          </a:p>
        </p:txBody>
      </p:sp>
      <p:sp>
        <p:nvSpPr>
          <p:cNvPr id="260" name="textbox 260"/>
          <p:cNvSpPr/>
          <p:nvPr/>
        </p:nvSpPr>
        <p:spPr>
          <a:xfrm>
            <a:off x="1000994" y="3428796"/>
            <a:ext cx="704215" cy="2266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85"/>
              </a:lnSpc>
            </a:pPr>
            <a:r>
              <a:rPr sz="1200" spc="1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能源/</a:t>
            </a:r>
            <a:r>
              <a:rPr sz="1200" spc="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材料</a:t>
            </a:r>
            <a:endParaRPr lang="en-US" altLang="en-US" sz="1200"/>
          </a:p>
        </p:txBody>
      </p:sp>
      <p:sp>
        <p:nvSpPr>
          <p:cNvPr id="261" name="textbox 261"/>
          <p:cNvSpPr/>
          <p:nvPr/>
        </p:nvSpPr>
        <p:spPr>
          <a:xfrm>
            <a:off x="6160452" y="3465067"/>
            <a:ext cx="785494" cy="1905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0000"/>
              </a:lnSpc>
            </a:pPr>
            <a:r>
              <a:rPr sz="1200" spc="-1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销售</a:t>
            </a:r>
            <a:r>
              <a:rPr sz="1200" spc="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及服务</a:t>
            </a:r>
            <a:endParaRPr lang="en-US" altLang="en-US" sz="1200"/>
          </a:p>
        </p:txBody>
      </p:sp>
      <p:sp>
        <p:nvSpPr>
          <p:cNvPr id="262" name="textbox 262"/>
          <p:cNvSpPr/>
          <p:nvPr/>
        </p:nvSpPr>
        <p:spPr>
          <a:xfrm>
            <a:off x="2497466" y="3462781"/>
            <a:ext cx="785494" cy="1892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89000"/>
              </a:lnSpc>
            </a:pPr>
            <a:r>
              <a:rPr sz="1200" spc="-1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零部</a:t>
            </a:r>
            <a:r>
              <a:rPr sz="1200" spc="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件制造</a:t>
            </a:r>
            <a:endParaRPr lang="en-US" altLang="en-US" sz="12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4" name="textbox 264"/>
          <p:cNvSpPr/>
          <p:nvPr/>
        </p:nvSpPr>
        <p:spPr>
          <a:xfrm>
            <a:off x="527349" y="1109268"/>
            <a:ext cx="8144509" cy="17868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6510" algn="l" rtl="0" eaLnBrk="0">
              <a:lnSpc>
                <a:spcPct val="90000"/>
              </a:lnSpc>
            </a:pPr>
            <a:r>
              <a:rPr sz="2400" spc="-10">
                <a:solidFill>
                  <a:srgbClr val="595959">
                    <a:alpha val="100000"/>
                  </a:srgbClr>
                </a:solidFill>
                <a:latin typeface="微软雅黑"/>
                <a:ea typeface="微软雅黑"/>
                <a:cs typeface="微软雅黑"/>
              </a:rPr>
              <a:t>大宗商品</a:t>
            </a:r>
            <a:r>
              <a:rPr sz="2400" spc="0">
                <a:solidFill>
                  <a:srgbClr val="595959">
                    <a:alpha val="100000"/>
                  </a:srgbClr>
                </a:solidFill>
                <a:latin typeface="微软雅黑"/>
                <a:ea typeface="微软雅黑"/>
                <a:cs typeface="微软雅黑"/>
              </a:rPr>
              <a:t>价格上涨致中下游两轮电动车企经营压力增大</a:t>
            </a:r>
            <a:endParaRPr lang="en-US" altLang="en-US" sz="2400"/>
          </a:p>
          <a:p>
            <a:pPr algn="l" rtl="0" eaLnBrk="0">
              <a:lnSpc>
                <a:spcPct val="104000"/>
              </a:lnSpc>
            </a:pPr>
            <a:endParaRPr lang="en-US" altLang="en-US" sz="800"/>
          </a:p>
          <a:p>
            <a:pPr marL="12700" indent="3175" algn="l" rtl="0" eaLnBrk="0">
              <a:lnSpc>
                <a:spcPct val="119000"/>
              </a:lnSpc>
              <a:spcBef>
                <a:spcPct val="0"/>
              </a:spcBef>
            </a:pPr>
            <a:r>
              <a:rPr sz="1200" spc="-30">
                <a:solidFill>
                  <a:srgbClr val="595959">
                    <a:alpha val="100000"/>
                  </a:srgbClr>
                </a:solidFill>
                <a:latin typeface="微软雅黑"/>
                <a:ea typeface="微软雅黑"/>
                <a:cs typeface="微软雅黑"/>
              </a:rPr>
              <a:t>两轮电动车行业的上游主要是零部件生产企业， 包括电机、蓄电池、  控制器为核心的电装部件制造商 </a:t>
            </a:r>
            <a:r>
              <a:rPr sz="1200" spc="-20">
                <a:solidFill>
                  <a:srgbClr val="595959">
                    <a:alpha val="100000"/>
                  </a:srgbClr>
                </a:solidFill>
                <a:latin typeface="微软雅黑"/>
                <a:ea typeface="微软雅黑"/>
                <a:cs typeface="微软雅黑"/>
              </a:rPr>
              <a:t>，</a:t>
            </a:r>
            <a:r>
              <a:rPr sz="1200" spc="0">
                <a:solidFill>
                  <a:srgbClr val="595959">
                    <a:alpha val="100000"/>
                  </a:srgbClr>
                </a:solidFill>
                <a:latin typeface="微软雅黑"/>
                <a:ea typeface="微软雅黑"/>
                <a:cs typeface="微软雅黑"/>
              </a:rPr>
              <a:t>车体部分的车架、  </a:t>
            </a:r>
            <a:r>
              <a:rPr sz="1200" spc="-10">
                <a:solidFill>
                  <a:srgbClr val="595959">
                    <a:alpha val="100000"/>
                  </a:srgbClr>
                </a:solidFill>
                <a:latin typeface="微软雅黑"/>
                <a:ea typeface="微软雅黑"/>
                <a:cs typeface="微软雅黑"/>
              </a:rPr>
              <a:t>车体标准件、装饰部件、随车附件制造商等； 由于两轮电动车行业发展成熟，已</a:t>
            </a:r>
            <a:r>
              <a:rPr sz="1200" spc="0">
                <a:solidFill>
                  <a:srgbClr val="595959">
                    <a:alpha val="100000"/>
                  </a:srgbClr>
                </a:solidFill>
                <a:latin typeface="微软雅黑"/>
                <a:ea typeface="微软雅黑"/>
                <a:cs typeface="微软雅黑"/>
              </a:rPr>
              <a:t>形成较为稳定的上下游供应关系与充足的 </a:t>
            </a:r>
            <a:r>
              <a:rPr sz="1200" spc="-30">
                <a:solidFill>
                  <a:srgbClr val="595959">
                    <a:alpha val="100000"/>
                  </a:srgbClr>
                </a:solidFill>
                <a:latin typeface="微软雅黑"/>
                <a:ea typeface="微软雅黑"/>
                <a:cs typeface="微软雅黑"/>
              </a:rPr>
              <a:t>供给能力。  2021年我国大宗商品价格持续上涨，</a:t>
            </a:r>
            <a:r>
              <a:rPr sz="1200" spc="0">
                <a:solidFill>
                  <a:srgbClr val="595959">
                    <a:alpha val="100000"/>
                  </a:srgbClr>
                </a:solidFill>
                <a:latin typeface="微软雅黑"/>
                <a:ea typeface="微软雅黑"/>
                <a:cs typeface="微软雅黑"/>
              </a:rPr>
              <a:t>CCPI</a:t>
            </a:r>
            <a:r>
              <a:rPr sz="1200" spc="-30">
                <a:solidFill>
                  <a:srgbClr val="595959">
                    <a:alpha val="100000"/>
                  </a:srgbClr>
                </a:solidFill>
                <a:latin typeface="微软雅黑"/>
                <a:ea typeface="微软雅黑"/>
                <a:cs typeface="微软雅黑"/>
              </a:rPr>
              <a:t>总指数从年初的165.42增长至178.32 ，增长1</a:t>
            </a:r>
            <a:r>
              <a:rPr sz="1200" spc="0">
                <a:solidFill>
                  <a:srgbClr val="595959">
                    <a:alpha val="100000"/>
                  </a:srgbClr>
                </a:solidFill>
                <a:latin typeface="微软雅黑"/>
                <a:ea typeface="微软雅黑"/>
                <a:cs typeface="微软雅黑"/>
              </a:rPr>
              <a:t>2.9点，涨幅7.8% ；分 </a:t>
            </a:r>
            <a:r>
              <a:rPr sz="1200" spc="-20">
                <a:solidFill>
                  <a:srgbClr val="595959">
                    <a:alpha val="100000"/>
                  </a:srgbClr>
                </a:solidFill>
                <a:latin typeface="微软雅黑"/>
                <a:ea typeface="微软雅黑"/>
                <a:cs typeface="微软雅黑"/>
              </a:rPr>
              <a:t>类指数看，仅矿产类大宗商品在持续高增长后有所下滑。   受铜、铁、铝、树脂、稀土等大宗商品价格上涨因素影响 ，</a:t>
            </a:r>
            <a:r>
              <a:rPr sz="1200" spc="0">
                <a:solidFill>
                  <a:srgbClr val="595959">
                    <a:alpha val="100000"/>
                  </a:srgbClr>
                </a:solidFill>
                <a:latin typeface="微软雅黑"/>
                <a:ea typeface="微软雅黑"/>
                <a:cs typeface="微软雅黑"/>
              </a:rPr>
              <a:t>两轮 </a:t>
            </a:r>
            <a:r>
              <a:rPr sz="1200" spc="-10">
                <a:solidFill>
                  <a:srgbClr val="595959">
                    <a:alpha val="100000"/>
                  </a:srgbClr>
                </a:solidFill>
                <a:latin typeface="微软雅黑"/>
                <a:ea typeface="微软雅黑"/>
                <a:cs typeface="微软雅黑"/>
              </a:rPr>
              <a:t>电</a:t>
            </a:r>
            <a:r>
              <a:rPr sz="1200" spc="0">
                <a:solidFill>
                  <a:srgbClr val="595959">
                    <a:alpha val="100000"/>
                  </a:srgbClr>
                </a:solidFill>
                <a:latin typeface="微软雅黑"/>
                <a:ea typeface="微软雅黑"/>
                <a:cs typeface="微软雅黑"/>
              </a:rPr>
              <a:t>动车行业中、下游相关生产制造企业的经营压力增大；长期来看，持续的价格上涨将传导至终端消费层面，或可能形成 </a:t>
            </a:r>
            <a:r>
              <a:rPr sz="1200" spc="-10">
                <a:solidFill>
                  <a:srgbClr val="595959">
                    <a:alpha val="100000"/>
                  </a:srgbClr>
                </a:solidFill>
                <a:latin typeface="微软雅黑"/>
                <a:ea typeface="微软雅黑"/>
                <a:cs typeface="微软雅黑"/>
              </a:rPr>
              <a:t>终</a:t>
            </a:r>
            <a:r>
              <a:rPr sz="1200" spc="0">
                <a:solidFill>
                  <a:srgbClr val="595959">
                    <a:alpha val="100000"/>
                  </a:srgbClr>
                </a:solidFill>
                <a:latin typeface="微软雅黑"/>
                <a:ea typeface="微软雅黑"/>
                <a:cs typeface="微软雅黑"/>
              </a:rPr>
              <a:t>端消费通货膨胀。</a:t>
            </a:r>
            <a:endParaRPr lang="en-US" altLang="en-US" sz="1200"/>
          </a:p>
        </p:txBody>
      </p:sp>
      <p:grpSp>
        <p:nvGrpSpPr>
          <p:cNvPr id="42" name="group 42"/>
          <p:cNvGrpSpPr/>
          <p:nvPr/>
        </p:nvGrpSpPr>
        <p:grpSpPr>
          <a:xfrm rot="21600000">
            <a:off x="4375048" y="4869125"/>
            <a:ext cx="4309915" cy="1395643"/>
            <a:chExt cx="4309915" cy="1395643"/>
          </a:xfrm>
        </p:grpSpPr>
        <p:grpSp>
          <p:nvGrpSpPr>
            <p:cNvPr id="44" name="group 44"/>
            <p:cNvGrpSpPr/>
            <p:nvPr/>
          </p:nvGrpSpPr>
          <p:grpSpPr>
            <a:xfrm rot="21600000">
              <a:off x="0" y="0"/>
              <a:ext cx="4309915" cy="1395643"/>
              <a:chExt cx="4309915" cy="1395643"/>
            </a:xfrm>
          </p:grpSpPr>
          <p:sp>
            <p:nvSpPr>
              <p:cNvPr id="265" name="path"/>
              <p:cNvSpPr/>
              <p:nvPr/>
            </p:nvSpPr>
            <p:spPr>
              <a:xfrm>
                <a:off x="874255" y="9525"/>
                <a:ext cx="831941" cy="1376592"/>
              </a:xfrm>
              <a:custGeom>
                <a:rect l="0" t="0" r="0" b="0"/>
                <a:pathLst>
                  <a:path w="1310" h="2167">
                    <a:moveTo>
                      <a:pt x="0" y="218"/>
                    </a:moveTo>
                    <a:cubicBezTo>
                      <a:pt x="0" y="97"/>
                      <a:pt x="97" y="0"/>
                      <a:pt x="218" y="0"/>
                    </a:cubicBezTo>
                    <a:lnTo>
                      <a:pt x="1091" y="0"/>
                    </a:lnTo>
                    <a:cubicBezTo>
                      <a:pt x="1212" y="0"/>
                      <a:pt x="1310" y="97"/>
                      <a:pt x="1310" y="218"/>
                    </a:cubicBezTo>
                    <a:lnTo>
                      <a:pt x="1310" y="1949"/>
                    </a:lnTo>
                    <a:cubicBezTo>
                      <a:pt x="1310" y="2070"/>
                      <a:pt x="1212" y="2167"/>
                      <a:pt x="1091" y="2167"/>
                    </a:cubicBezTo>
                    <a:lnTo>
                      <a:pt x="218" y="2167"/>
                    </a:lnTo>
                    <a:cubicBezTo>
                      <a:pt x="97" y="2167"/>
                      <a:pt x="0" y="2070"/>
                      <a:pt x="0" y="1949"/>
                    </a:cubicBezTo>
                    <a:lnTo>
                      <a:pt x="0" y="218"/>
                    </a:lnTo>
                    <a:close/>
                  </a:path>
                </a:pathLst>
              </a:custGeom>
              <a:solidFill>
                <a:srgbClr val="F2F2F2">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6" name="path"/>
              <p:cNvSpPr/>
              <p:nvPr/>
            </p:nvSpPr>
            <p:spPr>
              <a:xfrm>
                <a:off x="864730" y="0"/>
                <a:ext cx="850991" cy="1395643"/>
              </a:xfrm>
              <a:custGeom>
                <a:rect l="0" t="0" r="0" b="0"/>
                <a:pathLst>
                  <a:path w="1340" h="2197">
                    <a:moveTo>
                      <a:pt x="15" y="233"/>
                    </a:moveTo>
                    <a:cubicBezTo>
                      <a:pt x="15" y="112"/>
                      <a:pt x="112" y="15"/>
                      <a:pt x="233" y="15"/>
                    </a:cubicBezTo>
                    <a:lnTo>
                      <a:pt x="1106" y="15"/>
                    </a:lnTo>
                    <a:cubicBezTo>
                      <a:pt x="1227" y="15"/>
                      <a:pt x="1325" y="112"/>
                      <a:pt x="1325" y="233"/>
                    </a:cubicBezTo>
                    <a:lnTo>
                      <a:pt x="1325" y="1964"/>
                    </a:lnTo>
                    <a:cubicBezTo>
                      <a:pt x="1325" y="2085"/>
                      <a:pt x="1227" y="2182"/>
                      <a:pt x="1106" y="2182"/>
                    </a:cubicBezTo>
                    <a:lnTo>
                      <a:pt x="233" y="2182"/>
                    </a:lnTo>
                    <a:cubicBezTo>
                      <a:pt x="112" y="2182"/>
                      <a:pt x="15" y="2085"/>
                      <a:pt x="15" y="1964"/>
                    </a:cubicBezTo>
                    <a:lnTo>
                      <a:pt x="15" y="233"/>
                    </a:lnTo>
                    <a:close/>
                  </a:path>
                </a:pathLst>
              </a:custGeom>
              <a:noFill/>
              <a:ln w="19050" cap="flat">
                <a:solidFill>
                  <a:srgbClr val="F2F2F2">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7" name="path"/>
              <p:cNvSpPr/>
              <p:nvPr/>
            </p:nvSpPr>
            <p:spPr>
              <a:xfrm>
                <a:off x="1738987" y="9525"/>
                <a:ext cx="831942" cy="1376592"/>
              </a:xfrm>
              <a:custGeom>
                <a:rect l="0" t="0" r="0" b="0"/>
                <a:pathLst>
                  <a:path w="1310" h="2167">
                    <a:moveTo>
                      <a:pt x="0" y="218"/>
                    </a:moveTo>
                    <a:cubicBezTo>
                      <a:pt x="0" y="97"/>
                      <a:pt x="97" y="0"/>
                      <a:pt x="218" y="0"/>
                    </a:cubicBezTo>
                    <a:lnTo>
                      <a:pt x="1091" y="0"/>
                    </a:lnTo>
                    <a:cubicBezTo>
                      <a:pt x="1212" y="0"/>
                      <a:pt x="1310" y="97"/>
                      <a:pt x="1310" y="218"/>
                    </a:cubicBezTo>
                    <a:lnTo>
                      <a:pt x="1310" y="1949"/>
                    </a:lnTo>
                    <a:cubicBezTo>
                      <a:pt x="1310" y="2070"/>
                      <a:pt x="1212" y="2167"/>
                      <a:pt x="1091" y="2167"/>
                    </a:cubicBezTo>
                    <a:lnTo>
                      <a:pt x="218" y="2167"/>
                    </a:lnTo>
                    <a:cubicBezTo>
                      <a:pt x="97" y="2167"/>
                      <a:pt x="0" y="2070"/>
                      <a:pt x="0" y="1949"/>
                    </a:cubicBezTo>
                    <a:lnTo>
                      <a:pt x="0" y="218"/>
                    </a:lnTo>
                    <a:close/>
                  </a:path>
                </a:pathLst>
              </a:custGeom>
              <a:solidFill>
                <a:srgbClr val="F2F2F2">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8" name="path"/>
              <p:cNvSpPr/>
              <p:nvPr/>
            </p:nvSpPr>
            <p:spPr>
              <a:xfrm>
                <a:off x="1729462" y="0"/>
                <a:ext cx="850991" cy="1395643"/>
              </a:xfrm>
              <a:custGeom>
                <a:rect l="0" t="0" r="0" b="0"/>
                <a:pathLst>
                  <a:path w="1340" h="2197">
                    <a:moveTo>
                      <a:pt x="15" y="233"/>
                    </a:moveTo>
                    <a:cubicBezTo>
                      <a:pt x="15" y="112"/>
                      <a:pt x="112" y="15"/>
                      <a:pt x="233" y="15"/>
                    </a:cubicBezTo>
                    <a:lnTo>
                      <a:pt x="1106" y="15"/>
                    </a:lnTo>
                    <a:cubicBezTo>
                      <a:pt x="1227" y="15"/>
                      <a:pt x="1325" y="112"/>
                      <a:pt x="1325" y="233"/>
                    </a:cubicBezTo>
                    <a:lnTo>
                      <a:pt x="1325" y="1964"/>
                    </a:lnTo>
                    <a:cubicBezTo>
                      <a:pt x="1325" y="2085"/>
                      <a:pt x="1227" y="2182"/>
                      <a:pt x="1106" y="2182"/>
                    </a:cubicBezTo>
                    <a:lnTo>
                      <a:pt x="233" y="2182"/>
                    </a:lnTo>
                    <a:cubicBezTo>
                      <a:pt x="112" y="2182"/>
                      <a:pt x="15" y="2085"/>
                      <a:pt x="15" y="1964"/>
                    </a:cubicBezTo>
                    <a:lnTo>
                      <a:pt x="15" y="233"/>
                    </a:lnTo>
                    <a:close/>
                  </a:path>
                </a:pathLst>
              </a:custGeom>
              <a:noFill/>
              <a:ln w="19050" cap="flat">
                <a:solidFill>
                  <a:srgbClr val="F2F2F2">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9" name="path"/>
              <p:cNvSpPr/>
              <p:nvPr/>
            </p:nvSpPr>
            <p:spPr>
              <a:xfrm>
                <a:off x="2603717" y="9525"/>
                <a:ext cx="831943" cy="1376592"/>
              </a:xfrm>
              <a:custGeom>
                <a:rect l="0" t="0" r="0" b="0"/>
                <a:pathLst>
                  <a:path w="1310" h="2167">
                    <a:moveTo>
                      <a:pt x="0" y="218"/>
                    </a:moveTo>
                    <a:cubicBezTo>
                      <a:pt x="0" y="97"/>
                      <a:pt x="97" y="0"/>
                      <a:pt x="218" y="0"/>
                    </a:cubicBezTo>
                    <a:lnTo>
                      <a:pt x="1091" y="0"/>
                    </a:lnTo>
                    <a:cubicBezTo>
                      <a:pt x="1212" y="0"/>
                      <a:pt x="1310" y="97"/>
                      <a:pt x="1310" y="218"/>
                    </a:cubicBezTo>
                    <a:lnTo>
                      <a:pt x="1310" y="1949"/>
                    </a:lnTo>
                    <a:cubicBezTo>
                      <a:pt x="1310" y="2070"/>
                      <a:pt x="1212" y="2167"/>
                      <a:pt x="1091" y="2167"/>
                    </a:cubicBezTo>
                    <a:lnTo>
                      <a:pt x="218" y="2167"/>
                    </a:lnTo>
                    <a:cubicBezTo>
                      <a:pt x="97" y="2167"/>
                      <a:pt x="0" y="2070"/>
                      <a:pt x="0" y="1949"/>
                    </a:cubicBezTo>
                    <a:lnTo>
                      <a:pt x="0" y="218"/>
                    </a:lnTo>
                    <a:close/>
                  </a:path>
                </a:pathLst>
              </a:custGeom>
              <a:solidFill>
                <a:srgbClr val="F2F2F2">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0" name="path"/>
              <p:cNvSpPr/>
              <p:nvPr/>
            </p:nvSpPr>
            <p:spPr>
              <a:xfrm>
                <a:off x="2594192" y="0"/>
                <a:ext cx="850992" cy="1395643"/>
              </a:xfrm>
              <a:custGeom>
                <a:rect l="0" t="0" r="0" b="0"/>
                <a:pathLst>
                  <a:path w="1340" h="2197">
                    <a:moveTo>
                      <a:pt x="15" y="233"/>
                    </a:moveTo>
                    <a:cubicBezTo>
                      <a:pt x="15" y="112"/>
                      <a:pt x="112" y="15"/>
                      <a:pt x="233" y="15"/>
                    </a:cubicBezTo>
                    <a:lnTo>
                      <a:pt x="1106" y="15"/>
                    </a:lnTo>
                    <a:cubicBezTo>
                      <a:pt x="1227" y="15"/>
                      <a:pt x="1325" y="112"/>
                      <a:pt x="1325" y="233"/>
                    </a:cubicBezTo>
                    <a:lnTo>
                      <a:pt x="1325" y="1964"/>
                    </a:lnTo>
                    <a:cubicBezTo>
                      <a:pt x="1325" y="2085"/>
                      <a:pt x="1227" y="2182"/>
                      <a:pt x="1106" y="2182"/>
                    </a:cubicBezTo>
                    <a:lnTo>
                      <a:pt x="233" y="2182"/>
                    </a:lnTo>
                    <a:cubicBezTo>
                      <a:pt x="112" y="2182"/>
                      <a:pt x="15" y="2085"/>
                      <a:pt x="15" y="1964"/>
                    </a:cubicBezTo>
                    <a:lnTo>
                      <a:pt x="15" y="233"/>
                    </a:lnTo>
                    <a:close/>
                  </a:path>
                </a:pathLst>
              </a:custGeom>
              <a:noFill/>
              <a:ln w="19050" cap="flat">
                <a:solidFill>
                  <a:srgbClr val="F2F2F2">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1" name="path"/>
              <p:cNvSpPr/>
              <p:nvPr/>
            </p:nvSpPr>
            <p:spPr>
              <a:xfrm>
                <a:off x="3468448" y="9525"/>
                <a:ext cx="831941" cy="1376592"/>
              </a:xfrm>
              <a:custGeom>
                <a:rect l="0" t="0" r="0" b="0"/>
                <a:pathLst>
                  <a:path w="1310" h="2167">
                    <a:moveTo>
                      <a:pt x="0" y="218"/>
                    </a:moveTo>
                    <a:cubicBezTo>
                      <a:pt x="0" y="97"/>
                      <a:pt x="97" y="0"/>
                      <a:pt x="218" y="0"/>
                    </a:cubicBezTo>
                    <a:lnTo>
                      <a:pt x="1091" y="0"/>
                    </a:lnTo>
                    <a:cubicBezTo>
                      <a:pt x="1212" y="0"/>
                      <a:pt x="1310" y="97"/>
                      <a:pt x="1310" y="218"/>
                    </a:cubicBezTo>
                    <a:lnTo>
                      <a:pt x="1310" y="1949"/>
                    </a:lnTo>
                    <a:cubicBezTo>
                      <a:pt x="1310" y="2070"/>
                      <a:pt x="1212" y="2167"/>
                      <a:pt x="1091" y="2167"/>
                    </a:cubicBezTo>
                    <a:lnTo>
                      <a:pt x="218" y="2167"/>
                    </a:lnTo>
                    <a:cubicBezTo>
                      <a:pt x="97" y="2167"/>
                      <a:pt x="0" y="2070"/>
                      <a:pt x="0" y="1949"/>
                    </a:cubicBezTo>
                    <a:lnTo>
                      <a:pt x="0" y="218"/>
                    </a:lnTo>
                    <a:close/>
                  </a:path>
                </a:pathLst>
              </a:custGeom>
              <a:solidFill>
                <a:srgbClr val="F2F2F2">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2" name="path"/>
              <p:cNvSpPr/>
              <p:nvPr/>
            </p:nvSpPr>
            <p:spPr>
              <a:xfrm>
                <a:off x="3458923" y="0"/>
                <a:ext cx="850992" cy="1395643"/>
              </a:xfrm>
              <a:custGeom>
                <a:rect l="0" t="0" r="0" b="0"/>
                <a:pathLst>
                  <a:path w="1340" h="2197">
                    <a:moveTo>
                      <a:pt x="15" y="233"/>
                    </a:moveTo>
                    <a:cubicBezTo>
                      <a:pt x="15" y="112"/>
                      <a:pt x="112" y="15"/>
                      <a:pt x="233" y="15"/>
                    </a:cubicBezTo>
                    <a:lnTo>
                      <a:pt x="1106" y="15"/>
                    </a:lnTo>
                    <a:cubicBezTo>
                      <a:pt x="1227" y="15"/>
                      <a:pt x="1325" y="112"/>
                      <a:pt x="1325" y="233"/>
                    </a:cubicBezTo>
                    <a:lnTo>
                      <a:pt x="1325" y="1964"/>
                    </a:lnTo>
                    <a:cubicBezTo>
                      <a:pt x="1325" y="2085"/>
                      <a:pt x="1227" y="2182"/>
                      <a:pt x="1106" y="2182"/>
                    </a:cubicBezTo>
                    <a:lnTo>
                      <a:pt x="233" y="2182"/>
                    </a:lnTo>
                    <a:cubicBezTo>
                      <a:pt x="112" y="2182"/>
                      <a:pt x="15" y="2085"/>
                      <a:pt x="15" y="1964"/>
                    </a:cubicBezTo>
                    <a:lnTo>
                      <a:pt x="15" y="233"/>
                    </a:lnTo>
                    <a:close/>
                  </a:path>
                </a:pathLst>
              </a:custGeom>
              <a:noFill/>
              <a:ln w="19050" cap="flat">
                <a:solidFill>
                  <a:srgbClr val="F2F2F2">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3" name="path"/>
              <p:cNvSpPr/>
              <p:nvPr/>
            </p:nvSpPr>
            <p:spPr>
              <a:xfrm>
                <a:off x="9525" y="9525"/>
                <a:ext cx="831942" cy="1376592"/>
              </a:xfrm>
              <a:custGeom>
                <a:rect l="0" t="0" r="0" b="0"/>
                <a:pathLst>
                  <a:path w="1310" h="2167">
                    <a:moveTo>
                      <a:pt x="0" y="218"/>
                    </a:moveTo>
                    <a:cubicBezTo>
                      <a:pt x="0" y="97"/>
                      <a:pt x="97" y="0"/>
                      <a:pt x="218" y="0"/>
                    </a:cubicBezTo>
                    <a:lnTo>
                      <a:pt x="1091" y="0"/>
                    </a:lnTo>
                    <a:cubicBezTo>
                      <a:pt x="1212" y="0"/>
                      <a:pt x="1310" y="97"/>
                      <a:pt x="1310" y="218"/>
                    </a:cubicBezTo>
                    <a:lnTo>
                      <a:pt x="1310" y="1949"/>
                    </a:lnTo>
                    <a:cubicBezTo>
                      <a:pt x="1310" y="2070"/>
                      <a:pt x="1212" y="2167"/>
                      <a:pt x="1091" y="2167"/>
                    </a:cubicBezTo>
                    <a:lnTo>
                      <a:pt x="218" y="2167"/>
                    </a:lnTo>
                    <a:cubicBezTo>
                      <a:pt x="97" y="2167"/>
                      <a:pt x="0" y="2070"/>
                      <a:pt x="0" y="1949"/>
                    </a:cubicBezTo>
                    <a:lnTo>
                      <a:pt x="0" y="218"/>
                    </a:lnTo>
                    <a:close/>
                  </a:path>
                </a:pathLst>
              </a:custGeom>
              <a:solidFill>
                <a:srgbClr val="F2F2F2">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4" name="path"/>
              <p:cNvSpPr/>
              <p:nvPr/>
            </p:nvSpPr>
            <p:spPr>
              <a:xfrm>
                <a:off x="0" y="0"/>
                <a:ext cx="850991" cy="1395643"/>
              </a:xfrm>
              <a:custGeom>
                <a:rect l="0" t="0" r="0" b="0"/>
                <a:pathLst>
                  <a:path w="1340" h="2197">
                    <a:moveTo>
                      <a:pt x="15" y="233"/>
                    </a:moveTo>
                    <a:cubicBezTo>
                      <a:pt x="15" y="112"/>
                      <a:pt x="112" y="15"/>
                      <a:pt x="233" y="15"/>
                    </a:cubicBezTo>
                    <a:lnTo>
                      <a:pt x="1106" y="15"/>
                    </a:lnTo>
                    <a:cubicBezTo>
                      <a:pt x="1227" y="15"/>
                      <a:pt x="1325" y="112"/>
                      <a:pt x="1325" y="233"/>
                    </a:cubicBezTo>
                    <a:lnTo>
                      <a:pt x="1325" y="1964"/>
                    </a:lnTo>
                    <a:cubicBezTo>
                      <a:pt x="1325" y="2085"/>
                      <a:pt x="1227" y="2182"/>
                      <a:pt x="1106" y="2182"/>
                    </a:cubicBezTo>
                    <a:lnTo>
                      <a:pt x="233" y="2182"/>
                    </a:lnTo>
                    <a:cubicBezTo>
                      <a:pt x="112" y="2182"/>
                      <a:pt x="15" y="2085"/>
                      <a:pt x="15" y="1964"/>
                    </a:cubicBezTo>
                    <a:lnTo>
                      <a:pt x="15" y="233"/>
                    </a:lnTo>
                    <a:close/>
                  </a:path>
                </a:pathLst>
              </a:custGeom>
              <a:noFill/>
              <a:ln w="19050" cap="flat">
                <a:solidFill>
                  <a:srgbClr val="F2F2F2">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75" name="textbox 275"/>
            <p:cNvSpPr/>
            <p:nvPr/>
          </p:nvSpPr>
          <p:spPr>
            <a:xfrm>
              <a:off x="1920130" y="172063"/>
              <a:ext cx="481330" cy="10725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0000"/>
                </a:lnSpc>
              </a:pPr>
              <a:r>
                <a:rPr sz="1200" b="1" spc="-10">
                  <a:solidFill>
                    <a:srgbClr val="595959">
                      <a:alpha val="100000"/>
                    </a:srgbClr>
                  </a:solidFill>
                  <a:latin typeface="微软雅黑"/>
                  <a:ea typeface="微软雅黑"/>
                  <a:cs typeface="微软雅黑"/>
                </a:rPr>
                <a:t>矿</a:t>
              </a:r>
              <a:r>
                <a:rPr sz="1200" b="1" spc="0">
                  <a:solidFill>
                    <a:srgbClr val="595959">
                      <a:alpha val="100000"/>
                    </a:srgbClr>
                  </a:solidFill>
                  <a:latin typeface="微软雅黑"/>
                  <a:ea typeface="微软雅黑"/>
                  <a:cs typeface="微软雅黑"/>
                </a:rPr>
                <a:t>产类</a:t>
              </a:r>
              <a:endParaRPr lang="en-US" altLang="en-US" sz="1200"/>
            </a:p>
            <a:p>
              <a:pPr algn="l" rtl="0" eaLnBrk="0">
                <a:lnSpc>
                  <a:spcPct val="112000"/>
                </a:lnSpc>
              </a:pPr>
              <a:endParaRPr lang="en-US" altLang="en-US" sz="1000"/>
            </a:p>
            <a:p>
              <a:pPr algn="l" rtl="0" eaLnBrk="0">
                <a:lnSpc>
                  <a:spcPct val="112000"/>
                </a:lnSpc>
              </a:pPr>
              <a:endParaRPr lang="en-US" altLang="en-US" sz="1000"/>
            </a:p>
            <a:p>
              <a:pPr algn="l" rtl="0" eaLnBrk="0">
                <a:lnSpc>
                  <a:spcPct val="112000"/>
                </a:lnSpc>
              </a:pPr>
              <a:endParaRPr lang="en-US" altLang="en-US" sz="1000"/>
            </a:p>
            <a:p>
              <a:pPr algn="l" rtl="0" eaLnBrk="0">
                <a:lnSpc>
                  <a:spcPct val="113000"/>
                </a:lnSpc>
              </a:pPr>
              <a:endParaRPr lang="en-US" altLang="en-US" sz="1000"/>
            </a:p>
            <a:p>
              <a:pPr algn="l" rtl="0" eaLnBrk="0">
                <a:lnSpc>
                  <a:spcPct val="113000"/>
                </a:lnSpc>
              </a:pPr>
              <a:endParaRPr lang="en-US" altLang="en-US" sz="200"/>
            </a:p>
            <a:p>
              <a:pPr marL="31750" algn="l" rtl="0" eaLnBrk="0">
                <a:lnSpc>
                  <a:spcPts val="1290"/>
                </a:lnSpc>
                <a:spcBef>
                  <a:spcPct val="0"/>
                </a:spcBef>
              </a:pPr>
              <a:r>
                <a:rPr sz="900" spc="50">
                  <a:solidFill>
                    <a:srgbClr val="404040">
                      <a:alpha val="100000"/>
                    </a:srgbClr>
                  </a:solidFill>
                  <a:latin typeface="微软雅黑"/>
                  <a:ea typeface="微软雅黑"/>
                  <a:cs typeface="微软雅黑"/>
                </a:rPr>
                <a:t>-15.4</a:t>
              </a:r>
              <a:r>
                <a:rPr sz="900" spc="10">
                  <a:solidFill>
                    <a:srgbClr val="404040">
                      <a:alpha val="100000"/>
                    </a:srgbClr>
                  </a:solidFill>
                  <a:latin typeface="微软雅黑"/>
                  <a:ea typeface="微软雅黑"/>
                  <a:cs typeface="微软雅黑"/>
                </a:rPr>
                <a:t>%</a:t>
              </a:r>
              <a:endParaRPr lang="en-US" altLang="en-US" sz="900"/>
            </a:p>
          </p:txBody>
        </p:sp>
        <p:sp>
          <p:nvSpPr>
            <p:cNvPr id="276" name="path"/>
            <p:cNvSpPr/>
            <p:nvPr/>
          </p:nvSpPr>
          <p:spPr>
            <a:xfrm>
              <a:off x="186130" y="554288"/>
              <a:ext cx="478731" cy="324803"/>
            </a:xfrm>
            <a:custGeom>
              <a:rect l="0" t="0" r="0" b="0"/>
              <a:pathLst>
                <a:path w="753" h="511">
                  <a:moveTo>
                    <a:pt x="546" y="0"/>
                  </a:moveTo>
                  <a:lnTo>
                    <a:pt x="622" y="88"/>
                  </a:lnTo>
                  <a:lnTo>
                    <a:pt x="520" y="207"/>
                  </a:lnTo>
                  <a:lnTo>
                    <a:pt x="442" y="117"/>
                  </a:lnTo>
                  <a:lnTo>
                    <a:pt x="312" y="267"/>
                  </a:lnTo>
                  <a:lnTo>
                    <a:pt x="234" y="177"/>
                  </a:lnTo>
                  <a:lnTo>
                    <a:pt x="0" y="448"/>
                  </a:lnTo>
                  <a:lnTo>
                    <a:pt x="54" y="511"/>
                  </a:lnTo>
                  <a:lnTo>
                    <a:pt x="234" y="303"/>
                  </a:lnTo>
                  <a:lnTo>
                    <a:pt x="312" y="393"/>
                  </a:lnTo>
                  <a:lnTo>
                    <a:pt x="442" y="243"/>
                  </a:lnTo>
                  <a:lnTo>
                    <a:pt x="520" y="333"/>
                  </a:lnTo>
                  <a:lnTo>
                    <a:pt x="677" y="151"/>
                  </a:lnTo>
                  <a:lnTo>
                    <a:pt x="753" y="240"/>
                  </a:lnTo>
                  <a:lnTo>
                    <a:pt x="753" y="0"/>
                  </a:lnTo>
                  <a:lnTo>
                    <a:pt x="546" y="0"/>
                  </a:lnTo>
                  <a:close/>
                </a:path>
              </a:pathLst>
            </a:custGeom>
            <a:solidFill>
              <a:srgbClr val="F3828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7" name="path"/>
            <p:cNvSpPr/>
            <p:nvPr/>
          </p:nvSpPr>
          <p:spPr>
            <a:xfrm>
              <a:off x="2778000" y="554288"/>
              <a:ext cx="478730" cy="324803"/>
            </a:xfrm>
            <a:custGeom>
              <a:rect l="0" t="0" r="0" b="0"/>
              <a:pathLst>
                <a:path w="753" h="511">
                  <a:moveTo>
                    <a:pt x="546" y="0"/>
                  </a:moveTo>
                  <a:lnTo>
                    <a:pt x="622" y="88"/>
                  </a:lnTo>
                  <a:lnTo>
                    <a:pt x="520" y="207"/>
                  </a:lnTo>
                  <a:lnTo>
                    <a:pt x="442" y="117"/>
                  </a:lnTo>
                  <a:lnTo>
                    <a:pt x="312" y="267"/>
                  </a:lnTo>
                  <a:lnTo>
                    <a:pt x="234" y="177"/>
                  </a:lnTo>
                  <a:lnTo>
                    <a:pt x="0" y="448"/>
                  </a:lnTo>
                  <a:lnTo>
                    <a:pt x="54" y="511"/>
                  </a:lnTo>
                  <a:lnTo>
                    <a:pt x="234" y="303"/>
                  </a:lnTo>
                  <a:lnTo>
                    <a:pt x="312" y="393"/>
                  </a:lnTo>
                  <a:lnTo>
                    <a:pt x="442" y="243"/>
                  </a:lnTo>
                  <a:lnTo>
                    <a:pt x="520" y="333"/>
                  </a:lnTo>
                  <a:lnTo>
                    <a:pt x="677" y="151"/>
                  </a:lnTo>
                  <a:lnTo>
                    <a:pt x="753" y="240"/>
                  </a:lnTo>
                  <a:lnTo>
                    <a:pt x="753" y="0"/>
                  </a:lnTo>
                  <a:lnTo>
                    <a:pt x="546" y="0"/>
                  </a:lnTo>
                  <a:close/>
                </a:path>
              </a:pathLst>
            </a:custGeom>
            <a:solidFill>
              <a:srgbClr val="F3828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8" name="path"/>
            <p:cNvSpPr/>
            <p:nvPr/>
          </p:nvSpPr>
          <p:spPr>
            <a:xfrm>
              <a:off x="3641957" y="554288"/>
              <a:ext cx="478730" cy="324803"/>
            </a:xfrm>
            <a:custGeom>
              <a:rect l="0" t="0" r="0" b="0"/>
              <a:pathLst>
                <a:path w="753" h="511">
                  <a:moveTo>
                    <a:pt x="546" y="0"/>
                  </a:moveTo>
                  <a:lnTo>
                    <a:pt x="622" y="88"/>
                  </a:lnTo>
                  <a:lnTo>
                    <a:pt x="520" y="207"/>
                  </a:lnTo>
                  <a:lnTo>
                    <a:pt x="442" y="117"/>
                  </a:lnTo>
                  <a:lnTo>
                    <a:pt x="312" y="267"/>
                  </a:lnTo>
                  <a:lnTo>
                    <a:pt x="234" y="177"/>
                  </a:lnTo>
                  <a:lnTo>
                    <a:pt x="0" y="448"/>
                  </a:lnTo>
                  <a:lnTo>
                    <a:pt x="54" y="511"/>
                  </a:lnTo>
                  <a:lnTo>
                    <a:pt x="234" y="303"/>
                  </a:lnTo>
                  <a:lnTo>
                    <a:pt x="312" y="393"/>
                  </a:lnTo>
                  <a:lnTo>
                    <a:pt x="442" y="243"/>
                  </a:lnTo>
                  <a:lnTo>
                    <a:pt x="520" y="333"/>
                  </a:lnTo>
                  <a:lnTo>
                    <a:pt x="677" y="151"/>
                  </a:lnTo>
                  <a:lnTo>
                    <a:pt x="753" y="240"/>
                  </a:lnTo>
                  <a:lnTo>
                    <a:pt x="753" y="0"/>
                  </a:lnTo>
                  <a:lnTo>
                    <a:pt x="546" y="0"/>
                  </a:lnTo>
                  <a:close/>
                </a:path>
              </a:pathLst>
            </a:custGeom>
            <a:solidFill>
              <a:srgbClr val="F3828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9" name="path"/>
            <p:cNvSpPr/>
            <p:nvPr/>
          </p:nvSpPr>
          <p:spPr>
            <a:xfrm>
              <a:off x="1050087" y="554288"/>
              <a:ext cx="478730" cy="324803"/>
            </a:xfrm>
            <a:custGeom>
              <a:rect l="0" t="0" r="0" b="0"/>
              <a:pathLst>
                <a:path w="753" h="511">
                  <a:moveTo>
                    <a:pt x="546" y="0"/>
                  </a:moveTo>
                  <a:lnTo>
                    <a:pt x="622" y="88"/>
                  </a:lnTo>
                  <a:lnTo>
                    <a:pt x="520" y="207"/>
                  </a:lnTo>
                  <a:lnTo>
                    <a:pt x="442" y="117"/>
                  </a:lnTo>
                  <a:lnTo>
                    <a:pt x="312" y="267"/>
                  </a:lnTo>
                  <a:lnTo>
                    <a:pt x="234" y="177"/>
                  </a:lnTo>
                  <a:lnTo>
                    <a:pt x="0" y="448"/>
                  </a:lnTo>
                  <a:lnTo>
                    <a:pt x="54" y="511"/>
                  </a:lnTo>
                  <a:lnTo>
                    <a:pt x="234" y="303"/>
                  </a:lnTo>
                  <a:lnTo>
                    <a:pt x="312" y="393"/>
                  </a:lnTo>
                  <a:lnTo>
                    <a:pt x="442" y="243"/>
                  </a:lnTo>
                  <a:lnTo>
                    <a:pt x="520" y="333"/>
                  </a:lnTo>
                  <a:lnTo>
                    <a:pt x="677" y="151"/>
                  </a:lnTo>
                  <a:lnTo>
                    <a:pt x="753" y="240"/>
                  </a:lnTo>
                  <a:lnTo>
                    <a:pt x="753" y="0"/>
                  </a:lnTo>
                  <a:lnTo>
                    <a:pt x="546" y="0"/>
                  </a:lnTo>
                  <a:close/>
                </a:path>
              </a:pathLst>
            </a:custGeom>
            <a:solidFill>
              <a:srgbClr val="F38286">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0" name="path"/>
            <p:cNvSpPr/>
            <p:nvPr/>
          </p:nvSpPr>
          <p:spPr>
            <a:xfrm>
              <a:off x="1914044" y="554288"/>
              <a:ext cx="478729" cy="324802"/>
            </a:xfrm>
            <a:custGeom>
              <a:rect l="0" t="0" r="0" b="0"/>
              <a:pathLst>
                <a:path w="753" h="511">
                  <a:moveTo>
                    <a:pt x="546" y="511"/>
                  </a:moveTo>
                  <a:lnTo>
                    <a:pt x="622" y="422"/>
                  </a:lnTo>
                  <a:lnTo>
                    <a:pt x="520" y="304"/>
                  </a:lnTo>
                  <a:lnTo>
                    <a:pt x="442" y="394"/>
                  </a:lnTo>
                  <a:lnTo>
                    <a:pt x="312" y="244"/>
                  </a:lnTo>
                  <a:lnTo>
                    <a:pt x="234" y="334"/>
                  </a:lnTo>
                  <a:lnTo>
                    <a:pt x="0" y="63"/>
                  </a:lnTo>
                  <a:lnTo>
                    <a:pt x="54" y="0"/>
                  </a:lnTo>
                  <a:lnTo>
                    <a:pt x="234" y="208"/>
                  </a:lnTo>
                  <a:lnTo>
                    <a:pt x="312" y="118"/>
                  </a:lnTo>
                  <a:lnTo>
                    <a:pt x="442" y="268"/>
                  </a:lnTo>
                  <a:lnTo>
                    <a:pt x="520" y="178"/>
                  </a:lnTo>
                  <a:lnTo>
                    <a:pt x="677" y="360"/>
                  </a:lnTo>
                  <a:lnTo>
                    <a:pt x="753" y="271"/>
                  </a:lnTo>
                  <a:lnTo>
                    <a:pt x="753" y="511"/>
                  </a:lnTo>
                  <a:lnTo>
                    <a:pt x="546" y="511"/>
                  </a:lnTo>
                  <a:close/>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81" name="textbox 281"/>
          <p:cNvSpPr/>
          <p:nvPr/>
        </p:nvSpPr>
        <p:spPr>
          <a:xfrm>
            <a:off x="4544143" y="4269231"/>
            <a:ext cx="4044950" cy="5937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304165" algn="l" rtl="0" eaLnBrk="0">
              <a:lnSpc>
                <a:spcPct val="92000"/>
              </a:lnSpc>
            </a:pPr>
            <a:r>
              <a:rPr sz="900" spc="40">
                <a:solidFill>
                  <a:srgbClr val="595959">
                    <a:alpha val="100000"/>
                  </a:srgbClr>
                </a:solidFill>
                <a:latin typeface="微软雅黑"/>
                <a:ea typeface="微软雅黑"/>
                <a:cs typeface="微软雅黑"/>
              </a:rPr>
              <a:t>2020.1    2020.5    2020.9    2021.1    2021.5    2021.9</a:t>
            </a:r>
            <a:r>
              <a:rPr sz="900" spc="0">
                <a:solidFill>
                  <a:srgbClr val="595959">
                    <a:alpha val="100000"/>
                  </a:srgbClr>
                </a:solidFill>
                <a:latin typeface="微软雅黑"/>
                <a:ea typeface="微软雅黑"/>
                <a:cs typeface="微软雅黑"/>
              </a:rPr>
              <a:t>    2022.1</a:t>
            </a:r>
            <a:endParaRPr lang="en-US" altLang="en-US" sz="900"/>
          </a:p>
          <a:p>
            <a:pPr algn="l" rtl="0" eaLnBrk="0">
              <a:lnSpc>
                <a:spcPct val="128000"/>
              </a:lnSpc>
            </a:pPr>
            <a:endParaRPr lang="en-US" altLang="en-US" sz="1000"/>
          </a:p>
          <a:p>
            <a:pPr algn="l" rtl="0" eaLnBrk="0">
              <a:lnSpc>
                <a:spcPct val="100000"/>
              </a:lnSpc>
            </a:pPr>
            <a:endParaRPr lang="en-US" altLang="en-US" sz="300"/>
          </a:p>
          <a:p>
            <a:pPr marL="12700" algn="l" rtl="0" eaLnBrk="0">
              <a:lnSpc>
                <a:spcPts val="1585"/>
              </a:lnSpc>
              <a:spcBef>
                <a:spcPct val="0"/>
              </a:spcBef>
            </a:pPr>
            <a:r>
              <a:rPr sz="1200" spc="3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分类大宗商品价格指数(</a:t>
            </a:r>
            <a:r>
              <a:rPr sz="1200" b="1" spc="0">
                <a:solidFill>
                  <a:srgbClr val="404040">
                    <a:alpha val="100000"/>
                  </a:srgbClr>
                </a:solidFill>
                <a:latin typeface="微软雅黑"/>
                <a:ea typeface="微软雅黑"/>
                <a:cs typeface="微软雅黑"/>
              </a:rPr>
              <a:t>CCPI</a:t>
            </a:r>
            <a:r>
              <a:rPr sz="1200" spc="30">
                <a:solidFill>
                  <a:srgbClr val="404040">
                    <a:alpha val="100000"/>
                  </a:srgbClr>
                </a:solidFill>
                <a:latin typeface="微软雅黑"/>
                <a:ea typeface="微软雅黑"/>
                <a:cs typeface="微软雅黑"/>
              </a:rPr>
              <a:t> </a:t>
            </a:r>
            <a:r>
              <a:rPr sz="1200" spc="3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a:t>
            </a:r>
            <a:r>
              <a:rPr sz="1200" spc="30">
                <a:solidFill>
                  <a:srgbClr val="404040">
                    <a:alpha val="100000"/>
                  </a:srgbClr>
                </a:solidFill>
                <a:latin typeface="微软雅黑"/>
                <a:ea typeface="微软雅黑"/>
                <a:cs typeface="微软雅黑"/>
              </a:rPr>
              <a:t> </a:t>
            </a:r>
            <a:r>
              <a:rPr sz="1200" b="1" spc="30">
                <a:solidFill>
                  <a:srgbClr val="404040">
                    <a:alpha val="100000"/>
                  </a:srgbClr>
                </a:solidFill>
                <a:latin typeface="微软雅黑"/>
                <a:ea typeface="微软雅黑"/>
                <a:cs typeface="微软雅黑"/>
              </a:rPr>
              <a:t>—</a:t>
            </a:r>
            <a:r>
              <a:rPr sz="1200" spc="30">
                <a:solidFill>
                  <a:srgbClr val="404040">
                    <a:alpha val="100000"/>
                  </a:srgbClr>
                </a:solidFill>
                <a:latin typeface="微软雅黑"/>
                <a:ea typeface="微软雅黑"/>
                <a:cs typeface="微软雅黑"/>
              </a:rPr>
              <a:t> </a:t>
            </a:r>
            <a:r>
              <a:rPr sz="1200" b="1" spc="30">
                <a:solidFill>
                  <a:srgbClr val="404040">
                    <a:alpha val="100000"/>
                  </a:srgbClr>
                </a:solidFill>
                <a:latin typeface="微软雅黑"/>
                <a:ea typeface="微软雅黑"/>
                <a:cs typeface="微软雅黑"/>
              </a:rPr>
              <a:t>2021年12月与年初相</a:t>
            </a:r>
            <a:r>
              <a:rPr sz="1200" b="1" spc="0">
                <a:solidFill>
                  <a:srgbClr val="404040">
                    <a:alpha val="100000"/>
                  </a:srgbClr>
                </a:solidFill>
                <a:latin typeface="微软雅黑"/>
                <a:ea typeface="微软雅黑"/>
                <a:cs typeface="微软雅黑"/>
              </a:rPr>
              <a:t>比</a:t>
            </a:r>
            <a:endParaRPr lang="en-US" altLang="en-US" sz="1200"/>
          </a:p>
        </p:txBody>
      </p:sp>
      <p:sp>
        <p:nvSpPr>
          <p:cNvPr id="282" name="textbox 282"/>
          <p:cNvSpPr/>
          <p:nvPr/>
        </p:nvSpPr>
        <p:spPr>
          <a:xfrm>
            <a:off x="536900" y="549960"/>
            <a:ext cx="5474970" cy="4641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2700" algn="l" rtl="0" eaLnBrk="0">
              <a:lnSpc>
                <a:spcPct val="93000"/>
              </a:lnSpc>
            </a:pPr>
            <a:r>
              <a:rPr sz="3100" spc="100">
                <a:solidFill>
                  <a:srgbClr val="8BC53F">
                    <a:alpha val="100000"/>
                  </a:srgbClr>
                </a:solidFill>
                <a:latin typeface="微软雅黑"/>
                <a:ea typeface="微软雅黑"/>
                <a:cs typeface="微软雅黑"/>
              </a:rPr>
              <a:t>两轮电动车产业发展现状-</a:t>
            </a:r>
            <a:r>
              <a:rPr sz="3100" spc="60">
                <a:solidFill>
                  <a:srgbClr val="8BC53F">
                    <a:alpha val="100000"/>
                  </a:srgbClr>
                </a:solidFill>
                <a:latin typeface="微软雅黑"/>
                <a:ea typeface="微软雅黑"/>
                <a:cs typeface="微软雅黑"/>
              </a:rPr>
              <a:t>能</a:t>
            </a:r>
            <a:r>
              <a:rPr sz="3100" spc="0">
                <a:solidFill>
                  <a:srgbClr val="8BC53F">
                    <a:alpha val="100000"/>
                  </a:srgbClr>
                </a:solidFill>
                <a:latin typeface="微软雅黑"/>
                <a:ea typeface="微软雅黑"/>
                <a:cs typeface="微软雅黑"/>
              </a:rPr>
              <a:t>源</a:t>
            </a:r>
            <a:endParaRPr lang="en-US" altLang="en-US" sz="3100"/>
          </a:p>
        </p:txBody>
      </p:sp>
      <p:graphicFrame>
        <p:nvGraphicFramePr>
          <p:cNvPr id="283" name="table 283"/>
          <p:cNvGraphicFramePr>
            <a:graphicFrameLocks noGrp="1"/>
          </p:cNvGraphicFramePr>
          <p:nvPr/>
        </p:nvGraphicFramePr>
        <p:xfrm>
          <a:off x="1158563" y="5901940"/>
          <a:ext cx="2973070" cy="347980"/>
        </p:xfrm>
        <a:graphic>
          <a:graphicData uri="http://schemas.openxmlformats.org/drawingml/2006/table">
            <a:tbl>
              <a:tblPr/>
              <a:tblGrid>
                <a:gridCol w="2973070"/>
              </a:tblGrid>
              <a:tr h="338455">
                <a:tc>
                  <a:txBody>
                    <a:bodyPr vert="horz" wrap="square"/>
                    <a:lstStyle/>
                    <a:p>
                      <a:pPr algn="l" rtl="0" eaLnBrk="0">
                        <a:lnSpc>
                          <a:spcPct val="114000"/>
                        </a:lnSpc>
                      </a:pPr>
                      <a:endParaRPr lang="en-US" altLang="en-US" sz="400"/>
                    </a:p>
                    <a:p>
                      <a:pPr marL="374015" algn="l" rtl="0" eaLnBrk="0">
                        <a:lnSpc>
                          <a:spcPct val="95000"/>
                        </a:lnSpc>
                        <a:spcBef>
                          <a:spcPts val="5"/>
                        </a:spcBef>
                      </a:pPr>
                      <a:r>
                        <a:rPr sz="1500" b="1" spc="100">
                          <a:solidFill>
                            <a:srgbClr val="1EC8F3">
                              <a:alpha val="100000"/>
                            </a:srgbClr>
                          </a:solidFill>
                          <a:latin typeface="微软雅黑"/>
                          <a:ea typeface="微软雅黑"/>
                          <a:cs typeface="微软雅黑"/>
                        </a:rPr>
                        <a:t>两轮电动车生产制造企</a:t>
                      </a:r>
                      <a:r>
                        <a:rPr sz="1500" b="1" spc="60">
                          <a:solidFill>
                            <a:srgbClr val="1EC8F3">
                              <a:alpha val="100000"/>
                            </a:srgbClr>
                          </a:solidFill>
                          <a:latin typeface="微软雅黑"/>
                          <a:ea typeface="微软雅黑"/>
                          <a:cs typeface="微软雅黑"/>
                        </a:rPr>
                        <a:t>业</a:t>
                      </a:r>
                      <a:endParaRPr lang="en-US" altLang="en-US" sz="1500"/>
                    </a:p>
                  </a:txBody>
                  <a:tcPr marL="0" marR="0" marT="0" marB="0">
                    <a:lnL w="9525" cap="flat" cmpd="sng" algn="ctr">
                      <a:solidFill>
                        <a:srgbClr val="1EC8F3"/>
                      </a:solidFill>
                      <a:prstDash val="solid"/>
                      <a:round/>
                      <a:headEnd type="none" w="med" len="med"/>
                      <a:tailEnd type="none" w="med" len="med"/>
                    </a:lnL>
                    <a:lnR w="9525" cap="flat" cmpd="sng" algn="ctr">
                      <a:solidFill>
                        <a:srgbClr val="1EC8F3"/>
                      </a:solidFill>
                      <a:prstDash val="solid"/>
                      <a:round/>
                      <a:headEnd type="none" w="med" len="med"/>
                      <a:tailEnd type="none" w="med" len="med"/>
                    </a:lnR>
                    <a:lnT w="9525" cap="flat" cmpd="sng" algn="ctr">
                      <a:solidFill>
                        <a:srgbClr val="1EC8F3"/>
                      </a:solidFill>
                      <a:prstDash val="solid"/>
                      <a:round/>
                      <a:headEnd type="none" w="med" len="med"/>
                      <a:tailEnd type="none" w="med" len="med"/>
                    </a:lnT>
                    <a:lnB w="9525" cap="flat" cmpd="sng" algn="ctr">
                      <a:solidFill>
                        <a:srgbClr val="1EC8F3"/>
                      </a:solidFill>
                      <a:prstDash val="solid"/>
                      <a:round/>
                      <a:headEnd type="none" w="med" len="med"/>
                      <a:tailEnd type="none" w="med" len="med"/>
                    </a:lnB>
                  </a:tcPr>
                </a:tc>
              </a:tr>
            </a:tbl>
          </a:graphicData>
        </a:graphic>
      </p:graphicFrame>
      <p:graphicFrame>
        <p:nvGraphicFramePr>
          <p:cNvPr id="286" name="table 286"/>
          <p:cNvGraphicFramePr>
            <a:graphicFrameLocks noGrp="1"/>
          </p:cNvGraphicFramePr>
          <p:nvPr/>
        </p:nvGraphicFramePr>
        <p:xfrm>
          <a:off x="749971" y="4027369"/>
          <a:ext cx="323850" cy="2248535"/>
        </p:xfrm>
        <a:graphic>
          <a:graphicData uri="http://schemas.openxmlformats.org/drawingml/2006/table">
            <a:tbl>
              <a:tblPr/>
              <a:tblGrid>
                <a:gridCol w="323850"/>
              </a:tblGrid>
              <a:tr h="2223135">
                <a:tc>
                  <a:txBody>
                    <a:bodyPr vert="eaVert" wrap="square"/>
                    <a:lstStyle/>
                    <a:p>
                      <a:pPr algn="l" rtl="0" eaLnBrk="0">
                        <a:lnSpc>
                          <a:spcPct val="117000"/>
                        </a:lnSpc>
                      </a:pPr>
                      <a:endParaRPr lang="en-US" altLang="en-US" sz="400"/>
                    </a:p>
                    <a:p>
                      <a:pPr marL="819785" algn="l" rtl="0" eaLnBrk="0">
                        <a:lnSpc>
                          <a:spcPct val="96000"/>
                        </a:lnSpc>
                        <a:spcBef>
                          <a:spcPts val="5"/>
                        </a:spcBef>
                      </a:pPr>
                      <a:r>
                        <a:rPr sz="1300" b="1" spc="30">
                          <a:solidFill>
                            <a:srgbClr val="8BC53F">
                              <a:alpha val="100000"/>
                            </a:srgbClr>
                          </a:solidFill>
                          <a:latin typeface="微软雅黑"/>
                          <a:ea typeface="微软雅黑"/>
                          <a:cs typeface="微软雅黑"/>
                        </a:rPr>
                        <a:t>中</a:t>
                      </a:r>
                      <a:r>
                        <a:rPr sz="1300" spc="30">
                          <a:solidFill>
                            <a:srgbClr val="8BC53F">
                              <a:alpha val="100000"/>
                            </a:srgbClr>
                          </a:solidFill>
                          <a:latin typeface="微软雅黑"/>
                          <a:ea typeface="微软雅黑"/>
                          <a:cs typeface="微软雅黑"/>
                        </a:rPr>
                        <a:t> </a:t>
                      </a:r>
                      <a:r>
                        <a:rPr sz="1300" b="1" spc="30">
                          <a:solidFill>
                            <a:srgbClr val="8BC53F">
                              <a:alpha val="100000"/>
                            </a:srgbClr>
                          </a:solidFill>
                          <a:latin typeface="微软雅黑"/>
                          <a:ea typeface="微软雅黑"/>
                          <a:cs typeface="微软雅黑"/>
                        </a:rPr>
                        <a:t>下</a:t>
                      </a:r>
                      <a:r>
                        <a:rPr sz="1300" spc="10">
                          <a:solidFill>
                            <a:srgbClr val="8BC53F">
                              <a:alpha val="100000"/>
                            </a:srgbClr>
                          </a:solidFill>
                          <a:latin typeface="微软雅黑"/>
                          <a:ea typeface="微软雅黑"/>
                          <a:cs typeface="微软雅黑"/>
                        </a:rPr>
                        <a:t> </a:t>
                      </a:r>
                      <a:r>
                        <a:rPr sz="1300" b="1" spc="0">
                          <a:solidFill>
                            <a:srgbClr val="8BC53F">
                              <a:alpha val="100000"/>
                            </a:srgbClr>
                          </a:solidFill>
                          <a:latin typeface="微软雅黑"/>
                          <a:ea typeface="微软雅黑"/>
                          <a:cs typeface="微软雅黑"/>
                        </a:rPr>
                        <a:t>游</a:t>
                      </a:r>
                      <a:endParaRPr lang="en-US" altLang="en-US" sz="1300"/>
                    </a:p>
                  </a:txBody>
                  <a:tcPr marL="0" marR="0" marT="0" marB="0" vert="eaVert">
                    <a:lnL w="25400" cap="flat" cmpd="sng" algn="ctr">
                      <a:solidFill>
                        <a:srgbClr val="8BC53F"/>
                      </a:solidFill>
                      <a:prstDash val="solid"/>
                      <a:round/>
                      <a:headEnd type="none" w="med" len="med"/>
                      <a:tailEnd type="none" w="med" len="med"/>
                    </a:lnL>
                    <a:lnR w="25400" cap="flat" cmpd="sng" algn="ctr">
                      <a:solidFill>
                        <a:srgbClr val="8BC53F"/>
                      </a:solidFill>
                      <a:prstDash val="solid"/>
                      <a:round/>
                      <a:headEnd type="none" w="med" len="med"/>
                      <a:tailEnd type="none" w="med" len="med"/>
                    </a:lnR>
                    <a:lnT w="25400" cap="flat" cmpd="sng" algn="ctr">
                      <a:solidFill>
                        <a:srgbClr val="8BC53F"/>
                      </a:solidFill>
                      <a:prstDash val="solid"/>
                      <a:round/>
                      <a:headEnd type="none" w="med" len="med"/>
                      <a:tailEnd type="none" w="med" len="med"/>
                    </a:lnT>
                    <a:lnB w="25400" cap="flat" cmpd="sng" algn="ctr">
                      <a:solidFill>
                        <a:srgbClr val="8BC53F"/>
                      </a:solidFill>
                      <a:prstDash val="solid"/>
                      <a:round/>
                      <a:headEnd type="none" w="med" len="med"/>
                      <a:tailEnd type="none" w="med" len="med"/>
                    </a:lnB>
                  </a:tcPr>
                </a:tc>
              </a:tr>
            </a:tbl>
          </a:graphicData>
        </a:graphic>
      </p:graphicFrame>
      <p:grpSp>
        <p:nvGrpSpPr>
          <p:cNvPr id="46" name="group 46"/>
          <p:cNvGrpSpPr/>
          <p:nvPr/>
        </p:nvGrpSpPr>
        <p:grpSpPr>
          <a:xfrm rot="21600000">
            <a:off x="2386971" y="3518792"/>
            <a:ext cx="516700" cy="264699"/>
            <a:chExt cx="516700" cy="264699"/>
          </a:xfrm>
        </p:grpSpPr>
        <p:sp>
          <p:nvSpPr>
            <p:cNvPr id="288" name="path"/>
            <p:cNvSpPr/>
            <p:nvPr/>
          </p:nvSpPr>
          <p:spPr>
            <a:xfrm>
              <a:off x="6350" y="6350"/>
              <a:ext cx="504000" cy="251999"/>
            </a:xfrm>
            <a:custGeom>
              <a:rect l="0" t="0" r="0" b="0"/>
              <a:pathLst>
                <a:path w="793" h="396">
                  <a:moveTo>
                    <a:pt x="0" y="66"/>
                  </a:moveTo>
                  <a:cubicBezTo>
                    <a:pt x="0" y="29"/>
                    <a:pt x="29" y="0"/>
                    <a:pt x="66" y="0"/>
                  </a:cubicBezTo>
                  <a:lnTo>
                    <a:pt x="727" y="0"/>
                  </a:lnTo>
                  <a:cubicBezTo>
                    <a:pt x="764" y="0"/>
                    <a:pt x="793" y="29"/>
                    <a:pt x="793" y="66"/>
                  </a:cubicBezTo>
                  <a:lnTo>
                    <a:pt x="793" y="330"/>
                  </a:lnTo>
                  <a:cubicBezTo>
                    <a:pt x="793" y="367"/>
                    <a:pt x="764" y="396"/>
                    <a:pt x="727" y="396"/>
                  </a:cubicBezTo>
                  <a:lnTo>
                    <a:pt x="66" y="396"/>
                  </a:lnTo>
                  <a:cubicBezTo>
                    <a:pt x="29" y="396"/>
                    <a:pt x="0" y="367"/>
                    <a:pt x="0" y="330"/>
                  </a:cubicBezTo>
                  <a:lnTo>
                    <a:pt x="0" y="66"/>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9" name="path"/>
            <p:cNvSpPr/>
            <p:nvPr/>
          </p:nvSpPr>
          <p:spPr>
            <a:xfrm>
              <a:off x="0" y="0"/>
              <a:ext cx="516700" cy="264699"/>
            </a:xfrm>
            <a:custGeom>
              <a:rect l="0" t="0" r="0" b="0"/>
              <a:pathLst>
                <a:path w="813" h="416">
                  <a:moveTo>
                    <a:pt x="10" y="76"/>
                  </a:moveTo>
                  <a:cubicBezTo>
                    <a:pt x="10" y="39"/>
                    <a:pt x="39" y="10"/>
                    <a:pt x="76" y="10"/>
                  </a:cubicBezTo>
                  <a:lnTo>
                    <a:pt x="737" y="10"/>
                  </a:lnTo>
                  <a:cubicBezTo>
                    <a:pt x="774" y="10"/>
                    <a:pt x="803" y="39"/>
                    <a:pt x="803" y="76"/>
                  </a:cubicBezTo>
                  <a:lnTo>
                    <a:pt x="803" y="340"/>
                  </a:lnTo>
                  <a:cubicBezTo>
                    <a:pt x="803" y="377"/>
                    <a:pt x="774" y="406"/>
                    <a:pt x="737" y="406"/>
                  </a:cubicBezTo>
                  <a:lnTo>
                    <a:pt x="76" y="406"/>
                  </a:lnTo>
                  <a:cubicBezTo>
                    <a:pt x="39" y="406"/>
                    <a:pt x="10" y="377"/>
                    <a:pt x="10" y="340"/>
                  </a:cubicBezTo>
                  <a:lnTo>
                    <a:pt x="10" y="76"/>
                  </a:lnTo>
                  <a:close/>
                </a:path>
              </a:pathLst>
            </a:custGeom>
            <a:noFill/>
            <a:ln w="12700" cap="flat">
              <a:solidFill>
                <a:srgbClr val="B2D23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aphicFrame>
        <p:nvGraphicFramePr>
          <p:cNvPr id="290" name="table 290"/>
          <p:cNvGraphicFramePr>
            <a:graphicFrameLocks noGrp="1"/>
          </p:cNvGraphicFramePr>
          <p:nvPr/>
        </p:nvGraphicFramePr>
        <p:xfrm>
          <a:off x="1156977" y="3343362"/>
          <a:ext cx="2976245" cy="575945"/>
        </p:xfrm>
        <a:graphic>
          <a:graphicData uri="http://schemas.openxmlformats.org/drawingml/2006/table">
            <a:tbl>
              <a:tblPr/>
              <a:tblGrid>
                <a:gridCol w="2976245"/>
              </a:tblGrid>
              <a:tr h="563245">
                <a:tc>
                  <a:txBody>
                    <a:bodyPr vert="horz" wrap="square"/>
                    <a:lstStyle/>
                    <a:p>
                      <a:pPr algn="l" rtl="0" eaLnBrk="0">
                        <a:lnSpc>
                          <a:spcPct val="166000"/>
                        </a:lnSpc>
                      </a:pPr>
                      <a:endParaRPr lang="en-US" altLang="en-US" sz="1000"/>
                    </a:p>
                    <a:p>
                      <a:pPr marL="1362710" algn="l" rtl="0" eaLnBrk="0">
                        <a:lnSpc>
                          <a:spcPct val="99000"/>
                        </a:lnSpc>
                        <a:spcBef>
                          <a:spcPts val="5"/>
                        </a:spcBef>
                      </a:pPr>
                      <a:r>
                        <a:rPr sz="900" b="1" spc="100">
                          <a:solidFill>
                            <a:srgbClr val="FFFFFF">
                              <a:alpha val="100000"/>
                            </a:srgbClr>
                          </a:solidFill>
                          <a:latin typeface="微软雅黑"/>
                          <a:ea typeface="微软雅黑"/>
                          <a:cs typeface="微软雅黑"/>
                        </a:rPr>
                        <a:t>矿</a:t>
                      </a:r>
                      <a:r>
                        <a:rPr sz="900" b="1" spc="80">
                          <a:solidFill>
                            <a:srgbClr val="FFFFFF">
                              <a:alpha val="100000"/>
                            </a:srgbClr>
                          </a:solidFill>
                          <a:latin typeface="微软雅黑"/>
                          <a:ea typeface="微软雅黑"/>
                          <a:cs typeface="微软雅黑"/>
                        </a:rPr>
                        <a:t>产</a:t>
                      </a:r>
                      <a:endParaRPr lang="en-US" altLang="en-US" sz="900"/>
                    </a:p>
                  </a:txBody>
                  <a:tcPr marL="0" marR="0" marT="0" marB="0">
                    <a:lnL w="12700" cap="flat" cmpd="sng" algn="ctr">
                      <a:solidFill>
                        <a:srgbClr val="B2D234"/>
                      </a:solidFill>
                      <a:prstDash val="solid"/>
                      <a:round/>
                      <a:headEnd type="none" w="med" len="med"/>
                      <a:tailEnd type="none" w="med" len="med"/>
                    </a:lnL>
                    <a:lnR w="1270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r>
            </a:tbl>
          </a:graphicData>
        </a:graphic>
      </p:graphicFrame>
      <p:grpSp>
        <p:nvGrpSpPr>
          <p:cNvPr id="48" name="group 48"/>
          <p:cNvGrpSpPr/>
          <p:nvPr/>
        </p:nvGrpSpPr>
        <p:grpSpPr>
          <a:xfrm rot="21600000">
            <a:off x="3221856" y="5184566"/>
            <a:ext cx="788104" cy="294349"/>
            <a:chExt cx="788104" cy="294349"/>
          </a:xfrm>
        </p:grpSpPr>
        <p:sp>
          <p:nvSpPr>
            <p:cNvPr id="291" name="path"/>
            <p:cNvSpPr/>
            <p:nvPr/>
          </p:nvSpPr>
          <p:spPr>
            <a:xfrm>
              <a:off x="0" y="0"/>
              <a:ext cx="781754" cy="288000"/>
            </a:xfrm>
            <a:custGeom>
              <a:rect l="0" t="0" r="0" b="0"/>
              <a:pathLst>
                <a:path w="1231" h="452">
                  <a:moveTo>
                    <a:pt x="0" y="75"/>
                  </a:moveTo>
                  <a:cubicBezTo>
                    <a:pt x="0" y="33"/>
                    <a:pt x="33" y="0"/>
                    <a:pt x="75" y="0"/>
                  </a:cubicBezTo>
                  <a:lnTo>
                    <a:pt x="1155" y="0"/>
                  </a:lnTo>
                  <a:cubicBezTo>
                    <a:pt x="1197" y="0"/>
                    <a:pt x="1231" y="33"/>
                    <a:pt x="1231" y="75"/>
                  </a:cubicBezTo>
                  <a:lnTo>
                    <a:pt x="1231" y="377"/>
                  </a:lnTo>
                  <a:cubicBezTo>
                    <a:pt x="1231" y="419"/>
                    <a:pt x="1197" y="453"/>
                    <a:pt x="1155" y="453"/>
                  </a:cubicBezTo>
                  <a:lnTo>
                    <a:pt x="75" y="453"/>
                  </a:lnTo>
                  <a:cubicBezTo>
                    <a:pt x="33" y="453"/>
                    <a:pt x="0" y="419"/>
                    <a:pt x="0" y="377"/>
                  </a:cubicBezTo>
                  <a:lnTo>
                    <a:pt x="0" y="75"/>
                  </a:lnTo>
                  <a:close/>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2" name="path"/>
            <p:cNvSpPr/>
            <p:nvPr/>
          </p:nvSpPr>
          <p:spPr>
            <a:xfrm>
              <a:off x="93650" y="93650"/>
              <a:ext cx="694454" cy="200699"/>
            </a:xfrm>
            <a:custGeom>
              <a:rect l="0" t="0" r="0" b="0"/>
              <a:pathLst>
                <a:path w="1093" h="316">
                  <a:moveTo>
                    <a:pt x="1083" y="230"/>
                  </a:moveTo>
                  <a:cubicBezTo>
                    <a:pt x="1083" y="272"/>
                    <a:pt x="1049" y="306"/>
                    <a:pt x="1008" y="306"/>
                  </a:cubicBezTo>
                </a:path>
              </a:pathLst>
            </a:custGeom>
            <a:noFill/>
            <a:ln w="12700" cap="flat">
              <a:solidFill>
                <a:srgbClr val="8BC53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0" name="group 50"/>
          <p:cNvGrpSpPr/>
          <p:nvPr/>
        </p:nvGrpSpPr>
        <p:grpSpPr>
          <a:xfrm rot="21600000">
            <a:off x="3221856" y="4761009"/>
            <a:ext cx="788104" cy="294350"/>
            <a:chExt cx="788104" cy="294350"/>
          </a:xfrm>
        </p:grpSpPr>
        <p:sp>
          <p:nvSpPr>
            <p:cNvPr id="293" name="path"/>
            <p:cNvSpPr/>
            <p:nvPr/>
          </p:nvSpPr>
          <p:spPr>
            <a:xfrm>
              <a:off x="0" y="0"/>
              <a:ext cx="781754" cy="288000"/>
            </a:xfrm>
            <a:custGeom>
              <a:rect l="0" t="0" r="0" b="0"/>
              <a:pathLst>
                <a:path w="1231" h="452">
                  <a:moveTo>
                    <a:pt x="0" y="75"/>
                  </a:moveTo>
                  <a:cubicBezTo>
                    <a:pt x="0" y="33"/>
                    <a:pt x="33" y="0"/>
                    <a:pt x="75" y="0"/>
                  </a:cubicBezTo>
                  <a:lnTo>
                    <a:pt x="1155" y="0"/>
                  </a:lnTo>
                  <a:cubicBezTo>
                    <a:pt x="1197" y="0"/>
                    <a:pt x="1231" y="33"/>
                    <a:pt x="1231" y="75"/>
                  </a:cubicBezTo>
                  <a:lnTo>
                    <a:pt x="1231" y="377"/>
                  </a:lnTo>
                  <a:cubicBezTo>
                    <a:pt x="1231" y="419"/>
                    <a:pt x="1197" y="453"/>
                    <a:pt x="1155" y="453"/>
                  </a:cubicBezTo>
                  <a:lnTo>
                    <a:pt x="75" y="453"/>
                  </a:lnTo>
                  <a:cubicBezTo>
                    <a:pt x="33" y="453"/>
                    <a:pt x="0" y="419"/>
                    <a:pt x="0" y="377"/>
                  </a:cubicBezTo>
                  <a:lnTo>
                    <a:pt x="0" y="75"/>
                  </a:lnTo>
                  <a:close/>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4" name="path"/>
            <p:cNvSpPr/>
            <p:nvPr/>
          </p:nvSpPr>
          <p:spPr>
            <a:xfrm>
              <a:off x="93650" y="93650"/>
              <a:ext cx="694454" cy="200699"/>
            </a:xfrm>
            <a:custGeom>
              <a:rect l="0" t="0" r="0" b="0"/>
              <a:pathLst>
                <a:path w="1093" h="316">
                  <a:moveTo>
                    <a:pt x="1083" y="230"/>
                  </a:moveTo>
                  <a:cubicBezTo>
                    <a:pt x="1083" y="272"/>
                    <a:pt x="1049" y="306"/>
                    <a:pt x="1008" y="306"/>
                  </a:cubicBezTo>
                </a:path>
              </a:pathLst>
            </a:custGeom>
            <a:noFill/>
            <a:ln w="12700" cap="flat">
              <a:solidFill>
                <a:srgbClr val="8BC53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2" name="group 52"/>
          <p:cNvGrpSpPr/>
          <p:nvPr/>
        </p:nvGrpSpPr>
        <p:grpSpPr>
          <a:xfrm rot="21600000">
            <a:off x="3221856" y="4337451"/>
            <a:ext cx="788104" cy="294350"/>
            <a:chExt cx="788104" cy="294350"/>
          </a:xfrm>
        </p:grpSpPr>
        <p:sp>
          <p:nvSpPr>
            <p:cNvPr id="295" name="path"/>
            <p:cNvSpPr/>
            <p:nvPr/>
          </p:nvSpPr>
          <p:spPr>
            <a:xfrm>
              <a:off x="0" y="0"/>
              <a:ext cx="781754" cy="287998"/>
            </a:xfrm>
            <a:custGeom>
              <a:rect l="0" t="0" r="0" b="0"/>
              <a:pathLst>
                <a:path w="1231" h="452">
                  <a:moveTo>
                    <a:pt x="0" y="75"/>
                  </a:moveTo>
                  <a:cubicBezTo>
                    <a:pt x="0" y="33"/>
                    <a:pt x="33" y="0"/>
                    <a:pt x="75" y="0"/>
                  </a:cubicBezTo>
                  <a:lnTo>
                    <a:pt x="1155" y="0"/>
                  </a:lnTo>
                  <a:cubicBezTo>
                    <a:pt x="1197" y="0"/>
                    <a:pt x="1231" y="33"/>
                    <a:pt x="1231" y="75"/>
                  </a:cubicBezTo>
                  <a:lnTo>
                    <a:pt x="1231" y="377"/>
                  </a:lnTo>
                  <a:cubicBezTo>
                    <a:pt x="1231" y="419"/>
                    <a:pt x="1197" y="453"/>
                    <a:pt x="1155" y="453"/>
                  </a:cubicBezTo>
                  <a:lnTo>
                    <a:pt x="75" y="453"/>
                  </a:lnTo>
                  <a:cubicBezTo>
                    <a:pt x="33" y="453"/>
                    <a:pt x="0" y="419"/>
                    <a:pt x="0" y="377"/>
                  </a:cubicBezTo>
                  <a:lnTo>
                    <a:pt x="0" y="75"/>
                  </a:lnTo>
                  <a:close/>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6" name="path"/>
            <p:cNvSpPr/>
            <p:nvPr/>
          </p:nvSpPr>
          <p:spPr>
            <a:xfrm>
              <a:off x="93650" y="93650"/>
              <a:ext cx="694454" cy="200699"/>
            </a:xfrm>
            <a:custGeom>
              <a:rect l="0" t="0" r="0" b="0"/>
              <a:pathLst>
                <a:path w="1093" h="316">
                  <a:moveTo>
                    <a:pt x="1083" y="230"/>
                  </a:moveTo>
                  <a:cubicBezTo>
                    <a:pt x="1083" y="272"/>
                    <a:pt x="1049" y="306"/>
                    <a:pt x="1008" y="306"/>
                  </a:cubicBezTo>
                </a:path>
              </a:pathLst>
            </a:custGeom>
            <a:noFill/>
            <a:ln w="12700" cap="flat">
              <a:solidFill>
                <a:srgbClr val="8BC53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aphicFrame>
        <p:nvGraphicFramePr>
          <p:cNvPr id="297" name="table 297"/>
          <p:cNvGraphicFramePr>
            <a:graphicFrameLocks noGrp="1"/>
          </p:cNvGraphicFramePr>
          <p:nvPr/>
        </p:nvGraphicFramePr>
        <p:xfrm>
          <a:off x="3091796" y="4082641"/>
          <a:ext cx="1041400" cy="1536064"/>
        </p:xfrm>
        <a:graphic>
          <a:graphicData uri="http://schemas.openxmlformats.org/drawingml/2006/table">
            <a:tbl>
              <a:tblPr/>
              <a:tblGrid>
                <a:gridCol w="1041400"/>
              </a:tblGrid>
              <a:tr h="266700">
                <a:tc>
                  <a:txBody>
                    <a:bodyPr vert="horz" wrap="square"/>
                    <a:lstStyle/>
                    <a:p>
                      <a:pPr algn="l" rtl="0" eaLnBrk="0">
                        <a:lnSpc>
                          <a:spcPct val="100000"/>
                        </a:lnSpc>
                      </a:pPr>
                      <a:endParaRPr lang="en-US" altLang="en-US" sz="1000"/>
                    </a:p>
                  </a:txBody>
                  <a:tcPr marL="0" marR="0" marT="0" marB="0">
                    <a:lnL w="12700" cap="flat" cmpd="sng" algn="ctr">
                      <a:solidFill>
                        <a:srgbClr val="8BC53F"/>
                      </a:solidFill>
                      <a:prstDash val="solid"/>
                      <a:round/>
                      <a:headEnd type="none" w="med" len="med"/>
                      <a:tailEnd type="none" w="med" len="med"/>
                    </a:lnL>
                    <a:lnR w="12700" cap="flat" cmpd="sng" algn="ctr">
                      <a:solidFill>
                        <a:srgbClr val="8BC53F"/>
                      </a:solidFill>
                      <a:prstDash val="solid"/>
                      <a:round/>
                      <a:headEnd type="none" w="med" len="med"/>
                      <a:tailEnd type="none" w="med" len="med"/>
                    </a:lnR>
                    <a:lnT w="3175" cap="flat" cmpd="sng" algn="ctr">
                      <a:solidFill>
                        <a:srgbClr val="8BC53F"/>
                      </a:solidFill>
                      <a:prstDash val="solid"/>
                      <a:round/>
                      <a:headEnd type="none" w="med" len="med"/>
                      <a:tailEnd type="none" w="med" len="med"/>
                    </a:lnT>
                    <a:lnB w="3175" cap="flat" cmpd="sng" algn="ctr">
                      <a:solidFill>
                        <a:srgbClr val="8BC53F"/>
                      </a:solidFill>
                      <a:prstDash val="solid"/>
                      <a:round/>
                      <a:headEnd type="none" w="med" len="med"/>
                      <a:tailEnd type="none" w="med" len="med"/>
                    </a:lnB>
                  </a:tcPr>
                </a:tc>
              </a:tr>
              <a:tr h="423544">
                <a:tc>
                  <a:txBody>
                    <a:bodyPr vert="horz" wrap="square"/>
                    <a:lstStyle/>
                    <a:p>
                      <a:pPr algn="l" rtl="0" eaLnBrk="0">
                        <a:lnSpc>
                          <a:spcPct val="117000"/>
                        </a:lnSpc>
                      </a:pPr>
                      <a:endParaRPr lang="en-US" altLang="en-US" sz="400"/>
                    </a:p>
                    <a:p>
                      <a:pPr marL="184150" algn="l" rtl="0" eaLnBrk="0">
                        <a:lnSpc>
                          <a:spcPct val="98000"/>
                        </a:lnSpc>
                        <a:spcBef>
                          <a:spcPts val="5"/>
                        </a:spcBef>
                        <a:tabLst>
                          <a:tab pos="242570"/>
                        </a:tabLst>
                      </a:pPr>
                      <a:r>
                        <a:rPr sz="1000" spc="0">
                          <a:solidFill>
                            <a:srgbClr val="FFFFFF">
                              <a:alpha val="100000"/>
                            </a:srgbClr>
                          </a:solidFill>
                          <a:latin typeface="微软雅黑"/>
                          <a:ea typeface="微软雅黑"/>
                          <a:cs typeface="微软雅黑"/>
                        </a:rPr>
                        <a:t>	</a:t>
                      </a:r>
                      <a:r>
                        <a:rPr sz="1000" b="1" spc="100">
                          <a:solidFill>
                            <a:srgbClr val="FFFFFF">
                              <a:alpha val="100000"/>
                            </a:srgbClr>
                          </a:solidFill>
                          <a:latin typeface="微软雅黑"/>
                          <a:ea typeface="微软雅黑"/>
                          <a:cs typeface="微软雅黑"/>
                        </a:rPr>
                        <a:t>操作系</a:t>
                      </a:r>
                      <a:r>
                        <a:rPr sz="1000" b="1" spc="80">
                          <a:solidFill>
                            <a:srgbClr val="FFFFFF">
                              <a:alpha val="100000"/>
                            </a:srgbClr>
                          </a:solidFill>
                          <a:latin typeface="微软雅黑"/>
                          <a:ea typeface="微软雅黑"/>
                          <a:cs typeface="微软雅黑"/>
                        </a:rPr>
                        <a:t>统</a:t>
                      </a:r>
                      <a:endParaRPr lang="en-US" altLang="en-US" sz="1000"/>
                    </a:p>
                  </a:txBody>
                  <a:tcPr marL="0" marR="0" marT="0" marB="0">
                    <a:lnL w="12700" cap="flat" cmpd="sng" algn="ctr">
                      <a:solidFill>
                        <a:srgbClr val="8BC53F"/>
                      </a:solidFill>
                      <a:prstDash val="solid"/>
                      <a:round/>
                      <a:headEnd type="none" w="med" len="med"/>
                      <a:tailEnd type="none" w="med" len="med"/>
                    </a:lnL>
                    <a:lnR w="12700" cap="flat" cmpd="sng" algn="ctr">
                      <a:solidFill>
                        <a:srgbClr val="8BC53F"/>
                      </a:solidFill>
                      <a:prstDash val="solid"/>
                      <a:round/>
                      <a:headEnd type="none" w="med" len="med"/>
                      <a:tailEnd type="none" w="med" len="med"/>
                    </a:lnR>
                    <a:lnT w="3175" cap="flat" cmpd="sng" algn="ctr">
                      <a:solidFill>
                        <a:srgbClr val="8BC53F"/>
                      </a:solidFill>
                      <a:prstDash val="solid"/>
                      <a:round/>
                      <a:headEnd type="none" w="med" len="med"/>
                      <a:tailEnd type="none" w="med" len="med"/>
                    </a:lnT>
                    <a:lnB w="3175" cap="flat" cmpd="sng" algn="ctr">
                      <a:solidFill>
                        <a:srgbClr val="8BC53F"/>
                      </a:solidFill>
                      <a:prstDash val="solid"/>
                      <a:round/>
                      <a:headEnd type="none" w="med" len="med"/>
                      <a:tailEnd type="none" w="med" len="med"/>
                    </a:lnB>
                  </a:tcPr>
                </a:tc>
              </a:tr>
              <a:tr h="423544">
                <a:tc>
                  <a:txBody>
                    <a:bodyPr vert="horz" wrap="square"/>
                    <a:lstStyle/>
                    <a:p>
                      <a:pPr algn="l" rtl="0" eaLnBrk="0">
                        <a:lnSpc>
                          <a:spcPct val="118000"/>
                        </a:lnSpc>
                      </a:pPr>
                      <a:endParaRPr lang="en-US" altLang="en-US" sz="400"/>
                    </a:p>
                    <a:p>
                      <a:pPr marL="184150" algn="l" rtl="0" eaLnBrk="0">
                        <a:lnSpc>
                          <a:spcPct val="98000"/>
                        </a:lnSpc>
                        <a:tabLst>
                          <a:tab pos="242570"/>
                        </a:tabLst>
                      </a:pPr>
                      <a:r>
                        <a:rPr sz="1000" spc="0">
                          <a:solidFill>
                            <a:srgbClr val="FFFFFF">
                              <a:alpha val="100000"/>
                            </a:srgbClr>
                          </a:solidFill>
                          <a:latin typeface="微软雅黑"/>
                          <a:ea typeface="微软雅黑"/>
                          <a:cs typeface="微软雅黑"/>
                        </a:rPr>
                        <a:t>	</a:t>
                      </a:r>
                      <a:r>
                        <a:rPr sz="1000" b="1" spc="100">
                          <a:solidFill>
                            <a:srgbClr val="FFFFFF">
                              <a:alpha val="100000"/>
                            </a:srgbClr>
                          </a:solidFill>
                          <a:latin typeface="微软雅黑"/>
                          <a:ea typeface="微软雅黑"/>
                          <a:cs typeface="微软雅黑"/>
                        </a:rPr>
                        <a:t>装饰部</a:t>
                      </a:r>
                      <a:r>
                        <a:rPr sz="1000" b="1" spc="80">
                          <a:solidFill>
                            <a:srgbClr val="FFFFFF">
                              <a:alpha val="100000"/>
                            </a:srgbClr>
                          </a:solidFill>
                          <a:latin typeface="微软雅黑"/>
                          <a:ea typeface="微软雅黑"/>
                          <a:cs typeface="微软雅黑"/>
                        </a:rPr>
                        <a:t>件</a:t>
                      </a:r>
                      <a:endParaRPr lang="en-US" altLang="en-US" sz="1000"/>
                    </a:p>
                  </a:txBody>
                  <a:tcPr marL="0" marR="0" marT="0" marB="0">
                    <a:lnL w="12700" cap="flat" cmpd="sng" algn="ctr">
                      <a:solidFill>
                        <a:srgbClr val="8BC53F"/>
                      </a:solidFill>
                      <a:prstDash val="solid"/>
                      <a:round/>
                      <a:headEnd type="none" w="med" len="med"/>
                      <a:tailEnd type="none" w="med" len="med"/>
                    </a:lnL>
                    <a:lnR w="12700" cap="flat" cmpd="sng" algn="ctr">
                      <a:solidFill>
                        <a:srgbClr val="8BC53F"/>
                      </a:solidFill>
                      <a:prstDash val="solid"/>
                      <a:round/>
                      <a:headEnd type="none" w="med" len="med"/>
                      <a:tailEnd type="none" w="med" len="med"/>
                    </a:lnR>
                    <a:lnT w="3175" cap="flat" cmpd="sng" algn="ctr">
                      <a:solidFill>
                        <a:srgbClr val="8BC53F"/>
                      </a:solidFill>
                      <a:prstDash val="solid"/>
                      <a:round/>
                      <a:headEnd type="none" w="med" len="med"/>
                      <a:tailEnd type="none" w="med" len="med"/>
                    </a:lnT>
                    <a:lnB w="3175" cap="flat" cmpd="sng" algn="ctr">
                      <a:solidFill>
                        <a:srgbClr val="8BC53F"/>
                      </a:solidFill>
                      <a:prstDash val="solid"/>
                      <a:round/>
                      <a:headEnd type="none" w="med" len="med"/>
                      <a:tailEnd type="none" w="med" len="med"/>
                    </a:lnB>
                  </a:tcPr>
                </a:tc>
              </a:tr>
              <a:tr h="422275">
                <a:tc>
                  <a:txBody>
                    <a:bodyPr vert="horz" wrap="square"/>
                    <a:lstStyle/>
                    <a:p>
                      <a:pPr algn="l" rtl="0" eaLnBrk="0">
                        <a:lnSpc>
                          <a:spcPct val="118000"/>
                        </a:lnSpc>
                      </a:pPr>
                      <a:endParaRPr lang="en-US" altLang="en-US" sz="400"/>
                    </a:p>
                    <a:p>
                      <a:pPr marL="313690" algn="l" rtl="0" eaLnBrk="0">
                        <a:lnSpc>
                          <a:spcPct val="98000"/>
                        </a:lnSpc>
                        <a:spcBef>
                          <a:spcPct val="0"/>
                        </a:spcBef>
                      </a:pPr>
                      <a:r>
                        <a:rPr sz="1000" b="1" spc="100">
                          <a:solidFill>
                            <a:srgbClr val="FFFFFF">
                              <a:alpha val="100000"/>
                            </a:srgbClr>
                          </a:solidFill>
                          <a:latin typeface="微软雅黑"/>
                          <a:ea typeface="微软雅黑"/>
                          <a:cs typeface="微软雅黑"/>
                        </a:rPr>
                        <a:t>充电</a:t>
                      </a:r>
                      <a:r>
                        <a:rPr sz="1000" b="1" spc="80">
                          <a:solidFill>
                            <a:srgbClr val="FFFFFF">
                              <a:alpha val="100000"/>
                            </a:srgbClr>
                          </a:solidFill>
                          <a:latin typeface="微软雅黑"/>
                          <a:ea typeface="微软雅黑"/>
                          <a:cs typeface="微软雅黑"/>
                        </a:rPr>
                        <a:t>器</a:t>
                      </a:r>
                      <a:endParaRPr lang="en-US" altLang="en-US" sz="1000"/>
                    </a:p>
                  </a:txBody>
                  <a:tcPr marL="0" marR="0" marT="0" marB="0">
                    <a:lnL w="12700" cap="flat" cmpd="sng" algn="ctr">
                      <a:solidFill>
                        <a:srgbClr val="8BC53F"/>
                      </a:solidFill>
                      <a:prstDash val="solid"/>
                      <a:round/>
                      <a:headEnd type="none" w="med" len="med"/>
                      <a:tailEnd type="none" w="med" len="med"/>
                    </a:lnL>
                    <a:lnR w="12700" cap="flat" cmpd="sng" algn="ctr">
                      <a:solidFill>
                        <a:srgbClr val="8BC53F"/>
                      </a:solidFill>
                      <a:prstDash val="solid"/>
                      <a:round/>
                      <a:headEnd type="none" w="med" len="med"/>
                      <a:tailEnd type="none" w="med" len="med"/>
                    </a:lnR>
                    <a:lnT w="3175" cap="flat" cmpd="sng" algn="ctr">
                      <a:solidFill>
                        <a:srgbClr val="8BC53F"/>
                      </a:solidFill>
                      <a:prstDash val="solid"/>
                      <a:round/>
                      <a:headEnd type="none" w="med" len="med"/>
                      <a:tailEnd type="none" w="med" len="med"/>
                    </a:lnT>
                    <a:lnB w="3175" cap="flat" cmpd="sng" algn="ctr">
                      <a:solidFill>
                        <a:srgbClr val="8BC53F"/>
                      </a:solidFill>
                      <a:prstDash val="solid"/>
                      <a:round/>
                      <a:headEnd type="none" w="med" len="med"/>
                      <a:tailEnd type="none" w="med" len="med"/>
                    </a:lnB>
                  </a:tcPr>
                </a:tc>
              </a:tr>
            </a:tbl>
          </a:graphicData>
        </a:graphic>
      </p:graphicFrame>
      <p:sp>
        <p:nvSpPr>
          <p:cNvPr id="298" name="path"/>
          <p:cNvSpPr/>
          <p:nvPr/>
        </p:nvSpPr>
        <p:spPr>
          <a:xfrm>
            <a:off x="3215506" y="4854659"/>
            <a:ext cx="60700" cy="200699"/>
          </a:xfrm>
          <a:custGeom>
            <a:rect l="0" t="0" r="0" b="0"/>
            <a:pathLst>
              <a:path w="95" h="316">
                <a:moveTo>
                  <a:pt x="85" y="306"/>
                </a:moveTo>
                <a:cubicBezTo>
                  <a:pt x="43" y="306"/>
                  <a:pt x="10" y="272"/>
                  <a:pt x="10" y="230"/>
                </a:cubicBezTo>
              </a:path>
            </a:pathLst>
          </a:custGeom>
          <a:noFill/>
          <a:ln w="12700" cap="flat">
            <a:solidFill>
              <a:srgbClr val="8BC53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9" name="path"/>
          <p:cNvSpPr/>
          <p:nvPr/>
        </p:nvSpPr>
        <p:spPr>
          <a:xfrm>
            <a:off x="3215506" y="4431101"/>
            <a:ext cx="60700" cy="200699"/>
          </a:xfrm>
          <a:custGeom>
            <a:rect l="0" t="0" r="0" b="0"/>
            <a:pathLst>
              <a:path w="95" h="316">
                <a:moveTo>
                  <a:pt x="85" y="306"/>
                </a:moveTo>
                <a:cubicBezTo>
                  <a:pt x="43" y="306"/>
                  <a:pt x="10" y="272"/>
                  <a:pt x="10" y="230"/>
                </a:cubicBezTo>
              </a:path>
            </a:pathLst>
          </a:custGeom>
          <a:noFill/>
          <a:ln w="12700" cap="flat">
            <a:solidFill>
              <a:srgbClr val="8BC53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4" name="group 54"/>
          <p:cNvGrpSpPr/>
          <p:nvPr/>
        </p:nvGrpSpPr>
        <p:grpSpPr>
          <a:xfrm rot="21600000">
            <a:off x="2332973" y="4279503"/>
            <a:ext cx="552699" cy="264701"/>
            <a:chExt cx="552699" cy="264701"/>
          </a:xfrm>
        </p:grpSpPr>
        <p:sp>
          <p:nvSpPr>
            <p:cNvPr id="300" name="path"/>
            <p:cNvSpPr/>
            <p:nvPr/>
          </p:nvSpPr>
          <p:spPr>
            <a:xfrm>
              <a:off x="6350" y="6350"/>
              <a:ext cx="539999" cy="252001"/>
            </a:xfrm>
            <a:custGeom>
              <a:rect l="0" t="0" r="0" b="0"/>
              <a:pathLst>
                <a:path w="850" h="396">
                  <a:moveTo>
                    <a:pt x="0" y="66"/>
                  </a:moveTo>
                  <a:cubicBezTo>
                    <a:pt x="0" y="29"/>
                    <a:pt x="29" y="0"/>
                    <a:pt x="66" y="0"/>
                  </a:cubicBezTo>
                  <a:lnTo>
                    <a:pt x="784" y="0"/>
                  </a:lnTo>
                  <a:cubicBezTo>
                    <a:pt x="820" y="0"/>
                    <a:pt x="850" y="29"/>
                    <a:pt x="850" y="66"/>
                  </a:cubicBezTo>
                  <a:lnTo>
                    <a:pt x="850" y="330"/>
                  </a:lnTo>
                  <a:cubicBezTo>
                    <a:pt x="850" y="367"/>
                    <a:pt x="820" y="396"/>
                    <a:pt x="784" y="396"/>
                  </a:cubicBezTo>
                  <a:lnTo>
                    <a:pt x="66" y="396"/>
                  </a:lnTo>
                  <a:cubicBezTo>
                    <a:pt x="29" y="396"/>
                    <a:pt x="0" y="367"/>
                    <a:pt x="0" y="330"/>
                  </a:cubicBezTo>
                  <a:lnTo>
                    <a:pt x="0" y="66"/>
                  </a:lnTo>
                  <a:close/>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1" name="path"/>
            <p:cNvSpPr/>
            <p:nvPr/>
          </p:nvSpPr>
          <p:spPr>
            <a:xfrm>
              <a:off x="0" y="0"/>
              <a:ext cx="552699" cy="264701"/>
            </a:xfrm>
            <a:custGeom>
              <a:rect l="0" t="0" r="0" b="0"/>
              <a:pathLst>
                <a:path w="870" h="416">
                  <a:moveTo>
                    <a:pt x="10" y="76"/>
                  </a:moveTo>
                  <a:cubicBezTo>
                    <a:pt x="10" y="39"/>
                    <a:pt x="39" y="10"/>
                    <a:pt x="76" y="10"/>
                  </a:cubicBezTo>
                  <a:lnTo>
                    <a:pt x="794" y="10"/>
                  </a:lnTo>
                  <a:cubicBezTo>
                    <a:pt x="830" y="10"/>
                    <a:pt x="860" y="39"/>
                    <a:pt x="860" y="76"/>
                  </a:cubicBezTo>
                  <a:lnTo>
                    <a:pt x="860" y="340"/>
                  </a:lnTo>
                  <a:cubicBezTo>
                    <a:pt x="860" y="377"/>
                    <a:pt x="830" y="406"/>
                    <a:pt x="794" y="406"/>
                  </a:cubicBezTo>
                  <a:lnTo>
                    <a:pt x="76" y="406"/>
                  </a:lnTo>
                  <a:cubicBezTo>
                    <a:pt x="39" y="406"/>
                    <a:pt x="10" y="377"/>
                    <a:pt x="10" y="340"/>
                  </a:cubicBezTo>
                  <a:lnTo>
                    <a:pt x="10" y="76"/>
                  </a:lnTo>
                  <a:close/>
                </a:path>
              </a:pathLst>
            </a:custGeom>
            <a:noFill/>
            <a:ln w="12700" cap="flat">
              <a:solidFill>
                <a:srgbClr val="8BC53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6" name="group 56"/>
          <p:cNvGrpSpPr/>
          <p:nvPr/>
        </p:nvGrpSpPr>
        <p:grpSpPr>
          <a:xfrm rot="21600000">
            <a:off x="1755344" y="4607768"/>
            <a:ext cx="1130330" cy="258349"/>
            <a:chExt cx="1130330" cy="258349"/>
          </a:xfrm>
        </p:grpSpPr>
        <p:sp>
          <p:nvSpPr>
            <p:cNvPr id="302" name="path"/>
            <p:cNvSpPr/>
            <p:nvPr/>
          </p:nvSpPr>
          <p:spPr>
            <a:xfrm>
              <a:off x="0" y="0"/>
              <a:ext cx="1123979" cy="252001"/>
            </a:xfrm>
            <a:custGeom>
              <a:rect l="0" t="0" r="0" b="0"/>
              <a:pathLst>
                <a:path w="1770" h="396">
                  <a:moveTo>
                    <a:pt x="0" y="66"/>
                  </a:moveTo>
                  <a:cubicBezTo>
                    <a:pt x="0" y="29"/>
                    <a:pt x="29" y="0"/>
                    <a:pt x="66" y="0"/>
                  </a:cubicBezTo>
                  <a:lnTo>
                    <a:pt x="1703" y="0"/>
                  </a:lnTo>
                  <a:cubicBezTo>
                    <a:pt x="1740" y="0"/>
                    <a:pt x="1770" y="29"/>
                    <a:pt x="1770" y="66"/>
                  </a:cubicBezTo>
                  <a:lnTo>
                    <a:pt x="1770" y="330"/>
                  </a:lnTo>
                  <a:cubicBezTo>
                    <a:pt x="1770" y="367"/>
                    <a:pt x="1740" y="396"/>
                    <a:pt x="1703" y="396"/>
                  </a:cubicBezTo>
                  <a:lnTo>
                    <a:pt x="66" y="396"/>
                  </a:lnTo>
                  <a:cubicBezTo>
                    <a:pt x="29" y="396"/>
                    <a:pt x="0" y="367"/>
                    <a:pt x="0" y="330"/>
                  </a:cubicBezTo>
                  <a:lnTo>
                    <a:pt x="0" y="66"/>
                  </a:lnTo>
                  <a:close/>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3" name="path"/>
            <p:cNvSpPr/>
            <p:nvPr/>
          </p:nvSpPr>
          <p:spPr>
            <a:xfrm>
              <a:off x="93650" y="93650"/>
              <a:ext cx="1036679" cy="164699"/>
            </a:xfrm>
            <a:custGeom>
              <a:rect l="0" t="0" r="0" b="0"/>
              <a:pathLst>
                <a:path w="1632" h="259">
                  <a:moveTo>
                    <a:pt x="1622" y="183"/>
                  </a:moveTo>
                  <a:cubicBezTo>
                    <a:pt x="1622" y="219"/>
                    <a:pt x="1592" y="249"/>
                    <a:pt x="1556" y="249"/>
                  </a:cubicBezTo>
                </a:path>
              </a:pathLst>
            </a:custGeom>
            <a:noFill/>
            <a:ln w="12700" cap="flat">
              <a:solidFill>
                <a:srgbClr val="8BC53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aphicFrame>
        <p:nvGraphicFramePr>
          <p:cNvPr id="304" name="table 304"/>
          <p:cNvGraphicFramePr>
            <a:graphicFrameLocks noGrp="1"/>
          </p:cNvGraphicFramePr>
          <p:nvPr/>
        </p:nvGraphicFramePr>
        <p:xfrm>
          <a:off x="1156977" y="4082641"/>
          <a:ext cx="1848485" cy="855979"/>
        </p:xfrm>
        <a:graphic>
          <a:graphicData uri="http://schemas.openxmlformats.org/drawingml/2006/table">
            <a:tbl>
              <a:tblPr/>
              <a:tblGrid>
                <a:gridCol w="1848485"/>
              </a:tblGrid>
              <a:tr h="843279">
                <a:tc>
                  <a:txBody>
                    <a:bodyPr vert="horz" wrap="square"/>
                    <a:lstStyle/>
                    <a:p>
                      <a:pPr algn="l" rtl="0" eaLnBrk="0">
                        <a:lnSpc>
                          <a:spcPct val="179000"/>
                        </a:lnSpc>
                      </a:pPr>
                      <a:endParaRPr lang="en-US" altLang="en-US" sz="1000"/>
                    </a:p>
                    <a:p>
                      <a:pPr algn="l" rtl="0" eaLnBrk="0">
                        <a:lnSpc>
                          <a:spcPct val="9000"/>
                        </a:lnSpc>
                      </a:pPr>
                      <a:endParaRPr lang="en-US" altLang="en-US" sz="100"/>
                    </a:p>
                    <a:p>
                      <a:pPr marL="1263015" algn="l" rtl="0" eaLnBrk="0">
                        <a:lnSpc>
                          <a:spcPct val="98000"/>
                        </a:lnSpc>
                      </a:pPr>
                      <a:r>
                        <a:rPr sz="900" b="1" spc="100">
                          <a:solidFill>
                            <a:srgbClr val="FFFFFF">
                              <a:alpha val="100000"/>
                            </a:srgbClr>
                          </a:solidFill>
                          <a:latin typeface="微软雅黑"/>
                          <a:ea typeface="微软雅黑"/>
                          <a:cs typeface="微软雅黑"/>
                        </a:rPr>
                        <a:t>控制</a:t>
                      </a:r>
                      <a:r>
                        <a:rPr sz="900" b="1" spc="80">
                          <a:solidFill>
                            <a:srgbClr val="FFFFFF">
                              <a:alpha val="100000"/>
                            </a:srgbClr>
                          </a:solidFill>
                          <a:latin typeface="微软雅黑"/>
                          <a:ea typeface="微软雅黑"/>
                          <a:cs typeface="微软雅黑"/>
                        </a:rPr>
                        <a:t>器</a:t>
                      </a:r>
                      <a:endParaRPr lang="en-US" altLang="en-US" sz="900"/>
                    </a:p>
                    <a:p>
                      <a:pPr algn="l" rtl="0" eaLnBrk="0">
                        <a:lnSpc>
                          <a:spcPct val="100000"/>
                        </a:lnSpc>
                      </a:pPr>
                      <a:endParaRPr lang="en-US" altLang="en-US" sz="1000"/>
                    </a:p>
                    <a:p>
                      <a:pPr algn="l" rtl="0" eaLnBrk="0">
                        <a:lnSpc>
                          <a:spcPct val="114000"/>
                        </a:lnSpc>
                      </a:pPr>
                      <a:endParaRPr lang="en-US" altLang="en-US" sz="200"/>
                    </a:p>
                    <a:p>
                      <a:pPr marL="845820" algn="l" rtl="0" eaLnBrk="0">
                        <a:lnSpc>
                          <a:spcPct val="99000"/>
                        </a:lnSpc>
                        <a:spcBef>
                          <a:spcPct val="0"/>
                        </a:spcBef>
                      </a:pPr>
                      <a:r>
                        <a:rPr sz="900" b="1" spc="100">
                          <a:solidFill>
                            <a:srgbClr val="FFFFFF">
                              <a:alpha val="100000"/>
                            </a:srgbClr>
                          </a:solidFill>
                          <a:latin typeface="微软雅黑"/>
                          <a:ea typeface="微软雅黑"/>
                          <a:cs typeface="微软雅黑"/>
                        </a:rPr>
                        <a:t>智能元器</a:t>
                      </a:r>
                      <a:r>
                        <a:rPr sz="900" b="1" spc="70">
                          <a:solidFill>
                            <a:srgbClr val="FFFFFF">
                              <a:alpha val="100000"/>
                            </a:srgbClr>
                          </a:solidFill>
                          <a:latin typeface="微软雅黑"/>
                          <a:ea typeface="微软雅黑"/>
                          <a:cs typeface="微软雅黑"/>
                        </a:rPr>
                        <a:t>件</a:t>
                      </a:r>
                      <a:endParaRPr lang="en-US" altLang="en-US" sz="900"/>
                    </a:p>
                  </a:txBody>
                  <a:tcPr marL="0" marR="0" marT="0" marB="0">
                    <a:lnL w="12700" cap="flat" cmpd="sng" algn="ctr">
                      <a:solidFill>
                        <a:srgbClr val="8BC53F"/>
                      </a:solidFill>
                      <a:prstDash val="solid"/>
                      <a:round/>
                      <a:headEnd type="none" w="med" len="med"/>
                      <a:tailEnd type="none" w="med" len="med"/>
                    </a:lnL>
                    <a:lnR w="12700" cap="flat" cmpd="sng" algn="ctr">
                      <a:solidFill>
                        <a:srgbClr val="8BC53F"/>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r>
            </a:tbl>
          </a:graphicData>
        </a:graphic>
      </p:graphicFrame>
      <p:sp>
        <p:nvSpPr>
          <p:cNvPr id="305" name="textbox 305"/>
          <p:cNvSpPr/>
          <p:nvPr/>
        </p:nvSpPr>
        <p:spPr>
          <a:xfrm>
            <a:off x="5037605" y="2968777"/>
            <a:ext cx="2925445" cy="4489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52000"/>
              </a:lnSpc>
            </a:pPr>
            <a:endParaRPr lang="en-US" altLang="en-US" sz="100"/>
          </a:p>
          <a:p>
            <a:pPr marL="787400" indent="-774700" algn="l" rtl="0" eaLnBrk="0">
              <a:lnSpc>
                <a:spcPct val="108000"/>
              </a:lnSpc>
            </a:pPr>
            <a:r>
              <a:rPr sz="1300" b="1" spc="80">
                <a:solidFill>
                  <a:srgbClr val="404040">
                    <a:alpha val="100000"/>
                  </a:srgbClr>
                </a:solidFill>
                <a:latin typeface="微软雅黑"/>
                <a:ea typeface="微软雅黑"/>
                <a:cs typeface="微软雅黑"/>
              </a:rPr>
              <a:t>2020-2021年中国大宗商品价格指</a:t>
            </a:r>
            <a:r>
              <a:rPr sz="1300" b="1" spc="30">
                <a:solidFill>
                  <a:srgbClr val="404040">
                    <a:alpha val="100000"/>
                  </a:srgbClr>
                </a:solidFill>
                <a:latin typeface="微软雅黑"/>
                <a:ea typeface="微软雅黑"/>
                <a:cs typeface="微软雅黑"/>
              </a:rPr>
              <a:t>数</a:t>
            </a:r>
            <a:r>
              <a:rPr sz="1300" spc="0">
                <a:solidFill>
                  <a:srgbClr val="404040">
                    <a:alpha val="100000"/>
                  </a:srgbClr>
                </a:solidFill>
                <a:latin typeface="微软雅黑"/>
                <a:ea typeface="微软雅黑"/>
                <a:cs typeface="微软雅黑"/>
              </a:rPr>
              <a:t> </a:t>
            </a:r>
            <a:r>
              <a:rPr sz="1300" spc="23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a:t>
            </a:r>
            <a:r>
              <a:rPr sz="1300" spc="230">
                <a:solidFill>
                  <a:srgbClr val="404040">
                    <a:alpha val="100000"/>
                  </a:srgbClr>
                </a:solidFill>
                <a:latin typeface="微软雅黑"/>
                <a:ea typeface="微软雅黑"/>
                <a:cs typeface="微软雅黑"/>
              </a:rPr>
              <a:t> </a:t>
            </a:r>
            <a:r>
              <a:rPr sz="1300" b="1" spc="0">
                <a:solidFill>
                  <a:srgbClr val="404040">
                    <a:alpha val="100000"/>
                  </a:srgbClr>
                </a:solidFill>
                <a:latin typeface="微软雅黑"/>
                <a:ea typeface="微软雅黑"/>
                <a:cs typeface="微软雅黑"/>
              </a:rPr>
              <a:t>CCPI</a:t>
            </a:r>
            <a:r>
              <a:rPr sz="1300" spc="23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)：总指</a:t>
            </a:r>
            <a:r>
              <a:rPr sz="1300" spc="2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数</a:t>
            </a:r>
            <a:endParaRPr lang="en-US" altLang="en-US" sz="1300"/>
          </a:p>
        </p:txBody>
      </p:sp>
      <p:grpSp>
        <p:nvGrpSpPr>
          <p:cNvPr id="58" name="group 58"/>
          <p:cNvGrpSpPr/>
          <p:nvPr/>
        </p:nvGrpSpPr>
        <p:grpSpPr>
          <a:xfrm rot="21600000">
            <a:off x="2393331" y="5270774"/>
            <a:ext cx="480699" cy="264700"/>
            <a:chExt cx="480699" cy="264700"/>
          </a:xfrm>
        </p:grpSpPr>
        <p:sp>
          <p:nvSpPr>
            <p:cNvPr id="306" name="path"/>
            <p:cNvSpPr/>
            <p:nvPr/>
          </p:nvSpPr>
          <p:spPr>
            <a:xfrm>
              <a:off x="6350" y="6350"/>
              <a:ext cx="468000" cy="252001"/>
            </a:xfrm>
            <a:custGeom>
              <a:rect l="0" t="0" r="0" b="0"/>
              <a:pathLst>
                <a:path w="737" h="396">
                  <a:moveTo>
                    <a:pt x="0" y="66"/>
                  </a:moveTo>
                  <a:cubicBezTo>
                    <a:pt x="0" y="29"/>
                    <a:pt x="29" y="0"/>
                    <a:pt x="66" y="0"/>
                  </a:cubicBezTo>
                  <a:lnTo>
                    <a:pt x="670" y="0"/>
                  </a:lnTo>
                  <a:cubicBezTo>
                    <a:pt x="707" y="0"/>
                    <a:pt x="737" y="29"/>
                    <a:pt x="737" y="66"/>
                  </a:cubicBezTo>
                  <a:lnTo>
                    <a:pt x="737" y="330"/>
                  </a:lnTo>
                  <a:cubicBezTo>
                    <a:pt x="737" y="367"/>
                    <a:pt x="707" y="396"/>
                    <a:pt x="670" y="396"/>
                  </a:cubicBezTo>
                  <a:lnTo>
                    <a:pt x="66" y="396"/>
                  </a:lnTo>
                  <a:cubicBezTo>
                    <a:pt x="29" y="396"/>
                    <a:pt x="0" y="367"/>
                    <a:pt x="0" y="330"/>
                  </a:cubicBezTo>
                  <a:lnTo>
                    <a:pt x="0" y="66"/>
                  </a:lnTo>
                  <a:close/>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7" name="path"/>
            <p:cNvSpPr/>
            <p:nvPr/>
          </p:nvSpPr>
          <p:spPr>
            <a:xfrm>
              <a:off x="0" y="0"/>
              <a:ext cx="480699" cy="264700"/>
            </a:xfrm>
            <a:custGeom>
              <a:rect l="0" t="0" r="0" b="0"/>
              <a:pathLst>
                <a:path w="757" h="416">
                  <a:moveTo>
                    <a:pt x="10" y="76"/>
                  </a:moveTo>
                  <a:cubicBezTo>
                    <a:pt x="10" y="39"/>
                    <a:pt x="39" y="10"/>
                    <a:pt x="76" y="10"/>
                  </a:cubicBezTo>
                  <a:lnTo>
                    <a:pt x="680" y="10"/>
                  </a:lnTo>
                  <a:cubicBezTo>
                    <a:pt x="717" y="10"/>
                    <a:pt x="747" y="39"/>
                    <a:pt x="747" y="76"/>
                  </a:cubicBezTo>
                  <a:lnTo>
                    <a:pt x="747" y="340"/>
                  </a:lnTo>
                  <a:cubicBezTo>
                    <a:pt x="747" y="377"/>
                    <a:pt x="717" y="406"/>
                    <a:pt x="680" y="406"/>
                  </a:cubicBezTo>
                  <a:lnTo>
                    <a:pt x="76" y="406"/>
                  </a:lnTo>
                  <a:cubicBezTo>
                    <a:pt x="39" y="406"/>
                    <a:pt x="10" y="377"/>
                    <a:pt x="10" y="340"/>
                  </a:cubicBezTo>
                  <a:lnTo>
                    <a:pt x="10" y="76"/>
                  </a:lnTo>
                  <a:close/>
                </a:path>
              </a:pathLst>
            </a:custGeom>
            <a:noFill/>
            <a:ln w="12700" cap="flat">
              <a:solidFill>
                <a:srgbClr val="8BC53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aphicFrame>
        <p:nvGraphicFramePr>
          <p:cNvPr id="308" name="table 308"/>
          <p:cNvGraphicFramePr>
            <a:graphicFrameLocks noGrp="1"/>
          </p:cNvGraphicFramePr>
          <p:nvPr/>
        </p:nvGraphicFramePr>
        <p:xfrm>
          <a:off x="1156977" y="5100468"/>
          <a:ext cx="1848485" cy="518160"/>
        </p:xfrm>
        <a:graphic>
          <a:graphicData uri="http://schemas.openxmlformats.org/drawingml/2006/table">
            <a:tbl>
              <a:tblPr/>
              <a:tblGrid>
                <a:gridCol w="1848485"/>
              </a:tblGrid>
              <a:tr h="505460">
                <a:tc>
                  <a:txBody>
                    <a:bodyPr vert="horz" wrap="square"/>
                    <a:lstStyle/>
                    <a:p>
                      <a:pPr algn="l" rtl="0" eaLnBrk="0">
                        <a:lnSpc>
                          <a:spcPct val="161000"/>
                        </a:lnSpc>
                      </a:pPr>
                      <a:endParaRPr lang="en-US" altLang="en-US" sz="1000"/>
                    </a:p>
                    <a:p>
                      <a:pPr marL="1351280" algn="l" rtl="0" eaLnBrk="0">
                        <a:lnSpc>
                          <a:spcPct val="99000"/>
                        </a:lnSpc>
                        <a:spcBef>
                          <a:spcPts val="5"/>
                        </a:spcBef>
                      </a:pPr>
                      <a:r>
                        <a:rPr sz="900" b="1" spc="100">
                          <a:solidFill>
                            <a:srgbClr val="FFFFFF">
                              <a:alpha val="100000"/>
                            </a:srgbClr>
                          </a:solidFill>
                          <a:latin typeface="微软雅黑"/>
                          <a:ea typeface="微软雅黑"/>
                          <a:cs typeface="微软雅黑"/>
                        </a:rPr>
                        <a:t>减</a:t>
                      </a:r>
                      <a:r>
                        <a:rPr sz="900" b="1" spc="80">
                          <a:solidFill>
                            <a:srgbClr val="FFFFFF">
                              <a:alpha val="100000"/>
                            </a:srgbClr>
                          </a:solidFill>
                          <a:latin typeface="微软雅黑"/>
                          <a:ea typeface="微软雅黑"/>
                          <a:cs typeface="微软雅黑"/>
                        </a:rPr>
                        <a:t>震</a:t>
                      </a:r>
                      <a:endParaRPr lang="en-US" altLang="en-US" sz="900"/>
                    </a:p>
                  </a:txBody>
                  <a:tcPr marL="0" marR="0" marT="0" marB="0">
                    <a:lnL w="12700" cap="flat" cmpd="sng" algn="ctr">
                      <a:solidFill>
                        <a:srgbClr val="8BC53F"/>
                      </a:solidFill>
                      <a:prstDash val="solid"/>
                      <a:round/>
                      <a:headEnd type="none" w="med" len="med"/>
                      <a:tailEnd type="none" w="med" len="med"/>
                    </a:lnL>
                    <a:lnR w="12700" cap="flat" cmpd="sng" algn="ctr">
                      <a:solidFill>
                        <a:srgbClr val="8BC53F"/>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r>
            </a:tbl>
          </a:graphicData>
        </a:graphic>
      </p:graphicFrame>
      <p:sp>
        <p:nvSpPr>
          <p:cNvPr id="309" name="path"/>
          <p:cNvSpPr/>
          <p:nvPr/>
        </p:nvSpPr>
        <p:spPr>
          <a:xfrm>
            <a:off x="5130639" y="3555089"/>
            <a:ext cx="3162325" cy="167026"/>
          </a:xfrm>
          <a:custGeom>
            <a:rect l="0" t="0" r="0" b="0"/>
            <a:pathLst>
              <a:path w="4980" h="263">
                <a:moveTo>
                  <a:pt x="1136" y="243"/>
                </a:moveTo>
                <a:lnTo>
                  <a:pt x="1347" y="223"/>
                </a:lnTo>
                <a:lnTo>
                  <a:pt x="1563" y="238"/>
                </a:lnTo>
                <a:lnTo>
                  <a:pt x="1774" y="243"/>
                </a:lnTo>
                <a:lnTo>
                  <a:pt x="1985" y="223"/>
                </a:lnTo>
                <a:lnTo>
                  <a:pt x="2197" y="161"/>
                </a:lnTo>
                <a:lnTo>
                  <a:pt x="2413" y="127"/>
                </a:lnTo>
                <a:lnTo>
                  <a:pt x="2624" y="89"/>
                </a:lnTo>
                <a:lnTo>
                  <a:pt x="2835" y="70"/>
                </a:lnTo>
                <a:lnTo>
                  <a:pt x="3046" y="75"/>
                </a:lnTo>
                <a:lnTo>
                  <a:pt x="3262" y="51"/>
                </a:lnTo>
                <a:lnTo>
                  <a:pt x="3473" y="60"/>
                </a:lnTo>
                <a:lnTo>
                  <a:pt x="3685" y="55"/>
                </a:lnTo>
                <a:lnTo>
                  <a:pt x="3896" y="75"/>
                </a:lnTo>
                <a:lnTo>
                  <a:pt x="4112" y="70"/>
                </a:lnTo>
                <a:lnTo>
                  <a:pt x="4323" y="20"/>
                </a:lnTo>
                <a:lnTo>
                  <a:pt x="4534" y="36"/>
                </a:lnTo>
                <a:lnTo>
                  <a:pt x="4745" y="65"/>
                </a:lnTo>
                <a:lnTo>
                  <a:pt x="4960" y="22"/>
                </a:lnTo>
              </a:path>
            </a:pathLst>
          </a:custGeom>
          <a:noFill/>
          <a:ln w="25400" cap="rnd">
            <a:solidFill>
              <a:srgbClr val="B2D23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0" name="textbox 310"/>
          <p:cNvSpPr/>
          <p:nvPr/>
        </p:nvSpPr>
        <p:spPr>
          <a:xfrm>
            <a:off x="1192141" y="2968599"/>
            <a:ext cx="2510154" cy="215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6000"/>
              </a:lnSpc>
            </a:pPr>
            <a:r>
              <a:rPr sz="1300" b="1" spc="100">
                <a:solidFill>
                  <a:srgbClr val="404040">
                    <a:alpha val="100000"/>
                  </a:srgbClr>
                </a:solidFill>
                <a:latin typeface="微软雅黑"/>
                <a:ea typeface="微软雅黑"/>
                <a:cs typeface="微软雅黑"/>
              </a:rPr>
              <a:t>两轮电动车制造产业上下游关</a:t>
            </a:r>
            <a:r>
              <a:rPr sz="1300" b="1" spc="60">
                <a:solidFill>
                  <a:srgbClr val="404040">
                    <a:alpha val="100000"/>
                  </a:srgbClr>
                </a:solidFill>
                <a:latin typeface="微软雅黑"/>
                <a:ea typeface="微软雅黑"/>
                <a:cs typeface="微软雅黑"/>
              </a:rPr>
              <a:t>系</a:t>
            </a:r>
            <a:endParaRPr lang="en-US" altLang="en-US" sz="1300"/>
          </a:p>
        </p:txBody>
      </p:sp>
      <p:sp>
        <p:nvSpPr>
          <p:cNvPr id="317" name="textbox 317"/>
          <p:cNvSpPr/>
          <p:nvPr/>
        </p:nvSpPr>
        <p:spPr>
          <a:xfrm>
            <a:off x="1495972" y="4960517"/>
            <a:ext cx="1152525" cy="290829"/>
          </a:xfrm>
          <a:prstGeom prst="rect">
            <a:avLst/>
          </a:prstGeom>
          <a:solidFill>
            <a:srgbClr val="FFFFFF"/>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0000"/>
              </a:lnSpc>
            </a:pPr>
            <a:endParaRPr lang="en-US" altLang="en-US" sz="400"/>
          </a:p>
          <a:p>
            <a:pPr marL="113030" algn="l" rtl="0" eaLnBrk="0">
              <a:lnSpc>
                <a:spcPct val="98000"/>
              </a:lnSpc>
              <a:spcBef>
                <a:spcPct val="0"/>
              </a:spcBef>
            </a:pPr>
            <a:r>
              <a:rPr sz="1000" spc="60">
                <a:solidFill>
                  <a:srgbClr val="595959">
                    <a:alpha val="100000"/>
                  </a:srgbClr>
                </a:solidFill>
                <a:latin typeface="微软雅黑"/>
                <a:ea typeface="微软雅黑"/>
                <a:cs typeface="微软雅黑"/>
              </a:rPr>
              <a:t>车体标准件制</a:t>
            </a:r>
            <a:r>
              <a:rPr sz="1000" spc="10">
                <a:solidFill>
                  <a:srgbClr val="595959">
                    <a:alpha val="100000"/>
                  </a:srgbClr>
                </a:solidFill>
                <a:latin typeface="微软雅黑"/>
                <a:ea typeface="微软雅黑"/>
                <a:cs typeface="微软雅黑"/>
              </a:rPr>
              <a:t>造</a:t>
            </a:r>
            <a:endParaRPr lang="en-US" altLang="en-US" sz="1000"/>
          </a:p>
        </p:txBody>
      </p:sp>
      <p:sp>
        <p:nvSpPr>
          <p:cNvPr id="318" name="textbox 318"/>
          <p:cNvSpPr/>
          <p:nvPr/>
        </p:nvSpPr>
        <p:spPr>
          <a:xfrm>
            <a:off x="1577326" y="3970098"/>
            <a:ext cx="1008380" cy="290829"/>
          </a:xfrm>
          <a:prstGeom prst="rect">
            <a:avLst/>
          </a:prstGeom>
          <a:solidFill>
            <a:srgbClr val="FFFFFF"/>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400"/>
          </a:p>
          <a:p>
            <a:pPr marL="113030" algn="l" rtl="0" eaLnBrk="0">
              <a:lnSpc>
                <a:spcPct val="98000"/>
              </a:lnSpc>
              <a:spcBef>
                <a:spcPts val="5"/>
              </a:spcBef>
            </a:pPr>
            <a:r>
              <a:rPr sz="1000" spc="50">
                <a:solidFill>
                  <a:srgbClr val="595959">
                    <a:alpha val="100000"/>
                  </a:srgbClr>
                </a:solidFill>
                <a:latin typeface="微软雅黑"/>
                <a:ea typeface="微软雅黑"/>
                <a:cs typeface="微软雅黑"/>
              </a:rPr>
              <a:t>电装部件制</a:t>
            </a:r>
            <a:r>
              <a:rPr sz="1000" spc="30">
                <a:solidFill>
                  <a:srgbClr val="595959">
                    <a:alpha val="100000"/>
                  </a:srgbClr>
                </a:solidFill>
                <a:latin typeface="微软雅黑"/>
                <a:ea typeface="微软雅黑"/>
                <a:cs typeface="微软雅黑"/>
              </a:rPr>
              <a:t>造</a:t>
            </a:r>
            <a:endParaRPr lang="en-US" altLang="en-US" sz="1000"/>
          </a:p>
        </p:txBody>
      </p:sp>
      <p:sp>
        <p:nvSpPr>
          <p:cNvPr id="319" name="textbox 319"/>
          <p:cNvSpPr/>
          <p:nvPr/>
        </p:nvSpPr>
        <p:spPr>
          <a:xfrm>
            <a:off x="2146177" y="3211282"/>
            <a:ext cx="821689" cy="291465"/>
          </a:xfrm>
          <a:prstGeom prst="rect">
            <a:avLst/>
          </a:prstGeom>
          <a:solidFill>
            <a:srgbClr val="FFFFFF"/>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4000"/>
              </a:lnSpc>
            </a:pPr>
            <a:endParaRPr lang="en-US" altLang="en-US" sz="400"/>
          </a:p>
          <a:p>
            <a:pPr marL="146050" algn="l" rtl="0" eaLnBrk="0">
              <a:lnSpc>
                <a:spcPct val="98000"/>
              </a:lnSpc>
              <a:spcBef>
                <a:spcPts val="5"/>
              </a:spcBef>
            </a:pPr>
            <a:r>
              <a:rPr sz="1000" spc="60">
                <a:solidFill>
                  <a:srgbClr val="595959">
                    <a:alpha val="100000"/>
                  </a:srgbClr>
                </a:solidFill>
                <a:latin typeface="微软雅黑"/>
                <a:ea typeface="微软雅黑"/>
                <a:cs typeface="微软雅黑"/>
              </a:rPr>
              <a:t>大宗商</a:t>
            </a:r>
            <a:r>
              <a:rPr sz="1000" spc="50">
                <a:solidFill>
                  <a:srgbClr val="595959">
                    <a:alpha val="100000"/>
                  </a:srgbClr>
                </a:solidFill>
                <a:latin typeface="微软雅黑"/>
                <a:ea typeface="微软雅黑"/>
                <a:cs typeface="微软雅黑"/>
              </a:rPr>
              <a:t>品</a:t>
            </a:r>
            <a:endParaRPr lang="en-US" altLang="en-US" sz="1000"/>
          </a:p>
        </p:txBody>
      </p:sp>
      <p:graphicFrame>
        <p:nvGraphicFramePr>
          <p:cNvPr id="320" name="table 320"/>
          <p:cNvGraphicFramePr>
            <a:graphicFrameLocks noGrp="1"/>
          </p:cNvGraphicFramePr>
          <p:nvPr/>
        </p:nvGraphicFramePr>
        <p:xfrm>
          <a:off x="749972" y="3247049"/>
          <a:ext cx="328929" cy="678814"/>
        </p:xfrm>
        <a:graphic>
          <a:graphicData uri="http://schemas.openxmlformats.org/drawingml/2006/table">
            <a:tbl>
              <a:tblPr/>
              <a:tblGrid>
                <a:gridCol w="328929"/>
              </a:tblGrid>
              <a:tr h="653414">
                <a:tc>
                  <a:txBody>
                    <a:bodyPr vert="horz" wrap="square"/>
                    <a:lstStyle/>
                    <a:p>
                      <a:pPr algn="l" rtl="0" eaLnBrk="0">
                        <a:lnSpc>
                          <a:spcPct val="106000"/>
                        </a:lnSpc>
                      </a:pPr>
                      <a:endParaRPr lang="en-US" altLang="en-US" sz="900"/>
                    </a:p>
                    <a:p>
                      <a:pPr marL="80645" algn="l" rtl="0" eaLnBrk="0">
                        <a:lnSpc>
                          <a:spcPct val="81000"/>
                        </a:lnSpc>
                        <a:spcBef>
                          <a:spcPct val="0"/>
                        </a:spcBef>
                      </a:pPr>
                      <a:r>
                        <a:rPr sz="1300" b="1" spc="60">
                          <a:solidFill>
                            <a:srgbClr val="B2D234">
                              <a:alpha val="100000"/>
                            </a:srgbClr>
                          </a:solidFill>
                          <a:latin typeface="微软雅黑"/>
                          <a:ea typeface="微软雅黑"/>
                          <a:cs typeface="微软雅黑"/>
                        </a:rPr>
                        <a:t>上</a:t>
                      </a:r>
                      <a:endParaRPr lang="en-US" altLang="en-US" sz="1300"/>
                    </a:p>
                    <a:p>
                      <a:pPr marL="76835" algn="l" rtl="0" eaLnBrk="0">
                        <a:lnSpc>
                          <a:spcPts val="1790"/>
                        </a:lnSpc>
                      </a:pPr>
                      <a:r>
                        <a:rPr sz="1300" b="1" spc="90">
                          <a:solidFill>
                            <a:srgbClr val="B2D234">
                              <a:alpha val="100000"/>
                            </a:srgbClr>
                          </a:solidFill>
                          <a:latin typeface="微软雅黑"/>
                          <a:ea typeface="微软雅黑"/>
                          <a:cs typeface="微软雅黑"/>
                        </a:rPr>
                        <a:t>游</a:t>
                      </a:r>
                      <a:endParaRPr lang="en-US" altLang="en-US" sz="1300"/>
                    </a:p>
                  </a:txBody>
                  <a:tcPr marL="0" marR="0" marT="0" marB="0">
                    <a:lnL w="25400" cap="flat" cmpd="sng" algn="ctr">
                      <a:solidFill>
                        <a:srgbClr val="B2D234"/>
                      </a:solidFill>
                      <a:prstDash val="solid"/>
                      <a:round/>
                      <a:headEnd type="none" w="med" len="med"/>
                      <a:tailEnd type="none" w="med" len="med"/>
                    </a:lnL>
                    <a:lnR w="25400" cap="flat" cmpd="sng" algn="ctr">
                      <a:solidFill>
                        <a:srgbClr val="B2D234"/>
                      </a:solidFill>
                      <a:prstDash val="solid"/>
                      <a:round/>
                      <a:headEnd type="none" w="med" len="med"/>
                      <a:tailEnd type="none" w="med" len="med"/>
                    </a:lnR>
                    <a:lnT w="25400" cap="flat" cmpd="sng" algn="ctr">
                      <a:solidFill>
                        <a:srgbClr val="B2D234"/>
                      </a:solidFill>
                      <a:prstDash val="solid"/>
                      <a:round/>
                      <a:headEnd type="none" w="med" len="med"/>
                      <a:tailEnd type="none" w="med" len="med"/>
                    </a:lnT>
                    <a:lnB w="25400" cap="flat" cmpd="sng" algn="ctr">
                      <a:solidFill>
                        <a:srgbClr val="B2D234"/>
                      </a:solidFill>
                      <a:prstDash val="solid"/>
                      <a:round/>
                      <a:headEnd type="none" w="med" len="med"/>
                      <a:tailEnd type="none" w="med" len="med"/>
                    </a:lnB>
                  </a:tcPr>
                </a:tc>
              </a:tr>
            </a:tbl>
          </a:graphicData>
        </a:graphic>
      </p:graphicFrame>
      <p:sp>
        <p:nvSpPr>
          <p:cNvPr id="321" name="rect"/>
          <p:cNvSpPr/>
          <p:nvPr/>
        </p:nvSpPr>
        <p:spPr>
          <a:xfrm>
            <a:off x="3252732" y="3970098"/>
            <a:ext cx="719999" cy="277450"/>
          </a:xfrm>
          <a:prstGeom prst="rect">
            <a:avLst/>
          </a:prstGeom>
          <a:solidFill>
            <a:srgbClr val="FFFFF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2" name="textbox 322"/>
          <p:cNvSpPr/>
          <p:nvPr/>
        </p:nvSpPr>
        <p:spPr>
          <a:xfrm>
            <a:off x="4617773" y="3464940"/>
            <a:ext cx="245745" cy="7727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900" spc="60">
                <a:solidFill>
                  <a:srgbClr val="595959">
                    <a:alpha val="100000"/>
                  </a:srgbClr>
                </a:solidFill>
                <a:latin typeface="微软雅黑"/>
                <a:ea typeface="微软雅黑"/>
                <a:cs typeface="微软雅黑"/>
              </a:rPr>
              <a:t>20</a:t>
            </a:r>
            <a:r>
              <a:rPr sz="900" spc="30">
                <a:solidFill>
                  <a:srgbClr val="595959">
                    <a:alpha val="100000"/>
                  </a:srgbClr>
                </a:solidFill>
                <a:latin typeface="微软雅黑"/>
                <a:ea typeface="微软雅黑"/>
                <a:cs typeface="微软雅黑"/>
              </a:rPr>
              <a:t>0</a:t>
            </a:r>
            <a:endParaRPr lang="en-US" altLang="en-US" sz="900"/>
          </a:p>
          <a:p>
            <a:pPr marL="17145" algn="l" rtl="0" eaLnBrk="0">
              <a:lnSpc>
                <a:spcPct val="92000"/>
              </a:lnSpc>
              <a:spcBef>
                <a:spcPts val="1455"/>
              </a:spcBef>
            </a:pPr>
            <a:r>
              <a:rPr sz="900" spc="40">
                <a:solidFill>
                  <a:srgbClr val="595959">
                    <a:alpha val="100000"/>
                  </a:srgbClr>
                </a:solidFill>
                <a:latin typeface="微软雅黑"/>
                <a:ea typeface="微软雅黑"/>
                <a:cs typeface="微软雅黑"/>
              </a:rPr>
              <a:t>10</a:t>
            </a:r>
            <a:r>
              <a:rPr sz="900" spc="30">
                <a:solidFill>
                  <a:srgbClr val="595959">
                    <a:alpha val="100000"/>
                  </a:srgbClr>
                </a:solidFill>
                <a:latin typeface="微软雅黑"/>
                <a:ea typeface="微软雅黑"/>
                <a:cs typeface="微软雅黑"/>
              </a:rPr>
              <a:t>0</a:t>
            </a:r>
            <a:endParaRPr lang="en-US" altLang="en-US" sz="900"/>
          </a:p>
          <a:p>
            <a:pPr algn="l" rtl="0" eaLnBrk="0">
              <a:lnSpc>
                <a:spcPct val="101000"/>
              </a:lnSpc>
            </a:pPr>
            <a:endParaRPr lang="en-US" altLang="en-US" sz="1200"/>
          </a:p>
          <a:p>
            <a:pPr algn="l" rtl="0" eaLnBrk="0">
              <a:lnSpc>
                <a:spcPct val="9000"/>
              </a:lnSpc>
            </a:pPr>
            <a:endParaRPr lang="en-US" altLang="en-US" sz="100"/>
          </a:p>
          <a:p>
            <a:pPr marL="160655" algn="l" rtl="0" eaLnBrk="0">
              <a:lnSpc>
                <a:spcPct val="91000"/>
              </a:lnSpc>
            </a:pPr>
            <a:r>
              <a:rPr sz="900" spc="10">
                <a:solidFill>
                  <a:srgbClr val="595959">
                    <a:alpha val="100000"/>
                  </a:srgbClr>
                </a:solidFill>
                <a:latin typeface="微软雅黑"/>
                <a:ea typeface="微软雅黑"/>
                <a:cs typeface="微软雅黑"/>
              </a:rPr>
              <a:t>0</a:t>
            </a:r>
            <a:endParaRPr lang="en-US" altLang="en-US" sz="900"/>
          </a:p>
        </p:txBody>
      </p:sp>
      <p:grpSp>
        <p:nvGrpSpPr>
          <p:cNvPr id="62" name="group 62"/>
          <p:cNvGrpSpPr/>
          <p:nvPr/>
        </p:nvGrpSpPr>
        <p:grpSpPr>
          <a:xfrm rot="21600000">
            <a:off x="1746393" y="4279506"/>
            <a:ext cx="552699" cy="264701"/>
            <a:chExt cx="552699" cy="264701"/>
          </a:xfrm>
        </p:grpSpPr>
        <p:sp>
          <p:nvSpPr>
            <p:cNvPr id="323" name="path"/>
            <p:cNvSpPr/>
            <p:nvPr/>
          </p:nvSpPr>
          <p:spPr>
            <a:xfrm>
              <a:off x="6350" y="6350"/>
              <a:ext cx="539998" cy="252001"/>
            </a:xfrm>
            <a:custGeom>
              <a:rect l="0" t="0" r="0" b="0"/>
              <a:pathLst>
                <a:path w="850" h="396">
                  <a:moveTo>
                    <a:pt x="0" y="66"/>
                  </a:moveTo>
                  <a:cubicBezTo>
                    <a:pt x="0" y="29"/>
                    <a:pt x="29" y="0"/>
                    <a:pt x="66" y="0"/>
                  </a:cubicBezTo>
                  <a:lnTo>
                    <a:pt x="784" y="0"/>
                  </a:lnTo>
                  <a:cubicBezTo>
                    <a:pt x="820" y="0"/>
                    <a:pt x="850" y="29"/>
                    <a:pt x="850" y="66"/>
                  </a:cubicBezTo>
                  <a:lnTo>
                    <a:pt x="850" y="330"/>
                  </a:lnTo>
                  <a:cubicBezTo>
                    <a:pt x="850" y="367"/>
                    <a:pt x="820" y="396"/>
                    <a:pt x="784" y="396"/>
                  </a:cubicBezTo>
                  <a:lnTo>
                    <a:pt x="66" y="396"/>
                  </a:lnTo>
                  <a:cubicBezTo>
                    <a:pt x="29" y="396"/>
                    <a:pt x="0" y="367"/>
                    <a:pt x="0" y="330"/>
                  </a:cubicBezTo>
                  <a:lnTo>
                    <a:pt x="0" y="66"/>
                  </a:lnTo>
                  <a:close/>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4" name="path"/>
            <p:cNvSpPr/>
            <p:nvPr/>
          </p:nvSpPr>
          <p:spPr>
            <a:xfrm>
              <a:off x="0" y="0"/>
              <a:ext cx="552699" cy="264701"/>
            </a:xfrm>
            <a:custGeom>
              <a:rect l="0" t="0" r="0" b="0"/>
              <a:pathLst>
                <a:path w="870" h="416">
                  <a:moveTo>
                    <a:pt x="10" y="76"/>
                  </a:moveTo>
                  <a:cubicBezTo>
                    <a:pt x="10" y="39"/>
                    <a:pt x="39" y="10"/>
                    <a:pt x="76" y="10"/>
                  </a:cubicBezTo>
                  <a:lnTo>
                    <a:pt x="794" y="10"/>
                  </a:lnTo>
                  <a:cubicBezTo>
                    <a:pt x="830" y="10"/>
                    <a:pt x="860" y="39"/>
                    <a:pt x="860" y="76"/>
                  </a:cubicBezTo>
                  <a:lnTo>
                    <a:pt x="860" y="340"/>
                  </a:lnTo>
                  <a:cubicBezTo>
                    <a:pt x="860" y="377"/>
                    <a:pt x="830" y="406"/>
                    <a:pt x="794" y="406"/>
                  </a:cubicBezTo>
                  <a:lnTo>
                    <a:pt x="76" y="406"/>
                  </a:lnTo>
                  <a:cubicBezTo>
                    <a:pt x="39" y="406"/>
                    <a:pt x="10" y="377"/>
                    <a:pt x="10" y="340"/>
                  </a:cubicBezTo>
                  <a:lnTo>
                    <a:pt x="10" y="76"/>
                  </a:lnTo>
                  <a:close/>
                </a:path>
              </a:pathLst>
            </a:custGeom>
            <a:noFill/>
            <a:ln w="12700" cap="flat">
              <a:solidFill>
                <a:srgbClr val="8BC53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4" name="group 64"/>
          <p:cNvGrpSpPr/>
          <p:nvPr/>
        </p:nvGrpSpPr>
        <p:grpSpPr>
          <a:xfrm rot="21600000">
            <a:off x="1834545" y="3518792"/>
            <a:ext cx="516700" cy="264699"/>
            <a:chExt cx="516700" cy="264699"/>
          </a:xfrm>
        </p:grpSpPr>
        <p:sp>
          <p:nvSpPr>
            <p:cNvPr id="326" name="path"/>
            <p:cNvSpPr/>
            <p:nvPr/>
          </p:nvSpPr>
          <p:spPr>
            <a:xfrm>
              <a:off x="6350" y="6350"/>
              <a:ext cx="503999" cy="251999"/>
            </a:xfrm>
            <a:custGeom>
              <a:rect l="0" t="0" r="0" b="0"/>
              <a:pathLst>
                <a:path w="793" h="396">
                  <a:moveTo>
                    <a:pt x="0" y="66"/>
                  </a:moveTo>
                  <a:cubicBezTo>
                    <a:pt x="0" y="29"/>
                    <a:pt x="29" y="0"/>
                    <a:pt x="66" y="0"/>
                  </a:cubicBezTo>
                  <a:lnTo>
                    <a:pt x="727" y="0"/>
                  </a:lnTo>
                  <a:cubicBezTo>
                    <a:pt x="764" y="0"/>
                    <a:pt x="793" y="29"/>
                    <a:pt x="793" y="66"/>
                  </a:cubicBezTo>
                  <a:lnTo>
                    <a:pt x="793" y="330"/>
                  </a:lnTo>
                  <a:cubicBezTo>
                    <a:pt x="793" y="367"/>
                    <a:pt x="764" y="396"/>
                    <a:pt x="727" y="396"/>
                  </a:cubicBezTo>
                  <a:lnTo>
                    <a:pt x="66" y="396"/>
                  </a:lnTo>
                  <a:cubicBezTo>
                    <a:pt x="29" y="396"/>
                    <a:pt x="0" y="367"/>
                    <a:pt x="0" y="330"/>
                  </a:cubicBezTo>
                  <a:lnTo>
                    <a:pt x="0" y="66"/>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7" name="path"/>
            <p:cNvSpPr/>
            <p:nvPr/>
          </p:nvSpPr>
          <p:spPr>
            <a:xfrm>
              <a:off x="0" y="0"/>
              <a:ext cx="516700" cy="264699"/>
            </a:xfrm>
            <a:custGeom>
              <a:rect l="0" t="0" r="0" b="0"/>
              <a:pathLst>
                <a:path w="813" h="416">
                  <a:moveTo>
                    <a:pt x="10" y="76"/>
                  </a:moveTo>
                  <a:cubicBezTo>
                    <a:pt x="10" y="39"/>
                    <a:pt x="39" y="10"/>
                    <a:pt x="76" y="10"/>
                  </a:cubicBezTo>
                  <a:lnTo>
                    <a:pt x="737" y="10"/>
                  </a:lnTo>
                  <a:cubicBezTo>
                    <a:pt x="774" y="10"/>
                    <a:pt x="803" y="39"/>
                    <a:pt x="803" y="76"/>
                  </a:cubicBezTo>
                  <a:lnTo>
                    <a:pt x="803" y="340"/>
                  </a:lnTo>
                  <a:cubicBezTo>
                    <a:pt x="803" y="377"/>
                    <a:pt x="774" y="406"/>
                    <a:pt x="737" y="406"/>
                  </a:cubicBezTo>
                  <a:lnTo>
                    <a:pt x="76" y="406"/>
                  </a:lnTo>
                  <a:cubicBezTo>
                    <a:pt x="39" y="406"/>
                    <a:pt x="10" y="377"/>
                    <a:pt x="10" y="340"/>
                  </a:cubicBezTo>
                  <a:lnTo>
                    <a:pt x="10" y="76"/>
                  </a:lnTo>
                  <a:close/>
                </a:path>
              </a:pathLst>
            </a:custGeom>
            <a:noFill/>
            <a:ln w="12700" cap="flat">
              <a:solidFill>
                <a:srgbClr val="B2D23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6" name="group 66"/>
          <p:cNvGrpSpPr/>
          <p:nvPr/>
        </p:nvGrpSpPr>
        <p:grpSpPr>
          <a:xfrm rot="21600000">
            <a:off x="2939398" y="3518792"/>
            <a:ext cx="516700" cy="264699"/>
            <a:chExt cx="516700" cy="264699"/>
          </a:xfrm>
        </p:grpSpPr>
        <p:sp>
          <p:nvSpPr>
            <p:cNvPr id="328" name="path"/>
            <p:cNvSpPr/>
            <p:nvPr/>
          </p:nvSpPr>
          <p:spPr>
            <a:xfrm>
              <a:off x="6350" y="6350"/>
              <a:ext cx="504000" cy="251999"/>
            </a:xfrm>
            <a:custGeom>
              <a:rect l="0" t="0" r="0" b="0"/>
              <a:pathLst>
                <a:path w="793" h="396">
                  <a:moveTo>
                    <a:pt x="0" y="66"/>
                  </a:moveTo>
                  <a:cubicBezTo>
                    <a:pt x="0" y="29"/>
                    <a:pt x="29" y="0"/>
                    <a:pt x="66" y="0"/>
                  </a:cubicBezTo>
                  <a:lnTo>
                    <a:pt x="727" y="0"/>
                  </a:lnTo>
                  <a:cubicBezTo>
                    <a:pt x="764" y="0"/>
                    <a:pt x="793" y="29"/>
                    <a:pt x="793" y="66"/>
                  </a:cubicBezTo>
                  <a:lnTo>
                    <a:pt x="793" y="330"/>
                  </a:lnTo>
                  <a:cubicBezTo>
                    <a:pt x="793" y="367"/>
                    <a:pt x="764" y="396"/>
                    <a:pt x="727" y="396"/>
                  </a:cubicBezTo>
                  <a:lnTo>
                    <a:pt x="66" y="396"/>
                  </a:lnTo>
                  <a:cubicBezTo>
                    <a:pt x="29" y="396"/>
                    <a:pt x="0" y="367"/>
                    <a:pt x="0" y="330"/>
                  </a:cubicBezTo>
                  <a:lnTo>
                    <a:pt x="0" y="66"/>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29" name="path"/>
            <p:cNvSpPr/>
            <p:nvPr/>
          </p:nvSpPr>
          <p:spPr>
            <a:xfrm>
              <a:off x="0" y="0"/>
              <a:ext cx="516700" cy="264699"/>
            </a:xfrm>
            <a:custGeom>
              <a:rect l="0" t="0" r="0" b="0"/>
              <a:pathLst>
                <a:path w="813" h="416">
                  <a:moveTo>
                    <a:pt x="10" y="76"/>
                  </a:moveTo>
                  <a:cubicBezTo>
                    <a:pt x="10" y="39"/>
                    <a:pt x="39" y="10"/>
                    <a:pt x="76" y="10"/>
                  </a:cubicBezTo>
                  <a:lnTo>
                    <a:pt x="737" y="10"/>
                  </a:lnTo>
                  <a:cubicBezTo>
                    <a:pt x="774" y="10"/>
                    <a:pt x="803" y="39"/>
                    <a:pt x="803" y="76"/>
                  </a:cubicBezTo>
                  <a:lnTo>
                    <a:pt x="803" y="340"/>
                  </a:lnTo>
                  <a:cubicBezTo>
                    <a:pt x="803" y="377"/>
                    <a:pt x="774" y="406"/>
                    <a:pt x="737" y="406"/>
                  </a:cubicBezTo>
                  <a:lnTo>
                    <a:pt x="76" y="406"/>
                  </a:lnTo>
                  <a:cubicBezTo>
                    <a:pt x="39" y="406"/>
                    <a:pt x="10" y="377"/>
                    <a:pt x="10" y="340"/>
                  </a:cubicBezTo>
                  <a:lnTo>
                    <a:pt x="10" y="76"/>
                  </a:lnTo>
                  <a:close/>
                </a:path>
              </a:pathLst>
            </a:custGeom>
            <a:noFill/>
            <a:ln w="12700" cap="flat">
              <a:solidFill>
                <a:srgbClr val="B2D23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8" name="group 68"/>
          <p:cNvGrpSpPr/>
          <p:nvPr/>
        </p:nvGrpSpPr>
        <p:grpSpPr>
          <a:xfrm rot="21600000">
            <a:off x="1282118" y="3518792"/>
            <a:ext cx="516699" cy="264699"/>
            <a:chExt cx="516699" cy="264699"/>
          </a:xfrm>
        </p:grpSpPr>
        <p:sp>
          <p:nvSpPr>
            <p:cNvPr id="330" name="path"/>
            <p:cNvSpPr/>
            <p:nvPr/>
          </p:nvSpPr>
          <p:spPr>
            <a:xfrm>
              <a:off x="6350" y="6350"/>
              <a:ext cx="503999" cy="251999"/>
            </a:xfrm>
            <a:custGeom>
              <a:rect l="0" t="0" r="0" b="0"/>
              <a:pathLst>
                <a:path w="793" h="396">
                  <a:moveTo>
                    <a:pt x="0" y="66"/>
                  </a:moveTo>
                  <a:cubicBezTo>
                    <a:pt x="0" y="29"/>
                    <a:pt x="29" y="0"/>
                    <a:pt x="66" y="0"/>
                  </a:cubicBezTo>
                  <a:lnTo>
                    <a:pt x="727" y="0"/>
                  </a:lnTo>
                  <a:cubicBezTo>
                    <a:pt x="764" y="0"/>
                    <a:pt x="793" y="29"/>
                    <a:pt x="793" y="66"/>
                  </a:cubicBezTo>
                  <a:lnTo>
                    <a:pt x="793" y="330"/>
                  </a:lnTo>
                  <a:cubicBezTo>
                    <a:pt x="793" y="367"/>
                    <a:pt x="764" y="396"/>
                    <a:pt x="727" y="396"/>
                  </a:cubicBezTo>
                  <a:lnTo>
                    <a:pt x="66" y="396"/>
                  </a:lnTo>
                  <a:cubicBezTo>
                    <a:pt x="29" y="396"/>
                    <a:pt x="0" y="367"/>
                    <a:pt x="0" y="330"/>
                  </a:cubicBezTo>
                  <a:lnTo>
                    <a:pt x="0" y="66"/>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1" name="path"/>
            <p:cNvSpPr/>
            <p:nvPr/>
          </p:nvSpPr>
          <p:spPr>
            <a:xfrm>
              <a:off x="0" y="0"/>
              <a:ext cx="516699" cy="264699"/>
            </a:xfrm>
            <a:custGeom>
              <a:rect l="0" t="0" r="0" b="0"/>
              <a:pathLst>
                <a:path w="813" h="416">
                  <a:moveTo>
                    <a:pt x="10" y="76"/>
                  </a:moveTo>
                  <a:cubicBezTo>
                    <a:pt x="10" y="39"/>
                    <a:pt x="39" y="10"/>
                    <a:pt x="76" y="10"/>
                  </a:cubicBezTo>
                  <a:lnTo>
                    <a:pt x="737" y="10"/>
                  </a:lnTo>
                  <a:cubicBezTo>
                    <a:pt x="774" y="10"/>
                    <a:pt x="803" y="39"/>
                    <a:pt x="803" y="76"/>
                  </a:cubicBezTo>
                  <a:lnTo>
                    <a:pt x="803" y="340"/>
                  </a:lnTo>
                  <a:cubicBezTo>
                    <a:pt x="803" y="377"/>
                    <a:pt x="774" y="406"/>
                    <a:pt x="737" y="406"/>
                  </a:cubicBezTo>
                  <a:lnTo>
                    <a:pt x="76" y="406"/>
                  </a:lnTo>
                  <a:cubicBezTo>
                    <a:pt x="39" y="406"/>
                    <a:pt x="10" y="377"/>
                    <a:pt x="10" y="340"/>
                  </a:cubicBezTo>
                  <a:lnTo>
                    <a:pt x="10" y="76"/>
                  </a:lnTo>
                  <a:close/>
                </a:path>
              </a:pathLst>
            </a:custGeom>
            <a:noFill/>
            <a:ln w="12700" cap="flat">
              <a:solidFill>
                <a:srgbClr val="B2D23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70" name="group 70"/>
          <p:cNvGrpSpPr/>
          <p:nvPr/>
        </p:nvGrpSpPr>
        <p:grpSpPr>
          <a:xfrm rot="21600000">
            <a:off x="3491827" y="3518792"/>
            <a:ext cx="516699" cy="264699"/>
            <a:chExt cx="516699" cy="264699"/>
          </a:xfrm>
        </p:grpSpPr>
        <p:sp>
          <p:nvSpPr>
            <p:cNvPr id="332" name="path"/>
            <p:cNvSpPr/>
            <p:nvPr/>
          </p:nvSpPr>
          <p:spPr>
            <a:xfrm>
              <a:off x="6350" y="6350"/>
              <a:ext cx="503999" cy="251999"/>
            </a:xfrm>
            <a:custGeom>
              <a:rect l="0" t="0" r="0" b="0"/>
              <a:pathLst>
                <a:path w="793" h="396">
                  <a:moveTo>
                    <a:pt x="0" y="66"/>
                  </a:moveTo>
                  <a:cubicBezTo>
                    <a:pt x="0" y="29"/>
                    <a:pt x="29" y="0"/>
                    <a:pt x="66" y="0"/>
                  </a:cubicBezTo>
                  <a:lnTo>
                    <a:pt x="727" y="0"/>
                  </a:lnTo>
                  <a:cubicBezTo>
                    <a:pt x="764" y="0"/>
                    <a:pt x="793" y="29"/>
                    <a:pt x="793" y="66"/>
                  </a:cubicBezTo>
                  <a:lnTo>
                    <a:pt x="793" y="330"/>
                  </a:lnTo>
                  <a:cubicBezTo>
                    <a:pt x="793" y="367"/>
                    <a:pt x="764" y="396"/>
                    <a:pt x="727" y="396"/>
                  </a:cubicBezTo>
                  <a:lnTo>
                    <a:pt x="66" y="396"/>
                  </a:lnTo>
                  <a:cubicBezTo>
                    <a:pt x="29" y="396"/>
                    <a:pt x="0" y="367"/>
                    <a:pt x="0" y="330"/>
                  </a:cubicBezTo>
                  <a:lnTo>
                    <a:pt x="0" y="66"/>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3" name="path"/>
            <p:cNvSpPr/>
            <p:nvPr/>
          </p:nvSpPr>
          <p:spPr>
            <a:xfrm>
              <a:off x="0" y="0"/>
              <a:ext cx="516699" cy="264699"/>
            </a:xfrm>
            <a:custGeom>
              <a:rect l="0" t="0" r="0" b="0"/>
              <a:pathLst>
                <a:path w="813" h="416">
                  <a:moveTo>
                    <a:pt x="10" y="76"/>
                  </a:moveTo>
                  <a:cubicBezTo>
                    <a:pt x="10" y="39"/>
                    <a:pt x="39" y="10"/>
                    <a:pt x="76" y="10"/>
                  </a:cubicBezTo>
                  <a:lnTo>
                    <a:pt x="737" y="10"/>
                  </a:lnTo>
                  <a:cubicBezTo>
                    <a:pt x="774" y="10"/>
                    <a:pt x="803" y="39"/>
                    <a:pt x="803" y="76"/>
                  </a:cubicBezTo>
                  <a:lnTo>
                    <a:pt x="803" y="340"/>
                  </a:lnTo>
                  <a:cubicBezTo>
                    <a:pt x="803" y="377"/>
                    <a:pt x="774" y="406"/>
                    <a:pt x="737" y="406"/>
                  </a:cubicBezTo>
                  <a:lnTo>
                    <a:pt x="76" y="406"/>
                  </a:lnTo>
                  <a:cubicBezTo>
                    <a:pt x="39" y="406"/>
                    <a:pt x="10" y="377"/>
                    <a:pt x="10" y="340"/>
                  </a:cubicBezTo>
                  <a:lnTo>
                    <a:pt x="10" y="76"/>
                  </a:lnTo>
                  <a:close/>
                </a:path>
              </a:pathLst>
            </a:custGeom>
            <a:noFill/>
            <a:ln w="12700" cap="flat">
              <a:solidFill>
                <a:srgbClr val="B2D23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34" name="path"/>
          <p:cNvSpPr/>
          <p:nvPr/>
        </p:nvSpPr>
        <p:spPr>
          <a:xfrm>
            <a:off x="5030639" y="3655089"/>
            <a:ext cx="834221" cy="156494"/>
          </a:xfrm>
          <a:custGeom>
            <a:rect l="0" t="0" r="0" b="0"/>
            <a:pathLst>
              <a:path w="1313" h="246">
                <a:moveTo>
                  <a:pt x="20" y="32"/>
                </a:moveTo>
                <a:lnTo>
                  <a:pt x="232" y="75"/>
                </a:lnTo>
                <a:lnTo>
                  <a:pt x="444" y="162"/>
                </a:lnTo>
                <a:lnTo>
                  <a:pt x="655" y="226"/>
                </a:lnTo>
                <a:lnTo>
                  <a:pt x="871" y="195"/>
                </a:lnTo>
                <a:lnTo>
                  <a:pt x="1082" y="123"/>
                </a:lnTo>
                <a:lnTo>
                  <a:pt x="1293" y="85"/>
                </a:lnTo>
              </a:path>
            </a:pathLst>
          </a:custGeom>
          <a:noFill/>
          <a:ln w="25400" cap="rnd">
            <a:solidFill>
              <a:srgbClr val="B2D23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5" name="textbox 335"/>
          <p:cNvSpPr/>
          <p:nvPr/>
        </p:nvSpPr>
        <p:spPr>
          <a:xfrm>
            <a:off x="1231810" y="4279516"/>
            <a:ext cx="481330" cy="277495"/>
          </a:xfrm>
          <a:prstGeom prst="rect">
            <a:avLst/>
          </a:prstGeom>
          <a:solidFill>
            <a:srgbClr val="8BC53F">
              <a:alpha val="99607"/>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1000"/>
              </a:lnSpc>
            </a:pPr>
            <a:endParaRPr lang="en-US" altLang="en-US" sz="500"/>
          </a:p>
          <a:p>
            <a:pPr marL="121285" algn="l" rtl="0" eaLnBrk="0">
              <a:lnSpc>
                <a:spcPct val="98000"/>
              </a:lnSpc>
              <a:spcBef>
                <a:spcPct val="0"/>
              </a:spcBef>
            </a:pPr>
            <a:r>
              <a:rPr sz="900" b="1" spc="80">
                <a:solidFill>
                  <a:srgbClr val="FFFFFF">
                    <a:alpha val="100000"/>
                  </a:srgbClr>
                </a:solidFill>
                <a:latin typeface="微软雅黑"/>
                <a:ea typeface="微软雅黑"/>
                <a:cs typeface="微软雅黑"/>
              </a:rPr>
              <a:t>电</a:t>
            </a:r>
            <a:r>
              <a:rPr sz="900" b="1" spc="60">
                <a:solidFill>
                  <a:srgbClr val="FFFFFF">
                    <a:alpha val="100000"/>
                  </a:srgbClr>
                </a:solidFill>
                <a:latin typeface="微软雅黑"/>
                <a:ea typeface="微软雅黑"/>
                <a:cs typeface="微软雅黑"/>
              </a:rPr>
              <a:t>机</a:t>
            </a:r>
            <a:endParaRPr lang="en-US" altLang="en-US" sz="900"/>
          </a:p>
        </p:txBody>
      </p:sp>
      <p:grpSp>
        <p:nvGrpSpPr>
          <p:cNvPr id="72" name="group 72"/>
          <p:cNvGrpSpPr/>
          <p:nvPr/>
        </p:nvGrpSpPr>
        <p:grpSpPr>
          <a:xfrm rot="21600000">
            <a:off x="1235761" y="4597341"/>
            <a:ext cx="480699" cy="264701"/>
            <a:chExt cx="480699" cy="264701"/>
          </a:xfrm>
        </p:grpSpPr>
        <p:sp>
          <p:nvSpPr>
            <p:cNvPr id="336" name="path"/>
            <p:cNvSpPr/>
            <p:nvPr/>
          </p:nvSpPr>
          <p:spPr>
            <a:xfrm>
              <a:off x="6350" y="6350"/>
              <a:ext cx="468000" cy="252000"/>
            </a:xfrm>
            <a:custGeom>
              <a:rect l="0" t="0" r="0" b="0"/>
              <a:pathLst>
                <a:path w="737" h="396">
                  <a:moveTo>
                    <a:pt x="0" y="66"/>
                  </a:moveTo>
                  <a:cubicBezTo>
                    <a:pt x="0" y="29"/>
                    <a:pt x="29" y="0"/>
                    <a:pt x="66" y="0"/>
                  </a:cubicBezTo>
                  <a:lnTo>
                    <a:pt x="670" y="0"/>
                  </a:lnTo>
                  <a:cubicBezTo>
                    <a:pt x="707" y="0"/>
                    <a:pt x="737" y="29"/>
                    <a:pt x="737" y="66"/>
                  </a:cubicBezTo>
                  <a:lnTo>
                    <a:pt x="737" y="330"/>
                  </a:lnTo>
                  <a:cubicBezTo>
                    <a:pt x="737" y="367"/>
                    <a:pt x="707" y="396"/>
                    <a:pt x="670" y="396"/>
                  </a:cubicBezTo>
                  <a:lnTo>
                    <a:pt x="66" y="396"/>
                  </a:lnTo>
                  <a:cubicBezTo>
                    <a:pt x="29" y="396"/>
                    <a:pt x="0" y="367"/>
                    <a:pt x="0" y="330"/>
                  </a:cubicBezTo>
                  <a:lnTo>
                    <a:pt x="0" y="66"/>
                  </a:lnTo>
                  <a:close/>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7" name="path"/>
            <p:cNvSpPr/>
            <p:nvPr/>
          </p:nvSpPr>
          <p:spPr>
            <a:xfrm>
              <a:off x="0" y="0"/>
              <a:ext cx="480699" cy="264701"/>
            </a:xfrm>
            <a:custGeom>
              <a:rect l="0" t="0" r="0" b="0"/>
              <a:pathLst>
                <a:path w="757" h="416">
                  <a:moveTo>
                    <a:pt x="10" y="76"/>
                  </a:moveTo>
                  <a:cubicBezTo>
                    <a:pt x="10" y="39"/>
                    <a:pt x="39" y="10"/>
                    <a:pt x="76" y="10"/>
                  </a:cubicBezTo>
                  <a:lnTo>
                    <a:pt x="680" y="10"/>
                  </a:lnTo>
                  <a:cubicBezTo>
                    <a:pt x="717" y="10"/>
                    <a:pt x="747" y="39"/>
                    <a:pt x="747" y="76"/>
                  </a:cubicBezTo>
                  <a:lnTo>
                    <a:pt x="747" y="340"/>
                  </a:lnTo>
                  <a:cubicBezTo>
                    <a:pt x="747" y="377"/>
                    <a:pt x="717" y="406"/>
                    <a:pt x="680" y="406"/>
                  </a:cubicBezTo>
                  <a:lnTo>
                    <a:pt x="76" y="406"/>
                  </a:lnTo>
                  <a:cubicBezTo>
                    <a:pt x="39" y="406"/>
                    <a:pt x="10" y="377"/>
                    <a:pt x="10" y="340"/>
                  </a:cubicBezTo>
                  <a:lnTo>
                    <a:pt x="10" y="76"/>
                  </a:lnTo>
                  <a:close/>
                </a:path>
              </a:pathLst>
            </a:custGeom>
            <a:noFill/>
            <a:ln w="12700" cap="flat">
              <a:solidFill>
                <a:srgbClr val="8BC53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38" name="textbox 338"/>
          <p:cNvSpPr/>
          <p:nvPr/>
        </p:nvSpPr>
        <p:spPr>
          <a:xfrm>
            <a:off x="1269911" y="5270779"/>
            <a:ext cx="481330" cy="276859"/>
          </a:xfrm>
          <a:prstGeom prst="rect">
            <a:avLst/>
          </a:prstGeom>
          <a:solidFill>
            <a:srgbClr val="8BC53F">
              <a:alpha val="96078"/>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3000"/>
              </a:lnSpc>
            </a:pPr>
            <a:endParaRPr lang="en-US" altLang="en-US" sz="400"/>
          </a:p>
          <a:p>
            <a:pPr marL="116840" algn="l" rtl="0" eaLnBrk="0">
              <a:lnSpc>
                <a:spcPct val="99000"/>
              </a:lnSpc>
              <a:spcBef>
                <a:spcPct val="0"/>
              </a:spcBef>
            </a:pPr>
            <a:r>
              <a:rPr sz="900" b="1" spc="90">
                <a:solidFill>
                  <a:srgbClr val="FFFFFF">
                    <a:alpha val="100000"/>
                  </a:srgbClr>
                </a:solidFill>
                <a:latin typeface="微软雅黑"/>
                <a:ea typeface="微软雅黑"/>
                <a:cs typeface="微软雅黑"/>
              </a:rPr>
              <a:t>车</a:t>
            </a:r>
            <a:r>
              <a:rPr sz="900" b="1" spc="80">
                <a:solidFill>
                  <a:srgbClr val="FFFFFF">
                    <a:alpha val="100000"/>
                  </a:srgbClr>
                </a:solidFill>
                <a:latin typeface="微软雅黑"/>
                <a:ea typeface="微软雅黑"/>
                <a:cs typeface="微软雅黑"/>
              </a:rPr>
              <a:t>轮</a:t>
            </a:r>
            <a:endParaRPr lang="en-US" altLang="en-US" sz="900"/>
          </a:p>
        </p:txBody>
      </p:sp>
      <p:grpSp>
        <p:nvGrpSpPr>
          <p:cNvPr id="74" name="group 74"/>
          <p:cNvGrpSpPr/>
          <p:nvPr/>
        </p:nvGrpSpPr>
        <p:grpSpPr>
          <a:xfrm rot="21600000">
            <a:off x="1831621" y="5270786"/>
            <a:ext cx="480699" cy="264700"/>
            <a:chExt cx="480699" cy="264700"/>
          </a:xfrm>
        </p:grpSpPr>
        <p:sp>
          <p:nvSpPr>
            <p:cNvPr id="339" name="path"/>
            <p:cNvSpPr/>
            <p:nvPr/>
          </p:nvSpPr>
          <p:spPr>
            <a:xfrm>
              <a:off x="6350" y="6350"/>
              <a:ext cx="468000" cy="252001"/>
            </a:xfrm>
            <a:custGeom>
              <a:rect l="0" t="0" r="0" b="0"/>
              <a:pathLst>
                <a:path w="737" h="396">
                  <a:moveTo>
                    <a:pt x="0" y="66"/>
                  </a:moveTo>
                  <a:cubicBezTo>
                    <a:pt x="0" y="29"/>
                    <a:pt x="29" y="0"/>
                    <a:pt x="66" y="0"/>
                  </a:cubicBezTo>
                  <a:lnTo>
                    <a:pt x="670" y="0"/>
                  </a:lnTo>
                  <a:cubicBezTo>
                    <a:pt x="707" y="0"/>
                    <a:pt x="737" y="29"/>
                    <a:pt x="737" y="66"/>
                  </a:cubicBezTo>
                  <a:lnTo>
                    <a:pt x="737" y="330"/>
                  </a:lnTo>
                  <a:cubicBezTo>
                    <a:pt x="737" y="367"/>
                    <a:pt x="707" y="396"/>
                    <a:pt x="670" y="396"/>
                  </a:cubicBezTo>
                  <a:lnTo>
                    <a:pt x="66" y="396"/>
                  </a:lnTo>
                  <a:cubicBezTo>
                    <a:pt x="29" y="396"/>
                    <a:pt x="0" y="367"/>
                    <a:pt x="0" y="330"/>
                  </a:cubicBezTo>
                  <a:lnTo>
                    <a:pt x="0" y="66"/>
                  </a:lnTo>
                  <a:close/>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0" name="path"/>
            <p:cNvSpPr/>
            <p:nvPr/>
          </p:nvSpPr>
          <p:spPr>
            <a:xfrm>
              <a:off x="0" y="0"/>
              <a:ext cx="480699" cy="264700"/>
            </a:xfrm>
            <a:custGeom>
              <a:rect l="0" t="0" r="0" b="0"/>
              <a:pathLst>
                <a:path w="757" h="416">
                  <a:moveTo>
                    <a:pt x="10" y="76"/>
                  </a:moveTo>
                  <a:cubicBezTo>
                    <a:pt x="10" y="39"/>
                    <a:pt x="39" y="10"/>
                    <a:pt x="76" y="10"/>
                  </a:cubicBezTo>
                  <a:lnTo>
                    <a:pt x="680" y="10"/>
                  </a:lnTo>
                  <a:cubicBezTo>
                    <a:pt x="717" y="10"/>
                    <a:pt x="747" y="39"/>
                    <a:pt x="747" y="76"/>
                  </a:cubicBezTo>
                  <a:lnTo>
                    <a:pt x="747" y="340"/>
                  </a:lnTo>
                  <a:cubicBezTo>
                    <a:pt x="747" y="377"/>
                    <a:pt x="717" y="406"/>
                    <a:pt x="680" y="406"/>
                  </a:cubicBezTo>
                  <a:lnTo>
                    <a:pt x="76" y="406"/>
                  </a:lnTo>
                  <a:cubicBezTo>
                    <a:pt x="39" y="406"/>
                    <a:pt x="10" y="377"/>
                    <a:pt x="10" y="340"/>
                  </a:cubicBezTo>
                  <a:lnTo>
                    <a:pt x="10" y="76"/>
                  </a:lnTo>
                  <a:close/>
                </a:path>
              </a:pathLst>
            </a:custGeom>
            <a:noFill/>
            <a:ln w="12700" cap="flat">
              <a:solidFill>
                <a:srgbClr val="8BC53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42" name="path"/>
          <p:cNvSpPr/>
          <p:nvPr/>
        </p:nvSpPr>
        <p:spPr>
          <a:xfrm>
            <a:off x="2317241" y="5672801"/>
            <a:ext cx="656162" cy="143999"/>
          </a:xfrm>
          <a:custGeom>
            <a:rect l="0" t="0" r="0" b="0"/>
            <a:pathLst>
              <a:path w="1033" h="226">
                <a:moveTo>
                  <a:pt x="0" y="113"/>
                </a:moveTo>
                <a:lnTo>
                  <a:pt x="258" y="113"/>
                </a:lnTo>
                <a:lnTo>
                  <a:pt x="258" y="0"/>
                </a:lnTo>
                <a:lnTo>
                  <a:pt x="774" y="0"/>
                </a:lnTo>
                <a:lnTo>
                  <a:pt x="774" y="113"/>
                </a:lnTo>
                <a:lnTo>
                  <a:pt x="1033" y="113"/>
                </a:lnTo>
                <a:lnTo>
                  <a:pt x="516" y="226"/>
                </a:lnTo>
                <a:lnTo>
                  <a:pt x="0" y="113"/>
                </a:lnTo>
                <a:close/>
              </a:path>
            </a:pathLst>
          </a:custGeom>
          <a:solidFill>
            <a:srgbClr val="65AF4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3" name="textbox 343"/>
          <p:cNvSpPr/>
          <p:nvPr/>
        </p:nvSpPr>
        <p:spPr>
          <a:xfrm>
            <a:off x="3335427" y="4025493"/>
            <a:ext cx="563244" cy="1739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7000"/>
              </a:lnSpc>
            </a:pPr>
            <a:r>
              <a:rPr sz="1000" spc="60">
                <a:solidFill>
                  <a:srgbClr val="595959">
                    <a:alpha val="100000"/>
                  </a:srgbClr>
                </a:solidFill>
                <a:latin typeface="微软雅黑"/>
                <a:ea typeface="微软雅黑"/>
                <a:cs typeface="微软雅黑"/>
              </a:rPr>
              <a:t>其他制</a:t>
            </a:r>
            <a:r>
              <a:rPr sz="1000" spc="50">
                <a:solidFill>
                  <a:srgbClr val="595959">
                    <a:alpha val="100000"/>
                  </a:srgbClr>
                </a:solidFill>
                <a:latin typeface="微软雅黑"/>
                <a:ea typeface="微软雅黑"/>
                <a:cs typeface="微软雅黑"/>
              </a:rPr>
              <a:t>造</a:t>
            </a:r>
            <a:endParaRPr lang="en-US" altLang="en-US" sz="1000"/>
          </a:p>
        </p:txBody>
      </p:sp>
      <p:sp>
        <p:nvSpPr>
          <p:cNvPr id="344" name="textbox 344"/>
          <p:cNvSpPr/>
          <p:nvPr/>
        </p:nvSpPr>
        <p:spPr>
          <a:xfrm>
            <a:off x="8022635" y="5041188"/>
            <a:ext cx="481330"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0000"/>
              </a:lnSpc>
            </a:pPr>
            <a:r>
              <a:rPr sz="1200" b="1" spc="-10">
                <a:solidFill>
                  <a:srgbClr val="595959">
                    <a:alpha val="100000"/>
                  </a:srgbClr>
                </a:solidFill>
                <a:latin typeface="微软雅黑"/>
                <a:ea typeface="微软雅黑"/>
                <a:cs typeface="微软雅黑"/>
              </a:rPr>
              <a:t>橡</a:t>
            </a:r>
            <a:r>
              <a:rPr sz="1200" b="1" spc="0">
                <a:solidFill>
                  <a:srgbClr val="595959">
                    <a:alpha val="100000"/>
                  </a:srgbClr>
                </a:solidFill>
                <a:latin typeface="微软雅黑"/>
                <a:ea typeface="微软雅黑"/>
                <a:cs typeface="微软雅黑"/>
              </a:rPr>
              <a:t>胶类</a:t>
            </a:r>
            <a:endParaRPr lang="en-US" altLang="en-US" sz="1200"/>
          </a:p>
        </p:txBody>
      </p:sp>
      <p:sp>
        <p:nvSpPr>
          <p:cNvPr id="345" name="textbox 345"/>
          <p:cNvSpPr/>
          <p:nvPr/>
        </p:nvSpPr>
        <p:spPr>
          <a:xfrm>
            <a:off x="7159593" y="5041341"/>
            <a:ext cx="480694"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0000"/>
              </a:lnSpc>
            </a:pPr>
            <a:r>
              <a:rPr sz="1200" b="1" spc="-10">
                <a:solidFill>
                  <a:srgbClr val="595959">
                    <a:alpha val="100000"/>
                  </a:srgbClr>
                </a:solidFill>
                <a:latin typeface="微软雅黑"/>
                <a:ea typeface="微软雅黑"/>
                <a:cs typeface="微软雅黑"/>
              </a:rPr>
              <a:t>有色</a:t>
            </a:r>
            <a:r>
              <a:rPr sz="1200" b="1" spc="0">
                <a:solidFill>
                  <a:srgbClr val="595959">
                    <a:alpha val="100000"/>
                  </a:srgbClr>
                </a:solidFill>
                <a:latin typeface="微软雅黑"/>
                <a:ea typeface="微软雅黑"/>
                <a:cs typeface="微软雅黑"/>
              </a:rPr>
              <a:t>类</a:t>
            </a:r>
            <a:endParaRPr lang="en-US" altLang="en-US" sz="1200"/>
          </a:p>
        </p:txBody>
      </p:sp>
      <p:sp>
        <p:nvSpPr>
          <p:cNvPr id="346" name="textbox 346"/>
          <p:cNvSpPr/>
          <p:nvPr/>
        </p:nvSpPr>
        <p:spPr>
          <a:xfrm>
            <a:off x="5431375" y="5041493"/>
            <a:ext cx="480694" cy="1892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90000"/>
              </a:lnSpc>
            </a:pPr>
            <a:r>
              <a:rPr sz="1200" b="1" spc="-10">
                <a:solidFill>
                  <a:srgbClr val="595959">
                    <a:alpha val="100000"/>
                  </a:srgbClr>
                </a:solidFill>
                <a:latin typeface="微软雅黑"/>
                <a:ea typeface="微软雅黑"/>
                <a:cs typeface="微软雅黑"/>
              </a:rPr>
              <a:t>钢铁</a:t>
            </a:r>
            <a:r>
              <a:rPr sz="1200" b="1" spc="0">
                <a:solidFill>
                  <a:srgbClr val="595959">
                    <a:alpha val="100000"/>
                  </a:srgbClr>
                </a:solidFill>
                <a:latin typeface="微软雅黑"/>
                <a:ea typeface="微软雅黑"/>
                <a:cs typeface="微软雅黑"/>
              </a:rPr>
              <a:t>类</a:t>
            </a:r>
            <a:endParaRPr lang="en-US" altLang="en-US" sz="1200"/>
          </a:p>
        </p:txBody>
      </p:sp>
      <p:sp>
        <p:nvSpPr>
          <p:cNvPr id="347" name="textbox 347"/>
          <p:cNvSpPr/>
          <p:nvPr/>
        </p:nvSpPr>
        <p:spPr>
          <a:xfrm>
            <a:off x="4567875" y="5041493"/>
            <a:ext cx="480694" cy="1892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90000"/>
              </a:lnSpc>
            </a:pPr>
            <a:r>
              <a:rPr sz="1200" b="1" spc="-10">
                <a:solidFill>
                  <a:srgbClr val="595959">
                    <a:alpha val="100000"/>
                  </a:srgbClr>
                </a:solidFill>
                <a:latin typeface="微软雅黑"/>
                <a:ea typeface="微软雅黑"/>
                <a:cs typeface="微软雅黑"/>
              </a:rPr>
              <a:t>能源</a:t>
            </a:r>
            <a:r>
              <a:rPr sz="1200" b="1" spc="0">
                <a:solidFill>
                  <a:srgbClr val="595959">
                    <a:alpha val="100000"/>
                  </a:srgbClr>
                </a:solidFill>
                <a:latin typeface="微软雅黑"/>
                <a:ea typeface="微软雅黑"/>
                <a:cs typeface="微软雅黑"/>
              </a:rPr>
              <a:t>类</a:t>
            </a:r>
            <a:endParaRPr lang="en-US" altLang="en-US" sz="1200"/>
          </a:p>
        </p:txBody>
      </p:sp>
      <p:sp>
        <p:nvSpPr>
          <p:cNvPr id="348" name="path"/>
          <p:cNvSpPr/>
          <p:nvPr/>
        </p:nvSpPr>
        <p:spPr>
          <a:xfrm>
            <a:off x="1797344" y="4601418"/>
            <a:ext cx="1088329" cy="54700"/>
          </a:xfrm>
          <a:custGeom>
            <a:rect l="0" t="0" r="0" b="0"/>
            <a:pathLst>
              <a:path w="1712" h="86">
                <a:moveTo>
                  <a:pt x="0" y="10"/>
                </a:moveTo>
                <a:lnTo>
                  <a:pt x="1637" y="10"/>
                </a:lnTo>
                <a:cubicBezTo>
                  <a:pt x="1674" y="10"/>
                  <a:pt x="1703" y="39"/>
                  <a:pt x="1703" y="76"/>
                </a:cubicBezTo>
              </a:path>
            </a:pathLst>
          </a:custGeom>
          <a:noFill/>
          <a:ln w="12700" cap="flat">
            <a:solidFill>
              <a:srgbClr val="8BC53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9" name="textbox 349"/>
          <p:cNvSpPr/>
          <p:nvPr/>
        </p:nvSpPr>
        <p:spPr>
          <a:xfrm>
            <a:off x="4611091" y="5924168"/>
            <a:ext cx="386079"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50">
                <a:solidFill>
                  <a:srgbClr val="404040">
                    <a:alpha val="100000"/>
                  </a:srgbClr>
                </a:solidFill>
                <a:latin typeface="微软雅黑"/>
                <a:ea typeface="微软雅黑"/>
                <a:cs typeface="微软雅黑"/>
              </a:rPr>
              <a:t>23.9</a:t>
            </a:r>
            <a:r>
              <a:rPr sz="900" spc="30">
                <a:solidFill>
                  <a:srgbClr val="404040">
                    <a:alpha val="100000"/>
                  </a:srgbClr>
                </a:solidFill>
                <a:latin typeface="微软雅黑"/>
                <a:ea typeface="微软雅黑"/>
                <a:cs typeface="微软雅黑"/>
              </a:rPr>
              <a:t>%</a:t>
            </a:r>
            <a:endParaRPr lang="en-US" altLang="en-US" sz="900"/>
          </a:p>
        </p:txBody>
      </p:sp>
      <p:sp>
        <p:nvSpPr>
          <p:cNvPr id="350" name="textbox 350"/>
          <p:cNvSpPr/>
          <p:nvPr/>
        </p:nvSpPr>
        <p:spPr>
          <a:xfrm>
            <a:off x="7202961" y="5924168"/>
            <a:ext cx="386079"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50">
                <a:solidFill>
                  <a:srgbClr val="404040">
                    <a:alpha val="100000"/>
                  </a:srgbClr>
                </a:solidFill>
                <a:latin typeface="微软雅黑"/>
                <a:ea typeface="微软雅黑"/>
                <a:cs typeface="微软雅黑"/>
              </a:rPr>
              <a:t>20.2</a:t>
            </a:r>
            <a:r>
              <a:rPr sz="900" spc="30">
                <a:solidFill>
                  <a:srgbClr val="404040">
                    <a:alpha val="100000"/>
                  </a:srgbClr>
                </a:solidFill>
                <a:latin typeface="微软雅黑"/>
                <a:ea typeface="微软雅黑"/>
                <a:cs typeface="微软雅黑"/>
              </a:rPr>
              <a:t>%</a:t>
            </a:r>
            <a:endParaRPr lang="en-US" altLang="en-US" sz="900"/>
          </a:p>
        </p:txBody>
      </p:sp>
      <p:sp>
        <p:nvSpPr>
          <p:cNvPr id="351" name="textbox 351"/>
          <p:cNvSpPr/>
          <p:nvPr/>
        </p:nvSpPr>
        <p:spPr>
          <a:xfrm>
            <a:off x="8071490" y="5924168"/>
            <a:ext cx="381634"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50">
                <a:solidFill>
                  <a:srgbClr val="404040">
                    <a:alpha val="100000"/>
                  </a:srgbClr>
                </a:solidFill>
                <a:latin typeface="微软雅黑"/>
                <a:ea typeface="微软雅黑"/>
                <a:cs typeface="微软雅黑"/>
              </a:rPr>
              <a:t>15.8</a:t>
            </a:r>
            <a:r>
              <a:rPr sz="900" spc="0">
                <a:solidFill>
                  <a:srgbClr val="404040">
                    <a:alpha val="100000"/>
                  </a:srgbClr>
                </a:solidFill>
                <a:latin typeface="微软雅黑"/>
                <a:ea typeface="微软雅黑"/>
                <a:cs typeface="微软雅黑"/>
              </a:rPr>
              <a:t>%</a:t>
            </a:r>
            <a:endParaRPr lang="en-US" altLang="en-US" sz="900"/>
          </a:p>
        </p:txBody>
      </p:sp>
      <p:sp>
        <p:nvSpPr>
          <p:cNvPr id="352" name="textbox 352"/>
          <p:cNvSpPr/>
          <p:nvPr/>
        </p:nvSpPr>
        <p:spPr>
          <a:xfrm>
            <a:off x="5511591" y="5924168"/>
            <a:ext cx="312420"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50">
                <a:solidFill>
                  <a:srgbClr val="404040">
                    <a:alpha val="100000"/>
                  </a:srgbClr>
                </a:solidFill>
                <a:latin typeface="微软雅黑"/>
                <a:ea typeface="微软雅黑"/>
                <a:cs typeface="微软雅黑"/>
              </a:rPr>
              <a:t>7.9</a:t>
            </a:r>
            <a:r>
              <a:rPr sz="900" spc="30">
                <a:solidFill>
                  <a:srgbClr val="404040">
                    <a:alpha val="100000"/>
                  </a:srgbClr>
                </a:solidFill>
                <a:latin typeface="微软雅黑"/>
                <a:ea typeface="微软雅黑"/>
                <a:cs typeface="微软雅黑"/>
              </a:rPr>
              <a:t>%</a:t>
            </a:r>
            <a:endParaRPr lang="en-US" altLang="en-US" sz="900"/>
          </a:p>
        </p:txBody>
      </p:sp>
      <p:sp>
        <p:nvSpPr>
          <p:cNvPr id="353" name="textbox 353"/>
          <p:cNvSpPr/>
          <p:nvPr/>
        </p:nvSpPr>
        <p:spPr>
          <a:xfrm>
            <a:off x="1822718" y="4343653"/>
            <a:ext cx="403225" cy="1606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8000"/>
              </a:lnSpc>
            </a:pPr>
            <a:r>
              <a:rPr sz="900" b="1" spc="100">
                <a:solidFill>
                  <a:srgbClr val="FFFFFF">
                    <a:alpha val="100000"/>
                  </a:srgbClr>
                </a:solidFill>
                <a:latin typeface="微软雅黑"/>
                <a:ea typeface="微软雅黑"/>
                <a:cs typeface="微软雅黑"/>
              </a:rPr>
              <a:t>蓄电</a:t>
            </a:r>
            <a:r>
              <a:rPr sz="900" b="1" spc="70">
                <a:solidFill>
                  <a:srgbClr val="FFFFFF">
                    <a:alpha val="100000"/>
                  </a:srgbClr>
                </a:solidFill>
                <a:latin typeface="微软雅黑"/>
                <a:ea typeface="微软雅黑"/>
                <a:cs typeface="微软雅黑"/>
              </a:rPr>
              <a:t>池</a:t>
            </a:r>
            <a:endParaRPr lang="en-US" altLang="en-US" sz="900"/>
          </a:p>
        </p:txBody>
      </p:sp>
      <p:sp>
        <p:nvSpPr>
          <p:cNvPr id="354" name="rect"/>
          <p:cNvSpPr/>
          <p:nvPr/>
        </p:nvSpPr>
        <p:spPr>
          <a:xfrm>
            <a:off x="3315506" y="5178216"/>
            <a:ext cx="694454" cy="60700"/>
          </a:xfrm>
          <a:prstGeom prst="rect">
            <a:avLst/>
          </a:pr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5" name="rect"/>
          <p:cNvSpPr/>
          <p:nvPr/>
        </p:nvSpPr>
        <p:spPr>
          <a:xfrm>
            <a:off x="3315506" y="4754659"/>
            <a:ext cx="694454" cy="60700"/>
          </a:xfrm>
          <a:prstGeom prst="rect">
            <a:avLst/>
          </a:pr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6" name="rect"/>
          <p:cNvSpPr/>
          <p:nvPr/>
        </p:nvSpPr>
        <p:spPr>
          <a:xfrm>
            <a:off x="3315506" y="4331101"/>
            <a:ext cx="694454" cy="60700"/>
          </a:xfrm>
          <a:prstGeom prst="rect">
            <a:avLst/>
          </a:pr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7" name="textbox 357"/>
          <p:cNvSpPr/>
          <p:nvPr/>
        </p:nvSpPr>
        <p:spPr>
          <a:xfrm>
            <a:off x="5244944" y="3943095"/>
            <a:ext cx="417194"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2000"/>
              </a:lnSpc>
            </a:pPr>
            <a:r>
              <a:rPr sz="900" spc="40">
                <a:solidFill>
                  <a:srgbClr val="404040">
                    <a:alpha val="100000"/>
                  </a:srgbClr>
                </a:solidFill>
                <a:latin typeface="微软雅黑"/>
                <a:ea typeface="微软雅黑"/>
                <a:cs typeface="微软雅黑"/>
              </a:rPr>
              <a:t>113.1</a:t>
            </a:r>
            <a:r>
              <a:rPr sz="900" spc="20">
                <a:solidFill>
                  <a:srgbClr val="404040">
                    <a:alpha val="100000"/>
                  </a:srgbClr>
                </a:solidFill>
                <a:latin typeface="微软雅黑"/>
                <a:ea typeface="微软雅黑"/>
                <a:cs typeface="微软雅黑"/>
              </a:rPr>
              <a:t>1</a:t>
            </a:r>
            <a:endParaRPr lang="en-US" altLang="en-US" sz="900"/>
          </a:p>
        </p:txBody>
      </p:sp>
      <p:sp>
        <p:nvSpPr>
          <p:cNvPr id="358" name="textbox 358"/>
          <p:cNvSpPr/>
          <p:nvPr/>
        </p:nvSpPr>
        <p:spPr>
          <a:xfrm>
            <a:off x="8077255" y="3421887"/>
            <a:ext cx="417194"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2000"/>
              </a:lnSpc>
            </a:pPr>
            <a:r>
              <a:rPr sz="900" spc="40">
                <a:solidFill>
                  <a:srgbClr val="404040">
                    <a:alpha val="100000"/>
                  </a:srgbClr>
                </a:solidFill>
                <a:latin typeface="微软雅黑"/>
                <a:ea typeface="微软雅黑"/>
                <a:cs typeface="微软雅黑"/>
              </a:rPr>
              <a:t>186.6</a:t>
            </a:r>
            <a:r>
              <a:rPr sz="900" spc="20">
                <a:solidFill>
                  <a:srgbClr val="404040">
                    <a:alpha val="100000"/>
                  </a:srgbClr>
                </a:solidFill>
                <a:latin typeface="微软雅黑"/>
                <a:ea typeface="微软雅黑"/>
                <a:cs typeface="微软雅黑"/>
              </a:rPr>
              <a:t>8</a:t>
            </a:r>
            <a:endParaRPr lang="en-US" altLang="en-US" sz="900"/>
          </a:p>
        </p:txBody>
      </p:sp>
      <p:sp>
        <p:nvSpPr>
          <p:cNvPr id="359" name="textbox 359"/>
          <p:cNvSpPr/>
          <p:nvPr/>
        </p:nvSpPr>
        <p:spPr>
          <a:xfrm>
            <a:off x="1934304" y="5333745"/>
            <a:ext cx="277495" cy="1612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9000"/>
              </a:lnSpc>
            </a:pPr>
            <a:r>
              <a:rPr sz="900" b="1" spc="100">
                <a:solidFill>
                  <a:srgbClr val="FFFFFF">
                    <a:alpha val="100000"/>
                  </a:srgbClr>
                </a:solidFill>
                <a:latin typeface="微软雅黑"/>
                <a:ea typeface="微软雅黑"/>
                <a:cs typeface="微软雅黑"/>
              </a:rPr>
              <a:t>鞍</a:t>
            </a:r>
            <a:r>
              <a:rPr sz="900" b="1" spc="80">
                <a:solidFill>
                  <a:srgbClr val="FFFFFF">
                    <a:alpha val="100000"/>
                  </a:srgbClr>
                </a:solidFill>
                <a:latin typeface="微软雅黑"/>
                <a:ea typeface="微软雅黑"/>
                <a:cs typeface="微软雅黑"/>
              </a:rPr>
              <a:t>座</a:t>
            </a:r>
            <a:endParaRPr lang="en-US" altLang="en-US" sz="900"/>
          </a:p>
        </p:txBody>
      </p:sp>
      <p:sp>
        <p:nvSpPr>
          <p:cNvPr id="360" name="textbox 360"/>
          <p:cNvSpPr/>
          <p:nvPr/>
        </p:nvSpPr>
        <p:spPr>
          <a:xfrm>
            <a:off x="1954336" y="3584194"/>
            <a:ext cx="278765" cy="1612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9000"/>
              </a:lnSpc>
            </a:pPr>
            <a:r>
              <a:rPr sz="900" b="1" spc="100">
                <a:solidFill>
                  <a:srgbClr val="FFFFFF">
                    <a:alpha val="100000"/>
                  </a:srgbClr>
                </a:solidFill>
                <a:latin typeface="微软雅黑"/>
                <a:ea typeface="微软雅黑"/>
                <a:cs typeface="微软雅黑"/>
              </a:rPr>
              <a:t>橡</a:t>
            </a:r>
            <a:r>
              <a:rPr sz="900" b="1" spc="90">
                <a:solidFill>
                  <a:srgbClr val="FFFFFF">
                    <a:alpha val="100000"/>
                  </a:srgbClr>
                </a:solidFill>
                <a:latin typeface="微软雅黑"/>
                <a:ea typeface="微软雅黑"/>
                <a:cs typeface="微软雅黑"/>
              </a:rPr>
              <a:t>胶</a:t>
            </a:r>
            <a:endParaRPr lang="en-US" altLang="en-US" sz="900"/>
          </a:p>
        </p:txBody>
      </p:sp>
      <p:sp>
        <p:nvSpPr>
          <p:cNvPr id="361" name="textbox 361"/>
          <p:cNvSpPr/>
          <p:nvPr/>
        </p:nvSpPr>
        <p:spPr>
          <a:xfrm>
            <a:off x="1402800" y="3584447"/>
            <a:ext cx="277495" cy="1606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9000"/>
              </a:lnSpc>
            </a:pPr>
            <a:r>
              <a:rPr sz="900" b="1" spc="100">
                <a:solidFill>
                  <a:srgbClr val="FFFFFF">
                    <a:alpha val="100000"/>
                  </a:srgbClr>
                </a:solidFill>
                <a:latin typeface="微软雅黑"/>
                <a:ea typeface="微软雅黑"/>
                <a:cs typeface="微软雅黑"/>
              </a:rPr>
              <a:t>能</a:t>
            </a:r>
            <a:r>
              <a:rPr sz="900" b="1" spc="80">
                <a:solidFill>
                  <a:srgbClr val="FFFFFF">
                    <a:alpha val="100000"/>
                  </a:srgbClr>
                </a:solidFill>
                <a:latin typeface="微软雅黑"/>
                <a:ea typeface="微软雅黑"/>
                <a:cs typeface="微软雅黑"/>
              </a:rPr>
              <a:t>源</a:t>
            </a:r>
            <a:endParaRPr lang="en-US" altLang="en-US" sz="900"/>
          </a:p>
        </p:txBody>
      </p:sp>
      <p:sp>
        <p:nvSpPr>
          <p:cNvPr id="362" name="textbox 362"/>
          <p:cNvSpPr/>
          <p:nvPr/>
        </p:nvSpPr>
        <p:spPr>
          <a:xfrm>
            <a:off x="3613018" y="3584701"/>
            <a:ext cx="276859" cy="1606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8000"/>
              </a:lnSpc>
            </a:pPr>
            <a:r>
              <a:rPr sz="900" b="1" spc="90">
                <a:solidFill>
                  <a:srgbClr val="FFFFFF">
                    <a:alpha val="100000"/>
                  </a:srgbClr>
                </a:solidFill>
                <a:latin typeface="微软雅黑"/>
                <a:ea typeface="微软雅黑"/>
                <a:cs typeface="微软雅黑"/>
              </a:rPr>
              <a:t>其</a:t>
            </a:r>
            <a:r>
              <a:rPr sz="900" b="1" spc="80">
                <a:solidFill>
                  <a:srgbClr val="FFFFFF">
                    <a:alpha val="100000"/>
                  </a:srgbClr>
                </a:solidFill>
                <a:latin typeface="微软雅黑"/>
                <a:ea typeface="微软雅黑"/>
                <a:cs typeface="微软雅黑"/>
              </a:rPr>
              <a:t>他</a:t>
            </a:r>
            <a:endParaRPr lang="en-US" altLang="en-US" sz="900"/>
          </a:p>
        </p:txBody>
      </p:sp>
      <p:sp>
        <p:nvSpPr>
          <p:cNvPr id="363" name="textbox 363"/>
          <p:cNvSpPr/>
          <p:nvPr/>
        </p:nvSpPr>
        <p:spPr>
          <a:xfrm>
            <a:off x="1338444" y="4661153"/>
            <a:ext cx="277495" cy="1600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8000"/>
              </a:lnSpc>
            </a:pPr>
            <a:r>
              <a:rPr sz="900" b="1" spc="100">
                <a:solidFill>
                  <a:srgbClr val="FFFFFF">
                    <a:alpha val="100000"/>
                  </a:srgbClr>
                </a:solidFill>
                <a:latin typeface="微软雅黑"/>
                <a:ea typeface="微软雅黑"/>
                <a:cs typeface="微软雅黑"/>
              </a:rPr>
              <a:t>芯</a:t>
            </a:r>
            <a:r>
              <a:rPr sz="900" b="1" spc="80">
                <a:solidFill>
                  <a:srgbClr val="FFFFFF">
                    <a:alpha val="100000"/>
                  </a:srgbClr>
                </a:solidFill>
                <a:latin typeface="微软雅黑"/>
                <a:ea typeface="微软雅黑"/>
                <a:cs typeface="微软雅黑"/>
              </a:rPr>
              <a:t>片</a:t>
            </a:r>
            <a:endParaRPr lang="en-US" altLang="en-US" sz="900"/>
          </a:p>
        </p:txBody>
      </p:sp>
      <p:sp>
        <p:nvSpPr>
          <p:cNvPr id="364" name="textbox 364"/>
          <p:cNvSpPr/>
          <p:nvPr/>
        </p:nvSpPr>
        <p:spPr>
          <a:xfrm>
            <a:off x="3059953" y="3584320"/>
            <a:ext cx="278129" cy="1606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9000"/>
              </a:lnSpc>
            </a:pPr>
            <a:r>
              <a:rPr sz="900" b="1" spc="100">
                <a:solidFill>
                  <a:srgbClr val="FFFFFF">
                    <a:alpha val="100000"/>
                  </a:srgbClr>
                </a:solidFill>
                <a:latin typeface="微软雅黑"/>
                <a:ea typeface="微软雅黑"/>
                <a:cs typeface="微软雅黑"/>
              </a:rPr>
              <a:t>有</a:t>
            </a:r>
            <a:r>
              <a:rPr sz="900" b="1" spc="80">
                <a:solidFill>
                  <a:srgbClr val="FFFFFF">
                    <a:alpha val="100000"/>
                  </a:srgbClr>
                </a:solidFill>
                <a:latin typeface="微软雅黑"/>
                <a:ea typeface="微软雅黑"/>
                <a:cs typeface="微软雅黑"/>
              </a:rPr>
              <a:t>色</a:t>
            </a:r>
            <a:endParaRPr lang="en-US" altLang="en-US" sz="900"/>
          </a:p>
        </p:txBody>
      </p:sp>
      <p:sp>
        <p:nvSpPr>
          <p:cNvPr id="365" name="path"/>
          <p:cNvSpPr/>
          <p:nvPr/>
        </p:nvSpPr>
        <p:spPr>
          <a:xfrm>
            <a:off x="1748994" y="4601418"/>
            <a:ext cx="54700" cy="264699"/>
          </a:xfrm>
          <a:custGeom>
            <a:rect l="0" t="0" r="0" b="0"/>
            <a:pathLst>
              <a:path w="86" h="416">
                <a:moveTo>
                  <a:pt x="10" y="76"/>
                </a:moveTo>
                <a:cubicBezTo>
                  <a:pt x="10" y="39"/>
                  <a:pt x="39" y="10"/>
                  <a:pt x="76" y="10"/>
                </a:cubicBezTo>
                <a:moveTo>
                  <a:pt x="76" y="406"/>
                </a:moveTo>
                <a:cubicBezTo>
                  <a:pt x="39" y="406"/>
                  <a:pt x="10" y="377"/>
                  <a:pt x="10" y="340"/>
                </a:cubicBezTo>
                <a:lnTo>
                  <a:pt x="10" y="76"/>
                </a:lnTo>
              </a:path>
            </a:pathLst>
          </a:custGeom>
          <a:noFill/>
          <a:ln w="12700" cap="flat">
            <a:solidFill>
              <a:srgbClr val="8BC53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6" name="rect"/>
          <p:cNvSpPr/>
          <p:nvPr/>
        </p:nvSpPr>
        <p:spPr>
          <a:xfrm>
            <a:off x="1797344" y="4853418"/>
            <a:ext cx="1039979" cy="12700"/>
          </a:xfrm>
          <a:prstGeom prst="rect">
            <a:avLst/>
          </a:pr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7" name="path"/>
          <p:cNvSpPr/>
          <p:nvPr/>
        </p:nvSpPr>
        <p:spPr>
          <a:xfrm>
            <a:off x="3215506" y="5278216"/>
            <a:ext cx="60700" cy="200699"/>
          </a:xfrm>
          <a:custGeom>
            <a:rect l="0" t="0" r="0" b="0"/>
            <a:pathLst>
              <a:path w="95" h="316">
                <a:moveTo>
                  <a:pt x="85" y="306"/>
                </a:moveTo>
                <a:cubicBezTo>
                  <a:pt x="43" y="306"/>
                  <a:pt x="10" y="272"/>
                  <a:pt x="10" y="230"/>
                </a:cubicBezTo>
              </a:path>
            </a:pathLst>
          </a:custGeom>
          <a:noFill/>
          <a:ln w="12700" cap="flat">
            <a:solidFill>
              <a:srgbClr val="8BC53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9" name="path"/>
          <p:cNvSpPr/>
          <p:nvPr/>
        </p:nvSpPr>
        <p:spPr>
          <a:xfrm>
            <a:off x="4975902" y="4149719"/>
            <a:ext cx="3371796" cy="3175"/>
          </a:xfrm>
          <a:custGeom>
            <a:rect l="0" t="0" r="0" b="0"/>
            <a:pathLst>
              <a:path w="5309" h="5">
                <a:moveTo>
                  <a:pt x="0" y="2"/>
                </a:moveTo>
                <a:lnTo>
                  <a:pt x="5309" y="2"/>
                </a:lnTo>
              </a:path>
            </a:pathLst>
          </a:custGeom>
          <a:noFill/>
          <a:ln w="3175" cap="flat">
            <a:solidFill>
              <a:srgbClr val="595959">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0" name="rect"/>
          <p:cNvSpPr/>
          <p:nvPr/>
        </p:nvSpPr>
        <p:spPr>
          <a:xfrm>
            <a:off x="3269857" y="5466216"/>
            <a:ext cx="685753" cy="12700"/>
          </a:xfrm>
          <a:prstGeom prst="rect">
            <a:avLst/>
          </a:pr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1" name="rect"/>
          <p:cNvSpPr/>
          <p:nvPr/>
        </p:nvSpPr>
        <p:spPr>
          <a:xfrm>
            <a:off x="3269857" y="4619101"/>
            <a:ext cx="685753" cy="12700"/>
          </a:xfrm>
          <a:prstGeom prst="rect">
            <a:avLst/>
          </a:pr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2" name="rect"/>
          <p:cNvSpPr/>
          <p:nvPr/>
        </p:nvSpPr>
        <p:spPr>
          <a:xfrm>
            <a:off x="3269857" y="5042658"/>
            <a:ext cx="685753" cy="12700"/>
          </a:xfrm>
          <a:prstGeom prst="rect">
            <a:avLst/>
          </a:pr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3" name="rect"/>
          <p:cNvSpPr/>
          <p:nvPr/>
        </p:nvSpPr>
        <p:spPr>
          <a:xfrm>
            <a:off x="3997261" y="4385452"/>
            <a:ext cx="12700" cy="191998"/>
          </a:xfrm>
          <a:prstGeom prst="rect">
            <a:avLst/>
          </a:pr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4" name="rect"/>
          <p:cNvSpPr/>
          <p:nvPr/>
        </p:nvSpPr>
        <p:spPr>
          <a:xfrm>
            <a:off x="3997261" y="4809009"/>
            <a:ext cx="12700" cy="191998"/>
          </a:xfrm>
          <a:prstGeom prst="rect">
            <a:avLst/>
          </a:pr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5" name="rect"/>
          <p:cNvSpPr/>
          <p:nvPr/>
        </p:nvSpPr>
        <p:spPr>
          <a:xfrm>
            <a:off x="3997261" y="5232567"/>
            <a:ext cx="12700" cy="191998"/>
          </a:xfrm>
          <a:prstGeom prst="rect">
            <a:avLst/>
          </a:pr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6" name="rect"/>
          <p:cNvSpPr/>
          <p:nvPr/>
        </p:nvSpPr>
        <p:spPr>
          <a:xfrm>
            <a:off x="2872974" y="4649768"/>
            <a:ext cx="12700" cy="167998"/>
          </a:xfrm>
          <a:prstGeom prst="rect">
            <a:avLst/>
          </a:pr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7" name="rect"/>
          <p:cNvSpPr/>
          <p:nvPr/>
        </p:nvSpPr>
        <p:spPr>
          <a:xfrm>
            <a:off x="4974315" y="3496999"/>
            <a:ext cx="3176" cy="654307"/>
          </a:xfrm>
          <a:prstGeom prst="rect">
            <a:avLst/>
          </a:prstGeom>
          <a:solidFill>
            <a:srgbClr val="59595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78" name="table 378"/>
          <p:cNvGraphicFramePr>
            <a:graphicFrameLocks noGrp="1"/>
          </p:cNvGraphicFramePr>
          <p:nvPr/>
        </p:nvGraphicFramePr>
        <p:xfrm>
          <a:off x="571815" y="3032338"/>
          <a:ext cx="8000365" cy="3222624"/>
        </p:xfrm>
        <a:graphic>
          <a:graphicData uri="http://schemas.openxmlformats.org/drawingml/2006/table">
            <a:tbl>
              <a:tblPr/>
              <a:tblGrid>
                <a:gridCol w="447040"/>
                <a:gridCol w="1589405"/>
                <a:gridCol w="33655"/>
                <a:gridCol w="1358900"/>
                <a:gridCol w="904239"/>
                <a:gridCol w="253365"/>
                <a:gridCol w="253365"/>
                <a:gridCol w="626109"/>
                <a:gridCol w="2534285"/>
              </a:tblGrid>
              <a:tr h="443865">
                <a:tc rowSpan="2">
                  <a:txBody>
                    <a:bodyPr vert="horz" wrap="square"/>
                    <a:lstStyle/>
                    <a:p>
                      <a:pPr algn="l" rtl="0" eaLnBrk="0">
                        <a:lnSpc>
                          <a:spcPct val="111000"/>
                        </a:lnSpc>
                      </a:pPr>
                      <a:endParaRPr lang="en-US" altLang="en-US" sz="400"/>
                    </a:p>
                    <a:p>
                      <a:pPr marL="76200" indent="6985" algn="l" rtl="0" eaLnBrk="0">
                        <a:lnSpc>
                          <a:spcPct val="109000"/>
                        </a:lnSpc>
                        <a:spcBef>
                          <a:spcPct val="0"/>
                        </a:spcBef>
                      </a:pPr>
                      <a:r>
                        <a:rPr sz="1200" b="1" spc="-40">
                          <a:solidFill>
                            <a:srgbClr val="FFFFFF">
                              <a:alpha val="100000"/>
                            </a:srgbClr>
                          </a:solidFill>
                          <a:latin typeface="微软雅黑"/>
                          <a:ea typeface="微软雅黑"/>
                          <a:cs typeface="微软雅黑"/>
                        </a:rPr>
                        <a:t>电池</a:t>
                      </a:r>
                      <a:r>
                        <a:rPr sz="1200" spc="0">
                          <a:solidFill>
                            <a:srgbClr val="FFFFFF">
                              <a:alpha val="100000"/>
                            </a:srgbClr>
                          </a:solidFill>
                          <a:latin typeface="微软雅黑"/>
                          <a:ea typeface="微软雅黑"/>
                          <a:cs typeface="微软雅黑"/>
                        </a:rPr>
                        <a:t> </a:t>
                      </a:r>
                      <a:r>
                        <a:rPr sz="1200" b="1" spc="-10">
                          <a:solidFill>
                            <a:srgbClr val="FFFFFF">
                              <a:alpha val="100000"/>
                            </a:srgbClr>
                          </a:solidFill>
                          <a:latin typeface="微软雅黑"/>
                          <a:ea typeface="微软雅黑"/>
                          <a:cs typeface="微软雅黑"/>
                        </a:rPr>
                        <a:t>种类</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65AF45"/>
                    </a:solidFill>
                  </a:tcPr>
                </a:tc>
                <a:tc rowSpan="2" gridSpan="2">
                  <a:txBody>
                    <a:bodyPr vert="horz" wrap="square"/>
                    <a:lstStyle/>
                    <a:p>
                      <a:pPr algn="l" rtl="0" eaLnBrk="0">
                        <a:lnSpc>
                          <a:spcPct val="132000"/>
                        </a:lnSpc>
                      </a:pPr>
                      <a:endParaRPr lang="en-US" altLang="en-US" sz="1000"/>
                    </a:p>
                    <a:p>
                      <a:pPr marL="509270" algn="l" rtl="0" eaLnBrk="0">
                        <a:lnSpc>
                          <a:spcPct val="90000"/>
                        </a:lnSpc>
                        <a:spcBef>
                          <a:spcPct val="0"/>
                        </a:spcBef>
                      </a:pPr>
                      <a:r>
                        <a:rPr sz="1200" b="1" spc="-10">
                          <a:solidFill>
                            <a:srgbClr val="FFFFFF">
                              <a:alpha val="100000"/>
                            </a:srgbClr>
                          </a:solidFill>
                          <a:latin typeface="微软雅黑"/>
                          <a:ea typeface="微软雅黑"/>
                          <a:cs typeface="微软雅黑"/>
                        </a:rPr>
                        <a:t>主要</a:t>
                      </a:r>
                      <a:r>
                        <a:rPr sz="1200" b="1" spc="0">
                          <a:solidFill>
                            <a:srgbClr val="FFFFFF">
                              <a:alpha val="100000"/>
                            </a:srgbClr>
                          </a:solidFill>
                          <a:latin typeface="微软雅黑"/>
                          <a:ea typeface="微软雅黑"/>
                          <a:cs typeface="微软雅黑"/>
                        </a:rPr>
                        <a:t>优点</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8BC53F"/>
                    </a:solidFill>
                  </a:tcPr>
                </a:tc>
                <a:tc rowSpan="2" h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8BC53F"/>
                    </a:solidFill>
                  </a:tcPr>
                </a:tc>
                <a:tc rowSpan="2">
                  <a:txBody>
                    <a:bodyPr vert="horz" wrap="square"/>
                    <a:lstStyle/>
                    <a:p>
                      <a:pPr algn="l" rtl="0" eaLnBrk="0">
                        <a:lnSpc>
                          <a:spcPct val="132000"/>
                        </a:lnSpc>
                      </a:pPr>
                      <a:endParaRPr lang="en-US" altLang="en-US" sz="1000"/>
                    </a:p>
                    <a:p>
                      <a:pPr marL="377825" algn="l" rtl="0" eaLnBrk="0">
                        <a:lnSpc>
                          <a:spcPct val="90000"/>
                        </a:lnSpc>
                        <a:spcBef>
                          <a:spcPct val="0"/>
                        </a:spcBef>
                      </a:pPr>
                      <a:r>
                        <a:rPr sz="1200" b="1" spc="-10">
                          <a:solidFill>
                            <a:srgbClr val="FFFFFF">
                              <a:alpha val="100000"/>
                            </a:srgbClr>
                          </a:solidFill>
                          <a:latin typeface="微软雅黑"/>
                          <a:ea typeface="微软雅黑"/>
                          <a:cs typeface="微软雅黑"/>
                        </a:rPr>
                        <a:t>主要</a:t>
                      </a:r>
                      <a:r>
                        <a:rPr sz="1200" b="1" spc="0">
                          <a:solidFill>
                            <a:srgbClr val="FFFFFF">
                              <a:alpha val="100000"/>
                            </a:srgbClr>
                          </a:solidFill>
                          <a:latin typeface="微软雅黑"/>
                          <a:ea typeface="微软雅黑"/>
                          <a:cs typeface="微软雅黑"/>
                        </a:rPr>
                        <a:t>缺点</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8BC53F"/>
                    </a:solidFill>
                  </a:tcPr>
                </a:tc>
                <a:tc rowSpan="2">
                  <a:txBody>
                    <a:bodyPr vert="horz" wrap="square"/>
                    <a:lstStyle/>
                    <a:p>
                      <a:pPr algn="l" rtl="0" eaLnBrk="0">
                        <a:lnSpc>
                          <a:spcPct val="132000"/>
                        </a:lnSpc>
                      </a:pPr>
                      <a:endParaRPr lang="en-US" altLang="en-US" sz="1000"/>
                    </a:p>
                    <a:p>
                      <a:pPr marL="149225" algn="l" rtl="0" eaLnBrk="0">
                        <a:lnSpc>
                          <a:spcPct val="90000"/>
                        </a:lnSpc>
                        <a:spcBef>
                          <a:spcPct val="0"/>
                        </a:spcBef>
                      </a:pPr>
                      <a:r>
                        <a:rPr sz="1200" b="1" spc="-10">
                          <a:solidFill>
                            <a:srgbClr val="FFFFFF">
                              <a:alpha val="100000"/>
                            </a:srgbClr>
                          </a:solidFill>
                          <a:latin typeface="微软雅黑"/>
                          <a:ea typeface="微软雅黑"/>
                          <a:cs typeface="微软雅黑"/>
                        </a:rPr>
                        <a:t>应用</a:t>
                      </a:r>
                      <a:r>
                        <a:rPr sz="1200" b="1" spc="0">
                          <a:solidFill>
                            <a:srgbClr val="FFFFFF">
                              <a:alpha val="100000"/>
                            </a:srgbClr>
                          </a:solidFill>
                          <a:latin typeface="微软雅黑"/>
                          <a:ea typeface="微软雅黑"/>
                          <a:cs typeface="微软雅黑"/>
                        </a:rPr>
                        <a:t>情况</a:t>
                      </a:r>
                      <a:endParaRPr lang="en-US" altLang="en-US" sz="12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8BC53F"/>
                    </a:solidFill>
                  </a:tcPr>
                </a:tc>
                <a:tc gridSpan="2">
                  <a:txBody>
                    <a:bodyPr vert="horz" wrap="square"/>
                    <a:lstStyle/>
                    <a:p>
                      <a:pPr algn="l" rtl="0" eaLnBrk="0">
                        <a:lnSpc>
                          <a:spcPct val="100000"/>
                        </a:lnSpc>
                      </a:pPr>
                      <a:endParaRPr lang="en-US" altLang="en-US" sz="10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a:noFill/>
                    </a:lnT>
                    <a:lnB>
                      <a:noFill/>
                    </a:lnB>
                  </a:tcPr>
                </a:tc>
                <a:tc hMerge="1">
                  <a:txBody>
                    <a:bodyPr vert="horz" wrap="square"/>
                    <a:lstStyle/>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a:noFill/>
                    </a:lnT>
                    <a:lnB>
                      <a:noFill/>
                    </a:lnB>
                  </a:tcPr>
                </a:tc>
                <a:tc rowSpan="3">
                  <a:txBody>
                    <a:bodyPr vert="horz" wrap="square"/>
                    <a:lstStyle/>
                    <a:p>
                      <a:pPr algn="l" rtl="0" eaLnBrk="0">
                        <a:lnSpc>
                          <a:spcPct val="187000"/>
                        </a:lnSpc>
                      </a:pPr>
                      <a:endParaRPr lang="en-US" altLang="en-US" sz="1000"/>
                    </a:p>
                    <a:p>
                      <a:pPr marL="133350" algn="l" rtl="0" eaLnBrk="0">
                        <a:lnSpc>
                          <a:spcPct val="81000"/>
                        </a:lnSpc>
                        <a:spcBef>
                          <a:spcPct val="0"/>
                        </a:spcBef>
                      </a:pPr>
                      <a:r>
                        <a:rPr sz="1200" b="1" spc="-10">
                          <a:solidFill>
                            <a:srgbClr val="595959">
                              <a:alpha val="100000"/>
                            </a:srgbClr>
                          </a:solidFill>
                          <a:latin typeface="微软雅黑"/>
                          <a:ea typeface="微软雅黑"/>
                          <a:cs typeface="微软雅黑"/>
                        </a:rPr>
                        <a:t>磷</a:t>
                      </a:r>
                      <a:r>
                        <a:rPr sz="1200" b="1" spc="0">
                          <a:solidFill>
                            <a:srgbClr val="595959">
                              <a:alpha val="100000"/>
                            </a:srgbClr>
                          </a:solidFill>
                          <a:latin typeface="微软雅黑"/>
                          <a:ea typeface="微软雅黑"/>
                          <a:cs typeface="微软雅黑"/>
                        </a:rPr>
                        <a:t>酸</a:t>
                      </a:r>
                      <a:endParaRPr lang="en-US" altLang="en-US" sz="1200"/>
                    </a:p>
                    <a:p>
                      <a:pPr marL="133985" algn="l" rtl="0" eaLnBrk="0">
                        <a:lnSpc>
                          <a:spcPts val="1510"/>
                        </a:lnSpc>
                      </a:pPr>
                      <a:r>
                        <a:rPr sz="1200" b="1" spc="-10">
                          <a:solidFill>
                            <a:srgbClr val="595959">
                              <a:alpha val="100000"/>
                            </a:srgbClr>
                          </a:solidFill>
                          <a:latin typeface="微软雅黑"/>
                          <a:ea typeface="微软雅黑"/>
                          <a:cs typeface="微软雅黑"/>
                        </a:rPr>
                        <a:t>铁</a:t>
                      </a:r>
                      <a:r>
                        <a:rPr sz="1200" b="1" spc="0">
                          <a:solidFill>
                            <a:srgbClr val="595959">
                              <a:alpha val="100000"/>
                            </a:srgbClr>
                          </a:solidFill>
                          <a:latin typeface="微软雅黑"/>
                          <a:ea typeface="微软雅黑"/>
                          <a:cs typeface="微软雅黑"/>
                        </a:rPr>
                        <a:t>锂</a:t>
                      </a:r>
                      <a:endParaRPr lang="en-US" altLang="en-US" sz="1200"/>
                    </a:p>
                  </a:txBody>
                  <a:tcPr marL="0" marR="0" marT="0" marB="0">
                    <a:lnL w="12700" cap="flat" cmpd="sng" algn="ctr">
                      <a:solidFill>
                        <a:srgbClr val="BFBFBF"/>
                      </a:solidFill>
                      <a:prstDash val="solid"/>
                      <a:round/>
                      <a:headEnd type="none" w="med" len="med"/>
                      <a:tailEnd type="none" w="med" len="med"/>
                    </a:lnL>
                    <a:lnR>
                      <a:noFill/>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c rowSpan="3">
                  <a:txBody>
                    <a:bodyPr vert="horz" wrap="square"/>
                    <a:lstStyle/>
                    <a:p>
                      <a:pPr algn="l" rtl="0" eaLnBrk="0">
                        <a:lnSpc>
                          <a:spcPct val="100000"/>
                        </a:lnSpc>
                      </a:pPr>
                      <a:endParaRPr lang="en-US" altLang="en-US" sz="600"/>
                    </a:p>
                    <a:p>
                      <a:pPr marL="191770" indent="-1905" algn="l" rtl="0" eaLnBrk="0">
                        <a:lnSpc>
                          <a:spcPct val="114000"/>
                        </a:lnSpc>
                        <a:spcBef>
                          <a:spcPts val="5"/>
                        </a:spcBef>
                      </a:pPr>
                      <a:r>
                        <a:rPr sz="900" b="1" spc="70">
                          <a:solidFill>
                            <a:srgbClr val="595959">
                              <a:alpha val="100000"/>
                            </a:srgbClr>
                          </a:solidFill>
                          <a:latin typeface="微软雅黑"/>
                          <a:ea typeface="微软雅黑"/>
                          <a:cs typeface="微软雅黑"/>
                        </a:rPr>
                        <a:t>优点：</a:t>
                      </a:r>
                      <a:r>
                        <a:rPr sz="900" spc="70">
                          <a:solidFill>
                            <a:srgbClr val="595959">
                              <a:alpha val="100000"/>
                            </a:srgbClr>
                          </a:solidFill>
                          <a:latin typeface="微软雅黑"/>
                          <a:ea typeface="微软雅黑"/>
                          <a:cs typeface="微软雅黑"/>
                        </a:rPr>
                        <a:t> 热稳定高，安全性好 ，循</a:t>
                      </a:r>
                      <a:r>
                        <a:rPr sz="900" spc="30">
                          <a:solidFill>
                            <a:srgbClr val="595959">
                              <a:alpha val="100000"/>
                            </a:srgbClr>
                          </a:solidFill>
                          <a:latin typeface="微软雅黑"/>
                          <a:ea typeface="微软雅黑"/>
                          <a:cs typeface="微软雅黑"/>
                        </a:rPr>
                        <a:t>环</a:t>
                      </a:r>
                      <a:r>
                        <a:rPr sz="900" spc="0">
                          <a:solidFill>
                            <a:srgbClr val="595959">
                              <a:alpha val="100000"/>
                            </a:srgbClr>
                          </a:solidFill>
                          <a:latin typeface="微软雅黑"/>
                          <a:ea typeface="微软雅黑"/>
                          <a:cs typeface="微软雅黑"/>
                        </a:rPr>
                        <a:t>寿命     </a:t>
                      </a:r>
                      <a:r>
                        <a:rPr sz="900" spc="60">
                          <a:solidFill>
                            <a:srgbClr val="595959">
                              <a:alpha val="100000"/>
                            </a:srgbClr>
                          </a:solidFill>
                          <a:latin typeface="微软雅黑"/>
                          <a:ea typeface="微软雅黑"/>
                          <a:cs typeface="微软雅黑"/>
                        </a:rPr>
                        <a:t>长， 原材料资源丰富 ，环境污染较</a:t>
                      </a:r>
                      <a:r>
                        <a:rPr sz="900" spc="20">
                          <a:solidFill>
                            <a:srgbClr val="595959">
                              <a:alpha val="100000"/>
                            </a:srgbClr>
                          </a:solidFill>
                          <a:latin typeface="微软雅黑"/>
                          <a:ea typeface="微软雅黑"/>
                          <a:cs typeface="微软雅黑"/>
                        </a:rPr>
                        <a:t>小</a:t>
                      </a:r>
                      <a:endParaRPr lang="en-US" altLang="en-US" sz="900"/>
                    </a:p>
                    <a:p>
                      <a:pPr algn="l" rtl="0" eaLnBrk="0">
                        <a:lnSpc>
                          <a:spcPct val="111000"/>
                        </a:lnSpc>
                      </a:pPr>
                      <a:endParaRPr lang="en-US" altLang="en-US" sz="400"/>
                    </a:p>
                    <a:p>
                      <a:pPr marL="189230" indent="1270" algn="l" rtl="0" eaLnBrk="0">
                        <a:lnSpc>
                          <a:spcPct val="114000"/>
                        </a:lnSpc>
                        <a:spcBef>
                          <a:spcPts val="5"/>
                        </a:spcBef>
                      </a:pPr>
                      <a:r>
                        <a:rPr sz="900" b="1" spc="70">
                          <a:solidFill>
                            <a:srgbClr val="595959">
                              <a:alpha val="100000"/>
                            </a:srgbClr>
                          </a:solidFill>
                          <a:latin typeface="微软雅黑"/>
                          <a:ea typeface="微软雅黑"/>
                          <a:cs typeface="微软雅黑"/>
                        </a:rPr>
                        <a:t>缺点：</a:t>
                      </a:r>
                      <a:r>
                        <a:rPr sz="900" spc="70">
                          <a:solidFill>
                            <a:srgbClr val="595959">
                              <a:alpha val="100000"/>
                            </a:srgbClr>
                          </a:solidFill>
                          <a:latin typeface="微软雅黑"/>
                          <a:ea typeface="微软雅黑"/>
                          <a:cs typeface="微软雅黑"/>
                        </a:rPr>
                        <a:t> 电导率低，体积过大 ，能</a:t>
                      </a:r>
                      <a:r>
                        <a:rPr sz="900" spc="30">
                          <a:solidFill>
                            <a:srgbClr val="595959">
                              <a:alpha val="100000"/>
                            </a:srgbClr>
                          </a:solidFill>
                          <a:latin typeface="微软雅黑"/>
                          <a:ea typeface="微软雅黑"/>
                          <a:cs typeface="微软雅黑"/>
                        </a:rPr>
                        <a:t>量</a:t>
                      </a:r>
                      <a:r>
                        <a:rPr sz="900" spc="0">
                          <a:solidFill>
                            <a:srgbClr val="595959">
                              <a:alpha val="100000"/>
                            </a:srgbClr>
                          </a:solidFill>
                          <a:latin typeface="微软雅黑"/>
                          <a:ea typeface="微软雅黑"/>
                          <a:cs typeface="微软雅黑"/>
                        </a:rPr>
                        <a:t>密度     </a:t>
                      </a:r>
                      <a:r>
                        <a:rPr sz="900" spc="100">
                          <a:solidFill>
                            <a:srgbClr val="595959">
                              <a:alpha val="100000"/>
                            </a:srgbClr>
                          </a:solidFill>
                          <a:latin typeface="微软雅黑"/>
                          <a:ea typeface="微软雅黑"/>
                          <a:cs typeface="微软雅黑"/>
                        </a:rPr>
                        <a:t>低，低温下循环性能极</a:t>
                      </a:r>
                      <a:r>
                        <a:rPr sz="900" spc="90">
                          <a:solidFill>
                            <a:srgbClr val="595959">
                              <a:alpha val="100000"/>
                            </a:srgbClr>
                          </a:solidFill>
                          <a:latin typeface="微软雅黑"/>
                          <a:ea typeface="微软雅黑"/>
                          <a:cs typeface="微软雅黑"/>
                        </a:rPr>
                        <a:t>差</a:t>
                      </a:r>
                      <a:endParaRPr lang="en-US" altLang="en-US" sz="900"/>
                    </a:p>
                  </a:txBody>
                  <a:tcPr marL="0" marR="0" marT="0" marB="0">
                    <a:lnL>
                      <a:noFill/>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r>
              <a:tr h="0">
                <a:tc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gridSpan="2"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hMerge="1"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rowSpan="6">
                  <a:txBody>
                    <a:bodyPr vert="horz" wrap="square"/>
                    <a:lstStyle/>
                    <a:p>
                      <a:pPr algn="l" rtl="0" eaLnBrk="0">
                        <a:lnSpc>
                          <a:spcPct val="100000"/>
                        </a:lnSpc>
                      </a:pPr>
                      <a:endParaRPr lang="en-US" altLang="en-US" sz="1000"/>
                    </a:p>
                  </a:txBody>
                  <a:tcPr marL="0" marR="0" marT="0" marB="0">
                    <a:lnL w="12700"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a:noFill/>
                    </a:lnT>
                    <a:lnB>
                      <a:noFill/>
                    </a:lnB>
                  </a:tcPr>
                </a:tc>
                <a:tc rowSpan="4">
                  <a:txBody>
                    <a:bodyPr vert="horz" wrap="square"/>
                    <a:lstStyle/>
                    <a:p>
                      <a:pPr algn="l" rtl="0" eaLnBrk="0">
                        <a:lnSpc>
                          <a:spcPct val="100000"/>
                        </a:lnSpc>
                      </a:pPr>
                      <a:endParaRPr lang="en-US" altLang="en-US" sz="1000"/>
                    </a:p>
                  </a:txBody>
                  <a:tcPr marL="0" marR="0" marT="0" marB="0">
                    <a:lnL w="9525"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c vMerge="1">
                  <a:txBody>
                    <a:bodyPr vert="horz" wrap="square"/>
                    <a:lstStyle/>
                    <a:p/>
                  </a:txBody>
                  <a:tcPr marL="0" marR="0" marT="0" marB="0">
                    <a:lnL w="12700" cap="flat" cmpd="sng" algn="ctr">
                      <a:solidFill>
                        <a:srgbClr val="BFBFBF"/>
                      </a:solidFill>
                      <a:prstDash val="solid"/>
                      <a:round/>
                      <a:headEnd type="none" w="med" len="med"/>
                      <a:tailEnd type="none" w="med" len="med"/>
                    </a:lnL>
                    <a:lnR>
                      <a:noFill/>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c vMerge="1">
                  <a:txBody>
                    <a:bodyPr vert="horz" wrap="square"/>
                    <a:lstStyle/>
                    <a:p/>
                  </a:txBody>
                  <a:tcPr marL="0" marR="0" marT="0" marB="0">
                    <a:lnL>
                      <a:noFill/>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r>
              <a:tr h="362584">
                <a:tc rowSpan="2">
                  <a:txBody>
                    <a:bodyPr vert="horz" wrap="square"/>
                    <a:lstStyle/>
                    <a:p>
                      <a:pPr algn="l" rtl="0" eaLnBrk="0">
                        <a:lnSpc>
                          <a:spcPct val="136000"/>
                        </a:lnSpc>
                      </a:pPr>
                      <a:endParaRPr lang="en-US" altLang="en-US" sz="1000"/>
                    </a:p>
                    <a:p>
                      <a:pPr marL="100965" algn="l" rtl="0" eaLnBrk="0">
                        <a:lnSpc>
                          <a:spcPct val="90000"/>
                        </a:lnSpc>
                        <a:spcBef>
                          <a:spcPct val="0"/>
                        </a:spcBef>
                      </a:pPr>
                      <a:r>
                        <a:rPr sz="900" spc="100">
                          <a:solidFill>
                            <a:srgbClr val="595959">
                              <a:alpha val="100000"/>
                            </a:srgbClr>
                          </a:solidFill>
                          <a:latin typeface="微软雅黑"/>
                          <a:ea typeface="微软雅黑"/>
                          <a:cs typeface="微软雅黑"/>
                        </a:rPr>
                        <a:t>铅</a:t>
                      </a:r>
                      <a:r>
                        <a:rPr sz="900" spc="80">
                          <a:solidFill>
                            <a:srgbClr val="595959">
                              <a:alpha val="100000"/>
                            </a:srgbClr>
                          </a:solidFill>
                          <a:latin typeface="微软雅黑"/>
                          <a:ea typeface="微软雅黑"/>
                          <a:cs typeface="微软雅黑"/>
                        </a:rPr>
                        <a:t>酸</a:t>
                      </a:r>
                      <a:endParaRPr lang="en-US" altLang="en-US" sz="900"/>
                    </a:p>
                    <a:p>
                      <a:pPr marL="107315" algn="l" rtl="0" eaLnBrk="0">
                        <a:lnSpc>
                          <a:spcPts val="1185"/>
                        </a:lnSpc>
                      </a:pPr>
                      <a:r>
                        <a:rPr sz="900" spc="70">
                          <a:solidFill>
                            <a:srgbClr val="595959">
                              <a:alpha val="100000"/>
                            </a:srgbClr>
                          </a:solidFill>
                          <a:latin typeface="微软雅黑"/>
                          <a:ea typeface="微软雅黑"/>
                          <a:cs typeface="微软雅黑"/>
                        </a:rPr>
                        <a:t>电</a:t>
                      </a:r>
                      <a:r>
                        <a:rPr sz="900" spc="60">
                          <a:solidFill>
                            <a:srgbClr val="595959">
                              <a:alpha val="100000"/>
                            </a:srgbClr>
                          </a:solidFill>
                          <a:latin typeface="微软雅黑"/>
                          <a:ea typeface="微软雅黑"/>
                          <a:cs typeface="微软雅黑"/>
                        </a:rPr>
                        <a:t>池</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rowSpan="2" gridSpan="2">
                  <a:txBody>
                    <a:bodyPr vert="horz" wrap="square"/>
                    <a:lstStyle/>
                    <a:p>
                      <a:pPr algn="l" rtl="0" eaLnBrk="0">
                        <a:lnSpc>
                          <a:spcPct val="119000"/>
                        </a:lnSpc>
                      </a:pPr>
                      <a:endParaRPr lang="en-US" altLang="en-US" sz="300"/>
                    </a:p>
                    <a:p>
                      <a:pPr marL="50165" algn="l" rtl="0" eaLnBrk="0">
                        <a:lnSpc>
                          <a:spcPct val="99000"/>
                        </a:lnSpc>
                        <a:spcBef>
                          <a:spcPct val="0"/>
                        </a:spcBef>
                      </a:pPr>
                      <a:r>
                        <a:rPr sz="900" spc="-10">
                          <a:solidFill>
                            <a:srgbClr val="595959">
                              <a:alpha val="100000"/>
                            </a:srgbClr>
                          </a:solidFill>
                          <a:latin typeface="微软雅黑"/>
                          <a:ea typeface="微软雅黑"/>
                          <a:cs typeface="微软雅黑"/>
                        </a:rPr>
                        <a:t>成本低、  无记忆效应、</a:t>
                      </a:r>
                      <a:r>
                        <a:rPr sz="900" spc="0">
                          <a:solidFill>
                            <a:srgbClr val="595959">
                              <a:alpha val="100000"/>
                            </a:srgbClr>
                          </a:solidFill>
                          <a:latin typeface="微软雅黑"/>
                          <a:ea typeface="微软雅黑"/>
                          <a:cs typeface="微软雅黑"/>
                        </a:rPr>
                        <a:t>浮充 能</a:t>
                      </a:r>
                      <a:endParaRPr lang="en-US" altLang="en-US" sz="900"/>
                    </a:p>
                    <a:p>
                      <a:pPr marL="50165" algn="l" rtl="0" eaLnBrk="0">
                        <a:lnSpc>
                          <a:spcPct val="99000"/>
                        </a:lnSpc>
                        <a:spcBef>
                          <a:spcPts val="130"/>
                        </a:spcBef>
                      </a:pPr>
                      <a:r>
                        <a:rPr sz="900" spc="50">
                          <a:solidFill>
                            <a:srgbClr val="595959">
                              <a:alpha val="100000"/>
                            </a:srgbClr>
                          </a:solidFill>
                          <a:latin typeface="微软雅黑"/>
                          <a:ea typeface="微软雅黑"/>
                          <a:cs typeface="微软雅黑"/>
                        </a:rPr>
                        <a:t>寿命好、安全稳定性好、  </a:t>
                      </a:r>
                      <a:r>
                        <a:rPr sz="900" spc="0">
                          <a:solidFill>
                            <a:srgbClr val="595959">
                              <a:alpha val="100000"/>
                            </a:srgbClr>
                          </a:solidFill>
                          <a:latin typeface="微软雅黑"/>
                          <a:ea typeface="微软雅黑"/>
                          <a:cs typeface="微软雅黑"/>
                        </a:rPr>
                        <a:t>大</a:t>
                      </a:r>
                      <a:endParaRPr lang="en-US" altLang="en-US" sz="900"/>
                    </a:p>
                    <a:p>
                      <a:pPr marL="120650" indent="-63500" algn="l" rtl="0" eaLnBrk="0">
                        <a:lnSpc>
                          <a:spcPct val="105000"/>
                        </a:lnSpc>
                        <a:spcBef>
                          <a:spcPts val="130"/>
                        </a:spcBef>
                      </a:pPr>
                      <a:r>
                        <a:rPr sz="900" spc="100">
                          <a:solidFill>
                            <a:srgbClr val="595959">
                              <a:alpha val="100000"/>
                            </a:srgbClr>
                          </a:solidFill>
                          <a:latin typeface="微软雅黑"/>
                          <a:ea typeface="微软雅黑"/>
                          <a:cs typeface="微软雅黑"/>
                        </a:rPr>
                        <a:t>电流放电性能好、高低温</a:t>
                      </a:r>
                      <a:r>
                        <a:rPr sz="900" spc="30">
                          <a:solidFill>
                            <a:srgbClr val="595959">
                              <a:alpha val="100000"/>
                            </a:srgbClr>
                          </a:solidFill>
                          <a:latin typeface="微软雅黑"/>
                          <a:ea typeface="微软雅黑"/>
                          <a:cs typeface="微软雅黑"/>
                        </a:rPr>
                        <a:t>放</a:t>
                      </a:r>
                      <a:r>
                        <a:rPr sz="900" spc="0">
                          <a:solidFill>
                            <a:srgbClr val="595959">
                              <a:alpha val="100000"/>
                            </a:srgbClr>
                          </a:solidFill>
                          <a:latin typeface="微软雅黑"/>
                          <a:ea typeface="微软雅黑"/>
                          <a:cs typeface="微软雅黑"/>
                        </a:rPr>
                        <a:t> </a:t>
                      </a:r>
                      <a:r>
                        <a:rPr sz="900" spc="70">
                          <a:solidFill>
                            <a:srgbClr val="595959">
                              <a:alpha val="100000"/>
                            </a:srgbClr>
                          </a:solidFill>
                          <a:latin typeface="微软雅黑"/>
                          <a:ea typeface="微软雅黑"/>
                          <a:cs typeface="微软雅黑"/>
                        </a:rPr>
                        <a:t>电性能较好 ，可完全回</a:t>
                      </a:r>
                      <a:r>
                        <a:rPr sz="900" spc="0">
                          <a:solidFill>
                            <a:srgbClr val="595959">
                              <a:alpha val="100000"/>
                            </a:srgbClr>
                          </a:solidFill>
                          <a:latin typeface="微软雅黑"/>
                          <a:ea typeface="微软雅黑"/>
                          <a:cs typeface="微软雅黑"/>
                        </a:rPr>
                        <a:t>收</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rowSpan="2" h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rowSpan="2">
                  <a:txBody>
                    <a:bodyPr vert="horz" wrap="square"/>
                    <a:lstStyle/>
                    <a:p>
                      <a:pPr algn="l" rtl="0" eaLnBrk="0">
                        <a:lnSpc>
                          <a:spcPct val="198000"/>
                        </a:lnSpc>
                      </a:pPr>
                      <a:endParaRPr lang="en-US" altLang="en-US" sz="100"/>
                    </a:p>
                    <a:p>
                      <a:pPr marL="17780" indent="90805" algn="l" rtl="0" eaLnBrk="0">
                        <a:lnSpc>
                          <a:spcPct val="113000"/>
                        </a:lnSpc>
                        <a:spcBef>
                          <a:spcPct val="0"/>
                        </a:spcBef>
                      </a:pPr>
                      <a:r>
                        <a:rPr sz="900" spc="80">
                          <a:solidFill>
                            <a:srgbClr val="595959">
                              <a:alpha val="100000"/>
                            </a:srgbClr>
                          </a:solidFill>
                          <a:latin typeface="微软雅黑"/>
                          <a:ea typeface="微软雅黑"/>
                          <a:cs typeface="微软雅黑"/>
                        </a:rPr>
                        <a:t>量密度较低，重量大</a:t>
                      </a:r>
                      <a:r>
                        <a:rPr sz="900" spc="60">
                          <a:solidFill>
                            <a:srgbClr val="595959">
                              <a:alpha val="100000"/>
                            </a:srgbClr>
                          </a:solidFill>
                          <a:latin typeface="微软雅黑"/>
                          <a:ea typeface="微软雅黑"/>
                          <a:cs typeface="微软雅黑"/>
                        </a:rPr>
                        <a:t>，</a:t>
                      </a:r>
                      <a:r>
                        <a:rPr sz="900" spc="0">
                          <a:solidFill>
                            <a:srgbClr val="595959">
                              <a:alpha val="100000"/>
                            </a:srgbClr>
                          </a:solidFill>
                          <a:latin typeface="微软雅黑"/>
                          <a:ea typeface="微软雅黑"/>
                          <a:cs typeface="微软雅黑"/>
                        </a:rPr>
                        <a:t>  </a:t>
                      </a:r>
                      <a:r>
                        <a:rPr sz="900" spc="60">
                          <a:solidFill>
                            <a:srgbClr val="595959">
                              <a:alpha val="100000"/>
                            </a:srgbClr>
                          </a:solidFill>
                          <a:latin typeface="微软雅黑"/>
                          <a:ea typeface="微软雅黑"/>
                          <a:cs typeface="微软雅黑"/>
                        </a:rPr>
                        <a:t>充电时间长， 循环</a:t>
                      </a:r>
                      <a:r>
                        <a:rPr sz="900" spc="10">
                          <a:solidFill>
                            <a:srgbClr val="595959">
                              <a:alpha val="100000"/>
                            </a:srgbClr>
                          </a:solidFill>
                          <a:latin typeface="微软雅黑"/>
                          <a:ea typeface="微软雅黑"/>
                          <a:cs typeface="微软雅黑"/>
                        </a:rPr>
                        <a:t>寿</a:t>
                      </a:r>
                      <a:r>
                        <a:rPr sz="900" spc="0">
                          <a:solidFill>
                            <a:srgbClr val="595959">
                              <a:alpha val="100000"/>
                            </a:srgbClr>
                          </a:solidFill>
                          <a:latin typeface="微软雅黑"/>
                          <a:ea typeface="微软雅黑"/>
                          <a:cs typeface="微软雅黑"/>
                        </a:rPr>
                        <a:t>命   </a:t>
                      </a:r>
                      <a:r>
                        <a:rPr sz="900" spc="60">
                          <a:solidFill>
                            <a:srgbClr val="595959">
                              <a:alpha val="100000"/>
                            </a:srgbClr>
                          </a:solidFill>
                          <a:latin typeface="微软雅黑"/>
                          <a:ea typeface="微软雅黑"/>
                          <a:cs typeface="微软雅黑"/>
                        </a:rPr>
                        <a:t>相对较低， 存在一</a:t>
                      </a:r>
                      <a:r>
                        <a:rPr sz="900" spc="10">
                          <a:solidFill>
                            <a:srgbClr val="595959">
                              <a:alpha val="100000"/>
                            </a:srgbClr>
                          </a:solidFill>
                          <a:latin typeface="微软雅黑"/>
                          <a:ea typeface="微软雅黑"/>
                          <a:cs typeface="微软雅黑"/>
                        </a:rPr>
                        <a:t>定</a:t>
                      </a:r>
                      <a:r>
                        <a:rPr sz="900" spc="0">
                          <a:solidFill>
                            <a:srgbClr val="595959">
                              <a:alpha val="100000"/>
                            </a:srgbClr>
                          </a:solidFill>
                          <a:latin typeface="微软雅黑"/>
                          <a:ea typeface="微软雅黑"/>
                          <a:cs typeface="微软雅黑"/>
                        </a:rPr>
                        <a:t>的</a:t>
                      </a:r>
                      <a:endParaRPr lang="en-US" altLang="en-US" sz="900"/>
                    </a:p>
                    <a:p>
                      <a:pPr marL="398145" algn="l" rtl="0" eaLnBrk="0">
                        <a:lnSpc>
                          <a:spcPct val="99000"/>
                        </a:lnSpc>
                        <a:spcBef>
                          <a:spcPts val="130"/>
                        </a:spcBef>
                      </a:pPr>
                      <a:r>
                        <a:rPr sz="900" spc="100">
                          <a:solidFill>
                            <a:srgbClr val="595959">
                              <a:alpha val="100000"/>
                            </a:srgbClr>
                          </a:solidFill>
                          <a:latin typeface="微软雅黑"/>
                          <a:ea typeface="微软雅黑"/>
                          <a:cs typeface="微软雅黑"/>
                        </a:rPr>
                        <a:t>排放污</a:t>
                      </a:r>
                      <a:r>
                        <a:rPr sz="900" spc="80">
                          <a:solidFill>
                            <a:srgbClr val="595959">
                              <a:alpha val="100000"/>
                            </a:srgbClr>
                          </a:solidFill>
                          <a:latin typeface="微软雅黑"/>
                          <a:ea typeface="微软雅黑"/>
                          <a:cs typeface="微软雅黑"/>
                        </a:rPr>
                        <a:t>染</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rowSpan="2">
                  <a:txBody>
                    <a:bodyPr vert="horz" wrap="square"/>
                    <a:lstStyle/>
                    <a:p>
                      <a:pPr algn="l" rtl="0" eaLnBrk="0">
                        <a:lnSpc>
                          <a:spcPct val="119000"/>
                        </a:lnSpc>
                      </a:pPr>
                      <a:endParaRPr lang="en-US" altLang="en-US" sz="1000"/>
                    </a:p>
                    <a:p>
                      <a:pPr algn="l" rtl="0" eaLnBrk="0">
                        <a:lnSpc>
                          <a:spcPct val="8000"/>
                        </a:lnSpc>
                      </a:pPr>
                      <a:endParaRPr lang="en-US" altLang="en-US" sz="100"/>
                    </a:p>
                    <a:p>
                      <a:pPr marL="144780" indent="-72390" algn="l" rtl="0" eaLnBrk="0">
                        <a:lnSpc>
                          <a:spcPct val="114000"/>
                        </a:lnSpc>
                      </a:pPr>
                      <a:r>
                        <a:rPr sz="900" spc="100">
                          <a:solidFill>
                            <a:srgbClr val="595959">
                              <a:alpha val="100000"/>
                            </a:srgbClr>
                          </a:solidFill>
                          <a:latin typeface="微软雅黑"/>
                          <a:ea typeface="微软雅黑"/>
                          <a:cs typeface="微软雅黑"/>
                        </a:rPr>
                        <a:t>在两轮电动</a:t>
                      </a:r>
                      <a:r>
                        <a:rPr sz="900" spc="80">
                          <a:solidFill>
                            <a:srgbClr val="595959">
                              <a:alpha val="100000"/>
                            </a:srgbClr>
                          </a:solidFill>
                          <a:latin typeface="微软雅黑"/>
                          <a:ea typeface="微软雅黑"/>
                          <a:cs typeface="微软雅黑"/>
                        </a:rPr>
                        <a:t>车</a:t>
                      </a:r>
                      <a:r>
                        <a:rPr sz="900" spc="0">
                          <a:solidFill>
                            <a:srgbClr val="595959">
                              <a:alpha val="100000"/>
                            </a:srgbClr>
                          </a:solidFill>
                          <a:latin typeface="微软雅黑"/>
                          <a:ea typeface="微软雅黑"/>
                          <a:cs typeface="微软雅黑"/>
                        </a:rPr>
                        <a:t>  </a:t>
                      </a:r>
                      <a:r>
                        <a:rPr sz="900" spc="90">
                          <a:solidFill>
                            <a:srgbClr val="595959">
                              <a:alpha val="100000"/>
                            </a:srgbClr>
                          </a:solidFill>
                          <a:latin typeface="微软雅黑"/>
                          <a:ea typeface="微软雅黑"/>
                          <a:cs typeface="微软雅黑"/>
                        </a:rPr>
                        <a:t>中应用成</a:t>
                      </a:r>
                      <a:r>
                        <a:rPr sz="900" spc="50">
                          <a:solidFill>
                            <a:srgbClr val="595959">
                              <a:alpha val="100000"/>
                            </a:srgbClr>
                          </a:solidFill>
                          <a:latin typeface="微软雅黑"/>
                          <a:ea typeface="微软雅黑"/>
                          <a:cs typeface="微软雅黑"/>
                        </a:rPr>
                        <a:t>熟</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vMerge="1">
                  <a:txBody>
                    <a:bodyPr vert="horz" wrap="square"/>
                    <a:lstStyle/>
                    <a:p/>
                  </a:txBody>
                  <a:tcPr marL="0" marR="0" marT="0" marB="0">
                    <a:lnL w="12700"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a:noFill/>
                    </a:lnT>
                    <a:lnB>
                      <a:noFill/>
                    </a:lnB>
                  </a:tcPr>
                </a:tc>
                <a:tc vMerge="1">
                  <a:txBody>
                    <a:bodyPr vert="horz" wrap="square"/>
                    <a:lstStyle/>
                    <a:p/>
                  </a:txBody>
                  <a:tcPr marL="0" marR="0" marT="0" marB="0">
                    <a:lnL w="9525"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c vMerge="1">
                  <a:txBody>
                    <a:bodyPr vert="horz" wrap="square"/>
                    <a:lstStyle/>
                    <a:p/>
                  </a:txBody>
                  <a:tcPr marL="0" marR="0" marT="0" marB="0">
                    <a:lnL w="12700" cap="flat" cmpd="sng" algn="ctr">
                      <a:solidFill>
                        <a:srgbClr val="BFBFBF"/>
                      </a:solidFill>
                      <a:prstDash val="solid"/>
                      <a:round/>
                      <a:headEnd type="none" w="med" len="med"/>
                      <a:tailEnd type="none" w="med" len="med"/>
                    </a:lnL>
                    <a:lnR>
                      <a:noFill/>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c vMerge="1">
                  <a:txBody>
                    <a:bodyPr vert="horz" wrap="square"/>
                    <a:lstStyle/>
                    <a:p/>
                  </a:txBody>
                  <a:tcPr marL="0" marR="0" marT="0" marB="0">
                    <a:lnL>
                      <a:noFill/>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r>
              <a:tr h="306704">
                <a:tc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gridSpan="2"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hMerge="1"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vMerge="1">
                  <a:txBody>
                    <a:bodyPr vert="horz" wrap="square"/>
                    <a:lstStyle/>
                    <a:p/>
                  </a:txBody>
                  <a:tcPr marL="0" marR="0" marT="0" marB="0">
                    <a:lnL w="12700"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a:noFill/>
                    </a:lnT>
                    <a:lnB>
                      <a:noFill/>
                    </a:lnB>
                  </a:tcPr>
                </a:tc>
                <a:tc vMerge="1">
                  <a:txBody>
                    <a:bodyPr vert="horz" wrap="square"/>
                    <a:lstStyle/>
                    <a:p/>
                  </a:txBody>
                  <a:tcPr marL="0" marR="0" marT="0" marB="0">
                    <a:lnL w="9525"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c rowSpan="3" gridSpan="2">
                  <a:txBody>
                    <a:bodyPr vert="horz" wrap="square"/>
                    <a:lstStyle/>
                    <a:p>
                      <a:pPr algn="l" rtl="0" eaLnBrk="0">
                        <a:lnSpc>
                          <a:spcPct val="105000"/>
                        </a:lnSpc>
                      </a:pPr>
                      <a:endParaRPr lang="en-US" altLang="en-US" sz="1000"/>
                    </a:p>
                    <a:p>
                      <a:pPr algn="l" rtl="0" eaLnBrk="0">
                        <a:lnSpc>
                          <a:spcPct val="8000"/>
                        </a:lnSpc>
                      </a:pPr>
                      <a:endParaRPr lang="en-US" altLang="en-US" sz="100"/>
                    </a:p>
                    <a:p>
                      <a:pPr marL="816610" indent="-635" algn="l" rtl="0" eaLnBrk="0">
                        <a:lnSpc>
                          <a:spcPct val="114000"/>
                        </a:lnSpc>
                      </a:pPr>
                      <a:r>
                        <a:rPr sz="900" b="1" spc="50">
                          <a:solidFill>
                            <a:srgbClr val="595959">
                              <a:alpha val="100000"/>
                            </a:srgbClr>
                          </a:solidFill>
                          <a:latin typeface="微软雅黑"/>
                          <a:ea typeface="微软雅黑"/>
                          <a:cs typeface="微软雅黑"/>
                        </a:rPr>
                        <a:t>优点：</a:t>
                      </a:r>
                      <a:r>
                        <a:rPr sz="900" spc="50">
                          <a:solidFill>
                            <a:srgbClr val="595959">
                              <a:alpha val="100000"/>
                            </a:srgbClr>
                          </a:solidFill>
                          <a:latin typeface="微软雅黑"/>
                          <a:ea typeface="微软雅黑"/>
                          <a:cs typeface="微软雅黑"/>
                        </a:rPr>
                        <a:t> 倍率性能好 ，制备比较容易</a:t>
                      </a:r>
                      <a:r>
                        <a:rPr sz="900" spc="3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，成     </a:t>
                      </a:r>
                      <a:r>
                        <a:rPr sz="900" spc="80">
                          <a:solidFill>
                            <a:srgbClr val="595959">
                              <a:alpha val="100000"/>
                            </a:srgbClr>
                          </a:solidFill>
                          <a:latin typeface="微软雅黑"/>
                          <a:ea typeface="微软雅黑"/>
                          <a:cs typeface="微软雅黑"/>
                        </a:rPr>
                        <a:t>本较低， 稳定性强，低温</a:t>
                      </a:r>
                      <a:r>
                        <a:rPr sz="900" spc="50">
                          <a:solidFill>
                            <a:srgbClr val="595959">
                              <a:alpha val="100000"/>
                            </a:srgbClr>
                          </a:solidFill>
                          <a:latin typeface="微软雅黑"/>
                          <a:ea typeface="微软雅黑"/>
                          <a:cs typeface="微软雅黑"/>
                        </a:rPr>
                        <a:t>性</a:t>
                      </a:r>
                      <a:r>
                        <a:rPr sz="900" spc="0">
                          <a:solidFill>
                            <a:srgbClr val="595959">
                              <a:alpha val="100000"/>
                            </a:srgbClr>
                          </a:solidFill>
                          <a:latin typeface="微软雅黑"/>
                          <a:ea typeface="微软雅黑"/>
                          <a:cs typeface="微软雅黑"/>
                        </a:rPr>
                        <a:t>强</a:t>
                      </a:r>
                      <a:endParaRPr lang="en-US" altLang="en-US" sz="900"/>
                    </a:p>
                    <a:p>
                      <a:pPr algn="l" rtl="0" eaLnBrk="0">
                        <a:lnSpc>
                          <a:spcPct val="108000"/>
                        </a:lnSpc>
                      </a:pPr>
                      <a:endParaRPr lang="en-US" altLang="en-US" sz="400"/>
                    </a:p>
                    <a:p>
                      <a:pPr marL="815975" indent="635" algn="l" rtl="0" eaLnBrk="0">
                        <a:lnSpc>
                          <a:spcPct val="113000"/>
                        </a:lnSpc>
                        <a:spcBef>
                          <a:spcPct val="0"/>
                        </a:spcBef>
                      </a:pPr>
                      <a:r>
                        <a:rPr sz="900" b="1" spc="60">
                          <a:solidFill>
                            <a:srgbClr val="595959">
                              <a:alpha val="100000"/>
                            </a:srgbClr>
                          </a:solidFill>
                          <a:latin typeface="微软雅黑"/>
                          <a:ea typeface="微软雅黑"/>
                          <a:cs typeface="微软雅黑"/>
                        </a:rPr>
                        <a:t>缺点：</a:t>
                      </a:r>
                      <a:r>
                        <a:rPr sz="900" spc="60">
                          <a:solidFill>
                            <a:srgbClr val="595959">
                              <a:alpha val="100000"/>
                            </a:srgbClr>
                          </a:solidFill>
                          <a:latin typeface="微软雅黑"/>
                          <a:ea typeface="微软雅黑"/>
                          <a:cs typeface="微软雅黑"/>
                        </a:rPr>
                        <a:t> 高温性能和循环性能不佳 ，通</a:t>
                      </a:r>
                      <a:r>
                        <a:rPr sz="900" spc="50">
                          <a:solidFill>
                            <a:srgbClr val="595959">
                              <a:alpha val="100000"/>
                            </a:srgbClr>
                          </a:solidFill>
                          <a:latin typeface="微软雅黑"/>
                          <a:ea typeface="微软雅黑"/>
                          <a:cs typeface="微软雅黑"/>
                        </a:rPr>
                        <a:t>过</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技术创新可提高循环次数，提升容量</a:t>
                      </a:r>
                      <a:r>
                        <a:rPr sz="900" spc="80">
                          <a:solidFill>
                            <a:srgbClr val="595959">
                              <a:alpha val="100000"/>
                            </a:srgbClr>
                          </a:solidFill>
                          <a:latin typeface="微软雅黑"/>
                          <a:ea typeface="微软雅黑"/>
                          <a:cs typeface="微软雅黑"/>
                        </a:rPr>
                        <a:t>，</a:t>
                      </a:r>
                      <a:r>
                        <a:rPr sz="900" spc="0">
                          <a:solidFill>
                            <a:srgbClr val="595959">
                              <a:alpha val="100000"/>
                            </a:srgbClr>
                          </a:solidFill>
                          <a:latin typeface="微软雅黑"/>
                          <a:ea typeface="微软雅黑"/>
                          <a:cs typeface="微软雅黑"/>
                        </a:rPr>
                        <a:t>     </a:t>
                      </a:r>
                      <a:r>
                        <a:rPr sz="900" spc="70">
                          <a:solidFill>
                            <a:srgbClr val="595959">
                              <a:alpha val="100000"/>
                            </a:srgbClr>
                          </a:solidFill>
                          <a:latin typeface="微软雅黑"/>
                          <a:ea typeface="微软雅黑"/>
                          <a:cs typeface="微软雅黑"/>
                        </a:rPr>
                        <a:t>增强高低温性能等，  目前在两轮</a:t>
                      </a:r>
                      <a:r>
                        <a:rPr sz="900" spc="30">
                          <a:solidFill>
                            <a:srgbClr val="595959">
                              <a:alpha val="100000"/>
                            </a:srgbClr>
                          </a:solidFill>
                          <a:latin typeface="微软雅黑"/>
                          <a:ea typeface="微软雅黑"/>
                          <a:cs typeface="微软雅黑"/>
                        </a:rPr>
                        <a:t>电</a:t>
                      </a:r>
                      <a:r>
                        <a:rPr sz="900" spc="0">
                          <a:solidFill>
                            <a:srgbClr val="595959">
                              <a:alpha val="100000"/>
                            </a:srgbClr>
                          </a:solidFill>
                          <a:latin typeface="微软雅黑"/>
                          <a:ea typeface="微软雅黑"/>
                          <a:cs typeface="微软雅黑"/>
                        </a:rPr>
                        <a:t>动车     </a:t>
                      </a:r>
                      <a:r>
                        <a:rPr sz="900" spc="100">
                          <a:solidFill>
                            <a:srgbClr val="595959">
                              <a:alpha val="100000"/>
                            </a:srgbClr>
                          </a:solidFill>
                          <a:latin typeface="微软雅黑"/>
                          <a:ea typeface="微软雅黑"/>
                          <a:cs typeface="微软雅黑"/>
                        </a:rPr>
                        <a:t>中加大使</a:t>
                      </a:r>
                      <a:r>
                        <a:rPr sz="900" spc="80">
                          <a:solidFill>
                            <a:srgbClr val="595959">
                              <a:alpha val="100000"/>
                            </a:srgbClr>
                          </a:solidFill>
                          <a:latin typeface="微软雅黑"/>
                          <a:ea typeface="微软雅黑"/>
                          <a:cs typeface="微软雅黑"/>
                        </a:rPr>
                        <a:t>用</a:t>
                      </a:r>
                      <a:endParaRPr lang="en-US" altLang="en-US" sz="9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c rowSpan="3" hMerge="1">
                  <a:txBody>
                    <a:bodyPr vert="horz" wrap="square"/>
                    <a:lstStyle/>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r>
              <a:tr h="359409">
                <a:tc rowSpan="2">
                  <a:txBody>
                    <a:bodyPr vert="horz" wrap="square"/>
                    <a:lstStyle/>
                    <a:p>
                      <a:pPr algn="l" rtl="0" eaLnBrk="0">
                        <a:lnSpc>
                          <a:spcPct val="113000"/>
                        </a:lnSpc>
                      </a:pPr>
                      <a:endParaRPr lang="en-US" altLang="en-US" sz="1000"/>
                    </a:p>
                    <a:p>
                      <a:pPr algn="l" rtl="0" eaLnBrk="0">
                        <a:lnSpc>
                          <a:spcPct val="113000"/>
                        </a:lnSpc>
                      </a:pPr>
                      <a:endParaRPr lang="en-US" altLang="en-US" sz="1000"/>
                    </a:p>
                    <a:p>
                      <a:pPr algn="l" rtl="0" eaLnBrk="0">
                        <a:lnSpc>
                          <a:spcPct val="7000"/>
                        </a:lnSpc>
                      </a:pPr>
                      <a:endParaRPr lang="en-US" altLang="en-US" sz="100"/>
                    </a:p>
                    <a:p>
                      <a:pPr marL="107315" indent="-69850" algn="l" rtl="0" eaLnBrk="0">
                        <a:lnSpc>
                          <a:spcPct val="115000"/>
                        </a:lnSpc>
                      </a:pPr>
                      <a:r>
                        <a:rPr sz="900" spc="100">
                          <a:solidFill>
                            <a:srgbClr val="595959">
                              <a:alpha val="100000"/>
                            </a:srgbClr>
                          </a:solidFill>
                          <a:latin typeface="微软雅黑"/>
                          <a:ea typeface="微软雅黑"/>
                          <a:cs typeface="微软雅黑"/>
                        </a:rPr>
                        <a:t>钠离</a:t>
                      </a:r>
                      <a:r>
                        <a:rPr sz="900" spc="80">
                          <a:solidFill>
                            <a:srgbClr val="595959">
                              <a:alpha val="100000"/>
                            </a:srgbClr>
                          </a:solidFill>
                          <a:latin typeface="微软雅黑"/>
                          <a:ea typeface="微软雅黑"/>
                          <a:cs typeface="微软雅黑"/>
                        </a:rPr>
                        <a:t>子</a:t>
                      </a:r>
                      <a:r>
                        <a:rPr sz="900" spc="0">
                          <a:solidFill>
                            <a:srgbClr val="595959">
                              <a:alpha val="100000"/>
                            </a:srgbClr>
                          </a:solidFill>
                          <a:latin typeface="微软雅黑"/>
                          <a:ea typeface="微软雅黑"/>
                          <a:cs typeface="微软雅黑"/>
                        </a:rPr>
                        <a:t> </a:t>
                      </a:r>
                      <a:r>
                        <a:rPr sz="900" spc="70">
                          <a:solidFill>
                            <a:srgbClr val="595959">
                              <a:alpha val="100000"/>
                            </a:srgbClr>
                          </a:solidFill>
                          <a:latin typeface="微软雅黑"/>
                          <a:ea typeface="微软雅黑"/>
                          <a:cs typeface="微软雅黑"/>
                        </a:rPr>
                        <a:t>电</a:t>
                      </a:r>
                      <a:r>
                        <a:rPr sz="900" spc="60">
                          <a:solidFill>
                            <a:srgbClr val="595959">
                              <a:alpha val="100000"/>
                            </a:srgbClr>
                          </a:solidFill>
                          <a:latin typeface="微软雅黑"/>
                          <a:ea typeface="微软雅黑"/>
                          <a:cs typeface="微软雅黑"/>
                        </a:rPr>
                        <a:t>池</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D9D9D9"/>
                    </a:solidFill>
                  </a:tcPr>
                </a:tc>
                <a:tc rowSpan="2" gridSpan="2">
                  <a:txBody>
                    <a:bodyPr vert="horz" wrap="square"/>
                    <a:lstStyle/>
                    <a:p>
                      <a:pPr algn="l" rtl="0" eaLnBrk="0">
                        <a:lnSpc>
                          <a:spcPct val="128000"/>
                        </a:lnSpc>
                      </a:pPr>
                      <a:endParaRPr lang="en-US" altLang="en-US" sz="1000"/>
                    </a:p>
                    <a:p>
                      <a:pPr algn="l" rtl="0" eaLnBrk="0">
                        <a:lnSpc>
                          <a:spcPct val="7000"/>
                        </a:lnSpc>
                      </a:pPr>
                      <a:endParaRPr lang="en-US" altLang="en-US" sz="100"/>
                    </a:p>
                    <a:p>
                      <a:pPr marL="50165" indent="0" algn="l" rtl="0" eaLnBrk="0">
                        <a:lnSpc>
                          <a:spcPct val="113000"/>
                        </a:lnSpc>
                      </a:pPr>
                      <a:r>
                        <a:rPr sz="900" spc="50">
                          <a:solidFill>
                            <a:srgbClr val="595959">
                              <a:alpha val="100000"/>
                            </a:srgbClr>
                          </a:solidFill>
                          <a:latin typeface="微软雅黑"/>
                          <a:ea typeface="微软雅黑"/>
                          <a:cs typeface="微软雅黑"/>
                        </a:rPr>
                        <a:t>成本较低、安全性高、  能</a:t>
                      </a:r>
                      <a:r>
                        <a:rPr sz="900" spc="10">
                          <a:solidFill>
                            <a:srgbClr val="595959">
                              <a:alpha val="100000"/>
                            </a:srgbClr>
                          </a:solidFill>
                          <a:latin typeface="微软雅黑"/>
                          <a:ea typeface="微软雅黑"/>
                          <a:cs typeface="微软雅黑"/>
                        </a:rPr>
                        <a:t>量</a:t>
                      </a:r>
                      <a:r>
                        <a:rPr sz="900" spc="0">
                          <a:solidFill>
                            <a:srgbClr val="595959">
                              <a:alpha val="100000"/>
                            </a:srgbClr>
                          </a:solidFill>
                          <a:latin typeface="微软雅黑"/>
                          <a:ea typeface="微软雅黑"/>
                          <a:cs typeface="微软雅黑"/>
                        </a:rPr>
                        <a:t> </a:t>
                      </a:r>
                      <a:r>
                        <a:rPr sz="900" spc="50">
                          <a:solidFill>
                            <a:srgbClr val="595959">
                              <a:alpha val="100000"/>
                            </a:srgbClr>
                          </a:solidFill>
                          <a:latin typeface="微软雅黑"/>
                          <a:ea typeface="微软雅黑"/>
                          <a:cs typeface="微软雅黑"/>
                        </a:rPr>
                        <a:t>密度较高、  热稳定性</a:t>
                      </a:r>
                      <a:r>
                        <a:rPr sz="900" spc="10">
                          <a:solidFill>
                            <a:srgbClr val="595959">
                              <a:alpha val="100000"/>
                            </a:srgbClr>
                          </a:solidFill>
                          <a:latin typeface="微软雅黑"/>
                          <a:ea typeface="微软雅黑"/>
                          <a:cs typeface="微软雅黑"/>
                        </a:rPr>
                        <a:t>优</a:t>
                      </a:r>
                      <a:r>
                        <a:rPr sz="900" spc="0">
                          <a:solidFill>
                            <a:srgbClr val="595959">
                              <a:alpha val="100000"/>
                            </a:srgbClr>
                          </a:solidFill>
                          <a:latin typeface="微软雅黑"/>
                          <a:ea typeface="微软雅黑"/>
                          <a:cs typeface="微软雅黑"/>
                        </a:rPr>
                        <a:t>异、  </a:t>
                      </a:r>
                      <a:r>
                        <a:rPr sz="900" spc="100">
                          <a:solidFill>
                            <a:srgbClr val="595959">
                              <a:alpha val="100000"/>
                            </a:srgbClr>
                          </a:solidFill>
                          <a:latin typeface="微软雅黑"/>
                          <a:ea typeface="微软雅黑"/>
                          <a:cs typeface="微软雅黑"/>
                        </a:rPr>
                        <a:t>低温性能优于锂电池、可</a:t>
                      </a:r>
                      <a:r>
                        <a:rPr sz="900" spc="90">
                          <a:solidFill>
                            <a:srgbClr val="595959">
                              <a:alpha val="100000"/>
                            </a:srgbClr>
                          </a:solidFill>
                          <a:latin typeface="微软雅黑"/>
                          <a:ea typeface="微软雅黑"/>
                          <a:cs typeface="微软雅黑"/>
                        </a:rPr>
                        <a:t>高</a:t>
                      </a:r>
                      <a:endParaRPr lang="en-US" altLang="en-US" sz="900"/>
                    </a:p>
                    <a:p>
                      <a:pPr marL="558165" algn="l" rtl="0" eaLnBrk="0">
                        <a:lnSpc>
                          <a:spcPct val="99000"/>
                        </a:lnSpc>
                        <a:spcBef>
                          <a:spcPts val="130"/>
                        </a:spcBef>
                      </a:pPr>
                      <a:r>
                        <a:rPr sz="900" spc="100">
                          <a:solidFill>
                            <a:srgbClr val="595959">
                              <a:alpha val="100000"/>
                            </a:srgbClr>
                          </a:solidFill>
                          <a:latin typeface="微软雅黑"/>
                          <a:ea typeface="微软雅黑"/>
                          <a:cs typeface="微软雅黑"/>
                        </a:rPr>
                        <a:t>倍率充</a:t>
                      </a:r>
                      <a:r>
                        <a:rPr sz="900" spc="90">
                          <a:solidFill>
                            <a:srgbClr val="595959">
                              <a:alpha val="100000"/>
                            </a:srgbClr>
                          </a:solidFill>
                          <a:latin typeface="微软雅黑"/>
                          <a:ea typeface="微软雅黑"/>
                          <a:cs typeface="微软雅黑"/>
                        </a:rPr>
                        <a:t>电</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2F2F2"/>
                      </a:solidFill>
                      <a:prstDash val="solid"/>
                      <a:round/>
                      <a:headEnd type="none" w="med" len="med"/>
                      <a:tailEnd type="none" w="med" len="med"/>
                    </a:lnB>
                    <a:solidFill>
                      <a:srgbClr val="F2F2F2"/>
                    </a:solidFill>
                  </a:tcPr>
                </a:tc>
                <a:tc rowSpan="2" h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2F2F2"/>
                      </a:solidFill>
                      <a:prstDash val="solid"/>
                      <a:round/>
                      <a:headEnd type="none" w="med" len="med"/>
                      <a:tailEnd type="none" w="med" len="med"/>
                    </a:lnB>
                    <a:solidFill>
                      <a:srgbClr val="F2F2F2"/>
                    </a:solidFill>
                  </a:tcPr>
                </a:tc>
                <a:tc rowSpan="2">
                  <a:txBody>
                    <a:bodyPr vert="horz" wrap="square"/>
                    <a:lstStyle/>
                    <a:p>
                      <a:pPr algn="l" rtl="0" eaLnBrk="0">
                        <a:lnSpc>
                          <a:spcPct val="194000"/>
                        </a:lnSpc>
                      </a:pPr>
                      <a:endParaRPr lang="en-US" altLang="en-US" sz="1000"/>
                    </a:p>
                    <a:p>
                      <a:pPr algn="l" rtl="0" eaLnBrk="0">
                        <a:lnSpc>
                          <a:spcPct val="7000"/>
                        </a:lnSpc>
                      </a:pPr>
                      <a:endParaRPr lang="en-US" altLang="en-US" sz="100"/>
                    </a:p>
                    <a:p>
                      <a:pPr marL="46355" algn="l" rtl="0" eaLnBrk="0">
                        <a:lnSpc>
                          <a:spcPct val="99000"/>
                        </a:lnSpc>
                      </a:pPr>
                      <a:r>
                        <a:rPr sz="900" spc="100">
                          <a:solidFill>
                            <a:srgbClr val="595959">
                              <a:alpha val="100000"/>
                            </a:srgbClr>
                          </a:solidFill>
                          <a:latin typeface="微软雅黑"/>
                          <a:ea typeface="微软雅黑"/>
                          <a:cs typeface="微软雅黑"/>
                        </a:rPr>
                        <a:t>能量密度低于锂离子</a:t>
                      </a:r>
                      <a:r>
                        <a:rPr sz="900" spc="80">
                          <a:solidFill>
                            <a:srgbClr val="595959">
                              <a:alpha val="100000"/>
                            </a:srgbClr>
                          </a:solidFill>
                          <a:latin typeface="微软雅黑"/>
                          <a:ea typeface="微软雅黑"/>
                          <a:cs typeface="微软雅黑"/>
                        </a:rPr>
                        <a:t>电</a:t>
                      </a:r>
                      <a:endParaRPr lang="en-US" altLang="en-US" sz="900"/>
                    </a:p>
                    <a:p>
                      <a:pPr marL="45720" algn="l" rtl="0" eaLnBrk="0">
                        <a:lnSpc>
                          <a:spcPct val="98000"/>
                        </a:lnSpc>
                        <a:spcBef>
                          <a:spcPts val="140"/>
                        </a:spcBef>
                      </a:pPr>
                      <a:r>
                        <a:rPr sz="900" spc="100">
                          <a:solidFill>
                            <a:srgbClr val="595959">
                              <a:alpha val="100000"/>
                            </a:srgbClr>
                          </a:solidFill>
                          <a:latin typeface="微软雅黑"/>
                          <a:ea typeface="微软雅黑"/>
                          <a:cs typeface="微软雅黑"/>
                        </a:rPr>
                        <a:t>池，电池循环寿命低</a:t>
                      </a:r>
                      <a:r>
                        <a:rPr sz="900" spc="80">
                          <a:solidFill>
                            <a:srgbClr val="595959">
                              <a:alpha val="100000"/>
                            </a:srgbClr>
                          </a:solidFill>
                          <a:latin typeface="微软雅黑"/>
                          <a:ea typeface="微软雅黑"/>
                          <a:cs typeface="微软雅黑"/>
                        </a:rPr>
                        <a:t>于</a:t>
                      </a:r>
                      <a:endParaRPr lang="en-US" altLang="en-US" sz="900"/>
                    </a:p>
                    <a:p>
                      <a:pPr marL="363220" algn="l" rtl="0" eaLnBrk="0">
                        <a:lnSpc>
                          <a:spcPct val="99000"/>
                        </a:lnSpc>
                        <a:spcBef>
                          <a:spcPts val="130"/>
                        </a:spcBef>
                      </a:pPr>
                      <a:r>
                        <a:rPr sz="900" spc="100">
                          <a:solidFill>
                            <a:srgbClr val="595959">
                              <a:alpha val="100000"/>
                            </a:srgbClr>
                          </a:solidFill>
                          <a:latin typeface="微软雅黑"/>
                          <a:ea typeface="微软雅黑"/>
                          <a:cs typeface="微软雅黑"/>
                        </a:rPr>
                        <a:t>锂离子电</a:t>
                      </a:r>
                      <a:r>
                        <a:rPr sz="900" spc="80">
                          <a:solidFill>
                            <a:srgbClr val="595959">
                              <a:alpha val="100000"/>
                            </a:srgbClr>
                          </a:solidFill>
                          <a:latin typeface="微软雅黑"/>
                          <a:ea typeface="微软雅黑"/>
                          <a:cs typeface="微软雅黑"/>
                        </a:rPr>
                        <a:t>池</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2F2F2"/>
                      </a:solidFill>
                      <a:prstDash val="solid"/>
                      <a:round/>
                      <a:headEnd type="none" w="med" len="med"/>
                      <a:tailEnd type="none" w="med" len="med"/>
                    </a:lnB>
                    <a:solidFill>
                      <a:srgbClr val="F2F2F2"/>
                    </a:solidFill>
                  </a:tcPr>
                </a:tc>
                <a:tc rowSpan="2">
                  <a:txBody>
                    <a:bodyPr vert="horz" wrap="square"/>
                    <a:lstStyle/>
                    <a:p>
                      <a:pPr algn="l" rtl="0" eaLnBrk="0">
                        <a:lnSpc>
                          <a:spcPct val="195000"/>
                        </a:lnSpc>
                      </a:pPr>
                      <a:endParaRPr lang="en-US" altLang="en-US" sz="1000"/>
                    </a:p>
                    <a:p>
                      <a:pPr marL="72390" algn="l" rtl="0" eaLnBrk="0">
                        <a:lnSpc>
                          <a:spcPct val="98000"/>
                        </a:lnSpc>
                        <a:spcBef>
                          <a:spcPts val="5"/>
                        </a:spcBef>
                      </a:pPr>
                      <a:r>
                        <a:rPr sz="900" spc="100">
                          <a:solidFill>
                            <a:srgbClr val="595959">
                              <a:alpha val="100000"/>
                            </a:srgbClr>
                          </a:solidFill>
                          <a:latin typeface="微软雅黑"/>
                          <a:ea typeface="微软雅黑"/>
                          <a:cs typeface="微软雅黑"/>
                        </a:rPr>
                        <a:t>技术尚在验</a:t>
                      </a:r>
                      <a:r>
                        <a:rPr sz="900" spc="80">
                          <a:solidFill>
                            <a:srgbClr val="595959">
                              <a:alpha val="100000"/>
                            </a:srgbClr>
                          </a:solidFill>
                          <a:latin typeface="微软雅黑"/>
                          <a:ea typeface="微软雅黑"/>
                          <a:cs typeface="微软雅黑"/>
                        </a:rPr>
                        <a:t>证</a:t>
                      </a:r>
                      <a:endParaRPr lang="en-US" altLang="en-US" sz="900"/>
                    </a:p>
                    <a:p>
                      <a:pPr marL="78740" algn="l" rtl="0" eaLnBrk="0">
                        <a:lnSpc>
                          <a:spcPct val="99000"/>
                        </a:lnSpc>
                        <a:spcBef>
                          <a:spcPts val="130"/>
                        </a:spcBef>
                      </a:pPr>
                      <a:r>
                        <a:rPr sz="900" spc="40">
                          <a:solidFill>
                            <a:srgbClr val="595959">
                              <a:alpha val="100000"/>
                            </a:srgbClr>
                          </a:solidFill>
                          <a:latin typeface="微软雅黑"/>
                          <a:ea typeface="微软雅黑"/>
                          <a:cs typeface="微软雅黑"/>
                        </a:rPr>
                        <a:t>阶段 ，产业</a:t>
                      </a:r>
                      <a:r>
                        <a:rPr sz="900" spc="30">
                          <a:solidFill>
                            <a:srgbClr val="595959">
                              <a:alpha val="100000"/>
                            </a:srgbClr>
                          </a:solidFill>
                          <a:latin typeface="微软雅黑"/>
                          <a:ea typeface="微软雅黑"/>
                          <a:cs typeface="微软雅黑"/>
                        </a:rPr>
                        <a:t>待</a:t>
                      </a:r>
                      <a:endParaRPr lang="en-US" altLang="en-US" sz="900"/>
                    </a:p>
                    <a:p>
                      <a:pPr marL="326390" algn="l" rtl="0" eaLnBrk="0">
                        <a:lnSpc>
                          <a:spcPct val="98000"/>
                        </a:lnSpc>
                        <a:spcBef>
                          <a:spcPts val="140"/>
                        </a:spcBef>
                      </a:pPr>
                      <a:r>
                        <a:rPr sz="900" spc="100">
                          <a:solidFill>
                            <a:srgbClr val="595959">
                              <a:alpha val="100000"/>
                            </a:srgbClr>
                          </a:solidFill>
                          <a:latin typeface="微软雅黑"/>
                          <a:ea typeface="微软雅黑"/>
                          <a:cs typeface="微软雅黑"/>
                        </a:rPr>
                        <a:t>发</a:t>
                      </a:r>
                      <a:r>
                        <a:rPr sz="900" spc="80">
                          <a:solidFill>
                            <a:srgbClr val="595959">
                              <a:alpha val="100000"/>
                            </a:srgbClr>
                          </a:solidFill>
                          <a:latin typeface="微软雅黑"/>
                          <a:ea typeface="微软雅黑"/>
                          <a:cs typeface="微软雅黑"/>
                        </a:rPr>
                        <a:t>展</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2F2F2"/>
                      </a:solidFill>
                      <a:prstDash val="solid"/>
                      <a:round/>
                      <a:headEnd type="none" w="med" len="med"/>
                      <a:tailEnd type="none" w="med" len="med"/>
                    </a:lnB>
                    <a:solidFill>
                      <a:srgbClr val="F2F2F2"/>
                    </a:solidFill>
                  </a:tcPr>
                </a:tc>
                <a:tc vMerge="1">
                  <a:txBody>
                    <a:bodyPr vert="horz" wrap="square"/>
                    <a:lstStyle/>
                    <a:p/>
                  </a:txBody>
                  <a:tcPr marL="0" marR="0" marT="0" marB="0">
                    <a:lnL w="12700"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a:noFill/>
                    </a:lnT>
                    <a:lnB>
                      <a:noFill/>
                    </a:lnB>
                  </a:tcPr>
                </a:tc>
                <a:tc vMerge="1">
                  <a:txBody>
                    <a:bodyPr vert="horz" wrap="square"/>
                    <a:lstStyle/>
                    <a:p/>
                  </a:txBody>
                  <a:tcPr marL="0" marR="0" marT="0" marB="0">
                    <a:lnL w="9525"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c gridSpan="2" vMerge="1">
                  <a:txBody>
                    <a:bodyPr vert="horz" wrap="square"/>
                    <a:lstStyle/>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c hMerge="1" vMerge="1">
                  <a:txBody>
                    <a:bodyPr vert="horz" wrap="square"/>
                    <a:lstStyle/>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r>
              <a:tr h="644525">
                <a:tc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gridSpan="2"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2F2F2"/>
                      </a:solidFill>
                      <a:prstDash val="solid"/>
                      <a:round/>
                      <a:headEnd type="none" w="med" len="med"/>
                      <a:tailEnd type="none" w="med" len="med"/>
                    </a:lnB>
                  </a:tcPr>
                </a:tc>
                <a:tc hMerge="1"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2F2F2"/>
                      </a:solidFill>
                      <a:prstDash val="solid"/>
                      <a:round/>
                      <a:headEnd type="none" w="med" len="med"/>
                      <a:tailEnd type="none" w="med" len="med"/>
                    </a:lnB>
                  </a:tcPr>
                </a:tc>
                <a:tc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2F2F2"/>
                      </a:solidFill>
                      <a:prstDash val="solid"/>
                      <a:round/>
                      <a:headEnd type="none" w="med" len="med"/>
                      <a:tailEnd type="none" w="med" len="med"/>
                    </a:lnB>
                  </a:tcPr>
                </a:tc>
                <a:tc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2F2F2"/>
                      </a:solidFill>
                      <a:prstDash val="solid"/>
                      <a:round/>
                      <a:headEnd type="none" w="med" len="med"/>
                      <a:tailEnd type="none" w="med" len="med"/>
                    </a:lnB>
                  </a:tcPr>
                </a:tc>
                <a:tc vMerge="1">
                  <a:txBody>
                    <a:bodyPr vert="horz" wrap="square"/>
                    <a:lstStyle/>
                    <a:p/>
                  </a:txBody>
                  <a:tcPr marL="0" marR="0" marT="0" marB="0">
                    <a:lnL w="12700"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a:noFill/>
                    </a:lnT>
                    <a:lnB>
                      <a:noFill/>
                    </a:lnB>
                  </a:tcPr>
                </a:tc>
                <a:tc rowSpan="2">
                  <a:txBody>
                    <a:bodyPr vert="horz" wrap="square"/>
                    <a:lstStyle/>
                    <a:p>
                      <a:pPr algn="l" rtl="0" eaLnBrk="0">
                        <a:lnSpc>
                          <a:spcPct val="100000"/>
                        </a:lnSpc>
                      </a:pPr>
                      <a:endParaRPr lang="en-US" altLang="en-US" sz="1000"/>
                    </a:p>
                  </a:txBody>
                  <a:tcPr marL="0" marR="0" marT="0" marB="0">
                    <a:lnL w="9525"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c gridSpan="2" vMerge="1">
                  <a:txBody>
                    <a:bodyPr vert="horz" wrap="square"/>
                    <a:lstStyle/>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c hMerge="1" vMerge="1">
                  <a:txBody>
                    <a:bodyPr vert="horz" wrap="square"/>
                    <a:lstStyle/>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r>
              <a:tr h="523240">
                <a:tc rowSpan="3">
                  <a:txBody>
                    <a:bodyPr vert="horz" wrap="square"/>
                    <a:lstStyle/>
                    <a:p>
                      <a:pPr algn="l" rtl="0" eaLnBrk="0">
                        <a:lnSpc>
                          <a:spcPct val="110000"/>
                        </a:lnSpc>
                      </a:pPr>
                      <a:endParaRPr lang="en-US" altLang="en-US" sz="1000"/>
                    </a:p>
                    <a:p>
                      <a:pPr algn="l" rtl="0" eaLnBrk="0">
                        <a:lnSpc>
                          <a:spcPct val="111000"/>
                        </a:lnSpc>
                      </a:pPr>
                      <a:endParaRPr lang="en-US" altLang="en-US" sz="1000"/>
                    </a:p>
                    <a:p>
                      <a:pPr algn="l" rtl="0" eaLnBrk="0">
                        <a:lnSpc>
                          <a:spcPct val="9000"/>
                        </a:lnSpc>
                      </a:pPr>
                      <a:endParaRPr lang="en-US" altLang="en-US" sz="100"/>
                    </a:p>
                    <a:p>
                      <a:pPr marL="107315" indent="-70485" algn="l" rtl="0" eaLnBrk="0">
                        <a:lnSpc>
                          <a:spcPct val="115000"/>
                        </a:lnSpc>
                      </a:pPr>
                      <a:r>
                        <a:rPr sz="900" spc="100">
                          <a:solidFill>
                            <a:srgbClr val="595959">
                              <a:alpha val="100000"/>
                            </a:srgbClr>
                          </a:solidFill>
                          <a:latin typeface="微软雅黑"/>
                          <a:ea typeface="微软雅黑"/>
                          <a:cs typeface="微软雅黑"/>
                        </a:rPr>
                        <a:t>锂离</a:t>
                      </a:r>
                      <a:r>
                        <a:rPr sz="900" spc="80">
                          <a:solidFill>
                            <a:srgbClr val="595959">
                              <a:alpha val="100000"/>
                            </a:srgbClr>
                          </a:solidFill>
                          <a:latin typeface="微软雅黑"/>
                          <a:ea typeface="微软雅黑"/>
                          <a:cs typeface="微软雅黑"/>
                        </a:rPr>
                        <a:t>子</a:t>
                      </a:r>
                      <a:r>
                        <a:rPr sz="900" spc="0">
                          <a:solidFill>
                            <a:srgbClr val="595959">
                              <a:alpha val="100000"/>
                            </a:srgbClr>
                          </a:solidFill>
                          <a:latin typeface="微软雅黑"/>
                          <a:ea typeface="微软雅黑"/>
                          <a:cs typeface="微软雅黑"/>
                        </a:rPr>
                        <a:t> </a:t>
                      </a:r>
                      <a:r>
                        <a:rPr sz="900" spc="70">
                          <a:solidFill>
                            <a:srgbClr val="595959">
                              <a:alpha val="100000"/>
                            </a:srgbClr>
                          </a:solidFill>
                          <a:latin typeface="微软雅黑"/>
                          <a:ea typeface="微软雅黑"/>
                          <a:cs typeface="微软雅黑"/>
                        </a:rPr>
                        <a:t>电</a:t>
                      </a:r>
                      <a:r>
                        <a:rPr sz="900" spc="60">
                          <a:solidFill>
                            <a:srgbClr val="595959">
                              <a:alpha val="100000"/>
                            </a:srgbClr>
                          </a:solidFill>
                          <a:latin typeface="微软雅黑"/>
                          <a:ea typeface="微软雅黑"/>
                          <a:cs typeface="微软雅黑"/>
                        </a:rPr>
                        <a:t>池</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solidFill>
                      <a:srgbClr val="F2F2F2"/>
                    </a:solidFill>
                  </a:tcPr>
                </a:tc>
                <a:tc rowSpan="3">
                  <a:txBody>
                    <a:bodyPr vert="horz" wrap="square"/>
                    <a:lstStyle/>
                    <a:p>
                      <a:pPr algn="l" rtl="0" eaLnBrk="0">
                        <a:lnSpc>
                          <a:spcPct val="189000"/>
                        </a:lnSpc>
                      </a:pPr>
                      <a:endParaRPr lang="en-US" altLang="en-US" sz="1000"/>
                    </a:p>
                    <a:p>
                      <a:pPr algn="l" rtl="0" eaLnBrk="0">
                        <a:lnSpc>
                          <a:spcPct val="9000"/>
                        </a:lnSpc>
                      </a:pPr>
                      <a:endParaRPr lang="en-US" altLang="en-US" sz="100"/>
                    </a:p>
                    <a:p>
                      <a:pPr marL="51435" algn="l" rtl="0" eaLnBrk="0">
                        <a:lnSpc>
                          <a:spcPct val="99000"/>
                        </a:lnSpc>
                      </a:pPr>
                      <a:r>
                        <a:rPr sz="900" spc="10">
                          <a:solidFill>
                            <a:srgbClr val="595959">
                              <a:alpha val="100000"/>
                            </a:srgbClr>
                          </a:solidFill>
                          <a:latin typeface="微软雅黑"/>
                          <a:ea typeface="微软雅黑"/>
                          <a:cs typeface="微软雅黑"/>
                        </a:rPr>
                        <a:t>重量轻、  比能量高、</a:t>
                      </a:r>
                      <a:r>
                        <a:rPr sz="900" spc="0">
                          <a:solidFill>
                            <a:srgbClr val="595959">
                              <a:alpha val="100000"/>
                            </a:srgbClr>
                          </a:solidFill>
                          <a:latin typeface="微软雅黑"/>
                          <a:ea typeface="微软雅黑"/>
                          <a:cs typeface="微软雅黑"/>
                        </a:rPr>
                        <a:t>  循环寿</a:t>
                      </a:r>
                      <a:endParaRPr lang="en-US" altLang="en-US" sz="900"/>
                    </a:p>
                    <a:p>
                      <a:pPr marL="50800" algn="l" rtl="0" eaLnBrk="0">
                        <a:lnSpc>
                          <a:spcPct val="99000"/>
                        </a:lnSpc>
                        <a:spcBef>
                          <a:spcPts val="130"/>
                        </a:spcBef>
                      </a:pPr>
                      <a:r>
                        <a:rPr sz="900" spc="10">
                          <a:solidFill>
                            <a:srgbClr val="595959">
                              <a:alpha val="100000"/>
                            </a:srgbClr>
                          </a:solidFill>
                          <a:latin typeface="微软雅黑"/>
                          <a:ea typeface="微软雅黑"/>
                          <a:cs typeface="微软雅黑"/>
                        </a:rPr>
                        <a:t>命长、  无记忆效应、 </a:t>
                      </a:r>
                      <a:r>
                        <a:rPr sz="900" spc="0">
                          <a:solidFill>
                            <a:srgbClr val="595959">
                              <a:alpha val="100000"/>
                            </a:srgbClr>
                          </a:solidFill>
                          <a:latin typeface="微软雅黑"/>
                          <a:ea typeface="微软雅黑"/>
                          <a:cs typeface="微软雅黑"/>
                        </a:rPr>
                        <a:t> 充电时</a:t>
                      </a:r>
                      <a:endParaRPr lang="en-US" altLang="en-US" sz="900"/>
                    </a:p>
                    <a:p>
                      <a:pPr marL="692150" algn="l" rtl="0" eaLnBrk="0">
                        <a:lnSpc>
                          <a:spcPct val="98000"/>
                        </a:lnSpc>
                        <a:spcBef>
                          <a:spcPts val="140"/>
                        </a:spcBef>
                      </a:pPr>
                      <a:r>
                        <a:rPr sz="900" spc="70">
                          <a:solidFill>
                            <a:srgbClr val="595959">
                              <a:alpha val="100000"/>
                            </a:srgbClr>
                          </a:solidFill>
                          <a:latin typeface="微软雅黑"/>
                          <a:ea typeface="微软雅黑"/>
                          <a:cs typeface="微软雅黑"/>
                        </a:rPr>
                        <a:t>间</a:t>
                      </a:r>
                      <a:r>
                        <a:rPr sz="900" spc="60">
                          <a:solidFill>
                            <a:srgbClr val="595959">
                              <a:alpha val="100000"/>
                            </a:srgbClr>
                          </a:solidFill>
                          <a:latin typeface="微软雅黑"/>
                          <a:ea typeface="微软雅黑"/>
                          <a:cs typeface="微软雅黑"/>
                        </a:rPr>
                        <a:t>短</a:t>
                      </a:r>
                      <a:endParaRPr lang="en-US" altLang="en-US" sz="900"/>
                    </a:p>
                  </a:txBody>
                  <a:tcPr marL="0" marR="0" marT="0" marB="0">
                    <a:lnL w="12700" cap="flat" cmpd="sng" algn="ctr">
                      <a:solidFill>
                        <a:srgbClr val="FFFFFF"/>
                      </a:solidFill>
                      <a:prstDash val="solid"/>
                      <a:round/>
                      <a:headEnd type="none" w="med" len="med"/>
                      <a:tailEnd type="none" w="med" len="med"/>
                    </a:lnL>
                    <a:lnR>
                      <a:noFill/>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rowSpan="3">
                  <a:txBody>
                    <a:bodyPr vert="horz" wrap="square"/>
                    <a:lstStyle/>
                    <a:p>
                      <a:pPr algn="l" rtl="0" eaLnBrk="0">
                        <a:lnSpc>
                          <a:spcPct val="100000"/>
                        </a:lnSpc>
                      </a:pPr>
                      <a:endParaRPr lang="en-US" altLang="en-US" sz="1000"/>
                    </a:p>
                  </a:txBody>
                  <a:tcPr marL="0" marR="0" marT="0" marB="0">
                    <a:lnL>
                      <a:noFill/>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rowSpan="3">
                  <a:txBody>
                    <a:bodyPr vert="horz" wrap="square"/>
                    <a:lstStyle/>
                    <a:p>
                      <a:pPr algn="l" rtl="0" eaLnBrk="0">
                        <a:lnSpc>
                          <a:spcPct val="123000"/>
                        </a:lnSpc>
                      </a:pPr>
                      <a:endParaRPr lang="en-US" altLang="en-US" sz="1000"/>
                    </a:p>
                    <a:p>
                      <a:pPr algn="l" rtl="0" eaLnBrk="0">
                        <a:lnSpc>
                          <a:spcPct val="9000"/>
                        </a:lnSpc>
                      </a:pPr>
                      <a:endParaRPr lang="en-US" altLang="en-US" sz="100"/>
                    </a:p>
                    <a:p>
                      <a:pPr marL="17145" indent="92075" algn="l" rtl="0" eaLnBrk="0">
                        <a:lnSpc>
                          <a:spcPct val="113000"/>
                        </a:lnSpc>
                      </a:pPr>
                      <a:r>
                        <a:rPr sz="900" spc="90">
                          <a:solidFill>
                            <a:srgbClr val="595959">
                              <a:alpha val="100000"/>
                            </a:srgbClr>
                          </a:solidFill>
                          <a:latin typeface="微软雅黑"/>
                          <a:ea typeface="微软雅黑"/>
                          <a:cs typeface="微软雅黑"/>
                        </a:rPr>
                        <a:t>本高、安全性能较差</a:t>
                      </a:r>
                      <a:r>
                        <a:rPr sz="900" spc="20">
                          <a:solidFill>
                            <a:srgbClr val="595959">
                              <a:alpha val="100000"/>
                            </a:srgbClr>
                          </a:solidFill>
                          <a:latin typeface="微软雅黑"/>
                          <a:ea typeface="微软雅黑"/>
                          <a:cs typeface="微软雅黑"/>
                        </a:rPr>
                        <a:t>、</a:t>
                      </a:r>
                      <a:r>
                        <a:rPr sz="900" spc="0">
                          <a:solidFill>
                            <a:srgbClr val="595959">
                              <a:alpha val="100000"/>
                            </a:srgbClr>
                          </a:solidFill>
                          <a:latin typeface="微软雅黑"/>
                          <a:ea typeface="微软雅黑"/>
                          <a:cs typeface="微软雅黑"/>
                        </a:rPr>
                        <a:t>  </a:t>
                      </a:r>
                      <a:r>
                        <a:rPr sz="900" spc="90">
                          <a:solidFill>
                            <a:srgbClr val="595959">
                              <a:alpha val="100000"/>
                            </a:srgbClr>
                          </a:solidFill>
                          <a:latin typeface="微软雅黑"/>
                          <a:ea typeface="微软雅黑"/>
                          <a:cs typeface="微软雅黑"/>
                        </a:rPr>
                        <a:t>大电流放电性能较差</a:t>
                      </a:r>
                      <a:r>
                        <a:rPr sz="900" spc="70">
                          <a:solidFill>
                            <a:srgbClr val="595959">
                              <a:alpha val="100000"/>
                            </a:srgbClr>
                          </a:solidFill>
                          <a:latin typeface="微软雅黑"/>
                          <a:ea typeface="微软雅黑"/>
                          <a:cs typeface="微软雅黑"/>
                        </a:rPr>
                        <a:t>、</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大容量制造技术尚待</a:t>
                      </a:r>
                      <a:r>
                        <a:rPr sz="900" spc="80">
                          <a:solidFill>
                            <a:srgbClr val="595959">
                              <a:alpha val="100000"/>
                            </a:srgbClr>
                          </a:solidFill>
                          <a:latin typeface="微软雅黑"/>
                          <a:ea typeface="微软雅黑"/>
                          <a:cs typeface="微软雅黑"/>
                        </a:rPr>
                        <a:t>进</a:t>
                      </a:r>
                      <a:endParaRPr lang="en-US" altLang="en-US" sz="900"/>
                    </a:p>
                    <a:p>
                      <a:pPr marL="82550" algn="l" rtl="0" eaLnBrk="0">
                        <a:lnSpc>
                          <a:spcPct val="99000"/>
                        </a:lnSpc>
                        <a:spcBef>
                          <a:spcPts val="130"/>
                        </a:spcBef>
                      </a:pPr>
                      <a:r>
                        <a:rPr sz="900" spc="100">
                          <a:solidFill>
                            <a:srgbClr val="595959">
                              <a:alpha val="100000"/>
                            </a:srgbClr>
                          </a:solidFill>
                          <a:latin typeface="微软雅黑"/>
                          <a:ea typeface="微软雅黑"/>
                          <a:cs typeface="微软雅黑"/>
                        </a:rPr>
                        <a:t>步、回收经济价值</a:t>
                      </a:r>
                      <a:r>
                        <a:rPr sz="900" spc="70">
                          <a:solidFill>
                            <a:srgbClr val="595959">
                              <a:alpha val="100000"/>
                            </a:srgbClr>
                          </a:solidFill>
                          <a:latin typeface="微软雅黑"/>
                          <a:ea typeface="微软雅黑"/>
                          <a:cs typeface="微软雅黑"/>
                        </a:rPr>
                        <a:t>低</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rowSpan="3">
                  <a:txBody>
                    <a:bodyPr vert="horz" wrap="square"/>
                    <a:lstStyle/>
                    <a:p>
                      <a:pPr algn="l" rtl="0" eaLnBrk="0">
                        <a:lnSpc>
                          <a:spcPct val="111000"/>
                        </a:lnSpc>
                      </a:pPr>
                      <a:endParaRPr lang="en-US" altLang="en-US" sz="1000"/>
                    </a:p>
                    <a:p>
                      <a:pPr algn="l" rtl="0" eaLnBrk="0">
                        <a:lnSpc>
                          <a:spcPct val="112000"/>
                        </a:lnSpc>
                      </a:pPr>
                      <a:endParaRPr lang="en-US" altLang="en-US" sz="1000"/>
                    </a:p>
                    <a:p>
                      <a:pPr algn="l" rtl="0" eaLnBrk="0">
                        <a:lnSpc>
                          <a:spcPct val="9000"/>
                        </a:lnSpc>
                      </a:pPr>
                      <a:endParaRPr lang="en-US" altLang="en-US" sz="100"/>
                    </a:p>
                    <a:p>
                      <a:pPr marL="144780" indent="-72390" algn="l" rtl="0" eaLnBrk="0">
                        <a:lnSpc>
                          <a:spcPct val="114000"/>
                        </a:lnSpc>
                      </a:pPr>
                      <a:r>
                        <a:rPr sz="900" spc="100">
                          <a:solidFill>
                            <a:srgbClr val="595959">
                              <a:alpha val="100000"/>
                            </a:srgbClr>
                          </a:solidFill>
                          <a:latin typeface="微软雅黑"/>
                          <a:ea typeface="微软雅黑"/>
                          <a:cs typeface="微软雅黑"/>
                        </a:rPr>
                        <a:t>在两轮电动</a:t>
                      </a:r>
                      <a:r>
                        <a:rPr sz="900" spc="80">
                          <a:solidFill>
                            <a:srgbClr val="595959">
                              <a:alpha val="100000"/>
                            </a:srgbClr>
                          </a:solidFill>
                          <a:latin typeface="微软雅黑"/>
                          <a:ea typeface="微软雅黑"/>
                          <a:cs typeface="微软雅黑"/>
                        </a:rPr>
                        <a:t>车</a:t>
                      </a:r>
                      <a:r>
                        <a:rPr sz="900" spc="0">
                          <a:solidFill>
                            <a:srgbClr val="595959">
                              <a:alpha val="100000"/>
                            </a:srgbClr>
                          </a:solidFill>
                          <a:latin typeface="微软雅黑"/>
                          <a:ea typeface="微软雅黑"/>
                          <a:cs typeface="微软雅黑"/>
                        </a:rPr>
                        <a:t>  </a:t>
                      </a:r>
                      <a:r>
                        <a:rPr sz="900" spc="90">
                          <a:solidFill>
                            <a:srgbClr val="595959">
                              <a:alpha val="100000"/>
                            </a:srgbClr>
                          </a:solidFill>
                          <a:latin typeface="微软雅黑"/>
                          <a:ea typeface="微软雅黑"/>
                          <a:cs typeface="微软雅黑"/>
                        </a:rPr>
                        <a:t>中加速应</a:t>
                      </a:r>
                      <a:r>
                        <a:rPr sz="900" spc="50">
                          <a:solidFill>
                            <a:srgbClr val="595959">
                              <a:alpha val="100000"/>
                            </a:srgbClr>
                          </a:solidFill>
                          <a:latin typeface="微软雅黑"/>
                          <a:ea typeface="微软雅黑"/>
                          <a:cs typeface="微软雅黑"/>
                        </a:rPr>
                        <a:t>用</a:t>
                      </a:r>
                      <a:endParaRPr lang="en-US" altLang="en-US" sz="900"/>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vMerge="1">
                  <a:txBody>
                    <a:bodyPr vert="horz" wrap="square"/>
                    <a:lstStyle/>
                    <a:p/>
                  </a:txBody>
                  <a:tcPr marL="0" marR="0" marT="0" marB="0">
                    <a:lnL w="12700"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a:noFill/>
                    </a:lnT>
                    <a:lnB>
                      <a:noFill/>
                    </a:lnB>
                  </a:tcPr>
                </a:tc>
                <a:tc vMerge="1">
                  <a:txBody>
                    <a:bodyPr vert="horz" wrap="square"/>
                    <a:lstStyle/>
                    <a:p/>
                  </a:txBody>
                  <a:tcPr marL="0" marR="0" marT="0" marB="0">
                    <a:lnL w="9525"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c rowSpan="3">
                  <a:txBody>
                    <a:bodyPr vert="eaVert" wrap="square"/>
                    <a:lstStyle/>
                    <a:p>
                      <a:pPr algn="l" rtl="0" eaLnBrk="0">
                        <a:lnSpc>
                          <a:spcPct val="171000"/>
                        </a:lnSpc>
                      </a:pPr>
                      <a:endParaRPr lang="en-US" altLang="en-US" sz="1000"/>
                    </a:p>
                    <a:p>
                      <a:pPr algn="l" rtl="0" eaLnBrk="0">
                        <a:lnSpc>
                          <a:spcPct val="7000"/>
                        </a:lnSpc>
                      </a:pPr>
                      <a:endParaRPr lang="en-US" altLang="en-US" sz="100"/>
                    </a:p>
                    <a:p>
                      <a:pPr marL="285115" algn="l" rtl="0" eaLnBrk="0">
                        <a:lnSpc>
                          <a:spcPct val="97000"/>
                        </a:lnSpc>
                      </a:pPr>
                      <a:r>
                        <a:rPr sz="1100" b="1" spc="-20">
                          <a:solidFill>
                            <a:srgbClr val="595959">
                              <a:alpha val="100000"/>
                            </a:srgbClr>
                          </a:solidFill>
                          <a:latin typeface="微软雅黑"/>
                          <a:ea typeface="微软雅黑"/>
                          <a:cs typeface="微软雅黑"/>
                        </a:rPr>
                        <a:t>三</a:t>
                      </a:r>
                      <a:r>
                        <a:rPr sz="1100" spc="-20">
                          <a:solidFill>
                            <a:srgbClr val="595959">
                              <a:alpha val="100000"/>
                            </a:srgbClr>
                          </a:solidFill>
                          <a:latin typeface="微软雅黑"/>
                          <a:ea typeface="微软雅黑"/>
                          <a:cs typeface="微软雅黑"/>
                        </a:rPr>
                        <a:t> </a:t>
                      </a:r>
                      <a:r>
                        <a:rPr sz="1100" b="1" spc="-20">
                          <a:solidFill>
                            <a:srgbClr val="595959">
                              <a:alpha val="100000"/>
                            </a:srgbClr>
                          </a:solidFill>
                          <a:latin typeface="微软雅黑"/>
                          <a:ea typeface="微软雅黑"/>
                          <a:cs typeface="微软雅黑"/>
                        </a:rPr>
                        <a:t>元</a:t>
                      </a:r>
                      <a:r>
                        <a:rPr sz="1100" spc="-20">
                          <a:solidFill>
                            <a:srgbClr val="595959">
                              <a:alpha val="100000"/>
                            </a:srgbClr>
                          </a:solidFill>
                          <a:latin typeface="微软雅黑"/>
                          <a:ea typeface="微软雅黑"/>
                          <a:cs typeface="微软雅黑"/>
                        </a:rPr>
                        <a:t> </a:t>
                      </a:r>
                      <a:r>
                        <a:rPr sz="1100" b="1" spc="0">
                          <a:solidFill>
                            <a:srgbClr val="595959">
                              <a:alpha val="100000"/>
                            </a:srgbClr>
                          </a:solidFill>
                          <a:latin typeface="微软雅黑"/>
                          <a:ea typeface="微软雅黑"/>
                          <a:cs typeface="微软雅黑"/>
                        </a:rPr>
                        <a:t>锂</a:t>
                      </a:r>
                      <a:endParaRPr lang="en-US" altLang="en-US" sz="1100"/>
                    </a:p>
                  </a:txBody>
                  <a:tcPr marL="0" marR="0" marT="0" marB="0" vert="eaVert">
                    <a:lnL w="12700" cap="flat" cmpd="sng" algn="ctr">
                      <a:solidFill>
                        <a:srgbClr val="BFBFBF"/>
                      </a:solidFill>
                      <a:prstDash val="solid"/>
                      <a:round/>
                      <a:headEnd type="none" w="med" len="med"/>
                      <a:tailEnd type="none" w="med" len="med"/>
                    </a:lnL>
                    <a:lnR>
                      <a:noFill/>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c rowSpan="3">
                  <a:txBody>
                    <a:bodyPr vert="horz" wrap="square"/>
                    <a:lstStyle/>
                    <a:p>
                      <a:pPr algn="l" rtl="0" eaLnBrk="0">
                        <a:lnSpc>
                          <a:spcPct val="103000"/>
                        </a:lnSpc>
                      </a:pPr>
                      <a:endParaRPr lang="en-US" altLang="en-US" sz="600"/>
                    </a:p>
                    <a:p>
                      <a:pPr marL="190500" indent="0" algn="l" rtl="0" eaLnBrk="0">
                        <a:lnSpc>
                          <a:spcPct val="113000"/>
                        </a:lnSpc>
                        <a:spcBef>
                          <a:spcPct val="0"/>
                        </a:spcBef>
                      </a:pPr>
                      <a:r>
                        <a:rPr sz="900" b="1" spc="20">
                          <a:solidFill>
                            <a:srgbClr val="595959">
                              <a:alpha val="100000"/>
                            </a:srgbClr>
                          </a:solidFill>
                          <a:latin typeface="微软雅黑"/>
                          <a:ea typeface="微软雅黑"/>
                          <a:cs typeface="微软雅黑"/>
                        </a:rPr>
                        <a:t>优点：</a:t>
                      </a:r>
                      <a:r>
                        <a:rPr sz="900" spc="20">
                          <a:solidFill>
                            <a:srgbClr val="595959">
                              <a:alpha val="100000"/>
                            </a:srgbClr>
                          </a:solidFill>
                          <a:latin typeface="微软雅黑"/>
                          <a:ea typeface="微软雅黑"/>
                          <a:cs typeface="微软雅黑"/>
                        </a:rPr>
                        <a:t> 体积更小、  能力密度更高</a:t>
                      </a:r>
                      <a:r>
                        <a:rPr sz="900" spc="10">
                          <a:solidFill>
                            <a:srgbClr val="595959">
                              <a:alpha val="100000"/>
                            </a:srgbClr>
                          </a:solidFill>
                          <a:latin typeface="微软雅黑"/>
                          <a:ea typeface="微软雅黑"/>
                          <a:cs typeface="微软雅黑"/>
                        </a:rPr>
                        <a:t>、</a:t>
                      </a:r>
                      <a:r>
                        <a:rPr sz="900" spc="0">
                          <a:solidFill>
                            <a:srgbClr val="595959">
                              <a:alpha val="100000"/>
                            </a:srgbClr>
                          </a:solidFill>
                          <a:latin typeface="微软雅黑"/>
                          <a:ea typeface="微软雅黑"/>
                          <a:cs typeface="微软雅黑"/>
                        </a:rPr>
                        <a:t>  耐低     </a:t>
                      </a:r>
                      <a:r>
                        <a:rPr sz="900" spc="80">
                          <a:solidFill>
                            <a:srgbClr val="595959">
                              <a:alpha val="100000"/>
                            </a:srgbClr>
                          </a:solidFill>
                          <a:latin typeface="微软雅黑"/>
                          <a:ea typeface="微软雅黑"/>
                          <a:cs typeface="微软雅黑"/>
                        </a:rPr>
                        <a:t>温、循环性能也更好 ，是新能源乘用</a:t>
                      </a:r>
                      <a:r>
                        <a:rPr sz="900" spc="50">
                          <a:solidFill>
                            <a:srgbClr val="595959">
                              <a:alpha val="100000"/>
                            </a:srgbClr>
                          </a:solidFill>
                          <a:latin typeface="微软雅黑"/>
                          <a:ea typeface="微软雅黑"/>
                          <a:cs typeface="微软雅黑"/>
                        </a:rPr>
                        <a:t>车</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的主</a:t>
                      </a:r>
                      <a:r>
                        <a:rPr sz="900" spc="80">
                          <a:solidFill>
                            <a:srgbClr val="595959">
                              <a:alpha val="100000"/>
                            </a:srgbClr>
                          </a:solidFill>
                          <a:latin typeface="微软雅黑"/>
                          <a:ea typeface="微软雅黑"/>
                          <a:cs typeface="微软雅黑"/>
                        </a:rPr>
                        <a:t>流</a:t>
                      </a:r>
                      <a:endParaRPr lang="en-US" altLang="en-US" sz="900"/>
                    </a:p>
                    <a:p>
                      <a:pPr algn="l" rtl="0" eaLnBrk="0">
                        <a:lnSpc>
                          <a:spcPct val="108000"/>
                        </a:lnSpc>
                      </a:pPr>
                      <a:endParaRPr lang="en-US" altLang="en-US" sz="400"/>
                    </a:p>
                    <a:p>
                      <a:pPr marL="189865" indent="635" algn="l" rtl="0" eaLnBrk="0">
                        <a:lnSpc>
                          <a:spcPct val="115000"/>
                        </a:lnSpc>
                      </a:pPr>
                      <a:r>
                        <a:rPr sz="900" b="1" spc="70">
                          <a:solidFill>
                            <a:srgbClr val="595959">
                              <a:alpha val="100000"/>
                            </a:srgbClr>
                          </a:solidFill>
                          <a:latin typeface="微软雅黑"/>
                          <a:ea typeface="微软雅黑"/>
                          <a:cs typeface="微软雅黑"/>
                        </a:rPr>
                        <a:t>缺点：</a:t>
                      </a:r>
                      <a:r>
                        <a:rPr sz="900" spc="70">
                          <a:solidFill>
                            <a:srgbClr val="595959">
                              <a:alpha val="100000"/>
                            </a:srgbClr>
                          </a:solidFill>
                          <a:latin typeface="微软雅黑"/>
                          <a:ea typeface="微软雅黑"/>
                          <a:cs typeface="微软雅黑"/>
                        </a:rPr>
                        <a:t> 热稳定性较差 ，在高温作</a:t>
                      </a:r>
                      <a:r>
                        <a:rPr sz="900" spc="30">
                          <a:solidFill>
                            <a:srgbClr val="595959">
                              <a:alpha val="100000"/>
                            </a:srgbClr>
                          </a:solidFill>
                          <a:latin typeface="微软雅黑"/>
                          <a:ea typeface="微软雅黑"/>
                          <a:cs typeface="微软雅黑"/>
                        </a:rPr>
                        <a:t>用</a:t>
                      </a:r>
                      <a:r>
                        <a:rPr sz="900" spc="0">
                          <a:solidFill>
                            <a:srgbClr val="595959">
                              <a:alpha val="100000"/>
                            </a:srgbClr>
                          </a:solidFill>
                          <a:latin typeface="微软雅黑"/>
                          <a:ea typeface="微软雅黑"/>
                          <a:cs typeface="微软雅黑"/>
                        </a:rPr>
                        <a:t>下电     </a:t>
                      </a:r>
                      <a:r>
                        <a:rPr sz="900" spc="100">
                          <a:solidFill>
                            <a:srgbClr val="595959">
                              <a:alpha val="100000"/>
                            </a:srgbClr>
                          </a:solidFill>
                          <a:latin typeface="微软雅黑"/>
                          <a:ea typeface="微软雅黑"/>
                          <a:cs typeface="微软雅黑"/>
                        </a:rPr>
                        <a:t>解液迅速燃烧，随即发生爆燃现</a:t>
                      </a:r>
                      <a:r>
                        <a:rPr sz="900" spc="80">
                          <a:solidFill>
                            <a:srgbClr val="595959">
                              <a:alpha val="100000"/>
                            </a:srgbClr>
                          </a:solidFill>
                          <a:latin typeface="微软雅黑"/>
                          <a:ea typeface="微软雅黑"/>
                          <a:cs typeface="微软雅黑"/>
                        </a:rPr>
                        <a:t>象</a:t>
                      </a:r>
                      <a:endParaRPr lang="en-US" altLang="en-US" sz="900"/>
                    </a:p>
                  </a:txBody>
                  <a:tcPr marL="0" marR="0" marT="0" marB="0">
                    <a:lnL>
                      <a:noFill/>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r>
              <a:tr h="0">
                <a:tc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vMerge="1">
                  <a:txBody>
                    <a:bodyPr vert="horz" wrap="square"/>
                    <a:lstStyle/>
                    <a:p/>
                  </a:txBody>
                  <a:tcPr marL="0" marR="0" marT="0" marB="0">
                    <a:lnL w="12700" cap="flat" cmpd="sng" algn="ctr">
                      <a:solidFill>
                        <a:srgbClr val="FFFFFF"/>
                      </a:solidFill>
                      <a:prstDash val="solid"/>
                      <a:round/>
                      <a:headEnd type="none" w="med" len="med"/>
                      <a:tailEnd type="none" w="med" len="med"/>
                    </a:lnL>
                    <a:lnR>
                      <a:noFill/>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vMerge="1">
                  <a:txBody>
                    <a:bodyPr vert="horz" wrap="square"/>
                    <a:lstStyle/>
                    <a:p/>
                  </a:txBody>
                  <a:tcPr marL="0" marR="0" marT="0" marB="0">
                    <a:lnL>
                      <a:noFill/>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a:txBody>
                    <a:bodyPr vert="horz" wrap="square"/>
                    <a:lstStyle/>
                    <a:p>
                      <a:pPr algn="l" rtl="0" eaLnBrk="0">
                        <a:lnSpc>
                          <a:spcPts val="660"/>
                        </a:lnSpc>
                      </a:pPr>
                      <a:endParaRPr lang="en-US" altLang="en-US" sz="500"/>
                    </a:p>
                  </a:txBody>
                  <a:tcPr marL="0" marR="0" marT="0" marB="0">
                    <a:lnL w="12700" cap="flat" cmpd="sng" algn="ctr">
                      <a:solidFill>
                        <a:srgbClr val="BFBFBF"/>
                      </a:solidFill>
                      <a:prstDash val="solid"/>
                      <a:round/>
                      <a:headEnd type="none" w="med" len="med"/>
                      <a:tailEnd type="none" w="med" len="med"/>
                    </a:lnL>
                    <a:lnR w="9525" cap="flat" cmpd="sng" algn="ctr">
                      <a:solidFill>
                        <a:srgbClr val="BFBFBF"/>
                      </a:solidFill>
                      <a:prstDash val="solid"/>
                      <a:round/>
                      <a:headEnd type="none" w="med" len="med"/>
                      <a:tailEnd type="none" w="med" len="med"/>
                    </a:lnR>
                    <a:lnT>
                      <a:noFill/>
                    </a:lnT>
                    <a:lnB w="3175" cap="flat" cmpd="sng" algn="ctr">
                      <a:solidFill>
                        <a:srgbClr val="BFBFBF"/>
                      </a:solidFill>
                      <a:prstDash val="solid"/>
                      <a:round/>
                      <a:headEnd type="none" w="med" len="med"/>
                      <a:tailEnd type="none" w="med" len="med"/>
                    </a:lnB>
                  </a:tcPr>
                </a:tc>
                <a:tc>
                  <a:txBody>
                    <a:bodyPr vert="horz" wrap="square"/>
                    <a:lstStyle/>
                    <a:p>
                      <a:pPr algn="l" rtl="0" eaLnBrk="0">
                        <a:lnSpc>
                          <a:spcPts val="660"/>
                        </a:lnSpc>
                      </a:pPr>
                      <a:endParaRPr lang="en-US" altLang="en-US" sz="500"/>
                    </a:p>
                  </a:txBody>
                  <a:tcPr marL="0" marR="0" marT="0" marB="0">
                    <a:lnL w="9525"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a:noFill/>
                    </a:lnB>
                  </a:tcPr>
                </a:tc>
                <a:tc vMerge="1">
                  <a:txBody>
                    <a:bodyPr vert="eaVert" wrap="square"/>
                    <a:lstStyle/>
                    <a:p/>
                  </a:txBody>
                  <a:tcPr marL="0" marR="0" marT="0" marB="0" vert="eaVert">
                    <a:lnL w="12700" cap="flat" cmpd="sng" algn="ctr">
                      <a:solidFill>
                        <a:srgbClr val="BFBFBF"/>
                      </a:solidFill>
                      <a:prstDash val="solid"/>
                      <a:round/>
                      <a:headEnd type="none" w="med" len="med"/>
                      <a:tailEnd type="none" w="med" len="med"/>
                    </a:lnL>
                    <a:lnR>
                      <a:noFill/>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c vMerge="1">
                  <a:txBody>
                    <a:bodyPr vert="horz" wrap="square"/>
                    <a:lstStyle/>
                    <a:p/>
                  </a:txBody>
                  <a:tcPr marL="0" marR="0" marT="0" marB="0">
                    <a:lnL>
                      <a:noFill/>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r>
              <a:tr h="423544">
                <a:tc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vMerge="1">
                  <a:txBody>
                    <a:bodyPr vert="horz" wrap="square"/>
                    <a:lstStyle/>
                    <a:p/>
                  </a:txBody>
                  <a:tcPr marL="0" marR="0" marT="0" marB="0">
                    <a:lnL w="12700" cap="flat" cmpd="sng" algn="ctr">
                      <a:solidFill>
                        <a:srgbClr val="FFFFFF"/>
                      </a:solidFill>
                      <a:prstDash val="solid"/>
                      <a:round/>
                      <a:headEnd type="none" w="med" len="med"/>
                      <a:tailEnd type="none" w="med" len="med"/>
                    </a:lnL>
                    <a:lnR>
                      <a:noFill/>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vMerge="1">
                  <a:txBody>
                    <a:bodyPr vert="horz" wrap="square"/>
                    <a:lstStyle/>
                    <a:p/>
                  </a:txBody>
                  <a:tcPr marL="0" marR="0" marT="0" marB="0">
                    <a:lnL>
                      <a:noFill/>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vMerge="1">
                  <a:txBody>
                    <a:bodyPr vert="horz" wrap="square"/>
                    <a:lstStyle/>
                    <a:p/>
                  </a:txBody>
                  <a:tcPr marL="0" marR="0" marT="0"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3175" cap="flat" cmpd="sng" algn="ctr">
                      <a:solidFill>
                        <a:srgbClr val="FFFFFF"/>
                      </a:solidFill>
                      <a:prstDash val="solid"/>
                      <a:round/>
                      <a:headEnd type="none" w="med" len="med"/>
                      <a:tailEnd type="none" w="med" len="med"/>
                    </a:lnT>
                    <a:lnB w="3175" cap="flat" cmpd="sng" algn="ctr">
                      <a:solidFill>
                        <a:srgbClr val="FFFFFF"/>
                      </a:solidFill>
                      <a:prstDash val="solid"/>
                      <a:round/>
                      <a:headEnd type="none" w="med" len="med"/>
                      <a:tailEnd type="none" w="med" len="med"/>
                    </a:lnB>
                  </a:tcPr>
                </a:tc>
                <a:tc gridSpan="2">
                  <a:txBody>
                    <a:bodyPr vert="horz" wrap="square"/>
                    <a:lstStyle/>
                    <a:p>
                      <a:pPr algn="l" rtl="0" eaLnBrk="0">
                        <a:lnSpc>
                          <a:spcPct val="100000"/>
                        </a:lnSpc>
                      </a:pPr>
                      <a:endParaRPr lang="en-US" altLang="en-US" sz="1000"/>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a:noFill/>
                    </a:lnB>
                  </a:tcPr>
                </a:tc>
                <a:tc hMerge="1">
                  <a:txBody>
                    <a:bodyPr vert="horz" wrap="square"/>
                    <a:lstStyle/>
                    <a:p/>
                  </a:txBody>
                  <a:tcPr marL="0" marR="0" marT="0" marB="0">
                    <a:lnL w="12700" cap="flat" cmpd="sng" algn="ctr">
                      <a:solidFill>
                        <a:srgbClr val="BFBFBF"/>
                      </a:solidFill>
                      <a:prstDash val="solid"/>
                      <a:round/>
                      <a:headEnd type="none" w="med" len="med"/>
                      <a:tailEnd type="none" w="med" len="med"/>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a:noFill/>
                    </a:lnB>
                  </a:tcPr>
                </a:tc>
                <a:tc vMerge="1">
                  <a:txBody>
                    <a:bodyPr vert="eaVert" wrap="square"/>
                    <a:lstStyle/>
                    <a:p/>
                  </a:txBody>
                  <a:tcPr marL="0" marR="0" marT="0" marB="0" vert="eaVert">
                    <a:lnL w="12700" cap="flat" cmpd="sng" algn="ctr">
                      <a:solidFill>
                        <a:srgbClr val="BFBFBF"/>
                      </a:solidFill>
                      <a:prstDash val="solid"/>
                      <a:round/>
                      <a:headEnd type="none" w="med" len="med"/>
                      <a:tailEnd type="none" w="med" len="med"/>
                    </a:lnL>
                    <a:lnR>
                      <a:noFill/>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c vMerge="1">
                  <a:txBody>
                    <a:bodyPr vert="horz" wrap="square"/>
                    <a:lstStyle/>
                    <a:p/>
                  </a:txBody>
                  <a:tcPr marL="0" marR="0" marT="0" marB="0">
                    <a:lnL>
                      <a:noFill/>
                    </a:lnL>
                    <a:lnR w="12700" cap="flat" cmpd="sng" algn="ctr">
                      <a:solidFill>
                        <a:srgbClr val="BFBFBF"/>
                      </a:solidFill>
                      <a:prstDash val="solid"/>
                      <a:round/>
                      <a:headEnd type="none" w="med" len="med"/>
                      <a:tailEnd type="none" w="med" len="med"/>
                    </a:lnR>
                    <a:lnT w="3175" cap="flat" cmpd="sng" algn="ctr">
                      <a:solidFill>
                        <a:srgbClr val="BFBFBF"/>
                      </a:solidFill>
                      <a:prstDash val="solid"/>
                      <a:round/>
                      <a:headEnd type="none" w="med" len="med"/>
                      <a:tailEnd type="none" w="med" len="med"/>
                    </a:lnT>
                    <a:lnB w="3175" cap="flat" cmpd="sng" algn="ctr">
                      <a:solidFill>
                        <a:srgbClr val="BFBFBF"/>
                      </a:solidFill>
                      <a:prstDash val="solid"/>
                      <a:round/>
                      <a:headEnd type="none" w="med" len="med"/>
                      <a:tailEnd type="none" w="med" len="med"/>
                    </a:lnB>
                  </a:tcPr>
                </a:tc>
              </a:tr>
            </a:tbl>
          </a:graphicData>
        </a:graphic>
      </p:graphicFrame>
      <p:sp>
        <p:nvSpPr>
          <p:cNvPr id="379" name="textbox 379"/>
          <p:cNvSpPr/>
          <p:nvPr/>
        </p:nvSpPr>
        <p:spPr>
          <a:xfrm>
            <a:off x="527349" y="1109877"/>
            <a:ext cx="8153400" cy="13741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000"/>
              </a:lnSpc>
            </a:pPr>
            <a:endParaRPr lang="en-US" altLang="en-US" sz="100"/>
          </a:p>
          <a:p>
            <a:pPr marL="15240" algn="l" rtl="0" eaLnBrk="0">
              <a:lnSpc>
                <a:spcPct val="90000"/>
              </a:lnSpc>
            </a:pPr>
            <a:r>
              <a:rPr sz="2400" spc="-10">
                <a:solidFill>
                  <a:srgbClr val="595959">
                    <a:alpha val="100000"/>
                  </a:srgbClr>
                </a:solidFill>
                <a:latin typeface="微软雅黑"/>
                <a:ea typeface="微软雅黑"/>
                <a:cs typeface="微软雅黑"/>
              </a:rPr>
              <a:t>铅酸电</a:t>
            </a:r>
            <a:r>
              <a:rPr sz="2400" spc="0">
                <a:solidFill>
                  <a:srgbClr val="595959">
                    <a:alpha val="100000"/>
                  </a:srgbClr>
                </a:solidFill>
                <a:latin typeface="微软雅黑"/>
                <a:ea typeface="微软雅黑"/>
                <a:cs typeface="微软雅黑"/>
              </a:rPr>
              <a:t>池仍占较大比例，锰酸锂助推两轮电动车锂电化发展</a:t>
            </a:r>
            <a:endParaRPr lang="en-US" altLang="en-US" sz="2400"/>
          </a:p>
          <a:p>
            <a:pPr marL="12700" indent="3175" algn="l" rtl="0" eaLnBrk="0">
              <a:lnSpc>
                <a:spcPct val="121000"/>
              </a:lnSpc>
              <a:spcBef>
                <a:spcPts val="910"/>
              </a:spcBef>
            </a:pPr>
            <a:r>
              <a:rPr sz="1200" spc="-20">
                <a:solidFill>
                  <a:srgbClr val="595959">
                    <a:alpha val="100000"/>
                  </a:srgbClr>
                </a:solidFill>
                <a:latin typeface="微软雅黑"/>
                <a:ea typeface="微软雅黑"/>
                <a:cs typeface="微软雅黑"/>
              </a:rPr>
              <a:t>两轮电动车的动力表现主要依托于主流电池技术的发展水平，  目前我国两轮电动车仍以铅酸电池为主， 但锂离子电池正</a:t>
            </a:r>
            <a:r>
              <a:rPr sz="1200" spc="0">
                <a:solidFill>
                  <a:srgbClr val="595959">
                    <a:alpha val="100000"/>
                  </a:srgbClr>
                </a:solidFill>
                <a:latin typeface="微软雅黑"/>
                <a:ea typeface="微软雅黑"/>
                <a:cs typeface="微软雅黑"/>
              </a:rPr>
              <a:t>在 </a:t>
            </a:r>
            <a:r>
              <a:rPr sz="1200" spc="-30">
                <a:solidFill>
                  <a:srgbClr val="595959">
                    <a:alpha val="100000"/>
                  </a:srgbClr>
                </a:solidFill>
                <a:latin typeface="微软雅黑"/>
                <a:ea typeface="微软雅黑"/>
                <a:cs typeface="微软雅黑"/>
              </a:rPr>
              <a:t>加速发展， 尤其是倍率性能更好， 制备比较容易 ，成本较低，低温性强的锰酸锂电池在两轮</a:t>
            </a:r>
            <a:r>
              <a:rPr sz="1200" spc="0">
                <a:solidFill>
                  <a:srgbClr val="595959">
                    <a:alpha val="100000"/>
                  </a:srgbClr>
                </a:solidFill>
                <a:latin typeface="微软雅黑"/>
                <a:ea typeface="微软雅黑"/>
                <a:cs typeface="微软雅黑"/>
              </a:rPr>
              <a:t>电动车中逐渐大量使用。</a:t>
            </a:r>
            <a:endParaRPr lang="en-US" altLang="en-US" sz="1200"/>
          </a:p>
          <a:p>
            <a:pPr marL="15240" indent="-635" algn="l" rtl="0" eaLnBrk="0">
              <a:lnSpc>
                <a:spcPct val="118000"/>
              </a:lnSpc>
              <a:spcBef>
                <a:spcPts val="245"/>
              </a:spcBef>
            </a:pPr>
            <a:r>
              <a:rPr sz="1200" spc="-20">
                <a:solidFill>
                  <a:srgbClr val="595959">
                    <a:alpha val="100000"/>
                  </a:srgbClr>
                </a:solidFill>
                <a:latin typeface="微软雅黑"/>
                <a:ea typeface="微软雅黑"/>
                <a:cs typeface="微软雅黑"/>
              </a:rPr>
              <a:t>此外，在新型材料电池方面， 具备材料成本较低、  安全性高、能量密度较高、高低温性能优异、充电效率高等优点的</a:t>
            </a:r>
            <a:r>
              <a:rPr sz="1200" spc="-10">
                <a:solidFill>
                  <a:srgbClr val="595959">
                    <a:alpha val="100000"/>
                  </a:srgbClr>
                </a:solidFill>
                <a:latin typeface="微软雅黑"/>
                <a:ea typeface="微软雅黑"/>
                <a:cs typeface="微软雅黑"/>
              </a:rPr>
              <a:t>钠</a:t>
            </a:r>
            <a:r>
              <a:rPr sz="1200" spc="0">
                <a:solidFill>
                  <a:srgbClr val="595959">
                    <a:alpha val="100000"/>
                  </a:srgbClr>
                </a:solidFill>
                <a:latin typeface="微软雅黑"/>
                <a:ea typeface="微软雅黑"/>
                <a:cs typeface="微软雅黑"/>
              </a:rPr>
              <a:t>离 </a:t>
            </a:r>
            <a:r>
              <a:rPr sz="1200" spc="-40">
                <a:solidFill>
                  <a:srgbClr val="595959">
                    <a:alpha val="100000"/>
                  </a:srgbClr>
                </a:solidFill>
                <a:latin typeface="微软雅黑"/>
                <a:ea typeface="微软雅黑"/>
                <a:cs typeface="微软雅黑"/>
              </a:rPr>
              <a:t>子电池技术已得到验证；随着产业上游材料、  </a:t>
            </a:r>
            <a:r>
              <a:rPr sz="1200" spc="0">
                <a:solidFill>
                  <a:srgbClr val="595959">
                    <a:alpha val="100000"/>
                  </a:srgbClr>
                </a:solidFill>
                <a:latin typeface="微软雅黑"/>
                <a:ea typeface="微软雅黑"/>
                <a:cs typeface="微软雅黑"/>
              </a:rPr>
              <a:t>PACK</a:t>
            </a:r>
            <a:r>
              <a:rPr sz="1200" spc="-40">
                <a:solidFill>
                  <a:srgbClr val="595959">
                    <a:alpha val="100000"/>
                  </a:srgbClr>
                </a:solidFill>
                <a:latin typeface="微软雅黑"/>
                <a:ea typeface="微软雅黑"/>
                <a:cs typeface="微软雅黑"/>
              </a:rPr>
              <a:t>等环节企业的入局， 钠离子电池产品在两轮电动车上</a:t>
            </a:r>
            <a:r>
              <a:rPr sz="1200" spc="0">
                <a:solidFill>
                  <a:srgbClr val="595959">
                    <a:alpha val="100000"/>
                  </a:srgbClr>
                </a:solidFill>
                <a:latin typeface="微软雅黑"/>
                <a:ea typeface="微软雅黑"/>
                <a:cs typeface="微软雅黑"/>
              </a:rPr>
              <a:t>的应用值得期待。</a:t>
            </a:r>
            <a:endParaRPr lang="en-US" altLang="en-US" sz="1200"/>
          </a:p>
        </p:txBody>
      </p:sp>
      <p:sp>
        <p:nvSpPr>
          <p:cNvPr id="380" name="textbox 380"/>
          <p:cNvSpPr/>
          <p:nvPr/>
        </p:nvSpPr>
        <p:spPr>
          <a:xfrm>
            <a:off x="536900" y="552398"/>
            <a:ext cx="5474970" cy="4616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000"/>
              </a:lnSpc>
            </a:pPr>
            <a:endParaRPr lang="en-US" altLang="en-US" sz="100"/>
          </a:p>
          <a:p>
            <a:pPr marL="12700" algn="l" rtl="0" eaLnBrk="0">
              <a:lnSpc>
                <a:spcPct val="92000"/>
              </a:lnSpc>
            </a:pPr>
            <a:r>
              <a:rPr sz="3100" spc="100">
                <a:solidFill>
                  <a:srgbClr val="8BC53F">
                    <a:alpha val="100000"/>
                  </a:srgbClr>
                </a:solidFill>
                <a:latin typeface="微软雅黑"/>
                <a:ea typeface="微软雅黑"/>
                <a:cs typeface="微软雅黑"/>
              </a:rPr>
              <a:t>两轮电动车产业发展现状-</a:t>
            </a:r>
            <a:r>
              <a:rPr sz="3100" spc="60">
                <a:solidFill>
                  <a:srgbClr val="8BC53F">
                    <a:alpha val="100000"/>
                  </a:srgbClr>
                </a:solidFill>
                <a:latin typeface="微软雅黑"/>
                <a:ea typeface="微软雅黑"/>
                <a:cs typeface="微软雅黑"/>
              </a:rPr>
              <a:t>电</a:t>
            </a:r>
            <a:r>
              <a:rPr sz="3100" spc="0">
                <a:solidFill>
                  <a:srgbClr val="8BC53F">
                    <a:alpha val="100000"/>
                  </a:srgbClr>
                </a:solidFill>
                <a:latin typeface="微软雅黑"/>
                <a:ea typeface="微软雅黑"/>
                <a:cs typeface="微软雅黑"/>
              </a:rPr>
              <a:t>池</a:t>
            </a:r>
            <a:endParaRPr lang="en-US" altLang="en-US" sz="3100"/>
          </a:p>
        </p:txBody>
      </p:sp>
      <p:sp>
        <p:nvSpPr>
          <p:cNvPr id="385" name="textbox 385"/>
          <p:cNvSpPr/>
          <p:nvPr/>
        </p:nvSpPr>
        <p:spPr>
          <a:xfrm>
            <a:off x="1049714" y="2739999"/>
            <a:ext cx="6840855" cy="215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6000"/>
              </a:lnSpc>
            </a:pPr>
            <a:r>
              <a:rPr sz="1300" b="1" spc="50">
                <a:solidFill>
                  <a:srgbClr val="404040">
                    <a:alpha val="100000"/>
                  </a:srgbClr>
                </a:solidFill>
                <a:latin typeface="微软雅黑"/>
                <a:ea typeface="微软雅黑"/>
                <a:cs typeface="微软雅黑"/>
              </a:rPr>
              <a:t>电池产品优劣势对比与两轮电动车应用情况</a:t>
            </a:r>
            <a:r>
              <a:rPr sz="1300" spc="50">
                <a:solidFill>
                  <a:srgbClr val="404040">
                    <a:alpha val="100000"/>
                  </a:srgbClr>
                </a:solidFill>
                <a:latin typeface="微软雅黑"/>
                <a:ea typeface="微软雅黑"/>
                <a:cs typeface="微软雅黑"/>
              </a:rPr>
              <a:t>                                  </a:t>
            </a:r>
            <a:r>
              <a:rPr sz="1300" b="1" spc="50">
                <a:solidFill>
                  <a:srgbClr val="404040">
                    <a:alpha val="100000"/>
                  </a:srgbClr>
                </a:solidFill>
                <a:latin typeface="微软雅黑"/>
                <a:ea typeface="微软雅黑"/>
                <a:cs typeface="微软雅黑"/>
              </a:rPr>
              <a:t>动力离子</a:t>
            </a:r>
            <a:r>
              <a:rPr sz="1300" b="1" spc="30">
                <a:solidFill>
                  <a:srgbClr val="404040">
                    <a:alpha val="100000"/>
                  </a:srgbClr>
                </a:solidFill>
                <a:latin typeface="微软雅黑"/>
                <a:ea typeface="微软雅黑"/>
                <a:cs typeface="微软雅黑"/>
              </a:rPr>
              <a:t>电</a:t>
            </a:r>
            <a:r>
              <a:rPr sz="1300" b="1" spc="0">
                <a:solidFill>
                  <a:srgbClr val="404040">
                    <a:alpha val="100000"/>
                  </a:srgbClr>
                </a:solidFill>
                <a:latin typeface="微软雅黑"/>
                <a:ea typeface="微软雅黑"/>
                <a:cs typeface="微软雅黑"/>
              </a:rPr>
              <a:t>池技术路线</a:t>
            </a:r>
            <a:endParaRPr lang="en-US" altLang="en-US" sz="1300"/>
          </a:p>
        </p:txBody>
      </p:sp>
      <p:sp>
        <p:nvSpPr>
          <p:cNvPr id="394" name="textbox 394"/>
          <p:cNvSpPr/>
          <p:nvPr/>
        </p:nvSpPr>
        <p:spPr>
          <a:xfrm>
            <a:off x="5592787" y="4316069"/>
            <a:ext cx="192404" cy="523875"/>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2700" algn="l" rtl="0" eaLnBrk="0">
              <a:lnSpc>
                <a:spcPct val="90000"/>
              </a:lnSpc>
            </a:pPr>
            <a:r>
              <a:rPr sz="1200" b="1" spc="180">
                <a:solidFill>
                  <a:srgbClr val="595959">
                    <a:alpha val="100000"/>
                  </a:srgbClr>
                </a:solidFill>
                <a:latin typeface="微软雅黑"/>
                <a:ea typeface="微软雅黑"/>
                <a:cs typeface="微软雅黑"/>
              </a:rPr>
              <a:t>锰</a:t>
            </a:r>
            <a:r>
              <a:rPr sz="1200" spc="180">
                <a:solidFill>
                  <a:srgbClr val="595959">
                    <a:alpha val="100000"/>
                  </a:srgbClr>
                </a:solidFill>
                <a:latin typeface="微软雅黑"/>
                <a:ea typeface="微软雅黑"/>
                <a:cs typeface="微软雅黑"/>
              </a:rPr>
              <a:t> </a:t>
            </a:r>
            <a:r>
              <a:rPr sz="1200" b="1" spc="180">
                <a:solidFill>
                  <a:srgbClr val="595959">
                    <a:alpha val="100000"/>
                  </a:srgbClr>
                </a:solidFill>
                <a:latin typeface="微软雅黑"/>
                <a:ea typeface="微软雅黑"/>
                <a:cs typeface="微软雅黑"/>
              </a:rPr>
              <a:t>酸</a:t>
            </a:r>
            <a:r>
              <a:rPr sz="1200" spc="180">
                <a:solidFill>
                  <a:srgbClr val="595959">
                    <a:alpha val="100000"/>
                  </a:srgbClr>
                </a:solidFill>
                <a:latin typeface="微软雅黑"/>
                <a:ea typeface="微软雅黑"/>
                <a:cs typeface="微软雅黑"/>
              </a:rPr>
              <a:t> </a:t>
            </a:r>
            <a:r>
              <a:rPr sz="1200" b="1" spc="150">
                <a:solidFill>
                  <a:srgbClr val="595959">
                    <a:alpha val="100000"/>
                  </a:srgbClr>
                </a:solidFill>
                <a:latin typeface="微软雅黑"/>
                <a:ea typeface="微软雅黑"/>
                <a:cs typeface="微软雅黑"/>
              </a:rPr>
              <a:t>锂</a:t>
            </a:r>
            <a:endParaRPr lang="en-US" altLang="en-US" sz="1200"/>
          </a:p>
        </p:txBody>
      </p:sp>
      <p:sp>
        <p:nvSpPr>
          <p:cNvPr id="395" name="path"/>
          <p:cNvSpPr/>
          <p:nvPr/>
        </p:nvSpPr>
        <p:spPr>
          <a:xfrm>
            <a:off x="5411778" y="3976235"/>
            <a:ext cx="3154055" cy="12700"/>
          </a:xfrm>
          <a:custGeom>
            <a:rect l="0" t="0" r="0" b="0"/>
            <a:pathLst>
              <a:path w="4967" h="20">
                <a:moveTo>
                  <a:pt x="0" y="10"/>
                </a:moveTo>
                <a:lnTo>
                  <a:pt x="4967" y="10"/>
                </a:lnTo>
              </a:path>
            </a:pathLst>
          </a:custGeom>
          <a:noFill/>
          <a:ln w="12700" cap="flat">
            <a:solidFill>
              <a:srgbClr val="BFBFB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6" name="path"/>
          <p:cNvSpPr/>
          <p:nvPr/>
        </p:nvSpPr>
        <p:spPr>
          <a:xfrm>
            <a:off x="5411778" y="5171317"/>
            <a:ext cx="3154055" cy="12700"/>
          </a:xfrm>
          <a:custGeom>
            <a:rect l="0" t="0" r="0" b="0"/>
            <a:pathLst>
              <a:path w="4967" h="20">
                <a:moveTo>
                  <a:pt x="4967" y="10"/>
                </a:moveTo>
                <a:lnTo>
                  <a:pt x="0" y="10"/>
                </a:lnTo>
              </a:path>
            </a:pathLst>
          </a:custGeom>
          <a:noFill/>
          <a:ln w="12700" cap="flat">
            <a:solidFill>
              <a:srgbClr val="BFBFB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7" name="textbox 397"/>
          <p:cNvSpPr/>
          <p:nvPr/>
        </p:nvSpPr>
        <p:spPr>
          <a:xfrm>
            <a:off x="2610739" y="5426201"/>
            <a:ext cx="151764" cy="1600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98000"/>
              </a:lnSpc>
            </a:pPr>
            <a:r>
              <a:rPr sz="900" spc="90">
                <a:solidFill>
                  <a:srgbClr val="595959">
                    <a:alpha val="100000"/>
                  </a:srgbClr>
                </a:solidFill>
                <a:latin typeface="微软雅黑"/>
                <a:ea typeface="微软雅黑"/>
                <a:cs typeface="微软雅黑"/>
              </a:rPr>
              <a:t>成</a:t>
            </a:r>
            <a:endParaRPr lang="en-US" altLang="en-US" sz="9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 name="textbox 399"/>
          <p:cNvSpPr/>
          <p:nvPr/>
        </p:nvSpPr>
        <p:spPr>
          <a:xfrm>
            <a:off x="528111" y="1614626"/>
            <a:ext cx="8101330" cy="15100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indent="13970" algn="l" rtl="0" eaLnBrk="0">
              <a:lnSpc>
                <a:spcPct val="116000"/>
              </a:lnSpc>
            </a:pPr>
            <a:r>
              <a:rPr sz="1200" spc="-20">
                <a:solidFill>
                  <a:srgbClr val="595959">
                    <a:alpha val="100000"/>
                  </a:srgbClr>
                </a:solidFill>
                <a:latin typeface="微软雅黑"/>
                <a:ea typeface="微软雅黑"/>
                <a:cs typeface="微软雅黑"/>
              </a:rPr>
              <a:t>由于电池的非法改装、过度使用和电池老化， 充电器混杂，私桩飞线拉电等问题 ，两轮电动</a:t>
            </a:r>
            <a:r>
              <a:rPr sz="1200" spc="0">
                <a:solidFill>
                  <a:srgbClr val="595959">
                    <a:alpha val="100000"/>
                  </a:srgbClr>
                </a:solidFill>
                <a:latin typeface="微软雅黑"/>
                <a:ea typeface="微软雅黑"/>
                <a:cs typeface="微软雅黑"/>
              </a:rPr>
              <a:t>车的充电安全问题频发，两轮 </a:t>
            </a:r>
            <a:r>
              <a:rPr sz="1200" spc="-20">
                <a:solidFill>
                  <a:srgbClr val="595959">
                    <a:alpha val="100000"/>
                  </a:srgbClr>
                </a:solidFill>
                <a:latin typeface="微软雅黑"/>
                <a:ea typeface="微软雅黑"/>
                <a:cs typeface="微软雅黑"/>
              </a:rPr>
              <a:t>电动车充电安全问题进一步受到重视。2021年6月应急管理部发布《高层民用建</a:t>
            </a:r>
            <a:r>
              <a:rPr sz="1200" spc="0">
                <a:solidFill>
                  <a:srgbClr val="595959">
                    <a:alpha val="100000"/>
                  </a:srgbClr>
                </a:solidFill>
                <a:latin typeface="微软雅黑"/>
                <a:ea typeface="微软雅黑"/>
                <a:cs typeface="微软雅黑"/>
              </a:rPr>
              <a:t>筑消防安全管理规定》  ，明令禁止两轮电 </a:t>
            </a:r>
            <a:r>
              <a:rPr sz="1200" spc="-20">
                <a:solidFill>
                  <a:srgbClr val="595959">
                    <a:alpha val="100000"/>
                  </a:srgbClr>
                </a:solidFill>
                <a:latin typeface="微软雅黑"/>
                <a:ea typeface="微软雅黑"/>
                <a:cs typeface="微软雅黑"/>
              </a:rPr>
              <a:t>动车上楼充电， 鼓励高层住宅小区设立集中停放与充电的地方， 极大的促进了</a:t>
            </a:r>
            <a:r>
              <a:rPr sz="1200" spc="-10">
                <a:solidFill>
                  <a:srgbClr val="595959">
                    <a:alpha val="100000"/>
                  </a:srgbClr>
                </a:solidFill>
                <a:latin typeface="微软雅黑"/>
                <a:ea typeface="微软雅黑"/>
                <a:cs typeface="微软雅黑"/>
              </a:rPr>
              <a:t>两</a:t>
            </a:r>
            <a:r>
              <a:rPr sz="1200" spc="0">
                <a:solidFill>
                  <a:srgbClr val="595959">
                    <a:alpha val="100000"/>
                  </a:srgbClr>
                </a:solidFill>
                <a:latin typeface="微软雅黑"/>
                <a:ea typeface="微软雅黑"/>
                <a:cs typeface="微软雅黑"/>
              </a:rPr>
              <a:t>轮电动车集中停放充电公共设施的建设与 </a:t>
            </a:r>
            <a:r>
              <a:rPr sz="1200" spc="-40">
                <a:solidFill>
                  <a:srgbClr val="595959">
                    <a:alpha val="100000"/>
                  </a:srgbClr>
                </a:solidFill>
                <a:latin typeface="微软雅黑"/>
                <a:ea typeface="微软雅黑"/>
                <a:cs typeface="微软雅黑"/>
              </a:rPr>
              <a:t>发展。  但在另一方面，  目前两轮电动车公共充电行业缺少规范性标准、市场监管等内容 ，两轮电动车公</a:t>
            </a:r>
            <a:r>
              <a:rPr sz="1200" spc="-30">
                <a:solidFill>
                  <a:srgbClr val="595959">
                    <a:alpha val="100000"/>
                  </a:srgbClr>
                </a:solidFill>
                <a:latin typeface="微软雅黑"/>
                <a:ea typeface="微软雅黑"/>
                <a:cs typeface="微软雅黑"/>
              </a:rPr>
              <a:t>共</a:t>
            </a:r>
            <a:r>
              <a:rPr sz="1200" spc="0">
                <a:solidFill>
                  <a:srgbClr val="595959">
                    <a:alpha val="100000"/>
                  </a:srgbClr>
                </a:solidFill>
                <a:latin typeface="微软雅黑"/>
                <a:ea typeface="微软雅黑"/>
                <a:cs typeface="微软雅黑"/>
              </a:rPr>
              <a:t>充电设施建设、 </a:t>
            </a:r>
            <a:r>
              <a:rPr sz="1200" spc="-20">
                <a:solidFill>
                  <a:srgbClr val="595959">
                    <a:alpha val="100000"/>
                  </a:srgbClr>
                </a:solidFill>
                <a:latin typeface="微软雅黑"/>
                <a:ea typeface="微软雅黑"/>
                <a:cs typeface="微软雅黑"/>
              </a:rPr>
              <a:t>运营非常基础： 充电工况环境复杂、充电插头损耗严重、  无电池生命体征数据监控、无主动充电安全防护措施等等。</a:t>
            </a:r>
            <a:r>
              <a:rPr sz="1200" spc="0">
                <a:solidFill>
                  <a:srgbClr val="595959">
                    <a:alpha val="100000"/>
                  </a:srgbClr>
                </a:solidFill>
                <a:latin typeface="微软雅黑"/>
                <a:ea typeface="微软雅黑"/>
                <a:cs typeface="微软雅黑"/>
              </a:rPr>
              <a:t>未来 </a:t>
            </a:r>
            <a:r>
              <a:rPr sz="1200" spc="-20">
                <a:solidFill>
                  <a:srgbClr val="595959">
                    <a:alpha val="100000"/>
                  </a:srgbClr>
                </a:solidFill>
                <a:latin typeface="微软雅黑"/>
                <a:ea typeface="微软雅黑"/>
                <a:cs typeface="微软雅黑"/>
              </a:rPr>
              <a:t>在政策的明确要求与更为强制的管理推动下， 借助专业的第三方运营机构，通过技术化的手段， 打通用户充电数据 ，电</a:t>
            </a:r>
            <a:r>
              <a:rPr sz="1200" spc="0">
                <a:solidFill>
                  <a:srgbClr val="595959">
                    <a:alpha val="100000"/>
                  </a:srgbClr>
                </a:solidFill>
                <a:latin typeface="微软雅黑"/>
                <a:ea typeface="微软雅黑"/>
                <a:cs typeface="微软雅黑"/>
              </a:rPr>
              <a:t>池 </a:t>
            </a:r>
            <a:r>
              <a:rPr sz="1200" spc="-20">
                <a:solidFill>
                  <a:srgbClr val="595959">
                    <a:alpha val="100000"/>
                  </a:srgbClr>
                </a:solidFill>
                <a:latin typeface="微软雅黑"/>
                <a:ea typeface="微软雅黑"/>
                <a:cs typeface="微软雅黑"/>
              </a:rPr>
              <a:t>健康数据等， 建立安全便捷的智慧化公</a:t>
            </a:r>
            <a:r>
              <a:rPr sz="1200" spc="-10">
                <a:solidFill>
                  <a:srgbClr val="595959">
                    <a:alpha val="100000"/>
                  </a:srgbClr>
                </a:solidFill>
                <a:latin typeface="微软雅黑"/>
                <a:ea typeface="微软雅黑"/>
                <a:cs typeface="微软雅黑"/>
              </a:rPr>
              <a:t>共</a:t>
            </a:r>
            <a:r>
              <a:rPr sz="1200" spc="0">
                <a:solidFill>
                  <a:srgbClr val="595959">
                    <a:alpha val="100000"/>
                  </a:srgbClr>
                </a:solidFill>
                <a:latin typeface="微软雅黑"/>
                <a:ea typeface="微软雅黑"/>
                <a:cs typeface="微软雅黑"/>
              </a:rPr>
              <a:t>充电服务网络是必然发展路径。</a:t>
            </a:r>
            <a:endParaRPr lang="en-US" altLang="en-US" sz="1200"/>
          </a:p>
        </p:txBody>
      </p:sp>
      <p:sp>
        <p:nvSpPr>
          <p:cNvPr id="400" name="textbox 400"/>
          <p:cNvSpPr/>
          <p:nvPr/>
        </p:nvSpPr>
        <p:spPr>
          <a:xfrm>
            <a:off x="664893" y="3209213"/>
            <a:ext cx="3576954" cy="2813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589280" algn="l" rtl="0" eaLnBrk="0">
              <a:lnSpc>
                <a:spcPct val="96000"/>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两轮电动车公共充电管理政</a:t>
            </a:r>
            <a:r>
              <a:rPr sz="1300" spc="6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策</a:t>
            </a:r>
            <a:endParaRPr lang="en-US" altLang="en-US" sz="1300"/>
          </a:p>
          <a:p>
            <a:pPr algn="l" rtl="0" eaLnBrk="0">
              <a:lnSpc>
                <a:spcPct val="107000"/>
              </a:lnSpc>
            </a:pPr>
            <a:endParaRPr lang="en-US" altLang="en-US" sz="1000"/>
          </a:p>
          <a:p>
            <a:pPr marL="19050" algn="l" rtl="0" eaLnBrk="0">
              <a:lnSpc>
                <a:spcPts val="1585"/>
              </a:lnSpc>
              <a:spcBef>
                <a:spcPts val="365"/>
              </a:spcBef>
            </a:pPr>
            <a:r>
              <a:rPr sz="1200" spc="10">
                <a:ln w="3175" cap="flat" cmpd="sng">
                  <a:solidFill>
                    <a:srgbClr val="B2D234">
                      <a:alpha val="100000"/>
                    </a:srgbClr>
                  </a:solidFill>
                  <a:prstDash val="solid"/>
                  <a:miter lim="0"/>
                </a:ln>
                <a:solidFill>
                  <a:srgbClr val="B2D234">
                    <a:alpha val="100000"/>
                  </a:srgbClr>
                </a:solidFill>
                <a:latin typeface="微软雅黑"/>
                <a:ea typeface="微软雅黑"/>
                <a:cs typeface="微软雅黑"/>
              </a:rPr>
              <a:t>2021年6月21日《高层民用建</a:t>
            </a:r>
            <a:r>
              <a:rPr sz="1200" spc="0">
                <a:ln w="3175" cap="flat" cmpd="sng">
                  <a:solidFill>
                    <a:srgbClr val="B2D234">
                      <a:alpha val="100000"/>
                    </a:srgbClr>
                  </a:solidFill>
                  <a:prstDash val="solid"/>
                  <a:miter lim="0"/>
                </a:ln>
                <a:solidFill>
                  <a:srgbClr val="B2D234">
                    <a:alpha val="100000"/>
                  </a:srgbClr>
                </a:solidFill>
                <a:latin typeface="微软雅黑"/>
                <a:ea typeface="微软雅黑"/>
                <a:cs typeface="微软雅黑"/>
              </a:rPr>
              <a:t>筑消防安全管理规定》</a:t>
            </a:r>
            <a:endParaRPr lang="en-US" altLang="en-US" sz="1200"/>
          </a:p>
          <a:p>
            <a:pPr marL="184150" indent="-167005" algn="l" rtl="0" eaLnBrk="0">
              <a:lnSpc>
                <a:spcPct val="133000"/>
              </a:lnSpc>
              <a:spcBef>
                <a:spcPts val="1050"/>
              </a:spcBef>
            </a:pPr>
            <a:r>
              <a:rPr sz="900" spc="50">
                <a:solidFill>
                  <a:srgbClr val="595959">
                    <a:alpha val="100000"/>
                  </a:srgbClr>
                </a:solidFill>
                <a:latin typeface="Arial"/>
                <a:ea typeface="Arial"/>
                <a:cs typeface="Arial"/>
              </a:rPr>
              <a:t>•    </a:t>
            </a:r>
            <a:r>
              <a:rPr sz="900" spc="50">
                <a:solidFill>
                  <a:srgbClr val="595959">
                    <a:alpha val="100000"/>
                  </a:srgbClr>
                </a:solidFill>
                <a:latin typeface="微软雅黑"/>
                <a:ea typeface="微软雅黑"/>
                <a:cs typeface="微软雅黑"/>
              </a:rPr>
              <a:t>明令禁止在高层民用建筑的公共门厅、  疏散走道</a:t>
            </a:r>
            <a:r>
              <a:rPr sz="900" spc="40">
                <a:solidFill>
                  <a:srgbClr val="595959">
                    <a:alpha val="100000"/>
                  </a:srgbClr>
                </a:solidFill>
                <a:latin typeface="微软雅黑"/>
                <a:ea typeface="微软雅黑"/>
                <a:cs typeface="微软雅黑"/>
              </a:rPr>
              <a:t>、</a:t>
            </a:r>
            <a:r>
              <a:rPr sz="900" spc="0">
                <a:solidFill>
                  <a:srgbClr val="595959">
                    <a:alpha val="100000"/>
                  </a:srgbClr>
                </a:solidFill>
                <a:latin typeface="微软雅黑"/>
                <a:ea typeface="微软雅黑"/>
                <a:cs typeface="微软雅黑"/>
              </a:rPr>
              <a:t>  楼梯间、     </a:t>
            </a:r>
            <a:r>
              <a:rPr sz="900" spc="100">
                <a:solidFill>
                  <a:srgbClr val="595959">
                    <a:alpha val="100000"/>
                  </a:srgbClr>
                </a:solidFill>
                <a:latin typeface="微软雅黑"/>
                <a:ea typeface="微软雅黑"/>
                <a:cs typeface="微软雅黑"/>
              </a:rPr>
              <a:t>安全出口停放电动自行车或者为电动自行车充</a:t>
            </a:r>
            <a:r>
              <a:rPr sz="900" spc="80">
                <a:solidFill>
                  <a:srgbClr val="595959">
                    <a:alpha val="100000"/>
                  </a:srgbClr>
                </a:solidFill>
                <a:latin typeface="微软雅黑"/>
                <a:ea typeface="微软雅黑"/>
                <a:cs typeface="微软雅黑"/>
              </a:rPr>
              <a:t>电</a:t>
            </a:r>
            <a:endParaRPr lang="en-US" altLang="en-US" sz="900"/>
          </a:p>
          <a:p>
            <a:pPr marL="184150" indent="-166370" algn="l" rtl="0" eaLnBrk="0">
              <a:lnSpc>
                <a:spcPct val="133000"/>
              </a:lnSpc>
              <a:spcBef>
                <a:spcPts val="725"/>
              </a:spcBef>
            </a:pPr>
            <a:r>
              <a:rPr sz="900" spc="90">
                <a:solidFill>
                  <a:srgbClr val="595959">
                    <a:alpha val="100000"/>
                  </a:srgbClr>
                </a:solidFill>
                <a:latin typeface="Arial"/>
                <a:ea typeface="Arial"/>
                <a:cs typeface="Arial"/>
              </a:rPr>
              <a:t>•    </a:t>
            </a:r>
            <a:r>
              <a:rPr sz="900" spc="90">
                <a:solidFill>
                  <a:srgbClr val="595959">
                    <a:alpha val="100000"/>
                  </a:srgbClr>
                </a:solidFill>
                <a:latin typeface="微软雅黑"/>
                <a:ea typeface="微软雅黑"/>
                <a:cs typeface="微软雅黑"/>
              </a:rPr>
              <a:t>鼓励在高层住宅小区内设置电动自行车集中存放和</a:t>
            </a:r>
            <a:r>
              <a:rPr sz="900" spc="50">
                <a:solidFill>
                  <a:srgbClr val="595959">
                    <a:alpha val="100000"/>
                  </a:srgbClr>
                </a:solidFill>
                <a:latin typeface="微软雅黑"/>
                <a:ea typeface="微软雅黑"/>
                <a:cs typeface="微软雅黑"/>
              </a:rPr>
              <a:t>充</a:t>
            </a:r>
            <a:r>
              <a:rPr sz="900" spc="0">
                <a:solidFill>
                  <a:srgbClr val="595959">
                    <a:alpha val="100000"/>
                  </a:srgbClr>
                </a:solidFill>
                <a:latin typeface="微软雅黑"/>
                <a:ea typeface="微软雅黑"/>
                <a:cs typeface="微软雅黑"/>
              </a:rPr>
              <a:t>电的      </a:t>
            </a:r>
            <a:r>
              <a:rPr sz="900" spc="90">
                <a:solidFill>
                  <a:srgbClr val="595959">
                    <a:alpha val="100000"/>
                  </a:srgbClr>
                </a:solidFill>
                <a:latin typeface="微软雅黑"/>
                <a:ea typeface="微软雅黑"/>
                <a:cs typeface="微软雅黑"/>
              </a:rPr>
              <a:t>场所， 并对该场所的消防安全提出了具体</a:t>
            </a:r>
            <a:r>
              <a:rPr sz="900" spc="0">
                <a:solidFill>
                  <a:srgbClr val="595959">
                    <a:alpha val="100000"/>
                  </a:srgbClr>
                </a:solidFill>
                <a:latin typeface="微软雅黑"/>
                <a:ea typeface="微软雅黑"/>
                <a:cs typeface="微软雅黑"/>
              </a:rPr>
              <a:t>要求</a:t>
            </a:r>
            <a:endParaRPr lang="en-US" altLang="en-US" sz="900"/>
          </a:p>
          <a:p>
            <a:pPr marL="12700" indent="6350" algn="l" rtl="0" eaLnBrk="0">
              <a:lnSpc>
                <a:spcPct val="149000"/>
              </a:lnSpc>
              <a:spcBef>
                <a:spcPts val="115"/>
              </a:spcBef>
            </a:pPr>
            <a:r>
              <a:rPr sz="1200" spc="10">
                <a:ln w="3175" cap="flat" cmpd="sng">
                  <a:solidFill>
                    <a:srgbClr val="8BC53F">
                      <a:alpha val="100000"/>
                    </a:srgbClr>
                  </a:solidFill>
                  <a:prstDash val="solid"/>
                  <a:miter lim="0"/>
                </a:ln>
                <a:solidFill>
                  <a:srgbClr val="8BC53F">
                    <a:alpha val="100000"/>
                  </a:srgbClr>
                </a:solidFill>
                <a:latin typeface="微软雅黑"/>
                <a:ea typeface="微软雅黑"/>
                <a:cs typeface="微软雅黑"/>
              </a:rPr>
              <a:t>2022年2月11日《关于进一步</a:t>
            </a:r>
            <a:r>
              <a:rPr sz="1200" spc="0">
                <a:ln w="3175" cap="flat" cmpd="sng">
                  <a:solidFill>
                    <a:srgbClr val="8BC53F">
                      <a:alpha val="100000"/>
                    </a:srgbClr>
                  </a:solidFill>
                  <a:prstDash val="solid"/>
                  <a:miter lim="0"/>
                </a:ln>
                <a:solidFill>
                  <a:srgbClr val="8BC53F">
                    <a:alpha val="100000"/>
                  </a:srgbClr>
                </a:solidFill>
                <a:latin typeface="微软雅黑"/>
                <a:ea typeface="微软雅黑"/>
                <a:cs typeface="微软雅黑"/>
              </a:rPr>
              <a:t>加强本市电动自行车</a:t>
            </a:r>
            <a:r>
              <a:rPr sz="1200" spc="0">
                <a:solidFill>
                  <a:srgbClr val="8BC53F">
                    <a:alpha val="100000"/>
                  </a:srgbClr>
                </a:solidFill>
                <a:latin typeface="微软雅黑"/>
                <a:ea typeface="微软雅黑"/>
                <a:cs typeface="微软雅黑"/>
              </a:rPr>
              <a:t>   </a:t>
            </a:r>
            <a:r>
              <a:rPr sz="1200" spc="0">
                <a:ln w="3175" cap="flat" cmpd="sng">
                  <a:solidFill>
                    <a:srgbClr val="8BC53F">
                      <a:alpha val="100000"/>
                    </a:srgbClr>
                  </a:solidFill>
                  <a:prstDash val="solid"/>
                  <a:miter lim="0"/>
                </a:ln>
                <a:solidFill>
                  <a:srgbClr val="8BC53F">
                    <a:alpha val="100000"/>
                  </a:srgbClr>
                </a:solidFill>
                <a:latin typeface="微软雅黑"/>
                <a:ea typeface="微软雅黑"/>
                <a:cs typeface="微软雅黑"/>
              </a:rPr>
              <a:t>全链条管控的实施方案》</a:t>
            </a:r>
            <a:endParaRPr lang="en-US" altLang="en-US" sz="1200"/>
          </a:p>
          <a:p>
            <a:pPr algn="l" rtl="0" eaLnBrk="0">
              <a:lnSpc>
                <a:spcPct val="119000"/>
              </a:lnSpc>
            </a:pPr>
            <a:endParaRPr lang="en-US" altLang="en-US" sz="300"/>
          </a:p>
          <a:p>
            <a:pPr marL="184150" indent="-167005" algn="l" rtl="0" eaLnBrk="0">
              <a:lnSpc>
                <a:spcPct val="150000"/>
              </a:lnSpc>
              <a:spcBef>
                <a:spcPct val="0"/>
              </a:spcBef>
            </a:pPr>
            <a:r>
              <a:rPr sz="900" spc="70">
                <a:solidFill>
                  <a:srgbClr val="595959">
                    <a:alpha val="100000"/>
                  </a:srgbClr>
                </a:solidFill>
                <a:latin typeface="Arial"/>
                <a:ea typeface="Arial"/>
                <a:cs typeface="Arial"/>
              </a:rPr>
              <a:t>•    </a:t>
            </a:r>
            <a:r>
              <a:rPr sz="900" spc="70">
                <a:solidFill>
                  <a:srgbClr val="595959">
                    <a:alpha val="100000"/>
                  </a:srgbClr>
                </a:solidFill>
                <a:latin typeface="微软雅黑"/>
                <a:ea typeface="微软雅黑"/>
                <a:cs typeface="微软雅黑"/>
              </a:rPr>
              <a:t>2022年底前， 力争全市居住区充电设施建设基本覆盖</a:t>
            </a:r>
            <a:r>
              <a:rPr sz="900" spc="1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         </a:t>
            </a:r>
            <a:r>
              <a:rPr sz="900" spc="90">
                <a:solidFill>
                  <a:srgbClr val="595959">
                    <a:alpha val="100000"/>
                  </a:srgbClr>
                </a:solidFill>
                <a:latin typeface="微软雅黑"/>
                <a:ea typeface="微软雅黑"/>
                <a:cs typeface="微软雅黑"/>
              </a:rPr>
              <a:t>2023年底前， 基本杜绝电动自行车及蓄电池上楼入</a:t>
            </a:r>
            <a:r>
              <a:rPr sz="900" spc="0">
                <a:solidFill>
                  <a:srgbClr val="595959">
                    <a:alpha val="100000"/>
                  </a:srgbClr>
                </a:solidFill>
                <a:latin typeface="微软雅黑"/>
                <a:ea typeface="微软雅黑"/>
                <a:cs typeface="微软雅黑"/>
              </a:rPr>
              <a:t>户充电     </a:t>
            </a:r>
            <a:r>
              <a:rPr sz="900" spc="100">
                <a:solidFill>
                  <a:srgbClr val="595959">
                    <a:alpha val="100000"/>
                  </a:srgbClr>
                </a:solidFill>
                <a:latin typeface="微软雅黑"/>
                <a:ea typeface="微软雅黑"/>
                <a:cs typeface="微软雅黑"/>
              </a:rPr>
              <a:t>安全隐</a:t>
            </a:r>
            <a:r>
              <a:rPr sz="900" spc="80">
                <a:solidFill>
                  <a:srgbClr val="595959">
                    <a:alpha val="100000"/>
                  </a:srgbClr>
                </a:solidFill>
                <a:latin typeface="微软雅黑"/>
                <a:ea typeface="微软雅黑"/>
                <a:cs typeface="微软雅黑"/>
              </a:rPr>
              <a:t>患</a:t>
            </a:r>
            <a:endParaRPr lang="en-US" altLang="en-US" sz="900"/>
          </a:p>
        </p:txBody>
      </p:sp>
      <p:sp>
        <p:nvSpPr>
          <p:cNvPr id="401" name="textbox 401"/>
          <p:cNvSpPr/>
          <p:nvPr/>
        </p:nvSpPr>
        <p:spPr>
          <a:xfrm>
            <a:off x="531006" y="552398"/>
            <a:ext cx="6422390" cy="9112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000"/>
              </a:lnSpc>
            </a:pPr>
            <a:endParaRPr lang="en-US" altLang="en-US" sz="100"/>
          </a:p>
          <a:p>
            <a:pPr marL="18415" algn="l" rtl="0" eaLnBrk="0">
              <a:lnSpc>
                <a:spcPct val="92000"/>
              </a:lnSpc>
            </a:pPr>
            <a:r>
              <a:rPr sz="3100" spc="100">
                <a:solidFill>
                  <a:srgbClr val="8BC53F">
                    <a:alpha val="100000"/>
                  </a:srgbClr>
                </a:solidFill>
                <a:latin typeface="微软雅黑"/>
                <a:ea typeface="微软雅黑"/>
                <a:cs typeface="微软雅黑"/>
              </a:rPr>
              <a:t>两轮电动车产业发展现状-公共</a:t>
            </a:r>
            <a:r>
              <a:rPr sz="3100" spc="60">
                <a:solidFill>
                  <a:srgbClr val="8BC53F">
                    <a:alpha val="100000"/>
                  </a:srgbClr>
                </a:solidFill>
                <a:latin typeface="微软雅黑"/>
                <a:ea typeface="微软雅黑"/>
                <a:cs typeface="微软雅黑"/>
              </a:rPr>
              <a:t>充</a:t>
            </a:r>
            <a:r>
              <a:rPr sz="3100" spc="0">
                <a:solidFill>
                  <a:srgbClr val="8BC53F">
                    <a:alpha val="100000"/>
                  </a:srgbClr>
                </a:solidFill>
                <a:latin typeface="微软雅黑"/>
                <a:ea typeface="微软雅黑"/>
                <a:cs typeface="微软雅黑"/>
              </a:rPr>
              <a:t>电</a:t>
            </a:r>
            <a:endParaRPr lang="en-US" altLang="en-US" sz="3100"/>
          </a:p>
          <a:p>
            <a:pPr algn="l" rtl="0" eaLnBrk="0">
              <a:lnSpc>
                <a:spcPct val="112000"/>
              </a:lnSpc>
            </a:pPr>
            <a:endParaRPr lang="en-US" altLang="en-US" sz="700"/>
          </a:p>
          <a:p>
            <a:pPr marL="12700" algn="l" rtl="0" eaLnBrk="0">
              <a:lnSpc>
                <a:spcPct val="90000"/>
              </a:lnSpc>
              <a:spcBef>
                <a:spcPts val="5"/>
              </a:spcBef>
            </a:pPr>
            <a:r>
              <a:rPr sz="2400" spc="-10">
                <a:solidFill>
                  <a:srgbClr val="595959">
                    <a:alpha val="100000"/>
                  </a:srgbClr>
                </a:solidFill>
                <a:latin typeface="微软雅黑"/>
                <a:ea typeface="微软雅黑"/>
                <a:cs typeface="微软雅黑"/>
              </a:rPr>
              <a:t>政策推动</a:t>
            </a:r>
            <a:r>
              <a:rPr sz="2400" spc="0">
                <a:solidFill>
                  <a:srgbClr val="595959">
                    <a:alpha val="100000"/>
                  </a:srgbClr>
                </a:solidFill>
                <a:latin typeface="微软雅黑"/>
                <a:ea typeface="微软雅黑"/>
                <a:cs typeface="微软雅黑"/>
              </a:rPr>
              <a:t>公共充电发展，智慧化运营是必由之路</a:t>
            </a:r>
            <a:endParaRPr lang="en-US" altLang="en-US" sz="2400"/>
          </a:p>
        </p:txBody>
      </p:sp>
      <p:sp>
        <p:nvSpPr>
          <p:cNvPr id="402" name="textbox 402"/>
          <p:cNvSpPr/>
          <p:nvPr/>
        </p:nvSpPr>
        <p:spPr>
          <a:xfrm>
            <a:off x="5493242" y="3608196"/>
            <a:ext cx="2729864" cy="10756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9000"/>
              </a:lnSpc>
            </a:pPr>
            <a:r>
              <a:rPr sz="900" spc="40">
                <a:solidFill>
                  <a:srgbClr val="595959">
                    <a:alpha val="100000"/>
                  </a:srgbClr>
                </a:solidFill>
                <a:latin typeface="Arial"/>
                <a:ea typeface="Arial"/>
                <a:cs typeface="Arial"/>
              </a:rPr>
              <a:t>•    </a:t>
            </a:r>
            <a:r>
              <a:rPr sz="900" spc="40">
                <a:solidFill>
                  <a:srgbClr val="595959">
                    <a:alpha val="100000"/>
                  </a:srgbClr>
                </a:solidFill>
                <a:latin typeface="微软雅黑"/>
                <a:ea typeface="微软雅黑"/>
                <a:cs typeface="微软雅黑"/>
              </a:rPr>
              <a:t>户外充电桩、  柜建设不足 ，设施覆盖</a:t>
            </a:r>
            <a:r>
              <a:rPr sz="900" spc="20">
                <a:solidFill>
                  <a:srgbClr val="595959">
                    <a:alpha val="100000"/>
                  </a:srgbClr>
                </a:solidFill>
                <a:latin typeface="微软雅黑"/>
                <a:ea typeface="微软雅黑"/>
                <a:cs typeface="微软雅黑"/>
              </a:rPr>
              <a:t>不</a:t>
            </a:r>
            <a:r>
              <a:rPr sz="900" spc="0">
                <a:solidFill>
                  <a:srgbClr val="595959">
                    <a:alpha val="100000"/>
                  </a:srgbClr>
                </a:solidFill>
                <a:latin typeface="微软雅黑"/>
                <a:ea typeface="微软雅黑"/>
                <a:cs typeface="微软雅黑"/>
              </a:rPr>
              <a:t>均</a:t>
            </a:r>
            <a:endParaRPr lang="en-US" altLang="en-US" sz="900"/>
          </a:p>
          <a:p>
            <a:pPr marL="12700" algn="l" rtl="0" eaLnBrk="0">
              <a:lnSpc>
                <a:spcPct val="99000"/>
              </a:lnSpc>
              <a:spcBef>
                <a:spcPts val="730"/>
              </a:spcBef>
            </a:pPr>
            <a:r>
              <a:rPr sz="900" spc="60">
                <a:solidFill>
                  <a:srgbClr val="595959">
                    <a:alpha val="100000"/>
                  </a:srgbClr>
                </a:solidFill>
                <a:latin typeface="Arial"/>
                <a:ea typeface="Arial"/>
                <a:cs typeface="Arial"/>
              </a:rPr>
              <a:t>•    </a:t>
            </a:r>
            <a:r>
              <a:rPr sz="900" spc="60">
                <a:solidFill>
                  <a:srgbClr val="595959">
                    <a:alpha val="100000"/>
                  </a:srgbClr>
                </a:solidFill>
                <a:latin typeface="微软雅黑"/>
                <a:ea typeface="微软雅黑"/>
                <a:cs typeface="微软雅黑"/>
              </a:rPr>
              <a:t>充电设施简单 ，充电场所环境复杂 ，安</a:t>
            </a:r>
            <a:r>
              <a:rPr sz="900" spc="0">
                <a:solidFill>
                  <a:srgbClr val="595959">
                    <a:alpha val="100000"/>
                  </a:srgbClr>
                </a:solidFill>
                <a:latin typeface="微软雅黑"/>
                <a:ea typeface="微软雅黑"/>
                <a:cs typeface="微软雅黑"/>
              </a:rPr>
              <a:t>全性低</a:t>
            </a:r>
            <a:endParaRPr lang="en-US" altLang="en-US" sz="900"/>
          </a:p>
          <a:p>
            <a:pPr marL="12700" algn="l" rtl="0" eaLnBrk="0">
              <a:lnSpc>
                <a:spcPct val="99000"/>
              </a:lnSpc>
              <a:spcBef>
                <a:spcPts val="730"/>
              </a:spcBef>
            </a:pPr>
            <a:r>
              <a:rPr sz="900" spc="80">
                <a:solidFill>
                  <a:srgbClr val="595959">
                    <a:alpha val="100000"/>
                  </a:srgbClr>
                </a:solidFill>
                <a:latin typeface="Arial"/>
                <a:ea typeface="Arial"/>
                <a:cs typeface="Arial"/>
              </a:rPr>
              <a:t>•    </a:t>
            </a:r>
            <a:r>
              <a:rPr sz="900" spc="80">
                <a:solidFill>
                  <a:srgbClr val="595959">
                    <a:alpha val="100000"/>
                  </a:srgbClr>
                </a:solidFill>
                <a:latin typeface="微软雅黑"/>
                <a:ea typeface="微软雅黑"/>
                <a:cs typeface="微软雅黑"/>
              </a:rPr>
              <a:t>对充电过程缺乏安全防患</a:t>
            </a:r>
            <a:r>
              <a:rPr sz="900" spc="0">
                <a:solidFill>
                  <a:srgbClr val="595959">
                    <a:alpha val="100000"/>
                  </a:srgbClr>
                </a:solidFill>
                <a:latin typeface="微软雅黑"/>
                <a:ea typeface="微软雅黑"/>
                <a:cs typeface="微软雅黑"/>
              </a:rPr>
              <a:t>措施</a:t>
            </a:r>
            <a:endParaRPr lang="en-US" altLang="en-US" sz="900"/>
          </a:p>
          <a:p>
            <a:pPr marL="12700" algn="l" rtl="0" eaLnBrk="0">
              <a:lnSpc>
                <a:spcPct val="99000"/>
              </a:lnSpc>
              <a:spcBef>
                <a:spcPts val="730"/>
              </a:spcBef>
            </a:pPr>
            <a:r>
              <a:rPr sz="900" spc="60">
                <a:solidFill>
                  <a:srgbClr val="595959">
                    <a:alpha val="100000"/>
                  </a:srgbClr>
                </a:solidFill>
                <a:latin typeface="Arial"/>
                <a:ea typeface="Arial"/>
                <a:cs typeface="Arial"/>
              </a:rPr>
              <a:t>•    </a:t>
            </a:r>
            <a:r>
              <a:rPr sz="900" spc="60">
                <a:solidFill>
                  <a:srgbClr val="595959">
                    <a:alpha val="100000"/>
                  </a:srgbClr>
                </a:solidFill>
                <a:latin typeface="微软雅黑"/>
                <a:ea typeface="微软雅黑"/>
                <a:cs typeface="微软雅黑"/>
              </a:rPr>
              <a:t>缺乏电池数据监测 ，起火等风险</a:t>
            </a:r>
            <a:r>
              <a:rPr sz="900" spc="10">
                <a:solidFill>
                  <a:srgbClr val="595959">
                    <a:alpha val="100000"/>
                  </a:srgbClr>
                </a:solidFill>
                <a:latin typeface="微软雅黑"/>
                <a:ea typeface="微软雅黑"/>
                <a:cs typeface="微软雅黑"/>
              </a:rPr>
              <a:t>高</a:t>
            </a:r>
            <a:endParaRPr lang="en-US" altLang="en-US" sz="900"/>
          </a:p>
          <a:p>
            <a:pPr algn="l" rtl="0" eaLnBrk="0">
              <a:lnSpc>
                <a:spcPct val="101000"/>
              </a:lnSpc>
            </a:pPr>
            <a:endParaRPr lang="en-US" altLang="en-US" sz="600"/>
          </a:p>
          <a:p>
            <a:pPr marL="12700" algn="l" rtl="0" eaLnBrk="0">
              <a:lnSpc>
                <a:spcPct val="99000"/>
              </a:lnSpc>
              <a:spcBef>
                <a:spcPts val="5"/>
              </a:spcBef>
            </a:pPr>
            <a:r>
              <a:rPr sz="900" spc="30">
                <a:solidFill>
                  <a:srgbClr val="595959">
                    <a:alpha val="100000"/>
                  </a:srgbClr>
                </a:solidFill>
                <a:latin typeface="Arial"/>
                <a:ea typeface="Arial"/>
                <a:cs typeface="Arial"/>
              </a:rPr>
              <a:t>•    </a:t>
            </a:r>
            <a:r>
              <a:rPr sz="900" spc="30">
                <a:solidFill>
                  <a:srgbClr val="595959">
                    <a:alpha val="100000"/>
                  </a:srgbClr>
                </a:solidFill>
                <a:latin typeface="微软雅黑"/>
                <a:ea typeface="微软雅黑"/>
                <a:cs typeface="微软雅黑"/>
              </a:rPr>
              <a:t>缺乏行业标准、  运营规范、 </a:t>
            </a:r>
            <a:r>
              <a:rPr sz="900" spc="1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监管措施等</a:t>
            </a:r>
            <a:endParaRPr lang="en-US" altLang="en-US" sz="900"/>
          </a:p>
        </p:txBody>
      </p:sp>
      <p:graphicFrame>
        <p:nvGraphicFramePr>
          <p:cNvPr id="407" name="table 407"/>
          <p:cNvGraphicFramePr>
            <a:graphicFrameLocks noGrp="1"/>
          </p:cNvGraphicFramePr>
          <p:nvPr/>
        </p:nvGraphicFramePr>
        <p:xfrm>
          <a:off x="6676226" y="4898102"/>
          <a:ext cx="1047750" cy="1310005"/>
        </p:xfrm>
        <a:graphic>
          <a:graphicData uri="http://schemas.openxmlformats.org/drawingml/2006/table">
            <a:tbl>
              <a:tblPr/>
              <a:tblGrid>
                <a:gridCol w="1047750"/>
              </a:tblGrid>
              <a:tr h="1297305">
                <a:tc>
                  <a:txBody>
                    <a:bodyPr vert="horz" wrap="square"/>
                    <a:lstStyle/>
                    <a:p>
                      <a:pPr algn="l" rtl="0" eaLnBrk="0">
                        <a:lnSpc>
                          <a:spcPct val="100000"/>
                        </a:lnSpc>
                      </a:pPr>
                      <a:endParaRPr lang="en-US" altLang="en-US" sz="1000"/>
                    </a:p>
                  </a:txBody>
                  <a:tcPr marL="0" marR="0" marT="0" marB="0">
                    <a:lnL w="12700" cap="flat" cmpd="sng" algn="ctr">
                      <a:solidFill>
                        <a:srgbClr val="B2D234"/>
                      </a:solidFill>
                      <a:prstDash val="solid"/>
                      <a:round/>
                      <a:headEnd type="none" w="med" len="med"/>
                      <a:tailEnd type="none" w="med" len="med"/>
                    </a:lnL>
                    <a:lnR w="1270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r>
            </a:tbl>
          </a:graphicData>
        </a:graphic>
      </p:graphicFrame>
      <p:sp>
        <p:nvSpPr>
          <p:cNvPr id="408" name="textbox 408"/>
          <p:cNvSpPr/>
          <p:nvPr/>
        </p:nvSpPr>
        <p:spPr>
          <a:xfrm>
            <a:off x="6829555" y="5030731"/>
            <a:ext cx="748030" cy="272415"/>
          </a:xfrm>
          <a:prstGeom prst="rect">
            <a:avLst/>
          </a:prstGeom>
          <a:solidFill>
            <a:srgbClr val="B2D234"/>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5000"/>
              </a:lnSpc>
            </a:pPr>
            <a:endParaRPr lang="en-US" altLang="en-US" sz="400"/>
          </a:p>
          <a:p>
            <a:pPr marL="147320" algn="l" rtl="0" eaLnBrk="0">
              <a:lnSpc>
                <a:spcPct val="89000"/>
              </a:lnSpc>
              <a:spcBef>
                <a:spcPct val="0"/>
              </a:spcBef>
            </a:pPr>
            <a:r>
              <a:rPr sz="1200" spc="-10">
                <a:solidFill>
                  <a:srgbClr val="FFFFFF">
                    <a:alpha val="100000"/>
                  </a:srgbClr>
                </a:solidFill>
                <a:latin typeface="微软雅黑"/>
                <a:ea typeface="微软雅黑"/>
                <a:cs typeface="微软雅黑"/>
              </a:rPr>
              <a:t>充电</a:t>
            </a:r>
            <a:r>
              <a:rPr sz="1200" spc="0">
                <a:solidFill>
                  <a:srgbClr val="FFFFFF">
                    <a:alpha val="100000"/>
                  </a:srgbClr>
                </a:solidFill>
                <a:latin typeface="微软雅黑"/>
                <a:ea typeface="微软雅黑"/>
                <a:cs typeface="微软雅黑"/>
              </a:rPr>
              <a:t>桩</a:t>
            </a:r>
            <a:endParaRPr lang="en-US" altLang="en-US" sz="1200"/>
          </a:p>
        </p:txBody>
      </p:sp>
      <p:pic>
        <p:nvPicPr>
          <p:cNvPr id="409" name="picture 409"/>
          <p:cNvPicPr>
            <a:picLocks noChangeAspect="1"/>
          </p:cNvPicPr>
          <p:nvPr/>
        </p:nvPicPr>
        <p:blipFill>
          <a:blip r:embed="rId2"/>
          <a:stretch>
            <a:fillRect/>
          </a:stretch>
        </p:blipFill>
        <p:spPr>
          <a:xfrm rot="21600000">
            <a:off x="5547009" y="4771728"/>
            <a:ext cx="2803969" cy="291514"/>
          </a:xfrm>
          <a:prstGeom prst="rect">
            <a:avLst/>
          </a:prstGeom>
        </p:spPr>
      </p:pic>
      <p:sp>
        <p:nvSpPr>
          <p:cNvPr id="410" name="rect"/>
          <p:cNvSpPr/>
          <p:nvPr/>
        </p:nvSpPr>
        <p:spPr>
          <a:xfrm>
            <a:off x="5407771" y="5614834"/>
            <a:ext cx="288000" cy="468000"/>
          </a:xfrm>
          <a:prstGeom prst="rect">
            <a:avLst/>
          </a:prstGeom>
          <a:solidFill>
            <a:srgbClr val="B2D234">
              <a:alpha val="98823"/>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11" name="picture 411"/>
          <p:cNvPicPr>
            <a:picLocks noChangeAspect="1"/>
          </p:cNvPicPr>
          <p:nvPr/>
        </p:nvPicPr>
        <p:blipFill>
          <a:blip r:embed="rId3"/>
          <a:stretch>
            <a:fillRect/>
          </a:stretch>
        </p:blipFill>
        <p:spPr>
          <a:xfrm rot="21600000">
            <a:off x="5513673" y="6043373"/>
            <a:ext cx="2803969" cy="272824"/>
          </a:xfrm>
          <a:prstGeom prst="rect">
            <a:avLst/>
          </a:prstGeom>
        </p:spPr>
      </p:pic>
      <p:sp>
        <p:nvSpPr>
          <p:cNvPr id="412" name="textbox 412"/>
          <p:cNvSpPr/>
          <p:nvPr/>
        </p:nvSpPr>
        <p:spPr>
          <a:xfrm>
            <a:off x="4974819" y="3209569"/>
            <a:ext cx="2865754"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6000"/>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两轮电动车公共充电发展困境与趋</a:t>
            </a:r>
            <a:r>
              <a:rPr sz="1300" spc="6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势</a:t>
            </a:r>
            <a:endParaRPr lang="en-US" altLang="en-US" sz="1300"/>
          </a:p>
        </p:txBody>
      </p:sp>
      <p:sp>
        <p:nvSpPr>
          <p:cNvPr id="419" name="textbox 419"/>
          <p:cNvSpPr/>
          <p:nvPr/>
        </p:nvSpPr>
        <p:spPr>
          <a:xfrm>
            <a:off x="5890640" y="5044683"/>
            <a:ext cx="288290" cy="1054100"/>
          </a:xfrm>
          <a:prstGeom prst="rect">
            <a:avLst/>
          </a:prstGeom>
          <a:solidFill>
            <a:srgbClr val="B2D234"/>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78000"/>
              </a:lnSpc>
            </a:pPr>
            <a:endParaRPr lang="en-US" altLang="en-US" sz="1000"/>
          </a:p>
          <a:p>
            <a:pPr marL="91440" algn="l" rtl="0" eaLnBrk="0">
              <a:lnSpc>
                <a:spcPts val="905"/>
              </a:lnSpc>
              <a:spcBef>
                <a:spcPts val="5"/>
              </a:spcBef>
            </a:pPr>
            <a:r>
              <a:rPr sz="1200" spc="0">
                <a:solidFill>
                  <a:srgbClr val="FFFFFF">
                    <a:alpha val="100000"/>
                  </a:srgbClr>
                </a:solidFill>
                <a:latin typeface="微软雅黑"/>
                <a:ea typeface="微软雅黑"/>
                <a:cs typeface="微软雅黑"/>
              </a:rPr>
              <a:t>A</a:t>
            </a:r>
            <a:endParaRPr lang="en-US" altLang="en-US" sz="1200"/>
          </a:p>
          <a:p>
            <a:pPr marL="104775" algn="l" rtl="0" eaLnBrk="0">
              <a:lnSpc>
                <a:spcPct val="96000"/>
              </a:lnSpc>
              <a:spcBef>
                <a:spcPts val="10"/>
              </a:spcBef>
            </a:pPr>
            <a:r>
              <a:rPr sz="1200" spc="0">
                <a:solidFill>
                  <a:srgbClr val="FFFFFF">
                    <a:alpha val="100000"/>
                  </a:srgbClr>
                </a:solidFill>
                <a:latin typeface="微软雅黑"/>
                <a:ea typeface="微软雅黑"/>
                <a:cs typeface="微软雅黑"/>
              </a:rPr>
              <a:t>P</a:t>
            </a:r>
            <a:endParaRPr lang="en-US" altLang="en-US" sz="1200"/>
          </a:p>
          <a:p>
            <a:pPr marL="104775" algn="l" rtl="0" eaLnBrk="0">
              <a:lnSpc>
                <a:spcPts val="1705"/>
              </a:lnSpc>
            </a:pPr>
            <a:r>
              <a:rPr sz="1200" spc="0">
                <a:solidFill>
                  <a:srgbClr val="FFFFFF">
                    <a:alpha val="100000"/>
                  </a:srgbClr>
                </a:solidFill>
                <a:latin typeface="微软雅黑"/>
                <a:ea typeface="微软雅黑"/>
                <a:cs typeface="微软雅黑"/>
              </a:rPr>
              <a:t>P</a:t>
            </a:r>
            <a:endParaRPr lang="en-US" altLang="en-US" sz="1200"/>
          </a:p>
        </p:txBody>
      </p:sp>
      <p:sp>
        <p:nvSpPr>
          <p:cNvPr id="420" name="textbox 420"/>
          <p:cNvSpPr/>
          <p:nvPr/>
        </p:nvSpPr>
        <p:spPr>
          <a:xfrm>
            <a:off x="8160911" y="5063242"/>
            <a:ext cx="287020" cy="980439"/>
          </a:xfrm>
          <a:prstGeom prst="rect">
            <a:avLst/>
          </a:prstGeom>
          <a:solidFill>
            <a:srgbClr val="B2D234"/>
          </a:solidFill>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25000"/>
              </a:lnSpc>
            </a:pPr>
            <a:endParaRPr lang="en-US" altLang="en-US" sz="300"/>
          </a:p>
          <a:p>
            <a:pPr marL="149860" algn="l" rtl="0" eaLnBrk="0">
              <a:lnSpc>
                <a:spcPct val="90000"/>
              </a:lnSpc>
              <a:spcBef>
                <a:spcPct val="0"/>
              </a:spcBef>
            </a:pPr>
            <a:r>
              <a:rPr sz="1200" spc="-60">
                <a:solidFill>
                  <a:srgbClr val="FFFFFF">
                    <a:alpha val="100000"/>
                  </a:srgbClr>
                </a:solidFill>
                <a:latin typeface="微软雅黑"/>
                <a:ea typeface="微软雅黑"/>
                <a:cs typeface="微软雅黑"/>
              </a:rPr>
              <a:t>充 电 平 </a:t>
            </a:r>
            <a:r>
              <a:rPr sz="1200" spc="-20">
                <a:solidFill>
                  <a:srgbClr val="FFFFFF">
                    <a:alpha val="100000"/>
                  </a:srgbClr>
                </a:solidFill>
                <a:latin typeface="微软雅黑"/>
                <a:ea typeface="微软雅黑"/>
                <a:cs typeface="微软雅黑"/>
              </a:rPr>
              <a:t>台</a:t>
            </a:r>
            <a:endParaRPr lang="en-US" altLang="en-US" sz="1200"/>
          </a:p>
        </p:txBody>
      </p:sp>
      <p:sp>
        <p:nvSpPr>
          <p:cNvPr id="421" name="textbox 421"/>
          <p:cNvSpPr/>
          <p:nvPr/>
        </p:nvSpPr>
        <p:spPr>
          <a:xfrm>
            <a:off x="6829555" y="5803641"/>
            <a:ext cx="748030" cy="272415"/>
          </a:xfrm>
          <a:prstGeom prst="rect">
            <a:avLst/>
          </a:prstGeom>
          <a:solidFill>
            <a:srgbClr val="B2D234"/>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2000"/>
              </a:lnSpc>
            </a:pPr>
            <a:endParaRPr lang="en-US" altLang="en-US" sz="400"/>
          </a:p>
          <a:p>
            <a:pPr marL="147320" algn="l" rtl="0" eaLnBrk="0">
              <a:lnSpc>
                <a:spcPct val="89000"/>
              </a:lnSpc>
              <a:spcBef>
                <a:spcPct val="0"/>
              </a:spcBef>
            </a:pPr>
            <a:r>
              <a:rPr sz="1200" spc="-10">
                <a:solidFill>
                  <a:srgbClr val="FFFFFF">
                    <a:alpha val="100000"/>
                  </a:srgbClr>
                </a:solidFill>
                <a:latin typeface="微软雅黑"/>
                <a:ea typeface="微软雅黑"/>
                <a:cs typeface="微软雅黑"/>
              </a:rPr>
              <a:t>充电</a:t>
            </a:r>
            <a:r>
              <a:rPr sz="1200" spc="0">
                <a:solidFill>
                  <a:srgbClr val="FFFFFF">
                    <a:alpha val="100000"/>
                  </a:srgbClr>
                </a:solidFill>
                <a:latin typeface="微软雅黑"/>
                <a:ea typeface="微软雅黑"/>
                <a:cs typeface="微软雅黑"/>
              </a:rPr>
              <a:t>桩</a:t>
            </a:r>
            <a:endParaRPr lang="en-US" altLang="en-US" sz="1200"/>
          </a:p>
        </p:txBody>
      </p:sp>
      <p:sp>
        <p:nvSpPr>
          <p:cNvPr id="422" name="textbox 422"/>
          <p:cNvSpPr/>
          <p:nvPr/>
        </p:nvSpPr>
        <p:spPr>
          <a:xfrm>
            <a:off x="6829555" y="5417187"/>
            <a:ext cx="748030" cy="272415"/>
          </a:xfrm>
          <a:prstGeom prst="rect">
            <a:avLst/>
          </a:prstGeom>
          <a:solidFill>
            <a:srgbClr val="B2D234"/>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1000"/>
              </a:lnSpc>
            </a:pPr>
            <a:endParaRPr lang="en-US" altLang="en-US" sz="400"/>
          </a:p>
          <a:p>
            <a:pPr marL="147320" algn="l" rtl="0" eaLnBrk="0">
              <a:lnSpc>
                <a:spcPct val="89000"/>
              </a:lnSpc>
              <a:spcBef>
                <a:spcPct val="0"/>
              </a:spcBef>
            </a:pPr>
            <a:r>
              <a:rPr sz="1200" spc="-10">
                <a:solidFill>
                  <a:srgbClr val="FFFFFF">
                    <a:alpha val="100000"/>
                  </a:srgbClr>
                </a:solidFill>
                <a:latin typeface="微软雅黑"/>
                <a:ea typeface="微软雅黑"/>
                <a:cs typeface="微软雅黑"/>
              </a:rPr>
              <a:t>充电</a:t>
            </a:r>
            <a:r>
              <a:rPr sz="1200" spc="0">
                <a:solidFill>
                  <a:srgbClr val="FFFFFF">
                    <a:alpha val="100000"/>
                  </a:srgbClr>
                </a:solidFill>
                <a:latin typeface="微软雅黑"/>
                <a:ea typeface="微软雅黑"/>
                <a:cs typeface="微软雅黑"/>
              </a:rPr>
              <a:t>桩</a:t>
            </a:r>
            <a:endParaRPr lang="en-US" altLang="en-US" sz="1200"/>
          </a:p>
        </p:txBody>
      </p:sp>
      <p:sp>
        <p:nvSpPr>
          <p:cNvPr id="423" name="textbox 423"/>
          <p:cNvSpPr/>
          <p:nvPr/>
        </p:nvSpPr>
        <p:spPr>
          <a:xfrm>
            <a:off x="4774472" y="5316625"/>
            <a:ext cx="429894" cy="4972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indent="0" algn="l" rtl="0" eaLnBrk="0">
              <a:lnSpc>
                <a:spcPct val="103000"/>
              </a:lnSpc>
            </a:pPr>
            <a:r>
              <a:rPr sz="1500" spc="9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发</a:t>
            </a:r>
            <a:r>
              <a:rPr sz="1500" spc="8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展</a:t>
            </a:r>
            <a:r>
              <a:rPr sz="1500" spc="0">
                <a:solidFill>
                  <a:srgbClr val="404040">
                    <a:alpha val="100000"/>
                  </a:srgbClr>
                </a:solidFill>
                <a:latin typeface="微软雅黑"/>
                <a:ea typeface="微软雅黑"/>
                <a:cs typeface="微软雅黑"/>
              </a:rPr>
              <a:t> </a:t>
            </a:r>
            <a:r>
              <a:rPr sz="15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趋</a:t>
            </a:r>
            <a:r>
              <a:rPr sz="1500" spc="8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势</a:t>
            </a:r>
            <a:endParaRPr lang="en-US" altLang="en-US" sz="1500"/>
          </a:p>
        </p:txBody>
      </p:sp>
      <p:sp>
        <p:nvSpPr>
          <p:cNvPr id="424" name="textbox 424"/>
          <p:cNvSpPr/>
          <p:nvPr/>
        </p:nvSpPr>
        <p:spPr>
          <a:xfrm>
            <a:off x="4774676" y="3762146"/>
            <a:ext cx="429259" cy="4965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23495" indent="-10795" algn="l" rtl="0" eaLnBrk="0">
              <a:lnSpc>
                <a:spcPct val="103000"/>
              </a:lnSpc>
            </a:pPr>
            <a:r>
              <a:rPr sz="1500" spc="9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发</a:t>
            </a:r>
            <a:r>
              <a:rPr sz="1500" spc="8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展</a:t>
            </a:r>
            <a:r>
              <a:rPr sz="1500" spc="0">
                <a:solidFill>
                  <a:srgbClr val="404040">
                    <a:alpha val="100000"/>
                  </a:srgbClr>
                </a:solidFill>
                <a:latin typeface="微软雅黑"/>
                <a:ea typeface="微软雅黑"/>
                <a:cs typeface="微软雅黑"/>
              </a:rPr>
              <a:t> </a:t>
            </a:r>
            <a:r>
              <a:rPr sz="1500" spc="5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困</a:t>
            </a:r>
            <a:r>
              <a:rPr sz="1500" spc="4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境</a:t>
            </a:r>
            <a:endParaRPr lang="en-US" altLang="en-US" sz="1500"/>
          </a:p>
        </p:txBody>
      </p:sp>
      <p:sp>
        <p:nvSpPr>
          <p:cNvPr id="425" name="rect"/>
          <p:cNvSpPr/>
          <p:nvPr/>
        </p:nvSpPr>
        <p:spPr>
          <a:xfrm>
            <a:off x="5407771" y="5058099"/>
            <a:ext cx="288000" cy="468000"/>
          </a:xfrm>
          <a:prstGeom prst="rect">
            <a:avLst/>
          </a:prstGeom>
          <a:solidFill>
            <a:srgbClr val="B2D234">
              <a:alpha val="94117"/>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6" name="textbox 426"/>
          <p:cNvSpPr/>
          <p:nvPr/>
        </p:nvSpPr>
        <p:spPr>
          <a:xfrm>
            <a:off x="5448530" y="5045399"/>
            <a:ext cx="192404" cy="1050289"/>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2700" algn="l" rtl="0" eaLnBrk="0">
              <a:lnSpc>
                <a:spcPct val="90000"/>
              </a:lnSpc>
              <a:tabLst>
                <a:tab pos="88900"/>
              </a:tabLst>
            </a:pPr>
            <a:r>
              <a:rPr sz="1200" spc="0">
                <a:solidFill>
                  <a:srgbClr val="FFFFFF">
                    <a:alpha val="100000"/>
                  </a:srgbClr>
                </a:solidFill>
                <a:latin typeface="微软雅黑"/>
                <a:ea typeface="微软雅黑"/>
                <a:cs typeface="微软雅黑"/>
              </a:rPr>
              <a:t>	</a:t>
            </a:r>
            <a:r>
              <a:rPr sz="1200" spc="-40">
                <a:solidFill>
                  <a:srgbClr val="FFFFFF">
                    <a:alpha val="100000"/>
                  </a:srgbClr>
                </a:solidFill>
                <a:latin typeface="微软雅黑"/>
                <a:ea typeface="微软雅黑"/>
                <a:cs typeface="微软雅黑"/>
              </a:rPr>
              <a:t>电 池     </a:t>
            </a:r>
            <a:r>
              <a:rPr sz="1200" spc="-20">
                <a:solidFill>
                  <a:srgbClr val="FFFFFF">
                    <a:alpha val="100000"/>
                  </a:srgbClr>
                </a:solidFill>
                <a:latin typeface="微软雅黑"/>
                <a:ea typeface="微软雅黑"/>
                <a:cs typeface="微软雅黑"/>
              </a:rPr>
              <a:t>用</a:t>
            </a:r>
            <a:r>
              <a:rPr sz="1200" spc="0">
                <a:solidFill>
                  <a:srgbClr val="FFFFFF">
                    <a:alpha val="100000"/>
                  </a:srgbClr>
                </a:solidFill>
                <a:latin typeface="微软雅黑"/>
                <a:ea typeface="微软雅黑"/>
                <a:cs typeface="微软雅黑"/>
              </a:rPr>
              <a:t> 户 </a:t>
            </a:r>
            <a:endParaRPr lang="en-US" altLang="en-US" sz="1200"/>
          </a:p>
        </p:txBody>
      </p:sp>
      <p:sp>
        <p:nvSpPr>
          <p:cNvPr id="427" name="path"/>
          <p:cNvSpPr/>
          <p:nvPr/>
        </p:nvSpPr>
        <p:spPr>
          <a:xfrm>
            <a:off x="5547009" y="5526098"/>
            <a:ext cx="9526" cy="88736"/>
          </a:xfrm>
          <a:custGeom>
            <a:rect l="0" t="0" r="0" b="0"/>
            <a:pathLst>
              <a:path w="15" h="139">
                <a:moveTo>
                  <a:pt x="7" y="0"/>
                </a:moveTo>
                <a:lnTo>
                  <a:pt x="7" y="139"/>
                </a:lnTo>
              </a:path>
            </a:pathLst>
          </a:custGeom>
          <a:noFill/>
          <a:ln w="9525" cap="flat">
            <a:solidFill>
              <a:srgbClr val="B0D12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9" name="textbox 429"/>
          <p:cNvSpPr/>
          <p:nvPr/>
        </p:nvSpPr>
        <p:spPr>
          <a:xfrm>
            <a:off x="7812163" y="5733668"/>
            <a:ext cx="277495" cy="3130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2700" algn="l" rtl="0" eaLnBrk="0">
              <a:lnSpc>
                <a:spcPct val="105000"/>
              </a:lnSpc>
            </a:pPr>
            <a:r>
              <a:rPr sz="900" spc="100">
                <a:solidFill>
                  <a:srgbClr val="595959">
                    <a:alpha val="100000"/>
                  </a:srgbClr>
                </a:solidFill>
                <a:latin typeface="微软雅黑"/>
                <a:ea typeface="微软雅黑"/>
                <a:cs typeface="微软雅黑"/>
              </a:rPr>
              <a:t>运</a:t>
            </a:r>
            <a:r>
              <a:rPr sz="900" spc="80">
                <a:solidFill>
                  <a:srgbClr val="595959">
                    <a:alpha val="100000"/>
                  </a:srgbClr>
                </a:solidFill>
                <a:latin typeface="微软雅黑"/>
                <a:ea typeface="微软雅黑"/>
                <a:cs typeface="微软雅黑"/>
              </a:rPr>
              <a:t>营</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管</a:t>
            </a:r>
            <a:r>
              <a:rPr sz="900" spc="80">
                <a:solidFill>
                  <a:srgbClr val="595959">
                    <a:alpha val="100000"/>
                  </a:srgbClr>
                </a:solidFill>
                <a:latin typeface="微软雅黑"/>
                <a:ea typeface="微软雅黑"/>
                <a:cs typeface="微软雅黑"/>
              </a:rPr>
              <a:t>理</a:t>
            </a:r>
            <a:endParaRPr lang="en-US" altLang="en-US" sz="900"/>
          </a:p>
        </p:txBody>
      </p:sp>
      <p:sp>
        <p:nvSpPr>
          <p:cNvPr id="430" name="textbox 430"/>
          <p:cNvSpPr/>
          <p:nvPr/>
        </p:nvSpPr>
        <p:spPr>
          <a:xfrm>
            <a:off x="7811274" y="5078857"/>
            <a:ext cx="278765" cy="3124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000"/>
              </a:lnSpc>
            </a:pPr>
            <a:endParaRPr lang="en-US" altLang="en-US" sz="100"/>
          </a:p>
          <a:p>
            <a:pPr marL="13970" indent="-1270" algn="l" rtl="0" eaLnBrk="0">
              <a:lnSpc>
                <a:spcPct val="104000"/>
              </a:lnSpc>
            </a:pPr>
            <a:r>
              <a:rPr sz="900" spc="100">
                <a:solidFill>
                  <a:srgbClr val="595959">
                    <a:alpha val="100000"/>
                  </a:srgbClr>
                </a:solidFill>
                <a:latin typeface="微软雅黑"/>
                <a:ea typeface="微软雅黑"/>
                <a:cs typeface="微软雅黑"/>
              </a:rPr>
              <a:t>数</a:t>
            </a:r>
            <a:r>
              <a:rPr sz="900" spc="90">
                <a:solidFill>
                  <a:srgbClr val="595959">
                    <a:alpha val="100000"/>
                  </a:srgbClr>
                </a:solidFill>
                <a:latin typeface="微软雅黑"/>
                <a:ea typeface="微软雅黑"/>
                <a:cs typeface="微软雅黑"/>
              </a:rPr>
              <a:t>据</a:t>
            </a:r>
            <a:r>
              <a:rPr sz="900" spc="0">
                <a:solidFill>
                  <a:srgbClr val="595959">
                    <a:alpha val="100000"/>
                  </a:srgbClr>
                </a:solidFill>
                <a:latin typeface="微软雅黑"/>
                <a:ea typeface="微软雅黑"/>
                <a:cs typeface="微软雅黑"/>
              </a:rPr>
              <a:t> </a:t>
            </a:r>
            <a:r>
              <a:rPr sz="900" spc="90">
                <a:solidFill>
                  <a:srgbClr val="595959">
                    <a:alpha val="100000"/>
                  </a:srgbClr>
                </a:solidFill>
                <a:latin typeface="微软雅黑"/>
                <a:ea typeface="微软雅黑"/>
                <a:cs typeface="微软雅黑"/>
              </a:rPr>
              <a:t>监</a:t>
            </a:r>
            <a:r>
              <a:rPr sz="900" spc="80">
                <a:solidFill>
                  <a:srgbClr val="595959">
                    <a:alpha val="100000"/>
                  </a:srgbClr>
                </a:solidFill>
                <a:latin typeface="微软雅黑"/>
                <a:ea typeface="微软雅黑"/>
                <a:cs typeface="微软雅黑"/>
              </a:rPr>
              <a:t>控</a:t>
            </a:r>
            <a:endParaRPr lang="en-US" altLang="en-US" sz="900"/>
          </a:p>
        </p:txBody>
      </p:sp>
      <p:pic>
        <p:nvPicPr>
          <p:cNvPr id="431" name="picture 431"/>
          <p:cNvPicPr>
            <a:picLocks noChangeAspect="1"/>
          </p:cNvPicPr>
          <p:nvPr/>
        </p:nvPicPr>
        <p:blipFill>
          <a:blip r:embed="rId4"/>
          <a:stretch>
            <a:fillRect/>
          </a:stretch>
        </p:blipFill>
        <p:spPr>
          <a:xfrm rot="21600000">
            <a:off x="6178639" y="5515209"/>
            <a:ext cx="503936" cy="76199"/>
          </a:xfrm>
          <a:prstGeom prst="rect">
            <a:avLst/>
          </a:prstGeom>
        </p:spPr>
      </p:pic>
      <p:pic>
        <p:nvPicPr>
          <p:cNvPr id="432" name="picture 432"/>
          <p:cNvPicPr>
            <a:picLocks noChangeAspect="1"/>
          </p:cNvPicPr>
          <p:nvPr/>
        </p:nvPicPr>
        <p:blipFill>
          <a:blip r:embed="rId5"/>
          <a:stretch>
            <a:fillRect/>
          </a:stretch>
        </p:blipFill>
        <p:spPr>
          <a:xfrm rot="21600000">
            <a:off x="7718234" y="5515209"/>
            <a:ext cx="459730" cy="76199"/>
          </a:xfrm>
          <a:prstGeom prst="rect">
            <a:avLst/>
          </a:prstGeom>
        </p:spPr>
      </p:pic>
      <p:sp>
        <p:nvSpPr>
          <p:cNvPr id="433" name="textbox 433"/>
          <p:cNvSpPr/>
          <p:nvPr/>
        </p:nvSpPr>
        <p:spPr>
          <a:xfrm>
            <a:off x="6275838" y="5715380"/>
            <a:ext cx="276859" cy="1606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8000"/>
              </a:lnSpc>
            </a:pPr>
            <a:r>
              <a:rPr sz="900" spc="90">
                <a:solidFill>
                  <a:srgbClr val="595959">
                    <a:alpha val="100000"/>
                  </a:srgbClr>
                </a:solidFill>
                <a:latin typeface="微软雅黑"/>
                <a:ea typeface="微软雅黑"/>
                <a:cs typeface="微软雅黑"/>
              </a:rPr>
              <a:t>支</a:t>
            </a:r>
            <a:r>
              <a:rPr sz="900" spc="80">
                <a:solidFill>
                  <a:srgbClr val="595959">
                    <a:alpha val="100000"/>
                  </a:srgbClr>
                </a:solidFill>
                <a:latin typeface="微软雅黑"/>
                <a:ea typeface="微软雅黑"/>
                <a:cs typeface="微软雅黑"/>
              </a:rPr>
              <a:t>付</a:t>
            </a:r>
            <a:endParaRPr lang="en-US" altLang="en-US" sz="900"/>
          </a:p>
        </p:txBody>
      </p:sp>
      <p:sp>
        <p:nvSpPr>
          <p:cNvPr id="434" name="textbox 434"/>
          <p:cNvSpPr/>
          <p:nvPr/>
        </p:nvSpPr>
        <p:spPr>
          <a:xfrm>
            <a:off x="6274949" y="5258053"/>
            <a:ext cx="278129" cy="1606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8000"/>
              </a:lnSpc>
            </a:pPr>
            <a:r>
              <a:rPr sz="900" spc="100">
                <a:solidFill>
                  <a:srgbClr val="595959">
                    <a:alpha val="100000"/>
                  </a:srgbClr>
                </a:solidFill>
                <a:latin typeface="微软雅黑"/>
                <a:ea typeface="微软雅黑"/>
                <a:cs typeface="微软雅黑"/>
              </a:rPr>
              <a:t>充</a:t>
            </a:r>
            <a:r>
              <a:rPr sz="900" spc="80">
                <a:solidFill>
                  <a:srgbClr val="595959">
                    <a:alpha val="100000"/>
                  </a:srgbClr>
                </a:solidFill>
                <a:latin typeface="微软雅黑"/>
                <a:ea typeface="微软雅黑"/>
                <a:cs typeface="微软雅黑"/>
              </a:rPr>
              <a:t>电</a:t>
            </a:r>
            <a:endParaRPr lang="en-US" altLang="en-US" sz="9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5" name="textbox 435"/>
          <p:cNvSpPr/>
          <p:nvPr/>
        </p:nvSpPr>
        <p:spPr>
          <a:xfrm>
            <a:off x="527806" y="1614626"/>
            <a:ext cx="8225155" cy="12814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6000"/>
              </a:lnSpc>
            </a:pPr>
            <a:endParaRPr lang="en-US" altLang="en-US" sz="100"/>
          </a:p>
          <a:p>
            <a:pPr marL="12700" indent="2540" algn="l" rtl="0" eaLnBrk="0">
              <a:lnSpc>
                <a:spcPct val="114000"/>
              </a:lnSpc>
              <a:spcBef>
                <a:spcPct val="0"/>
              </a:spcBef>
            </a:pPr>
            <a:r>
              <a:rPr sz="1200" spc="-10">
                <a:solidFill>
                  <a:srgbClr val="595959">
                    <a:alpha val="100000"/>
                  </a:srgbClr>
                </a:solidFill>
                <a:latin typeface="微软雅黑"/>
                <a:ea typeface="微软雅黑"/>
                <a:cs typeface="微软雅黑"/>
              </a:rPr>
              <a:t>两轮电动车换电逐渐被看作是解决居民出行最后一公里，惠及城市出行管理的重要民生工程。</a:t>
            </a:r>
            <a:r>
              <a:rPr sz="1200" spc="0">
                <a:solidFill>
                  <a:srgbClr val="595959">
                    <a:alpha val="100000"/>
                  </a:srgbClr>
                </a:solidFill>
                <a:latin typeface="微软雅黑"/>
                <a:ea typeface="微软雅黑"/>
                <a:cs typeface="微软雅黑"/>
              </a:rPr>
              <a:t>相比于传统充电模式 ，两轮   </a:t>
            </a:r>
            <a:r>
              <a:rPr sz="1200" spc="10">
                <a:solidFill>
                  <a:srgbClr val="595959">
                    <a:alpha val="100000"/>
                  </a:srgbClr>
                </a:solidFill>
                <a:latin typeface="微软雅黑"/>
                <a:ea typeface="微软雅黑"/>
                <a:cs typeface="微软雅黑"/>
              </a:rPr>
              <a:t>电动车换电模式具备多重优势：1 ) 车电分离降低</a:t>
            </a:r>
            <a:r>
              <a:rPr sz="1200" spc="0">
                <a:solidFill>
                  <a:srgbClr val="595959">
                    <a:alpha val="100000"/>
                  </a:srgbClr>
                </a:solidFill>
                <a:latin typeface="微软雅黑"/>
                <a:ea typeface="微软雅黑"/>
                <a:cs typeface="微软雅黑"/>
              </a:rPr>
              <a:t>购车成本；2 ) 高效补能，节省用户时间；3 ) 统一充电管理，数据化监    </a:t>
            </a:r>
            <a:r>
              <a:rPr sz="1200" spc="-20">
                <a:solidFill>
                  <a:srgbClr val="595959">
                    <a:alpha val="100000"/>
                  </a:srgbClr>
                </a:solidFill>
                <a:latin typeface="微软雅黑"/>
                <a:ea typeface="微软雅黑"/>
                <a:cs typeface="微软雅黑"/>
              </a:rPr>
              <a:t>测让充电更安全。尽管如此，两轮电动车换电发展仍旧存在较大阻碍 ，一方面，</a:t>
            </a:r>
            <a:r>
              <a:rPr sz="1200" spc="-10">
                <a:solidFill>
                  <a:srgbClr val="595959">
                    <a:alpha val="100000"/>
                  </a:srgbClr>
                </a:solidFill>
                <a:latin typeface="微软雅黑"/>
                <a:ea typeface="微软雅黑"/>
                <a:cs typeface="微软雅黑"/>
              </a:rPr>
              <a:t> </a:t>
            </a:r>
            <a:r>
              <a:rPr sz="1200" spc="0">
                <a:solidFill>
                  <a:srgbClr val="595959">
                    <a:alpha val="100000"/>
                  </a:srgbClr>
                </a:solidFill>
                <a:latin typeface="微软雅黑"/>
                <a:ea typeface="微软雅黑"/>
                <a:cs typeface="微软雅黑"/>
              </a:rPr>
              <a:t>C端消费者的买车租电池消费习惯尚未形    </a:t>
            </a:r>
            <a:r>
              <a:rPr sz="1200" spc="-10">
                <a:solidFill>
                  <a:srgbClr val="595959">
                    <a:alpha val="100000"/>
                  </a:srgbClr>
                </a:solidFill>
                <a:latin typeface="微软雅黑"/>
                <a:ea typeface="微软雅黑"/>
                <a:cs typeface="微软雅黑"/>
              </a:rPr>
              <a:t>成、换电基础设施的布设密度不足以满足</a:t>
            </a:r>
            <a:r>
              <a:rPr sz="1200" spc="0">
                <a:solidFill>
                  <a:srgbClr val="595959">
                    <a:alpha val="100000"/>
                  </a:srgbClr>
                </a:solidFill>
                <a:latin typeface="微软雅黑"/>
                <a:ea typeface="微软雅黑"/>
                <a:cs typeface="微软雅黑"/>
              </a:rPr>
              <a:t>C</a:t>
            </a:r>
            <a:r>
              <a:rPr sz="1200" spc="-10">
                <a:solidFill>
                  <a:srgbClr val="595959">
                    <a:alpha val="100000"/>
                  </a:srgbClr>
                </a:solidFill>
                <a:latin typeface="微软雅黑"/>
                <a:ea typeface="微软雅黑"/>
                <a:cs typeface="微软雅黑"/>
              </a:rPr>
              <a:t>端用户足不出户的换电需求； 另一方面，</a:t>
            </a:r>
            <a:r>
              <a:rPr sz="1200" spc="0">
                <a:solidFill>
                  <a:srgbClr val="595959">
                    <a:alpha val="100000"/>
                  </a:srgbClr>
                </a:solidFill>
                <a:latin typeface="微软雅黑"/>
                <a:ea typeface="微软雅黑"/>
                <a:cs typeface="微软雅黑"/>
              </a:rPr>
              <a:t>换电基础设施铺设成本高，在无政策    </a:t>
            </a:r>
            <a:r>
              <a:rPr sz="1200" spc="-10">
                <a:solidFill>
                  <a:srgbClr val="595959">
                    <a:alpha val="100000"/>
                  </a:srgbClr>
                </a:solidFill>
                <a:latin typeface="微软雅黑"/>
                <a:ea typeface="微软雅黑"/>
                <a:cs typeface="微软雅黑"/>
              </a:rPr>
              <a:t>补贴前提下，低频的</a:t>
            </a:r>
            <a:r>
              <a:rPr sz="1200" spc="0">
                <a:solidFill>
                  <a:srgbClr val="595959">
                    <a:alpha val="100000"/>
                  </a:srgbClr>
                </a:solidFill>
                <a:latin typeface="微软雅黑"/>
                <a:ea typeface="微软雅黑"/>
                <a:cs typeface="微软雅黑"/>
              </a:rPr>
              <a:t>C</a:t>
            </a:r>
            <a:r>
              <a:rPr sz="1200" spc="-10">
                <a:solidFill>
                  <a:srgbClr val="595959">
                    <a:alpha val="100000"/>
                  </a:srgbClr>
                </a:solidFill>
                <a:latin typeface="微软雅黑"/>
                <a:ea typeface="微软雅黑"/>
                <a:cs typeface="微软雅黑"/>
              </a:rPr>
              <a:t>端换电难以支撑起运营企业正常的商业模式流转。未来， 随着</a:t>
            </a:r>
            <a:r>
              <a:rPr sz="1200" spc="0">
                <a:solidFill>
                  <a:srgbClr val="595959">
                    <a:alpha val="100000"/>
                  </a:srgbClr>
                </a:solidFill>
                <a:latin typeface="微软雅黑"/>
                <a:ea typeface="微软雅黑"/>
                <a:cs typeface="微软雅黑"/>
              </a:rPr>
              <a:t>新国标替换完成，智慧城市建设在换    </a:t>
            </a:r>
            <a:r>
              <a:rPr sz="1200" spc="-30">
                <a:solidFill>
                  <a:srgbClr val="595959">
                    <a:alpha val="100000"/>
                  </a:srgbClr>
                </a:solidFill>
                <a:latin typeface="微软雅黑"/>
                <a:ea typeface="微软雅黑"/>
                <a:cs typeface="微软雅黑"/>
              </a:rPr>
              <a:t>电场景的落地 ，以及在或有换电相关财务补贴 ，两轮电动车品牌自建运营等作用下，两轮电动车换电行业将获得</a:t>
            </a:r>
            <a:r>
              <a:rPr sz="1200" spc="-20">
                <a:solidFill>
                  <a:srgbClr val="595959">
                    <a:alpha val="100000"/>
                  </a:srgbClr>
                </a:solidFill>
                <a:latin typeface="微软雅黑"/>
                <a:ea typeface="微软雅黑"/>
                <a:cs typeface="微软雅黑"/>
              </a:rPr>
              <a:t>快</a:t>
            </a:r>
            <a:r>
              <a:rPr sz="1200" spc="0">
                <a:solidFill>
                  <a:srgbClr val="595959">
                    <a:alpha val="100000"/>
                  </a:srgbClr>
                </a:solidFill>
                <a:latin typeface="微软雅黑"/>
                <a:ea typeface="微软雅黑"/>
                <a:cs typeface="微软雅黑"/>
              </a:rPr>
              <a:t>速发展。</a:t>
            </a:r>
            <a:endParaRPr lang="en-US" altLang="en-US" sz="1200"/>
          </a:p>
        </p:txBody>
      </p:sp>
      <p:sp>
        <p:nvSpPr>
          <p:cNvPr id="436" name="textbox 436"/>
          <p:cNvSpPr/>
          <p:nvPr/>
        </p:nvSpPr>
        <p:spPr>
          <a:xfrm>
            <a:off x="530396" y="552398"/>
            <a:ext cx="6727825" cy="9112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000"/>
              </a:lnSpc>
            </a:pPr>
            <a:endParaRPr lang="en-US" altLang="en-US" sz="100"/>
          </a:p>
          <a:p>
            <a:pPr marL="19050" algn="l" rtl="0" eaLnBrk="0">
              <a:lnSpc>
                <a:spcPct val="92000"/>
              </a:lnSpc>
            </a:pPr>
            <a:r>
              <a:rPr sz="3100" spc="100">
                <a:solidFill>
                  <a:srgbClr val="8BC53F">
                    <a:alpha val="100000"/>
                  </a:srgbClr>
                </a:solidFill>
                <a:latin typeface="微软雅黑"/>
                <a:ea typeface="微软雅黑"/>
                <a:cs typeface="微软雅黑"/>
              </a:rPr>
              <a:t>两轮电动车产业发展现状-</a:t>
            </a:r>
            <a:r>
              <a:rPr sz="3100" spc="60">
                <a:solidFill>
                  <a:srgbClr val="8BC53F">
                    <a:alpha val="100000"/>
                  </a:srgbClr>
                </a:solidFill>
                <a:latin typeface="微软雅黑"/>
                <a:ea typeface="微软雅黑"/>
                <a:cs typeface="微软雅黑"/>
              </a:rPr>
              <a:t>换</a:t>
            </a:r>
            <a:r>
              <a:rPr sz="3100" spc="0">
                <a:solidFill>
                  <a:srgbClr val="8BC53F">
                    <a:alpha val="100000"/>
                  </a:srgbClr>
                </a:solidFill>
                <a:latin typeface="微软雅黑"/>
                <a:ea typeface="微软雅黑"/>
                <a:cs typeface="微软雅黑"/>
              </a:rPr>
              <a:t>电</a:t>
            </a:r>
            <a:endParaRPr lang="en-US" altLang="en-US" sz="3100"/>
          </a:p>
          <a:p>
            <a:pPr algn="l" rtl="0" eaLnBrk="0">
              <a:lnSpc>
                <a:spcPct val="112000"/>
              </a:lnSpc>
            </a:pPr>
            <a:endParaRPr lang="en-US" altLang="en-US" sz="700"/>
          </a:p>
          <a:p>
            <a:pPr marL="12700" algn="l" rtl="0" eaLnBrk="0">
              <a:lnSpc>
                <a:spcPct val="90000"/>
              </a:lnSpc>
              <a:spcBef>
                <a:spcPts val="5"/>
              </a:spcBef>
            </a:pPr>
            <a:r>
              <a:rPr sz="2400" spc="-10">
                <a:solidFill>
                  <a:srgbClr val="595959">
                    <a:alpha val="100000"/>
                  </a:srgbClr>
                </a:solidFill>
                <a:latin typeface="微软雅黑"/>
                <a:ea typeface="微软雅黑"/>
                <a:cs typeface="微软雅黑"/>
              </a:rPr>
              <a:t>换电模</a:t>
            </a:r>
            <a:r>
              <a:rPr sz="2400" spc="0">
                <a:solidFill>
                  <a:srgbClr val="595959">
                    <a:alpha val="100000"/>
                  </a:srgbClr>
                </a:solidFill>
                <a:latin typeface="微软雅黑"/>
                <a:ea typeface="微软雅黑"/>
                <a:cs typeface="微软雅黑"/>
              </a:rPr>
              <a:t>式长期看好，品牌方入局促进行业快速发展</a:t>
            </a:r>
            <a:endParaRPr lang="en-US" altLang="en-US" sz="2400"/>
          </a:p>
        </p:txBody>
      </p:sp>
      <p:sp>
        <p:nvSpPr>
          <p:cNvPr id="437" name="textbox 437"/>
          <p:cNvSpPr/>
          <p:nvPr/>
        </p:nvSpPr>
        <p:spPr>
          <a:xfrm>
            <a:off x="5467084" y="3571875"/>
            <a:ext cx="3109595" cy="10756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9000"/>
              </a:lnSpc>
            </a:pPr>
            <a:r>
              <a:rPr sz="900" spc="60">
                <a:solidFill>
                  <a:srgbClr val="595959">
                    <a:alpha val="100000"/>
                  </a:srgbClr>
                </a:solidFill>
                <a:latin typeface="Arial"/>
                <a:ea typeface="Arial"/>
                <a:cs typeface="Arial"/>
              </a:rPr>
              <a:t>•    </a:t>
            </a:r>
            <a:r>
              <a:rPr sz="900" spc="60">
                <a:solidFill>
                  <a:srgbClr val="595959">
                    <a:alpha val="100000"/>
                  </a:srgbClr>
                </a:solidFill>
                <a:latin typeface="微软雅黑"/>
                <a:ea typeface="微软雅黑"/>
                <a:cs typeface="微软雅黑"/>
              </a:rPr>
              <a:t>车电分离， 降低消费者购置</a:t>
            </a:r>
            <a:r>
              <a:rPr sz="900" spc="30">
                <a:solidFill>
                  <a:srgbClr val="595959">
                    <a:alpha val="100000"/>
                  </a:srgbClr>
                </a:solidFill>
                <a:latin typeface="微软雅黑"/>
                <a:ea typeface="微软雅黑"/>
                <a:cs typeface="微软雅黑"/>
              </a:rPr>
              <a:t>成</a:t>
            </a:r>
            <a:r>
              <a:rPr sz="900" spc="0">
                <a:solidFill>
                  <a:srgbClr val="595959">
                    <a:alpha val="100000"/>
                  </a:srgbClr>
                </a:solidFill>
                <a:latin typeface="微软雅黑"/>
                <a:ea typeface="微软雅黑"/>
                <a:cs typeface="微软雅黑"/>
              </a:rPr>
              <a:t>本</a:t>
            </a:r>
            <a:endParaRPr lang="en-US" altLang="en-US" sz="900"/>
          </a:p>
          <a:p>
            <a:pPr marL="12700" algn="l" rtl="0" eaLnBrk="0">
              <a:lnSpc>
                <a:spcPct val="99000"/>
              </a:lnSpc>
              <a:spcBef>
                <a:spcPts val="730"/>
              </a:spcBef>
            </a:pPr>
            <a:r>
              <a:rPr sz="900" spc="60">
                <a:solidFill>
                  <a:srgbClr val="595959">
                    <a:alpha val="100000"/>
                  </a:srgbClr>
                </a:solidFill>
                <a:latin typeface="Arial"/>
                <a:ea typeface="Arial"/>
                <a:cs typeface="Arial"/>
              </a:rPr>
              <a:t>•    </a:t>
            </a:r>
            <a:r>
              <a:rPr sz="900" spc="60">
                <a:solidFill>
                  <a:srgbClr val="595959">
                    <a:alpha val="100000"/>
                  </a:srgbClr>
                </a:solidFill>
                <a:latin typeface="微软雅黑"/>
                <a:ea typeface="微软雅黑"/>
                <a:cs typeface="微软雅黑"/>
              </a:rPr>
              <a:t>三分钟补能 ，更加便</a:t>
            </a:r>
            <a:r>
              <a:rPr sz="900" spc="10">
                <a:solidFill>
                  <a:srgbClr val="595959">
                    <a:alpha val="100000"/>
                  </a:srgbClr>
                </a:solidFill>
                <a:latin typeface="微软雅黑"/>
                <a:ea typeface="微软雅黑"/>
                <a:cs typeface="微软雅黑"/>
              </a:rPr>
              <a:t>捷</a:t>
            </a:r>
            <a:r>
              <a:rPr sz="900" spc="0">
                <a:solidFill>
                  <a:srgbClr val="595959">
                    <a:alpha val="100000"/>
                  </a:srgbClr>
                </a:solidFill>
                <a:latin typeface="微软雅黑"/>
                <a:ea typeface="微软雅黑"/>
                <a:cs typeface="微软雅黑"/>
              </a:rPr>
              <a:t>高效</a:t>
            </a:r>
            <a:endParaRPr lang="en-US" altLang="en-US" sz="900"/>
          </a:p>
          <a:p>
            <a:pPr marL="12700" algn="l" rtl="0" eaLnBrk="0">
              <a:lnSpc>
                <a:spcPct val="99000"/>
              </a:lnSpc>
              <a:spcBef>
                <a:spcPts val="730"/>
              </a:spcBef>
            </a:pPr>
            <a:r>
              <a:rPr sz="900" spc="60">
                <a:solidFill>
                  <a:srgbClr val="595959">
                    <a:alpha val="100000"/>
                  </a:srgbClr>
                </a:solidFill>
                <a:latin typeface="Arial"/>
                <a:ea typeface="Arial"/>
                <a:cs typeface="Arial"/>
              </a:rPr>
              <a:t>•    </a:t>
            </a:r>
            <a:r>
              <a:rPr sz="900" spc="60">
                <a:solidFill>
                  <a:srgbClr val="595959">
                    <a:alpha val="100000"/>
                  </a:srgbClr>
                </a:solidFill>
                <a:latin typeface="微软雅黑"/>
                <a:ea typeface="微软雅黑"/>
                <a:cs typeface="微软雅黑"/>
              </a:rPr>
              <a:t>电池数据化管理追踪 ，充电更安</a:t>
            </a:r>
            <a:r>
              <a:rPr sz="900" spc="10">
                <a:solidFill>
                  <a:srgbClr val="595959">
                    <a:alpha val="100000"/>
                  </a:srgbClr>
                </a:solidFill>
                <a:latin typeface="微软雅黑"/>
                <a:ea typeface="微软雅黑"/>
                <a:cs typeface="微软雅黑"/>
              </a:rPr>
              <a:t>全</a:t>
            </a:r>
            <a:endParaRPr lang="en-US" altLang="en-US" sz="900"/>
          </a:p>
          <a:p>
            <a:pPr algn="l" rtl="0" eaLnBrk="0">
              <a:lnSpc>
                <a:spcPct val="100000"/>
              </a:lnSpc>
            </a:pPr>
            <a:endParaRPr lang="en-US" altLang="en-US" sz="600"/>
          </a:p>
          <a:p>
            <a:pPr marL="178435" indent="-165735" algn="l" rtl="0" eaLnBrk="0">
              <a:lnSpc>
                <a:spcPct val="133000"/>
              </a:lnSpc>
              <a:spcBef>
                <a:spcPts val="5"/>
              </a:spcBef>
            </a:pPr>
            <a:r>
              <a:rPr sz="900" spc="70">
                <a:solidFill>
                  <a:srgbClr val="595959">
                    <a:alpha val="100000"/>
                  </a:srgbClr>
                </a:solidFill>
                <a:latin typeface="Arial"/>
                <a:ea typeface="Arial"/>
                <a:cs typeface="Arial"/>
              </a:rPr>
              <a:t>•    </a:t>
            </a:r>
            <a:r>
              <a:rPr sz="900" spc="70">
                <a:solidFill>
                  <a:srgbClr val="595959">
                    <a:alpha val="100000"/>
                  </a:srgbClr>
                </a:solidFill>
                <a:latin typeface="微软雅黑"/>
                <a:ea typeface="微软雅黑"/>
                <a:cs typeface="微软雅黑"/>
              </a:rPr>
              <a:t>奠定共享两轮电动车出行基础 ，于城市低速出行管</a:t>
            </a:r>
            <a:r>
              <a:rPr sz="900" spc="40">
                <a:solidFill>
                  <a:srgbClr val="595959">
                    <a:alpha val="100000"/>
                  </a:srgbClr>
                </a:solidFill>
                <a:latin typeface="微软雅黑"/>
                <a:ea typeface="微软雅黑"/>
                <a:cs typeface="微软雅黑"/>
              </a:rPr>
              <a:t>理</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有</a:t>
            </a:r>
            <a:r>
              <a:rPr sz="900" spc="80">
                <a:solidFill>
                  <a:srgbClr val="595959">
                    <a:alpha val="100000"/>
                  </a:srgbClr>
                </a:solidFill>
                <a:latin typeface="微软雅黑"/>
                <a:ea typeface="微软雅黑"/>
                <a:cs typeface="微软雅黑"/>
              </a:rPr>
              <a:t>益</a:t>
            </a:r>
            <a:endParaRPr lang="en-US" altLang="en-US" sz="900"/>
          </a:p>
        </p:txBody>
      </p:sp>
      <p:sp>
        <p:nvSpPr>
          <p:cNvPr id="438" name="textbox 438"/>
          <p:cNvSpPr/>
          <p:nvPr/>
        </p:nvSpPr>
        <p:spPr>
          <a:xfrm>
            <a:off x="5467084" y="4998211"/>
            <a:ext cx="2857500" cy="10756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99000"/>
              </a:lnSpc>
            </a:pPr>
            <a:r>
              <a:rPr sz="900" spc="60">
                <a:solidFill>
                  <a:srgbClr val="595959">
                    <a:alpha val="100000"/>
                  </a:srgbClr>
                </a:solidFill>
                <a:latin typeface="Arial"/>
                <a:ea typeface="Arial"/>
                <a:cs typeface="Arial"/>
              </a:rPr>
              <a:t>•    </a:t>
            </a:r>
            <a:r>
              <a:rPr sz="900" spc="60">
                <a:solidFill>
                  <a:srgbClr val="595959">
                    <a:alpha val="100000"/>
                  </a:srgbClr>
                </a:solidFill>
                <a:latin typeface="微软雅黑"/>
                <a:ea typeface="微软雅黑"/>
                <a:cs typeface="微软雅黑"/>
              </a:rPr>
              <a:t>政策 ：产业引导助推等方面政策空</a:t>
            </a:r>
            <a:r>
              <a:rPr sz="900" spc="50">
                <a:solidFill>
                  <a:srgbClr val="595959">
                    <a:alpha val="100000"/>
                  </a:srgbClr>
                </a:solidFill>
                <a:latin typeface="微软雅黑"/>
                <a:ea typeface="微软雅黑"/>
                <a:cs typeface="微软雅黑"/>
              </a:rPr>
              <a:t>白</a:t>
            </a:r>
            <a:endParaRPr lang="en-US" altLang="en-US" sz="900"/>
          </a:p>
          <a:p>
            <a:pPr marL="12700" algn="l" rtl="0" eaLnBrk="0">
              <a:lnSpc>
                <a:spcPct val="99000"/>
              </a:lnSpc>
              <a:spcBef>
                <a:spcPts val="730"/>
              </a:spcBef>
            </a:pPr>
            <a:r>
              <a:rPr sz="900" spc="70">
                <a:solidFill>
                  <a:srgbClr val="595959">
                    <a:alpha val="100000"/>
                  </a:srgbClr>
                </a:solidFill>
                <a:latin typeface="Arial"/>
                <a:ea typeface="Arial"/>
                <a:cs typeface="Arial"/>
              </a:rPr>
              <a:t>•    </a:t>
            </a:r>
            <a:r>
              <a:rPr sz="900" spc="70">
                <a:solidFill>
                  <a:srgbClr val="595959">
                    <a:alpha val="100000"/>
                  </a:srgbClr>
                </a:solidFill>
                <a:latin typeface="微软雅黑"/>
                <a:ea typeface="微软雅黑"/>
                <a:cs typeface="微软雅黑"/>
              </a:rPr>
              <a:t>标准： 充换电技术标准、市场准入标准等</a:t>
            </a:r>
            <a:r>
              <a:rPr sz="900" spc="30">
                <a:solidFill>
                  <a:srgbClr val="595959">
                    <a:alpha val="100000"/>
                  </a:srgbClr>
                </a:solidFill>
                <a:latin typeface="微软雅黑"/>
                <a:ea typeface="微软雅黑"/>
                <a:cs typeface="微软雅黑"/>
              </a:rPr>
              <a:t>缺</a:t>
            </a:r>
            <a:r>
              <a:rPr sz="900" spc="0">
                <a:solidFill>
                  <a:srgbClr val="595959">
                    <a:alpha val="100000"/>
                  </a:srgbClr>
                </a:solidFill>
                <a:latin typeface="微软雅黑"/>
                <a:ea typeface="微软雅黑"/>
                <a:cs typeface="微软雅黑"/>
              </a:rPr>
              <a:t>失</a:t>
            </a:r>
            <a:endParaRPr lang="en-US" altLang="en-US" sz="900"/>
          </a:p>
          <a:p>
            <a:pPr marL="12700" algn="l" rtl="0" eaLnBrk="0">
              <a:lnSpc>
                <a:spcPct val="99000"/>
              </a:lnSpc>
              <a:spcBef>
                <a:spcPts val="730"/>
              </a:spcBef>
            </a:pPr>
            <a:r>
              <a:rPr sz="900" spc="70">
                <a:solidFill>
                  <a:srgbClr val="595959">
                    <a:alpha val="100000"/>
                  </a:srgbClr>
                </a:solidFill>
                <a:latin typeface="Arial"/>
                <a:ea typeface="Arial"/>
                <a:cs typeface="Arial"/>
              </a:rPr>
              <a:t>•    </a:t>
            </a:r>
            <a:r>
              <a:rPr sz="900" spc="70">
                <a:solidFill>
                  <a:srgbClr val="595959">
                    <a:alpha val="100000"/>
                  </a:srgbClr>
                </a:solidFill>
                <a:latin typeface="微软雅黑"/>
                <a:ea typeface="微软雅黑"/>
                <a:cs typeface="微软雅黑"/>
              </a:rPr>
              <a:t>运营 ：设施场地、电柜、电池等成</a:t>
            </a:r>
            <a:r>
              <a:rPr sz="900" spc="40">
                <a:solidFill>
                  <a:srgbClr val="595959">
                    <a:alpha val="100000"/>
                  </a:srgbClr>
                </a:solidFill>
                <a:latin typeface="微软雅黑"/>
                <a:ea typeface="微软雅黑"/>
                <a:cs typeface="微软雅黑"/>
              </a:rPr>
              <a:t>本</a:t>
            </a:r>
            <a:r>
              <a:rPr sz="900" spc="0">
                <a:solidFill>
                  <a:srgbClr val="595959">
                    <a:alpha val="100000"/>
                  </a:srgbClr>
                </a:solidFill>
                <a:latin typeface="微软雅黑"/>
                <a:ea typeface="微软雅黑"/>
                <a:cs typeface="微软雅黑"/>
              </a:rPr>
              <a:t>分摊</a:t>
            </a:r>
            <a:endParaRPr lang="en-US" altLang="en-US" sz="900"/>
          </a:p>
          <a:p>
            <a:pPr marL="12700" algn="l" rtl="0" eaLnBrk="0">
              <a:lnSpc>
                <a:spcPct val="99000"/>
              </a:lnSpc>
              <a:spcBef>
                <a:spcPts val="730"/>
              </a:spcBef>
            </a:pPr>
            <a:r>
              <a:rPr sz="900" spc="80">
                <a:solidFill>
                  <a:srgbClr val="595959">
                    <a:alpha val="100000"/>
                  </a:srgbClr>
                </a:solidFill>
                <a:latin typeface="Arial"/>
                <a:ea typeface="Arial"/>
                <a:cs typeface="Arial"/>
              </a:rPr>
              <a:t>•    </a:t>
            </a:r>
            <a:r>
              <a:rPr sz="900" spc="80">
                <a:solidFill>
                  <a:srgbClr val="595959">
                    <a:alpha val="100000"/>
                  </a:srgbClr>
                </a:solidFill>
                <a:latin typeface="微软雅黑"/>
                <a:ea typeface="微软雅黑"/>
                <a:cs typeface="微软雅黑"/>
              </a:rPr>
              <a:t>品牌：电池标准化有损品牌附加</a:t>
            </a:r>
            <a:r>
              <a:rPr sz="900" spc="60">
                <a:solidFill>
                  <a:srgbClr val="595959">
                    <a:alpha val="100000"/>
                  </a:srgbClr>
                </a:solidFill>
                <a:latin typeface="微软雅黑"/>
                <a:ea typeface="微软雅黑"/>
                <a:cs typeface="微软雅黑"/>
              </a:rPr>
              <a:t>价</a:t>
            </a:r>
            <a:r>
              <a:rPr sz="900" spc="0">
                <a:solidFill>
                  <a:srgbClr val="595959">
                    <a:alpha val="100000"/>
                  </a:srgbClr>
                </a:solidFill>
                <a:latin typeface="微软雅黑"/>
                <a:ea typeface="微软雅黑"/>
                <a:cs typeface="微软雅黑"/>
              </a:rPr>
              <a:t>值</a:t>
            </a:r>
            <a:endParaRPr lang="en-US" altLang="en-US" sz="900"/>
          </a:p>
          <a:p>
            <a:pPr algn="l" rtl="0" eaLnBrk="0">
              <a:lnSpc>
                <a:spcPct val="101000"/>
              </a:lnSpc>
            </a:pPr>
            <a:endParaRPr lang="en-US" altLang="en-US" sz="600"/>
          </a:p>
          <a:p>
            <a:pPr marL="12700" algn="l" rtl="0" eaLnBrk="0">
              <a:lnSpc>
                <a:spcPct val="99000"/>
              </a:lnSpc>
              <a:spcBef>
                <a:spcPts val="5"/>
              </a:spcBef>
            </a:pPr>
            <a:r>
              <a:rPr sz="900" spc="40">
                <a:solidFill>
                  <a:srgbClr val="595959">
                    <a:alpha val="100000"/>
                  </a:srgbClr>
                </a:solidFill>
                <a:latin typeface="Arial"/>
                <a:ea typeface="Arial"/>
                <a:cs typeface="Arial"/>
              </a:rPr>
              <a:t>•    </a:t>
            </a:r>
            <a:r>
              <a:rPr sz="900" spc="40">
                <a:solidFill>
                  <a:srgbClr val="595959">
                    <a:alpha val="100000"/>
                  </a:srgbClr>
                </a:solidFill>
                <a:latin typeface="微软雅黑"/>
                <a:ea typeface="微软雅黑"/>
                <a:cs typeface="微软雅黑"/>
              </a:rPr>
              <a:t>用户 ：使用里程、  充电频次不高， 换</a:t>
            </a:r>
            <a:r>
              <a:rPr sz="900" spc="10">
                <a:solidFill>
                  <a:srgbClr val="595959">
                    <a:alpha val="100000"/>
                  </a:srgbClr>
                </a:solidFill>
                <a:latin typeface="微软雅黑"/>
                <a:ea typeface="微软雅黑"/>
                <a:cs typeface="微软雅黑"/>
              </a:rPr>
              <a:t>电</a:t>
            </a:r>
            <a:r>
              <a:rPr sz="900" spc="0">
                <a:solidFill>
                  <a:srgbClr val="595959">
                    <a:alpha val="100000"/>
                  </a:srgbClr>
                </a:solidFill>
                <a:latin typeface="微软雅黑"/>
                <a:ea typeface="微软雅黑"/>
                <a:cs typeface="微软雅黑"/>
              </a:rPr>
              <a:t>意愿不强</a:t>
            </a:r>
            <a:endParaRPr lang="en-US" altLang="en-US" sz="900"/>
          </a:p>
        </p:txBody>
      </p:sp>
      <p:sp>
        <p:nvSpPr>
          <p:cNvPr id="441" name="textbox 441"/>
          <p:cNvSpPr/>
          <p:nvPr/>
        </p:nvSpPr>
        <p:spPr>
          <a:xfrm>
            <a:off x="1090294" y="4272153"/>
            <a:ext cx="2680970" cy="469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20">
                <a:solidFill>
                  <a:srgbClr val="595959">
                    <a:alpha val="100000"/>
                  </a:srgbClr>
                </a:solidFill>
                <a:latin typeface="微软雅黑"/>
                <a:ea typeface="微软雅黑"/>
                <a:cs typeface="微软雅黑"/>
              </a:rPr>
              <a:t>2018              2019              2020             </a:t>
            </a:r>
            <a:r>
              <a:rPr sz="900" spc="0">
                <a:solidFill>
                  <a:srgbClr val="595959">
                    <a:alpha val="100000"/>
                  </a:srgbClr>
                </a:solidFill>
                <a:latin typeface="微软雅黑"/>
                <a:ea typeface="微软雅黑"/>
                <a:cs typeface="微软雅黑"/>
              </a:rPr>
              <a:t>2021e</a:t>
            </a:r>
            <a:endParaRPr lang="en-US" altLang="en-US" sz="900"/>
          </a:p>
          <a:p>
            <a:pPr algn="l" rtl="0" eaLnBrk="0">
              <a:lnSpc>
                <a:spcPct val="109000"/>
              </a:lnSpc>
            </a:pPr>
            <a:endParaRPr lang="en-US" altLang="en-US" sz="700"/>
          </a:p>
          <a:p>
            <a:pPr marL="607060" algn="l" rtl="0" eaLnBrk="0">
              <a:lnSpc>
                <a:spcPts val="1290"/>
              </a:lnSpc>
              <a:tabLst>
                <a:tab pos="643255"/>
              </a:tabLst>
            </a:pPr>
            <a:r>
              <a:rPr sz="900" spc="0">
                <a:solidFill>
                  <a:srgbClr val="595959">
                    <a:alpha val="100000"/>
                  </a:srgbClr>
                </a:solidFill>
                <a:latin typeface="微软雅黑"/>
                <a:ea typeface="微软雅黑"/>
                <a:cs typeface="微软雅黑"/>
              </a:rPr>
              <a:t>	</a:t>
            </a:r>
            <a:r>
              <a:rPr sz="900" spc="140">
                <a:solidFill>
                  <a:srgbClr val="595959">
                    <a:alpha val="100000"/>
                  </a:srgbClr>
                </a:solidFill>
                <a:latin typeface="微软雅黑"/>
                <a:ea typeface="微软雅黑"/>
                <a:cs typeface="微软雅黑"/>
              </a:rPr>
              <a:t>两轮换电市场规模 (亿元</a:t>
            </a:r>
            <a:r>
              <a:rPr sz="900" spc="20">
                <a:solidFill>
                  <a:srgbClr val="595959">
                    <a:alpha val="100000"/>
                  </a:srgbClr>
                </a:solidFill>
                <a:latin typeface="微软雅黑"/>
                <a:ea typeface="微软雅黑"/>
                <a:cs typeface="微软雅黑"/>
              </a:rPr>
              <a:t>)</a:t>
            </a:r>
            <a:endParaRPr lang="en-US" altLang="en-US" sz="900"/>
          </a:p>
        </p:txBody>
      </p:sp>
      <p:pic>
        <p:nvPicPr>
          <p:cNvPr id="442" name="picture 442"/>
          <p:cNvPicPr>
            <a:picLocks noChangeAspect="1"/>
          </p:cNvPicPr>
          <p:nvPr/>
        </p:nvPicPr>
        <p:blipFill>
          <a:blip r:embed="rId2"/>
          <a:stretch>
            <a:fillRect/>
          </a:stretch>
        </p:blipFill>
        <p:spPr>
          <a:xfrm rot="21600000">
            <a:off x="1622088" y="4611597"/>
            <a:ext cx="75410" cy="75410"/>
          </a:xfrm>
          <a:prstGeom prst="rect">
            <a:avLst/>
          </a:prstGeom>
        </p:spPr>
      </p:pic>
      <p:sp>
        <p:nvSpPr>
          <p:cNvPr id="445" name="textbox 445"/>
          <p:cNvSpPr/>
          <p:nvPr/>
        </p:nvSpPr>
        <p:spPr>
          <a:xfrm>
            <a:off x="914524" y="3072409"/>
            <a:ext cx="3103245" cy="236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655"/>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2018-2021年中国两轮电动车换电</a:t>
            </a:r>
            <a:r>
              <a:rPr sz="1300" spc="7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服</a:t>
            </a:r>
            <a:r>
              <a:rPr sz="1300" spc="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务</a:t>
            </a:r>
            <a:endParaRPr lang="en-US" altLang="en-US" sz="1300"/>
          </a:p>
        </p:txBody>
      </p:sp>
      <p:sp>
        <p:nvSpPr>
          <p:cNvPr id="446" name="textbox 446"/>
          <p:cNvSpPr/>
          <p:nvPr/>
        </p:nvSpPr>
        <p:spPr>
          <a:xfrm>
            <a:off x="5295717" y="3072409"/>
            <a:ext cx="2510154"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6000"/>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两轮电动车换电优势与发展困</a:t>
            </a:r>
            <a:r>
              <a:rPr sz="1300" spc="6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境</a:t>
            </a:r>
            <a:endParaRPr lang="en-US" altLang="en-US" sz="1300"/>
          </a:p>
        </p:txBody>
      </p:sp>
      <p:sp>
        <p:nvSpPr>
          <p:cNvPr id="447" name="textbox 447"/>
          <p:cNvSpPr/>
          <p:nvPr/>
        </p:nvSpPr>
        <p:spPr>
          <a:xfrm>
            <a:off x="957346" y="5028869"/>
            <a:ext cx="2332354" cy="215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6000"/>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两轮电动车换电服务代表品</a:t>
            </a:r>
            <a:r>
              <a:rPr sz="1300" spc="6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牌</a:t>
            </a:r>
            <a:endParaRPr lang="en-US" altLang="en-US" sz="1300"/>
          </a:p>
        </p:txBody>
      </p:sp>
      <p:pic>
        <p:nvPicPr>
          <p:cNvPr id="454" name="picture 454"/>
          <p:cNvPicPr>
            <a:picLocks noChangeAspect="1"/>
          </p:cNvPicPr>
          <p:nvPr/>
        </p:nvPicPr>
        <p:blipFill>
          <a:blip r:embed="rId3"/>
          <a:stretch>
            <a:fillRect/>
          </a:stretch>
        </p:blipFill>
        <p:spPr>
          <a:xfrm rot="21600000">
            <a:off x="957788" y="5858148"/>
            <a:ext cx="1277273" cy="289877"/>
          </a:xfrm>
          <a:prstGeom prst="rect">
            <a:avLst/>
          </a:prstGeom>
        </p:spPr>
      </p:pic>
      <p:pic>
        <p:nvPicPr>
          <p:cNvPr id="455" name="picture 455"/>
          <p:cNvPicPr>
            <a:picLocks noChangeAspect="1"/>
          </p:cNvPicPr>
          <p:nvPr/>
        </p:nvPicPr>
        <p:blipFill>
          <a:blip r:embed="rId4"/>
          <a:stretch>
            <a:fillRect/>
          </a:stretch>
        </p:blipFill>
        <p:spPr>
          <a:xfrm rot="21600000">
            <a:off x="2326148" y="5858148"/>
            <a:ext cx="1013313" cy="308599"/>
          </a:xfrm>
          <a:prstGeom prst="rect">
            <a:avLst/>
          </a:prstGeom>
        </p:spPr>
      </p:pic>
      <p:pic>
        <p:nvPicPr>
          <p:cNvPr id="456" name="picture 456"/>
          <p:cNvPicPr>
            <a:picLocks noChangeAspect="1"/>
          </p:cNvPicPr>
          <p:nvPr/>
        </p:nvPicPr>
        <p:blipFill>
          <a:blip r:embed="rId5"/>
          <a:stretch>
            <a:fillRect/>
          </a:stretch>
        </p:blipFill>
        <p:spPr>
          <a:xfrm rot="21600000">
            <a:off x="2597660" y="5419597"/>
            <a:ext cx="1111728" cy="249826"/>
          </a:xfrm>
          <a:prstGeom prst="rect">
            <a:avLst/>
          </a:prstGeom>
        </p:spPr>
      </p:pic>
      <p:pic>
        <p:nvPicPr>
          <p:cNvPr id="457" name="picture 457"/>
          <p:cNvPicPr>
            <a:picLocks noChangeAspect="1"/>
          </p:cNvPicPr>
          <p:nvPr/>
        </p:nvPicPr>
        <p:blipFill>
          <a:blip r:embed="rId6"/>
          <a:stretch>
            <a:fillRect/>
          </a:stretch>
        </p:blipFill>
        <p:spPr>
          <a:xfrm rot="21600000">
            <a:off x="1127718" y="5460621"/>
            <a:ext cx="1156003" cy="182526"/>
          </a:xfrm>
          <a:prstGeom prst="rect">
            <a:avLst/>
          </a:prstGeom>
        </p:spPr>
      </p:pic>
      <p:pic>
        <p:nvPicPr>
          <p:cNvPr id="458" name="picture 458"/>
          <p:cNvPicPr>
            <a:picLocks noChangeAspect="1"/>
          </p:cNvPicPr>
          <p:nvPr/>
        </p:nvPicPr>
        <p:blipFill>
          <a:blip r:embed="rId7"/>
          <a:stretch>
            <a:fillRect/>
          </a:stretch>
        </p:blipFill>
        <p:spPr>
          <a:xfrm rot="21600000">
            <a:off x="1773682" y="4044442"/>
            <a:ext cx="1277619" cy="144109"/>
          </a:xfrm>
          <a:prstGeom prst="rect">
            <a:avLst/>
          </a:prstGeom>
        </p:spPr>
      </p:pic>
      <p:sp>
        <p:nvSpPr>
          <p:cNvPr id="459" name="textbox 459"/>
          <p:cNvSpPr/>
          <p:nvPr/>
        </p:nvSpPr>
        <p:spPr>
          <a:xfrm>
            <a:off x="4739417" y="3740606"/>
            <a:ext cx="429894" cy="5003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2700" indent="0" algn="l" rtl="0" eaLnBrk="0">
              <a:lnSpc>
                <a:spcPct val="104000"/>
              </a:lnSpc>
            </a:pPr>
            <a:r>
              <a:rPr sz="15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换</a:t>
            </a:r>
            <a:r>
              <a:rPr sz="1500" spc="8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电</a:t>
            </a:r>
            <a:r>
              <a:rPr sz="1500" spc="0">
                <a:solidFill>
                  <a:srgbClr val="404040">
                    <a:alpha val="100000"/>
                  </a:srgbClr>
                </a:solidFill>
                <a:latin typeface="微软雅黑"/>
                <a:ea typeface="微软雅黑"/>
                <a:cs typeface="微软雅黑"/>
              </a:rPr>
              <a:t> </a:t>
            </a:r>
            <a:r>
              <a:rPr sz="1500" spc="9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优</a:t>
            </a:r>
            <a:r>
              <a:rPr sz="1500" spc="8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势</a:t>
            </a:r>
            <a:endParaRPr lang="en-US" altLang="en-US" sz="1500"/>
          </a:p>
        </p:txBody>
      </p:sp>
      <p:sp>
        <p:nvSpPr>
          <p:cNvPr id="460" name="textbox 460"/>
          <p:cNvSpPr/>
          <p:nvPr/>
        </p:nvSpPr>
        <p:spPr>
          <a:xfrm>
            <a:off x="4739620" y="5152034"/>
            <a:ext cx="429259" cy="4997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3000"/>
              </a:lnSpc>
            </a:pPr>
            <a:endParaRPr lang="en-US" altLang="en-US" sz="100"/>
          </a:p>
          <a:p>
            <a:pPr marL="23495" indent="-10795" algn="l" rtl="0" eaLnBrk="0">
              <a:lnSpc>
                <a:spcPct val="104000"/>
              </a:lnSpc>
            </a:pPr>
            <a:r>
              <a:rPr sz="1500" spc="9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发</a:t>
            </a:r>
            <a:r>
              <a:rPr sz="1500" spc="8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展</a:t>
            </a:r>
            <a:r>
              <a:rPr sz="1500" spc="0">
                <a:solidFill>
                  <a:srgbClr val="404040">
                    <a:alpha val="100000"/>
                  </a:srgbClr>
                </a:solidFill>
                <a:latin typeface="微软雅黑"/>
                <a:ea typeface="微软雅黑"/>
                <a:cs typeface="微软雅黑"/>
              </a:rPr>
              <a:t> </a:t>
            </a:r>
            <a:r>
              <a:rPr sz="1500" spc="5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困</a:t>
            </a:r>
            <a:r>
              <a:rPr sz="1500" spc="4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境</a:t>
            </a:r>
            <a:endParaRPr lang="en-US" altLang="en-US" sz="1500"/>
          </a:p>
        </p:txBody>
      </p:sp>
      <p:pic>
        <p:nvPicPr>
          <p:cNvPr id="461" name="picture 461"/>
          <p:cNvPicPr>
            <a:picLocks noChangeAspect="1"/>
          </p:cNvPicPr>
          <p:nvPr/>
        </p:nvPicPr>
        <p:blipFill>
          <a:blip r:embed="rId8"/>
          <a:stretch>
            <a:fillRect/>
          </a:stretch>
        </p:blipFill>
        <p:spPr>
          <a:xfrm rot="21600000">
            <a:off x="3434121" y="5758508"/>
            <a:ext cx="416871" cy="416871"/>
          </a:xfrm>
          <a:prstGeom prst="rect">
            <a:avLst/>
          </a:prstGeom>
        </p:spPr>
      </p:pic>
      <p:sp>
        <p:nvSpPr>
          <p:cNvPr id="462" name="rect"/>
          <p:cNvSpPr/>
          <p:nvPr/>
        </p:nvSpPr>
        <p:spPr>
          <a:xfrm>
            <a:off x="3331209" y="3910583"/>
            <a:ext cx="490982" cy="277967"/>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3" name="textbox 463"/>
          <p:cNvSpPr/>
          <p:nvPr/>
        </p:nvSpPr>
        <p:spPr>
          <a:xfrm>
            <a:off x="2099002" y="3288817"/>
            <a:ext cx="730250"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6000"/>
              </a:lnSpc>
            </a:pPr>
            <a:r>
              <a:rPr sz="1300" spc="9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市场规</a:t>
            </a:r>
            <a:r>
              <a:rPr sz="1300" spc="7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模</a:t>
            </a:r>
            <a:endParaRPr lang="en-US" altLang="en-US" sz="1300"/>
          </a:p>
        </p:txBody>
      </p:sp>
      <p:pic>
        <p:nvPicPr>
          <p:cNvPr id="465" name="picture 465"/>
          <p:cNvPicPr>
            <a:picLocks noChangeAspect="1"/>
          </p:cNvPicPr>
          <p:nvPr/>
        </p:nvPicPr>
        <p:blipFill>
          <a:blip r:embed="rId9"/>
          <a:stretch>
            <a:fillRect/>
          </a:stretch>
        </p:blipFill>
        <p:spPr>
          <a:xfrm rot="21600000">
            <a:off x="856393" y="4163314"/>
            <a:ext cx="3111753" cy="26826"/>
          </a:xfrm>
          <a:prstGeom prst="rect">
            <a:avLst/>
          </a:prstGeom>
        </p:spPr>
      </p:pic>
      <p:sp>
        <p:nvSpPr>
          <p:cNvPr id="466" name="textbox 466"/>
          <p:cNvSpPr/>
          <p:nvPr/>
        </p:nvSpPr>
        <p:spPr>
          <a:xfrm>
            <a:off x="3498595" y="3690492"/>
            <a:ext cx="168275" cy="1504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1000"/>
              </a:lnSpc>
            </a:pPr>
            <a:r>
              <a:rPr sz="900" spc="40">
                <a:solidFill>
                  <a:srgbClr val="595959">
                    <a:alpha val="100000"/>
                  </a:srgbClr>
                </a:solidFill>
                <a:latin typeface="微软雅黑"/>
                <a:ea typeface="微软雅黑"/>
                <a:cs typeface="微软雅黑"/>
              </a:rPr>
              <a:t>2</a:t>
            </a:r>
            <a:r>
              <a:rPr sz="900" spc="20">
                <a:solidFill>
                  <a:srgbClr val="595959">
                    <a:alpha val="100000"/>
                  </a:srgbClr>
                </a:solidFill>
                <a:latin typeface="微软雅黑"/>
                <a:ea typeface="微软雅黑"/>
                <a:cs typeface="微软雅黑"/>
              </a:rPr>
              <a:t>2</a:t>
            </a:r>
            <a:endParaRPr lang="en-US" altLang="en-US" sz="900"/>
          </a:p>
        </p:txBody>
      </p:sp>
      <p:sp>
        <p:nvSpPr>
          <p:cNvPr id="467" name="textbox 467"/>
          <p:cNvSpPr/>
          <p:nvPr/>
        </p:nvSpPr>
        <p:spPr>
          <a:xfrm>
            <a:off x="2725229" y="3830319"/>
            <a:ext cx="163195"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algn="l" rtl="0" eaLnBrk="0">
              <a:lnSpc>
                <a:spcPct val="91000"/>
              </a:lnSpc>
            </a:pPr>
            <a:r>
              <a:rPr sz="900" spc="20">
                <a:solidFill>
                  <a:srgbClr val="595959">
                    <a:alpha val="100000"/>
                  </a:srgbClr>
                </a:solidFill>
                <a:latin typeface="微软雅黑"/>
                <a:ea typeface="微软雅黑"/>
                <a:cs typeface="微软雅黑"/>
              </a:rPr>
              <a:t>1</a:t>
            </a:r>
            <a:r>
              <a:rPr sz="900" spc="0">
                <a:solidFill>
                  <a:srgbClr val="595959">
                    <a:alpha val="100000"/>
                  </a:srgbClr>
                </a:solidFill>
                <a:latin typeface="微软雅黑"/>
                <a:ea typeface="微软雅黑"/>
                <a:cs typeface="微软雅黑"/>
              </a:rPr>
              <a:t>1</a:t>
            </a:r>
            <a:endParaRPr lang="en-US" altLang="en-US" sz="900"/>
          </a:p>
        </p:txBody>
      </p:sp>
      <p:sp>
        <p:nvSpPr>
          <p:cNvPr id="468" name="textbox 468"/>
          <p:cNvSpPr/>
          <p:nvPr/>
        </p:nvSpPr>
        <p:spPr>
          <a:xfrm>
            <a:off x="1202022" y="3949572"/>
            <a:ext cx="93344" cy="1504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1000"/>
              </a:lnSpc>
            </a:pPr>
            <a:r>
              <a:rPr sz="900" spc="0">
                <a:solidFill>
                  <a:srgbClr val="595959">
                    <a:alpha val="100000"/>
                  </a:srgbClr>
                </a:solidFill>
                <a:latin typeface="微软雅黑"/>
                <a:ea typeface="微软雅黑"/>
                <a:cs typeface="微软雅黑"/>
              </a:rPr>
              <a:t>2</a:t>
            </a:r>
            <a:endParaRPr lang="en-US" altLang="en-US" sz="900"/>
          </a:p>
        </p:txBody>
      </p:sp>
      <p:sp>
        <p:nvSpPr>
          <p:cNvPr id="469" name="textbox 469"/>
          <p:cNvSpPr/>
          <p:nvPr/>
        </p:nvSpPr>
        <p:spPr>
          <a:xfrm>
            <a:off x="1979199" y="3881119"/>
            <a:ext cx="93980" cy="1492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90000"/>
              </a:lnSpc>
            </a:pPr>
            <a:r>
              <a:rPr sz="900" spc="10">
                <a:solidFill>
                  <a:srgbClr val="595959">
                    <a:alpha val="100000"/>
                  </a:srgbClr>
                </a:solidFill>
                <a:latin typeface="微软雅黑"/>
                <a:ea typeface="微软雅黑"/>
                <a:cs typeface="微软雅黑"/>
              </a:rPr>
              <a:t>7</a:t>
            </a:r>
            <a:endParaRPr lang="en-US" altLang="en-US" sz="9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0" name="textbox 470"/>
          <p:cNvSpPr/>
          <p:nvPr/>
        </p:nvSpPr>
        <p:spPr>
          <a:xfrm>
            <a:off x="511804" y="1614474"/>
            <a:ext cx="8117840" cy="1675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8000"/>
              </a:lnSpc>
            </a:pPr>
            <a:endParaRPr lang="en-US" altLang="en-US" sz="100"/>
          </a:p>
          <a:p>
            <a:pPr marL="28575" indent="1905" algn="l" rtl="0" eaLnBrk="0">
              <a:lnSpc>
                <a:spcPct val="114000"/>
              </a:lnSpc>
              <a:tabLst>
                <a:tab pos="88900"/>
              </a:tabLst>
            </a:pPr>
            <a:r>
              <a:rPr sz="1200" spc="-20">
                <a:solidFill>
                  <a:srgbClr val="595959">
                    <a:alpha val="100000"/>
                  </a:srgbClr>
                </a:solidFill>
                <a:latin typeface="微软雅黑"/>
                <a:ea typeface="微软雅黑"/>
                <a:cs typeface="微软雅黑"/>
              </a:rPr>
              <a:t>共享两轮电动车行业自存在以来， 经历不鼓励、不支持发展， 禁止发展等过程，</a:t>
            </a:r>
            <a:r>
              <a:rPr sz="1200" spc="0">
                <a:solidFill>
                  <a:srgbClr val="595959">
                    <a:alpha val="100000"/>
                  </a:srgbClr>
                </a:solidFill>
                <a:latin typeface="微软雅黑"/>
                <a:ea typeface="微软雅黑"/>
                <a:cs typeface="微软雅黑"/>
              </a:rPr>
              <a:t>探索出一条适用于低线级城市的可持续发 </a:t>
            </a:r>
            <a:r>
              <a:rPr sz="1200" spc="-20">
                <a:solidFill>
                  <a:srgbClr val="595959">
                    <a:alpha val="100000"/>
                  </a:srgbClr>
                </a:solidFill>
                <a:latin typeface="微软雅黑"/>
                <a:ea typeface="微软雅黑"/>
                <a:cs typeface="微软雅黑"/>
              </a:rPr>
              <a:t>展道路：即，根据城市居住人口数量、骑行需求、  路面环境等情况制定车辆投</a:t>
            </a:r>
            <a:r>
              <a:rPr sz="1200" spc="0">
                <a:solidFill>
                  <a:srgbClr val="595959">
                    <a:alpha val="100000"/>
                  </a:srgbClr>
                </a:solidFill>
                <a:latin typeface="微软雅黑"/>
                <a:ea typeface="微软雅黑"/>
                <a:cs typeface="微软雅黑"/>
              </a:rPr>
              <a:t>放数量，车辆上牌接入交管部门系统，实施 </a:t>
            </a:r>
            <a:r>
              <a:rPr sz="1200" spc="-20">
                <a:solidFill>
                  <a:srgbClr val="595959">
                    <a:alpha val="100000"/>
                  </a:srgbClr>
                </a:solidFill>
                <a:latin typeface="微软雅黑"/>
                <a:ea typeface="微软雅黑"/>
                <a:cs typeface="微软雅黑"/>
              </a:rPr>
              <a:t>企业投放配额管理，避免过渡投放造成城市混乱，通过精细化运营为居民带来更大的出行便利与体验优化。  由此， 共</a:t>
            </a:r>
            <a:r>
              <a:rPr sz="1200" spc="0">
                <a:solidFill>
                  <a:srgbClr val="595959">
                    <a:alpha val="100000"/>
                  </a:srgbClr>
                </a:solidFill>
                <a:latin typeface="微软雅黑"/>
                <a:ea typeface="微软雅黑"/>
                <a:cs typeface="微软雅黑"/>
              </a:rPr>
              <a:t>享两 </a:t>
            </a:r>
            <a:r>
              <a:rPr sz="1200" spc="-20">
                <a:solidFill>
                  <a:srgbClr val="595959">
                    <a:alpha val="100000"/>
                  </a:srgbClr>
                </a:solidFill>
                <a:latin typeface="微软雅黑"/>
                <a:ea typeface="微软雅黑"/>
                <a:cs typeface="微软雅黑"/>
              </a:rPr>
              <a:t>轮电动车在二线，三线及以下的部分城市与地区蓬勃发展。  从理论上讲 ，两轮电动自行车更适合作为居民1-3公里</a:t>
            </a:r>
            <a:r>
              <a:rPr sz="1200" spc="0">
                <a:solidFill>
                  <a:srgbClr val="595959">
                    <a:alpha val="100000"/>
                  </a:srgbClr>
                </a:solidFill>
                <a:latin typeface="微软雅黑"/>
                <a:ea typeface="微软雅黑"/>
                <a:cs typeface="微软雅黑"/>
              </a:rPr>
              <a:t>短距离 </a:t>
            </a:r>
            <a:r>
              <a:rPr sz="1200" spc="-10">
                <a:solidFill>
                  <a:srgbClr val="595959">
                    <a:alpha val="100000"/>
                  </a:srgbClr>
                </a:solidFill>
                <a:latin typeface="微软雅黑"/>
                <a:ea typeface="微软雅黑"/>
                <a:cs typeface="微软雅黑"/>
              </a:rPr>
              <a:t>出行代步工具 ，未来可能对共享单车形成替代；同时，两轮电动车共享化有助于推</a:t>
            </a:r>
            <a:r>
              <a:rPr sz="1200" spc="0">
                <a:solidFill>
                  <a:srgbClr val="595959">
                    <a:alpha val="100000"/>
                  </a:srgbClr>
                </a:solidFill>
                <a:latin typeface="微软雅黑"/>
                <a:ea typeface="微软雅黑"/>
                <a:cs typeface="微软雅黑"/>
              </a:rPr>
              <a:t>动我国城市内私人电动车的治理工作   	</a:t>
            </a:r>
            <a:r>
              <a:rPr sz="1200" spc="10">
                <a:solidFill>
                  <a:srgbClr val="595959">
                    <a:alpha val="100000"/>
                  </a:srgbClr>
                </a:solidFill>
                <a:latin typeface="微软雅黑"/>
                <a:ea typeface="微软雅黑"/>
                <a:cs typeface="微软雅黑"/>
              </a:rPr>
              <a:t>(从个人行为治理转为对企业的管理)  ，共享两轮电动车或将迎来更大的高线城市增长</a:t>
            </a:r>
            <a:r>
              <a:rPr sz="1200" spc="0">
                <a:solidFill>
                  <a:srgbClr val="595959">
                    <a:alpha val="100000"/>
                  </a:srgbClr>
                </a:solidFill>
                <a:latin typeface="微软雅黑"/>
                <a:ea typeface="微软雅黑"/>
                <a:cs typeface="微软雅黑"/>
              </a:rPr>
              <a:t>机会。</a:t>
            </a:r>
            <a:endParaRPr lang="en-US" altLang="en-US" sz="1200"/>
          </a:p>
          <a:p>
            <a:pPr algn="l" rtl="0" eaLnBrk="0">
              <a:lnSpc>
                <a:spcPct val="101000"/>
              </a:lnSpc>
            </a:pPr>
            <a:endParaRPr lang="en-US" altLang="en-US" sz="1300"/>
          </a:p>
          <a:p>
            <a:pPr algn="l" rtl="0" eaLnBrk="0">
              <a:lnSpc>
                <a:spcPct val="8000"/>
              </a:lnSpc>
            </a:pPr>
            <a:endParaRPr lang="en-US" altLang="en-US" sz="100"/>
          </a:p>
          <a:p>
            <a:pPr marL="889635" algn="l" rtl="0" eaLnBrk="0">
              <a:lnSpc>
                <a:spcPct val="97000"/>
              </a:lnSpc>
            </a:pPr>
            <a:r>
              <a:rPr sz="1300" spc="5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共享两轮电动车发展历程</a:t>
            </a:r>
            <a:r>
              <a:rPr sz="1300" spc="50">
                <a:solidFill>
                  <a:srgbClr val="404040">
                    <a:alpha val="100000"/>
                  </a:srgbClr>
                </a:solidFill>
                <a:latin typeface="微软雅黑"/>
                <a:ea typeface="微软雅黑"/>
                <a:cs typeface="微软雅黑"/>
              </a:rPr>
              <a:t>                                         </a:t>
            </a:r>
            <a:r>
              <a:rPr sz="1300" spc="5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共</a:t>
            </a:r>
            <a:r>
              <a:rPr sz="1300" spc="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享两轮电动车城市运营概况</a:t>
            </a:r>
            <a:endParaRPr lang="en-US" altLang="en-US" sz="1300"/>
          </a:p>
        </p:txBody>
      </p:sp>
      <p:pic>
        <p:nvPicPr>
          <p:cNvPr id="471" name="picture 471"/>
          <p:cNvPicPr>
            <a:picLocks noChangeAspect="1"/>
          </p:cNvPicPr>
          <p:nvPr/>
        </p:nvPicPr>
        <p:blipFill>
          <a:blip r:embed="rId2"/>
          <a:stretch>
            <a:fillRect/>
          </a:stretch>
        </p:blipFill>
        <p:spPr>
          <a:xfrm rot="21600000">
            <a:off x="4814873" y="3448765"/>
            <a:ext cx="3865579" cy="2767872"/>
          </a:xfrm>
          <a:prstGeom prst="rect">
            <a:avLst/>
          </a:prstGeom>
        </p:spPr>
      </p:pic>
      <p:sp>
        <p:nvSpPr>
          <p:cNvPr id="472" name="textbox 472"/>
          <p:cNvSpPr/>
          <p:nvPr/>
        </p:nvSpPr>
        <p:spPr>
          <a:xfrm>
            <a:off x="531615" y="549960"/>
            <a:ext cx="6699250" cy="9137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7780" algn="l" rtl="0" eaLnBrk="0">
              <a:lnSpc>
                <a:spcPct val="93000"/>
              </a:lnSpc>
            </a:pPr>
            <a:r>
              <a:rPr sz="3100" spc="100">
                <a:solidFill>
                  <a:srgbClr val="8BC53F">
                    <a:alpha val="100000"/>
                  </a:srgbClr>
                </a:solidFill>
                <a:latin typeface="微软雅黑"/>
                <a:ea typeface="微软雅黑"/>
                <a:cs typeface="微软雅黑"/>
              </a:rPr>
              <a:t>两轮电动车产业发展现状-共享电</a:t>
            </a:r>
            <a:r>
              <a:rPr sz="3100" spc="60">
                <a:solidFill>
                  <a:srgbClr val="8BC53F">
                    <a:alpha val="100000"/>
                  </a:srgbClr>
                </a:solidFill>
                <a:latin typeface="微软雅黑"/>
                <a:ea typeface="微软雅黑"/>
                <a:cs typeface="微软雅黑"/>
              </a:rPr>
              <a:t>单</a:t>
            </a:r>
            <a:r>
              <a:rPr sz="3100" spc="0">
                <a:solidFill>
                  <a:srgbClr val="8BC53F">
                    <a:alpha val="100000"/>
                  </a:srgbClr>
                </a:solidFill>
                <a:latin typeface="微软雅黑"/>
                <a:ea typeface="微软雅黑"/>
                <a:cs typeface="微软雅黑"/>
              </a:rPr>
              <a:t>车</a:t>
            </a:r>
            <a:endParaRPr lang="en-US" altLang="en-US" sz="3100"/>
          </a:p>
          <a:p>
            <a:pPr algn="l" rtl="0" eaLnBrk="0">
              <a:lnSpc>
                <a:spcPct val="112000"/>
              </a:lnSpc>
            </a:pPr>
            <a:endParaRPr lang="en-US" altLang="en-US" sz="700"/>
          </a:p>
          <a:p>
            <a:pPr marL="12700" algn="l" rtl="0" eaLnBrk="0">
              <a:lnSpc>
                <a:spcPct val="90000"/>
              </a:lnSpc>
              <a:spcBef>
                <a:spcPts val="5"/>
              </a:spcBef>
            </a:pPr>
            <a:r>
              <a:rPr sz="2400" spc="-10">
                <a:solidFill>
                  <a:srgbClr val="595959">
                    <a:alpha val="100000"/>
                  </a:srgbClr>
                </a:solidFill>
                <a:latin typeface="微软雅黑"/>
                <a:ea typeface="微软雅黑"/>
                <a:cs typeface="微软雅黑"/>
              </a:rPr>
              <a:t>行业管理</a:t>
            </a:r>
            <a:r>
              <a:rPr sz="2400" spc="0">
                <a:solidFill>
                  <a:srgbClr val="595959">
                    <a:alpha val="100000"/>
                  </a:srgbClr>
                </a:solidFill>
                <a:latin typeface="微软雅黑"/>
                <a:ea typeface="微软雅黑"/>
                <a:cs typeface="微软雅黑"/>
              </a:rPr>
              <a:t>规范化，三、四线及以下城市蓬勃发展</a:t>
            </a:r>
            <a:endParaRPr lang="en-US" altLang="en-US" sz="2400"/>
          </a:p>
        </p:txBody>
      </p:sp>
      <p:sp>
        <p:nvSpPr>
          <p:cNvPr id="473" name="textbox 473"/>
          <p:cNvSpPr/>
          <p:nvPr/>
        </p:nvSpPr>
        <p:spPr>
          <a:xfrm>
            <a:off x="907636" y="4738877"/>
            <a:ext cx="2602229" cy="9036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indent="0" algn="l" rtl="0" eaLnBrk="0">
              <a:lnSpc>
                <a:spcPct val="108000"/>
              </a:lnSpc>
            </a:pPr>
            <a:r>
              <a:rPr sz="900" spc="70">
                <a:solidFill>
                  <a:srgbClr val="595959">
                    <a:alpha val="100000"/>
                  </a:srgbClr>
                </a:solidFill>
                <a:latin typeface="微软雅黑"/>
                <a:ea typeface="微软雅黑"/>
                <a:cs typeface="微软雅黑"/>
              </a:rPr>
              <a:t>北京、上海、  广州等一线城市相继发布文件</a:t>
            </a:r>
            <a:r>
              <a:rPr sz="900" spc="1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 </a:t>
            </a:r>
            <a:r>
              <a:rPr sz="900" spc="70">
                <a:solidFill>
                  <a:srgbClr val="595959">
                    <a:alpha val="100000"/>
                  </a:srgbClr>
                </a:solidFill>
                <a:latin typeface="微软雅黑"/>
                <a:ea typeface="微软雅黑"/>
                <a:cs typeface="微软雅黑"/>
              </a:rPr>
              <a:t>表示“不支持”“不鼓励”或  “暂不发展”</a:t>
            </a:r>
            <a:r>
              <a:rPr sz="900" spc="1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共 </a:t>
            </a:r>
            <a:r>
              <a:rPr sz="900" spc="60">
                <a:solidFill>
                  <a:srgbClr val="595959">
                    <a:alpha val="100000"/>
                  </a:srgbClr>
                </a:solidFill>
                <a:latin typeface="微软雅黑"/>
                <a:ea typeface="微软雅黑"/>
                <a:cs typeface="微软雅黑"/>
              </a:rPr>
              <a:t>享电单车， 随后，郑州、  杭州等二线</a:t>
            </a:r>
            <a:r>
              <a:rPr sz="900" spc="40">
                <a:solidFill>
                  <a:srgbClr val="595959">
                    <a:alpha val="100000"/>
                  </a:srgbClr>
                </a:solidFill>
                <a:latin typeface="微软雅黑"/>
                <a:ea typeface="微软雅黑"/>
                <a:cs typeface="微软雅黑"/>
              </a:rPr>
              <a:t>主</a:t>
            </a:r>
            <a:r>
              <a:rPr sz="900" spc="0">
                <a:solidFill>
                  <a:srgbClr val="595959">
                    <a:alpha val="100000"/>
                  </a:srgbClr>
                </a:solidFill>
                <a:latin typeface="微软雅黑"/>
                <a:ea typeface="微软雅黑"/>
                <a:cs typeface="微软雅黑"/>
              </a:rPr>
              <a:t>要城市 </a:t>
            </a:r>
            <a:r>
              <a:rPr sz="900" spc="100">
                <a:solidFill>
                  <a:srgbClr val="595959">
                    <a:alpha val="100000"/>
                  </a:srgbClr>
                </a:solidFill>
                <a:latin typeface="微软雅黑"/>
                <a:ea typeface="微软雅黑"/>
                <a:cs typeface="微软雅黑"/>
              </a:rPr>
              <a:t>宣布叫停共享电单</a:t>
            </a:r>
            <a:r>
              <a:rPr sz="900" spc="80">
                <a:solidFill>
                  <a:srgbClr val="595959">
                    <a:alpha val="100000"/>
                  </a:srgbClr>
                </a:solidFill>
                <a:latin typeface="微软雅黑"/>
                <a:ea typeface="微软雅黑"/>
                <a:cs typeface="微软雅黑"/>
              </a:rPr>
              <a:t>车</a:t>
            </a:r>
            <a:endParaRPr lang="en-US" altLang="en-US" sz="900"/>
          </a:p>
          <a:p>
            <a:pPr algn="l" rtl="0" eaLnBrk="0">
              <a:lnSpc>
                <a:spcPct val="112000"/>
              </a:lnSpc>
            </a:pPr>
            <a:endParaRPr lang="en-US" altLang="en-US" sz="700"/>
          </a:p>
          <a:p>
            <a:pPr marL="657860" algn="l" rtl="0" eaLnBrk="0">
              <a:lnSpc>
                <a:spcPct val="90000"/>
              </a:lnSpc>
              <a:spcBef>
                <a:spcPts val="5"/>
              </a:spcBef>
            </a:pPr>
            <a:r>
              <a:rPr sz="1200" spc="-10">
                <a:ln w="3175" cap="flat" cmpd="sng">
                  <a:solidFill>
                    <a:srgbClr val="B2D234">
                      <a:alpha val="100000"/>
                    </a:srgbClr>
                  </a:solidFill>
                  <a:prstDash val="solid"/>
                  <a:miter lim="0"/>
                </a:ln>
                <a:solidFill>
                  <a:srgbClr val="B2D234">
                    <a:alpha val="100000"/>
                  </a:srgbClr>
                </a:solidFill>
                <a:latin typeface="微软雅黑"/>
                <a:ea typeface="微软雅黑"/>
                <a:cs typeface="微软雅黑"/>
              </a:rPr>
              <a:t>野蛮</a:t>
            </a:r>
            <a:r>
              <a:rPr sz="1200" spc="0">
                <a:ln w="3175" cap="flat" cmpd="sng">
                  <a:solidFill>
                    <a:srgbClr val="B2D234">
                      <a:alpha val="100000"/>
                    </a:srgbClr>
                  </a:solidFill>
                  <a:prstDash val="solid"/>
                  <a:miter lim="0"/>
                </a:ln>
                <a:solidFill>
                  <a:srgbClr val="B2D234">
                    <a:alpha val="100000"/>
                  </a:srgbClr>
                </a:solidFill>
                <a:latin typeface="微软雅黑"/>
                <a:ea typeface="微软雅黑"/>
                <a:cs typeface="微软雅黑"/>
              </a:rPr>
              <a:t>增长</a:t>
            </a:r>
            <a:endParaRPr lang="en-US" altLang="en-US" sz="1200"/>
          </a:p>
        </p:txBody>
      </p:sp>
      <p:sp>
        <p:nvSpPr>
          <p:cNvPr id="474" name="textbox 474"/>
          <p:cNvSpPr/>
          <p:nvPr/>
        </p:nvSpPr>
        <p:spPr>
          <a:xfrm>
            <a:off x="1101254" y="3696461"/>
            <a:ext cx="2437129" cy="9372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indent="635" algn="l" rtl="0" eaLnBrk="0">
              <a:lnSpc>
                <a:spcPct val="108000"/>
              </a:lnSpc>
            </a:pPr>
            <a:r>
              <a:rPr sz="900" spc="50">
                <a:solidFill>
                  <a:srgbClr val="595959">
                    <a:alpha val="100000"/>
                  </a:srgbClr>
                </a:solidFill>
                <a:latin typeface="微软雅黑"/>
                <a:ea typeface="微软雅黑"/>
                <a:cs typeface="微软雅黑"/>
              </a:rPr>
              <a:t>行业规范化， 根据城市居住人口、  骑行需</a:t>
            </a:r>
            <a:r>
              <a:rPr sz="900" spc="30">
                <a:solidFill>
                  <a:srgbClr val="595959">
                    <a:alpha val="100000"/>
                  </a:srgbClr>
                </a:solidFill>
                <a:latin typeface="微软雅黑"/>
                <a:ea typeface="微软雅黑"/>
                <a:cs typeface="微软雅黑"/>
              </a:rPr>
              <a:t>求</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和路面环境等制定两轮电动车投放数量，</a:t>
            </a:r>
            <a:r>
              <a:rPr sz="900" spc="80">
                <a:solidFill>
                  <a:srgbClr val="595959">
                    <a:alpha val="100000"/>
                  </a:srgbClr>
                </a:solidFill>
                <a:latin typeface="微软雅黑"/>
                <a:ea typeface="微软雅黑"/>
                <a:cs typeface="微软雅黑"/>
              </a:rPr>
              <a:t>作</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为公共交通工具的补充在交通欠发达的低</a:t>
            </a:r>
            <a:r>
              <a:rPr sz="900" spc="80">
                <a:solidFill>
                  <a:srgbClr val="595959">
                    <a:alpha val="100000"/>
                  </a:srgbClr>
                </a:solidFill>
                <a:latin typeface="微软雅黑"/>
                <a:ea typeface="微软雅黑"/>
                <a:cs typeface="微软雅黑"/>
              </a:rPr>
              <a:t>线</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级城市蓬勃发</a:t>
            </a:r>
            <a:r>
              <a:rPr sz="900" spc="80">
                <a:solidFill>
                  <a:srgbClr val="595959">
                    <a:alpha val="100000"/>
                  </a:srgbClr>
                </a:solidFill>
                <a:latin typeface="微软雅黑"/>
                <a:ea typeface="微软雅黑"/>
                <a:cs typeface="微软雅黑"/>
              </a:rPr>
              <a:t>展</a:t>
            </a:r>
            <a:endParaRPr lang="en-US" altLang="en-US" sz="900"/>
          </a:p>
          <a:p>
            <a:pPr algn="l" rtl="0" eaLnBrk="0">
              <a:lnSpc>
                <a:spcPct val="100000"/>
              </a:lnSpc>
            </a:pPr>
            <a:endParaRPr lang="en-US" altLang="en-US" sz="1000"/>
          </a:p>
          <a:p>
            <a:pPr algn="l" rtl="0" eaLnBrk="0">
              <a:lnSpc>
                <a:spcPct val="10000"/>
              </a:lnSpc>
            </a:pPr>
            <a:endParaRPr lang="en-US" altLang="en-US" sz="100"/>
          </a:p>
          <a:p>
            <a:pPr marL="1397635" algn="l" rtl="0" eaLnBrk="0">
              <a:lnSpc>
                <a:spcPct val="90000"/>
              </a:lnSpc>
            </a:pPr>
            <a:r>
              <a:rPr sz="1200" spc="-10">
                <a:ln w="3175" cap="flat" cmpd="sng">
                  <a:solidFill>
                    <a:srgbClr val="8BC53F">
                      <a:alpha val="100000"/>
                    </a:srgbClr>
                  </a:solidFill>
                  <a:prstDash val="solid"/>
                  <a:miter lim="0"/>
                </a:ln>
                <a:solidFill>
                  <a:srgbClr val="8BC53F">
                    <a:alpha val="100000"/>
                  </a:srgbClr>
                </a:solidFill>
                <a:latin typeface="微软雅黑"/>
                <a:ea typeface="微软雅黑"/>
                <a:cs typeface="微软雅黑"/>
              </a:rPr>
              <a:t>行业</a:t>
            </a:r>
            <a:r>
              <a:rPr sz="1200" spc="0">
                <a:ln w="3175" cap="flat" cmpd="sng">
                  <a:solidFill>
                    <a:srgbClr val="8BC53F">
                      <a:alpha val="100000"/>
                    </a:srgbClr>
                  </a:solidFill>
                  <a:prstDash val="solid"/>
                  <a:miter lim="0"/>
                </a:ln>
                <a:solidFill>
                  <a:srgbClr val="8BC53F">
                    <a:alpha val="100000"/>
                  </a:srgbClr>
                </a:solidFill>
                <a:latin typeface="微软雅黑"/>
                <a:ea typeface="微软雅黑"/>
                <a:cs typeface="微软雅黑"/>
              </a:rPr>
              <a:t>寒冬</a:t>
            </a:r>
            <a:endParaRPr lang="en-US" altLang="en-US" sz="1200"/>
          </a:p>
        </p:txBody>
      </p:sp>
      <p:sp>
        <p:nvSpPr>
          <p:cNvPr id="476" name="rect"/>
          <p:cNvSpPr/>
          <p:nvPr/>
        </p:nvSpPr>
        <p:spPr>
          <a:xfrm>
            <a:off x="906586" y="5619758"/>
            <a:ext cx="38100" cy="596886"/>
          </a:xfrm>
          <a:prstGeom prst="rect">
            <a:avLst/>
          </a:prstGeom>
          <a:solidFill>
            <a:srgbClr val="B0D12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7" name="rect"/>
          <p:cNvSpPr/>
          <p:nvPr/>
        </p:nvSpPr>
        <p:spPr>
          <a:xfrm>
            <a:off x="922138" y="6197594"/>
            <a:ext cx="257497" cy="38101"/>
          </a:xfrm>
          <a:prstGeom prst="rect">
            <a:avLst/>
          </a:prstGeom>
          <a:solidFill>
            <a:srgbClr val="B0D12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0" name="textbox 480"/>
          <p:cNvSpPr/>
          <p:nvPr/>
        </p:nvSpPr>
        <p:spPr>
          <a:xfrm>
            <a:off x="1116076" y="5729096"/>
            <a:ext cx="2428875" cy="3390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4000"/>
              </a:lnSpc>
            </a:pPr>
            <a:endParaRPr lang="en-US" altLang="en-US" sz="100"/>
          </a:p>
          <a:p>
            <a:pPr marL="13970" indent="-1270" algn="l" rtl="0" eaLnBrk="0">
              <a:lnSpc>
                <a:spcPct val="118000"/>
              </a:lnSpc>
            </a:pPr>
            <a:r>
              <a:rPr sz="900" spc="70">
                <a:solidFill>
                  <a:srgbClr val="595959">
                    <a:alpha val="100000"/>
                  </a:srgbClr>
                </a:solidFill>
                <a:latin typeface="微软雅黑"/>
                <a:ea typeface="微软雅黑"/>
                <a:cs typeface="微软雅黑"/>
              </a:rPr>
              <a:t>2017年，摩拜、  </a:t>
            </a:r>
            <a:r>
              <a:rPr sz="900" spc="0">
                <a:solidFill>
                  <a:srgbClr val="595959">
                    <a:alpha val="100000"/>
                  </a:srgbClr>
                </a:solidFill>
                <a:latin typeface="微软雅黑"/>
                <a:ea typeface="微软雅黑"/>
                <a:cs typeface="微软雅黑"/>
              </a:rPr>
              <a:t>ofo</a:t>
            </a:r>
            <a:r>
              <a:rPr sz="900" spc="70">
                <a:solidFill>
                  <a:srgbClr val="595959">
                    <a:alpha val="100000"/>
                  </a:srgbClr>
                </a:solidFill>
                <a:latin typeface="微软雅黑"/>
                <a:ea typeface="微软雅黑"/>
                <a:cs typeface="微软雅黑"/>
              </a:rPr>
              <a:t>、蜜蜂出行等平</a:t>
            </a:r>
            <a:r>
              <a:rPr sz="900" spc="60">
                <a:solidFill>
                  <a:srgbClr val="595959">
                    <a:alpha val="100000"/>
                  </a:srgbClr>
                </a:solidFill>
                <a:latin typeface="微软雅黑"/>
                <a:ea typeface="微软雅黑"/>
                <a:cs typeface="微软雅黑"/>
              </a:rPr>
              <a:t>台</a:t>
            </a:r>
            <a:r>
              <a:rPr sz="900" spc="0">
                <a:solidFill>
                  <a:srgbClr val="595959">
                    <a:alpha val="100000"/>
                  </a:srgbClr>
                </a:solidFill>
                <a:latin typeface="微软雅黑"/>
                <a:ea typeface="微软雅黑"/>
                <a:cs typeface="微软雅黑"/>
              </a:rPr>
              <a:t>试水 </a:t>
            </a:r>
            <a:r>
              <a:rPr sz="900" spc="90">
                <a:solidFill>
                  <a:srgbClr val="595959">
                    <a:alpha val="100000"/>
                  </a:srgbClr>
                </a:solidFill>
                <a:latin typeface="微软雅黑"/>
                <a:ea typeface="微软雅黑"/>
                <a:cs typeface="微软雅黑"/>
              </a:rPr>
              <a:t>电单车业</a:t>
            </a:r>
            <a:r>
              <a:rPr sz="900" spc="70">
                <a:solidFill>
                  <a:srgbClr val="595959">
                    <a:alpha val="100000"/>
                  </a:srgbClr>
                </a:solidFill>
                <a:latin typeface="微软雅黑"/>
                <a:ea typeface="微软雅黑"/>
                <a:cs typeface="微软雅黑"/>
              </a:rPr>
              <a:t>务</a:t>
            </a:r>
            <a:endParaRPr lang="en-US" altLang="en-US" sz="900"/>
          </a:p>
        </p:txBody>
      </p:sp>
      <p:sp>
        <p:nvSpPr>
          <p:cNvPr id="490" name="textbox 490"/>
          <p:cNvSpPr/>
          <p:nvPr/>
        </p:nvSpPr>
        <p:spPr>
          <a:xfrm>
            <a:off x="1571463" y="3423462"/>
            <a:ext cx="633094"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0000"/>
              </a:lnSpc>
            </a:pPr>
            <a:r>
              <a:rPr sz="1200" spc="-10">
                <a:ln w="3175" cap="flat" cmpd="sng">
                  <a:solidFill>
                    <a:srgbClr val="65AF45">
                      <a:alpha val="100000"/>
                    </a:srgbClr>
                  </a:solidFill>
                  <a:prstDash val="solid"/>
                  <a:miter lim="0"/>
                </a:ln>
                <a:solidFill>
                  <a:srgbClr val="65AF45">
                    <a:alpha val="100000"/>
                  </a:srgbClr>
                </a:solidFill>
                <a:latin typeface="微软雅黑"/>
                <a:ea typeface="微软雅黑"/>
                <a:cs typeface="微软雅黑"/>
              </a:rPr>
              <a:t>理性</a:t>
            </a:r>
            <a:r>
              <a:rPr sz="1200" spc="0">
                <a:ln w="3175" cap="flat" cmpd="sng">
                  <a:solidFill>
                    <a:srgbClr val="65AF45">
                      <a:alpha val="100000"/>
                    </a:srgbClr>
                  </a:solidFill>
                  <a:prstDash val="solid"/>
                  <a:miter lim="0"/>
                </a:ln>
                <a:solidFill>
                  <a:srgbClr val="65AF45">
                    <a:alpha val="100000"/>
                  </a:srgbClr>
                </a:solidFill>
                <a:latin typeface="微软雅黑"/>
                <a:ea typeface="微软雅黑"/>
                <a:cs typeface="微软雅黑"/>
              </a:rPr>
              <a:t>发展</a:t>
            </a:r>
            <a:endParaRPr lang="en-US" altLang="en-US" sz="1200"/>
          </a:p>
        </p:txBody>
      </p:sp>
      <p:sp>
        <p:nvSpPr>
          <p:cNvPr id="491" name="rect"/>
          <p:cNvSpPr/>
          <p:nvPr/>
        </p:nvSpPr>
        <p:spPr>
          <a:xfrm>
            <a:off x="903629" y="3525319"/>
            <a:ext cx="38100" cy="901686"/>
          </a:xfrm>
          <a:prstGeom prst="rect">
            <a:avLst/>
          </a:prstGeom>
          <a:solidFill>
            <a:srgbClr val="65AF4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92" name="picture 492"/>
          <p:cNvPicPr>
            <a:picLocks noChangeAspect="1"/>
          </p:cNvPicPr>
          <p:nvPr/>
        </p:nvPicPr>
        <p:blipFill>
          <a:blip r:embed="rId3"/>
          <a:stretch>
            <a:fillRect/>
          </a:stretch>
        </p:blipFill>
        <p:spPr>
          <a:xfrm rot="21600000">
            <a:off x="916330" y="3468169"/>
            <a:ext cx="546100" cy="114300"/>
          </a:xfrm>
          <a:prstGeom prst="rect">
            <a:avLst/>
          </a:prstGeom>
        </p:spPr>
      </p:pic>
      <p:sp>
        <p:nvSpPr>
          <p:cNvPr id="493" name="rect"/>
          <p:cNvSpPr/>
          <p:nvPr/>
        </p:nvSpPr>
        <p:spPr>
          <a:xfrm>
            <a:off x="3732997" y="4611835"/>
            <a:ext cx="49984" cy="823825"/>
          </a:xfrm>
          <a:prstGeom prst="rect">
            <a:avLst/>
          </a:pr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94" name="picture 494"/>
          <p:cNvPicPr>
            <a:picLocks noChangeAspect="1"/>
          </p:cNvPicPr>
          <p:nvPr/>
        </p:nvPicPr>
        <p:blipFill>
          <a:blip r:embed="rId4"/>
          <a:stretch>
            <a:fillRect/>
          </a:stretch>
        </p:blipFill>
        <p:spPr>
          <a:xfrm rot="21600000">
            <a:off x="3217833" y="4554961"/>
            <a:ext cx="546100" cy="114300"/>
          </a:xfrm>
          <a:prstGeom prst="rect">
            <a:avLst/>
          </a:prstGeom>
        </p:spPr>
      </p:pic>
      <p:pic>
        <p:nvPicPr>
          <p:cNvPr id="495" name="picture 495"/>
          <p:cNvPicPr>
            <a:picLocks noChangeAspect="1"/>
          </p:cNvPicPr>
          <p:nvPr/>
        </p:nvPicPr>
        <p:blipFill>
          <a:blip r:embed="rId5"/>
          <a:stretch>
            <a:fillRect/>
          </a:stretch>
        </p:blipFill>
        <p:spPr>
          <a:xfrm rot="21600000">
            <a:off x="906586" y="5562608"/>
            <a:ext cx="546099" cy="114300"/>
          </a:xfrm>
          <a:prstGeom prst="rect">
            <a:avLst/>
          </a:prstGeom>
        </p:spPr>
      </p:pic>
      <p:sp>
        <p:nvSpPr>
          <p:cNvPr id="497" name="rect"/>
          <p:cNvSpPr/>
          <p:nvPr/>
        </p:nvSpPr>
        <p:spPr>
          <a:xfrm>
            <a:off x="931882" y="4407955"/>
            <a:ext cx="257497" cy="38100"/>
          </a:xfrm>
          <a:prstGeom prst="rect">
            <a:avLst/>
          </a:prstGeom>
          <a:solidFill>
            <a:srgbClr val="65AF4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8" name="rect"/>
          <p:cNvSpPr/>
          <p:nvPr/>
        </p:nvSpPr>
        <p:spPr>
          <a:xfrm>
            <a:off x="3509933" y="5416336"/>
            <a:ext cx="257497" cy="38100"/>
          </a:xfrm>
          <a:prstGeom prst="rect">
            <a:avLst/>
          </a:pr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9" name="textbox 499"/>
          <p:cNvSpPr/>
          <p:nvPr/>
        </p:nvSpPr>
        <p:spPr>
          <a:xfrm>
            <a:off x="1869846" y="3101878"/>
            <a:ext cx="5404484" cy="439419"/>
          </a:xfrm>
          <a:prstGeom prst="rect">
            <a:avLst/>
          </a:prstGeom>
          <a:solidFill>
            <a:srgbClr val="B2D234"/>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700"/>
          </a:p>
          <a:p>
            <a:pPr marL="400050" algn="l" rtl="0" eaLnBrk="0">
              <a:lnSpc>
                <a:spcPct val="90000"/>
              </a:lnSpc>
              <a:spcBef>
                <a:spcPts val="5"/>
              </a:spcBef>
            </a:pPr>
            <a:r>
              <a:rPr sz="1800" spc="-10">
                <a:solidFill>
                  <a:srgbClr val="FFFFFF">
                    <a:alpha val="100000"/>
                  </a:srgbClr>
                </a:solidFill>
                <a:latin typeface="微软雅黑"/>
                <a:ea typeface="微软雅黑"/>
                <a:cs typeface="微软雅黑"/>
              </a:rPr>
              <a:t>中国两轮电动车产品与品牌特征</a:t>
            </a:r>
            <a:r>
              <a:rPr sz="1800" spc="0">
                <a:solidFill>
                  <a:srgbClr val="FFFFFF">
                    <a:alpha val="100000"/>
                  </a:srgbClr>
                </a:solidFill>
                <a:latin typeface="微软雅黑"/>
                <a:ea typeface="微软雅黑"/>
                <a:cs typeface="微软雅黑"/>
              </a:rPr>
              <a:t>                    </a:t>
            </a:r>
            <a:r>
              <a:rPr sz="1800" spc="0">
                <a:solidFill>
                  <a:srgbClr val="FFFFFF">
                    <a:alpha val="100000"/>
                  </a:srgbClr>
                </a:solidFill>
                <a:latin typeface="Arial"/>
                <a:ea typeface="Arial"/>
                <a:cs typeface="Arial"/>
              </a:rPr>
              <a:t>2</a:t>
            </a:r>
            <a:endParaRPr lang="en-US" altLang="en-US" sz="1800"/>
          </a:p>
        </p:txBody>
      </p:sp>
      <p:grpSp>
        <p:nvGrpSpPr>
          <p:cNvPr id="84" name="group 84"/>
          <p:cNvGrpSpPr/>
          <p:nvPr/>
        </p:nvGrpSpPr>
        <p:grpSpPr>
          <a:xfrm rot="21600000">
            <a:off x="1869846" y="4604645"/>
            <a:ext cx="5404307" cy="413492"/>
            <a:chExt cx="5404307" cy="413492"/>
          </a:xfrm>
        </p:grpSpPr>
        <p:pic>
          <p:nvPicPr>
            <p:cNvPr id="500" name="picture 500"/>
            <p:cNvPicPr>
              <a:picLocks noChangeAspect="1"/>
            </p:cNvPicPr>
            <p:nvPr/>
          </p:nvPicPr>
          <p:blipFill>
            <a:blip r:embed="rId2"/>
            <a:stretch>
              <a:fillRect/>
            </a:stretch>
          </p:blipFill>
          <p:spPr>
            <a:xfrm rot="21600000">
              <a:off x="0" y="0"/>
              <a:ext cx="5404307" cy="413492"/>
            </a:xfrm>
            <a:prstGeom prst="rect">
              <a:avLst/>
            </a:prstGeom>
          </p:spPr>
        </p:pic>
        <p:sp>
          <p:nvSpPr>
            <p:cNvPr id="501" name="textbox 501"/>
            <p:cNvSpPr/>
            <p:nvPr/>
          </p:nvSpPr>
          <p:spPr>
            <a:xfrm>
              <a:off x="-12700" y="-12700"/>
              <a:ext cx="5429884" cy="462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700"/>
            </a:p>
            <a:p>
              <a:pPr marL="399415" algn="l" rtl="0" eaLnBrk="0">
                <a:lnSpc>
                  <a:spcPct val="90000"/>
                </a:lnSpc>
                <a:spcBef>
                  <a:spcPts val="5"/>
                </a:spcBef>
              </a:pPr>
              <a:r>
                <a:rPr sz="1800" spc="10">
                  <a:solidFill>
                    <a:srgbClr val="7F7F7F">
                      <a:alpha val="100000"/>
                    </a:srgbClr>
                  </a:solidFill>
                  <a:latin typeface="微软雅黑"/>
                  <a:ea typeface="微软雅黑"/>
                  <a:cs typeface="微软雅黑"/>
                </a:rPr>
                <a:t>两轮电动车发展趋势                                </a:t>
              </a:r>
              <a:r>
                <a:rPr sz="1800" spc="0">
                  <a:solidFill>
                    <a:srgbClr val="7F7F7F">
                      <a:alpha val="100000"/>
                    </a:srgbClr>
                  </a:solidFill>
                  <a:latin typeface="微软雅黑"/>
                  <a:ea typeface="微软雅黑"/>
                  <a:cs typeface="微软雅黑"/>
                </a:rPr>
                <a:t>    </a:t>
              </a:r>
              <a:r>
                <a:rPr sz="1800" spc="0">
                  <a:solidFill>
                    <a:srgbClr val="FFFFFF">
                      <a:alpha val="100000"/>
                    </a:srgbClr>
                  </a:solidFill>
                  <a:latin typeface="Arial"/>
                  <a:ea typeface="Arial"/>
                  <a:cs typeface="Arial"/>
                </a:rPr>
                <a:t>4</a:t>
              </a:r>
              <a:endParaRPr lang="en-US" altLang="en-US" sz="1800"/>
            </a:p>
          </p:txBody>
        </p:sp>
      </p:grpSp>
      <p:grpSp>
        <p:nvGrpSpPr>
          <p:cNvPr id="86" name="group 86"/>
          <p:cNvGrpSpPr/>
          <p:nvPr/>
        </p:nvGrpSpPr>
        <p:grpSpPr>
          <a:xfrm rot="21600000">
            <a:off x="1869846" y="2351825"/>
            <a:ext cx="5404307" cy="413491"/>
            <a:chExt cx="5404307" cy="413491"/>
          </a:xfrm>
        </p:grpSpPr>
        <p:pic>
          <p:nvPicPr>
            <p:cNvPr id="502" name="picture 502"/>
            <p:cNvPicPr>
              <a:picLocks noChangeAspect="1"/>
            </p:cNvPicPr>
            <p:nvPr/>
          </p:nvPicPr>
          <p:blipFill>
            <a:blip r:embed="rId3"/>
            <a:stretch>
              <a:fillRect/>
            </a:stretch>
          </p:blipFill>
          <p:spPr>
            <a:xfrm rot="21600000">
              <a:off x="0" y="0"/>
              <a:ext cx="5404307" cy="413491"/>
            </a:xfrm>
            <a:prstGeom prst="rect">
              <a:avLst/>
            </a:prstGeom>
          </p:spPr>
        </p:pic>
        <p:sp>
          <p:nvSpPr>
            <p:cNvPr id="503" name="textbox 503"/>
            <p:cNvSpPr/>
            <p:nvPr/>
          </p:nvSpPr>
          <p:spPr>
            <a:xfrm>
              <a:off x="-12700" y="-12700"/>
              <a:ext cx="5429884" cy="462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700"/>
            </a:p>
            <a:p>
              <a:pPr marL="412750" algn="l" rtl="0" eaLnBrk="0">
                <a:lnSpc>
                  <a:spcPct val="90000"/>
                </a:lnSpc>
                <a:spcBef>
                  <a:spcPct val="0"/>
                </a:spcBef>
              </a:pPr>
              <a:r>
                <a:rPr sz="1800" spc="0">
                  <a:solidFill>
                    <a:srgbClr val="7F7F7F">
                      <a:alpha val="100000"/>
                    </a:srgbClr>
                  </a:solidFill>
                  <a:latin typeface="微软雅黑"/>
                  <a:ea typeface="微软雅黑"/>
                  <a:cs typeface="微软雅黑"/>
                </a:rPr>
                <a:t>中国两轮电动车市场与产业现状                    </a:t>
              </a:r>
              <a:r>
                <a:rPr sz="1800" spc="0">
                  <a:solidFill>
                    <a:srgbClr val="FFFFFF">
                      <a:alpha val="100000"/>
                    </a:srgbClr>
                  </a:solidFill>
                  <a:latin typeface="Arial"/>
                  <a:ea typeface="Arial"/>
                  <a:cs typeface="Arial"/>
                </a:rPr>
                <a:t>1</a:t>
              </a:r>
              <a:endParaRPr lang="en-US" altLang="en-US" sz="1800"/>
            </a:p>
          </p:txBody>
        </p:sp>
      </p:grpSp>
      <p:grpSp>
        <p:nvGrpSpPr>
          <p:cNvPr id="88" name="group 88"/>
          <p:cNvGrpSpPr/>
          <p:nvPr/>
        </p:nvGrpSpPr>
        <p:grpSpPr>
          <a:xfrm rot="21600000">
            <a:off x="1869846" y="3855760"/>
            <a:ext cx="5404307" cy="412324"/>
            <a:chExt cx="5404307" cy="412324"/>
          </a:xfrm>
        </p:grpSpPr>
        <p:pic>
          <p:nvPicPr>
            <p:cNvPr id="504" name="picture 504"/>
            <p:cNvPicPr>
              <a:picLocks noChangeAspect="1"/>
            </p:cNvPicPr>
            <p:nvPr/>
          </p:nvPicPr>
          <p:blipFill>
            <a:blip r:embed="rId4"/>
            <a:stretch>
              <a:fillRect/>
            </a:stretch>
          </p:blipFill>
          <p:spPr>
            <a:xfrm rot="21600000">
              <a:off x="0" y="0"/>
              <a:ext cx="5404307" cy="412324"/>
            </a:xfrm>
            <a:prstGeom prst="rect">
              <a:avLst/>
            </a:prstGeom>
          </p:spPr>
        </p:pic>
        <p:sp>
          <p:nvSpPr>
            <p:cNvPr id="505" name="textbox 505"/>
            <p:cNvSpPr/>
            <p:nvPr/>
          </p:nvSpPr>
          <p:spPr>
            <a:xfrm>
              <a:off x="-12700" y="-12700"/>
              <a:ext cx="5429884" cy="4603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8000"/>
                </a:lnSpc>
              </a:pPr>
              <a:endParaRPr lang="en-US" altLang="en-US" sz="700"/>
            </a:p>
            <a:p>
              <a:pPr marL="399415" algn="l" rtl="0" eaLnBrk="0">
                <a:lnSpc>
                  <a:spcPct val="90000"/>
                </a:lnSpc>
                <a:spcBef>
                  <a:spcPts val="5"/>
                </a:spcBef>
              </a:pPr>
              <a:r>
                <a:rPr sz="1800" spc="20">
                  <a:solidFill>
                    <a:srgbClr val="7F7F7F">
                      <a:alpha val="100000"/>
                    </a:srgbClr>
                  </a:solidFill>
                  <a:latin typeface="微软雅黑"/>
                  <a:ea typeface="微软雅黑"/>
                  <a:cs typeface="微软雅黑"/>
                </a:rPr>
                <a:t>两轮电动车用户洞察              </a:t>
              </a:r>
              <a:r>
                <a:rPr sz="1800" spc="0">
                  <a:solidFill>
                    <a:srgbClr val="7F7F7F">
                      <a:alpha val="100000"/>
                    </a:srgbClr>
                  </a:solidFill>
                  <a:latin typeface="微软雅黑"/>
                  <a:ea typeface="微软雅黑"/>
                  <a:cs typeface="微软雅黑"/>
                </a:rPr>
                <a:t>                      </a:t>
              </a:r>
              <a:r>
                <a:rPr sz="1800" spc="0">
                  <a:solidFill>
                    <a:srgbClr val="FFFFFF">
                      <a:alpha val="100000"/>
                    </a:srgbClr>
                  </a:solidFill>
                  <a:latin typeface="Arial"/>
                  <a:ea typeface="Arial"/>
                  <a:cs typeface="Arial"/>
                </a:rPr>
                <a:t>3</a:t>
              </a:r>
              <a:endParaRPr lang="en-US" altLang="en-US" sz="1800"/>
            </a:p>
          </p:txBody>
        </p:sp>
      </p:grpSp>
      <p:sp>
        <p:nvSpPr>
          <p:cNvPr id="514" name="textbox 514"/>
          <p:cNvSpPr/>
          <p:nvPr/>
        </p:nvSpPr>
        <p:spPr>
          <a:xfrm>
            <a:off x="8894171" y="6641236"/>
            <a:ext cx="149225" cy="14160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84000"/>
              </a:lnSpc>
            </a:pPr>
            <a:r>
              <a:rPr sz="900" spc="-30">
                <a:solidFill>
                  <a:srgbClr val="7F7F7F">
                    <a:alpha val="100000"/>
                  </a:srgbClr>
                </a:solidFill>
                <a:latin typeface="微软雅黑"/>
                <a:ea typeface="微软雅黑"/>
                <a:cs typeface="微软雅黑"/>
              </a:rPr>
              <a:t>1</a:t>
            </a:r>
            <a:r>
              <a:rPr sz="900" spc="-20">
                <a:solidFill>
                  <a:srgbClr val="7F7F7F">
                    <a:alpha val="100000"/>
                  </a:srgbClr>
                </a:solidFill>
                <a:latin typeface="微软雅黑"/>
                <a:ea typeface="微软雅黑"/>
                <a:cs typeface="微软雅黑"/>
              </a:rPr>
              <a:t>6</a:t>
            </a:r>
            <a:endParaRPr lang="en-US" altLang="en-US" sz="9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5" name="textbox 515"/>
          <p:cNvSpPr/>
          <p:nvPr/>
        </p:nvSpPr>
        <p:spPr>
          <a:xfrm>
            <a:off x="528111" y="1108659"/>
            <a:ext cx="8152130" cy="15709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5875" algn="l" rtl="0" eaLnBrk="0">
              <a:lnSpc>
                <a:spcPct val="90000"/>
              </a:lnSpc>
            </a:pPr>
            <a:r>
              <a:rPr sz="2400" spc="-10">
                <a:solidFill>
                  <a:srgbClr val="595959">
                    <a:alpha val="100000"/>
                  </a:srgbClr>
                </a:solidFill>
                <a:latin typeface="微软雅黑"/>
                <a:ea typeface="微软雅黑"/>
                <a:cs typeface="微软雅黑"/>
              </a:rPr>
              <a:t>传统雅迪</a:t>
            </a:r>
            <a:r>
              <a:rPr sz="2400" spc="0">
                <a:solidFill>
                  <a:srgbClr val="595959">
                    <a:alpha val="100000"/>
                  </a:srgbClr>
                </a:solidFill>
                <a:latin typeface="微软雅黑"/>
                <a:ea typeface="微软雅黑"/>
                <a:cs typeface="微软雅黑"/>
              </a:rPr>
              <a:t>品牌依旧强势，新品牌九号增长迅速</a:t>
            </a:r>
            <a:endParaRPr lang="en-US" altLang="en-US" sz="2400"/>
          </a:p>
          <a:p>
            <a:pPr algn="l" rtl="0" eaLnBrk="0">
              <a:lnSpc>
                <a:spcPct val="100000"/>
              </a:lnSpc>
            </a:pPr>
            <a:endParaRPr lang="en-US" altLang="en-US" sz="900"/>
          </a:p>
          <a:p>
            <a:pPr marL="13335" indent="-635" algn="l" rtl="0" eaLnBrk="0">
              <a:lnSpc>
                <a:spcPct val="118000"/>
              </a:lnSpc>
              <a:spcBef>
                <a:spcPct val="0"/>
              </a:spcBef>
            </a:pPr>
            <a:r>
              <a:rPr sz="1200" spc="-20">
                <a:solidFill>
                  <a:srgbClr val="595959">
                    <a:alpha val="100000"/>
                  </a:srgbClr>
                </a:solidFill>
                <a:latin typeface="微软雅黑"/>
                <a:ea typeface="微软雅黑"/>
                <a:cs typeface="微软雅黑"/>
              </a:rPr>
              <a:t>从2021年两轮电动车品牌销量看，雅迪、爱玛、台铃依旧排名前三，金箭、小刀</a:t>
            </a:r>
            <a:r>
              <a:rPr sz="1200" spc="0">
                <a:solidFill>
                  <a:srgbClr val="595959">
                    <a:alpha val="100000"/>
                  </a:srgbClr>
                </a:solidFill>
                <a:latin typeface="微软雅黑"/>
                <a:ea typeface="微软雅黑"/>
                <a:cs typeface="微软雅黑"/>
              </a:rPr>
              <a:t>、小牛、  五星钻豹排名上升明显，进入品 </a:t>
            </a:r>
            <a:r>
              <a:rPr sz="1200" spc="-20">
                <a:solidFill>
                  <a:srgbClr val="595959">
                    <a:alpha val="100000"/>
                  </a:srgbClr>
                </a:solidFill>
                <a:latin typeface="微软雅黑"/>
                <a:ea typeface="微软雅黑"/>
                <a:cs typeface="微软雅黑"/>
              </a:rPr>
              <a:t>牌销量前十 ；九号品牌增长迅速 ，发布仅两年增速超过300% ，累计销量超过110万台。2021年排名前十的品牌</a:t>
            </a:r>
            <a:r>
              <a:rPr sz="1200" spc="-10">
                <a:solidFill>
                  <a:srgbClr val="595959">
                    <a:alpha val="100000"/>
                  </a:srgbClr>
                </a:solidFill>
                <a:latin typeface="微软雅黑"/>
                <a:ea typeface="微软雅黑"/>
                <a:cs typeface="微软雅黑"/>
              </a:rPr>
              <a:t>销</a:t>
            </a:r>
            <a:r>
              <a:rPr sz="1200" spc="0">
                <a:solidFill>
                  <a:srgbClr val="595959">
                    <a:alpha val="100000"/>
                  </a:srgbClr>
                </a:solidFill>
                <a:latin typeface="微软雅黑"/>
                <a:ea typeface="微软雅黑"/>
                <a:cs typeface="微软雅黑"/>
              </a:rPr>
              <a:t>量实现  </a:t>
            </a:r>
            <a:r>
              <a:rPr sz="1200" spc="-10">
                <a:solidFill>
                  <a:srgbClr val="595959">
                    <a:alpha val="100000"/>
                  </a:srgbClr>
                </a:solidFill>
                <a:latin typeface="微软雅黑"/>
                <a:ea typeface="微软雅黑"/>
                <a:cs typeface="微软雅黑"/>
              </a:rPr>
              <a:t>3768万辆，占总销量的91.9% ；排名前五的品牌销量达3130万辆，占总销量的76.3</a:t>
            </a:r>
            <a:r>
              <a:rPr sz="1200" spc="0">
                <a:solidFill>
                  <a:srgbClr val="595959">
                    <a:alpha val="100000"/>
                  </a:srgbClr>
                </a:solidFill>
                <a:latin typeface="微软雅黑"/>
                <a:ea typeface="微软雅黑"/>
                <a:cs typeface="微软雅黑"/>
              </a:rPr>
              <a:t>%；而这两组数据在2018年分别为     </a:t>
            </a:r>
            <a:r>
              <a:rPr sz="1200" spc="-10">
                <a:solidFill>
                  <a:srgbClr val="595959">
                    <a:alpha val="100000"/>
                  </a:srgbClr>
                </a:solidFill>
                <a:latin typeface="微软雅黑"/>
                <a:ea typeface="微软雅黑"/>
                <a:cs typeface="微软雅黑"/>
              </a:rPr>
              <a:t>58%和44%。市场集中度大幅提升，未来雅迪、爱玛、台铃仍旧是较为强势品牌， 而</a:t>
            </a:r>
            <a:r>
              <a:rPr sz="1200" spc="0">
                <a:solidFill>
                  <a:srgbClr val="595959">
                    <a:alpha val="100000"/>
                  </a:srgbClr>
                </a:solidFill>
                <a:latin typeface="微软雅黑"/>
                <a:ea typeface="微软雅黑"/>
                <a:cs typeface="微软雅黑"/>
              </a:rPr>
              <a:t>小牛、九号等创新的、技术实力品牌 </a:t>
            </a:r>
            <a:r>
              <a:rPr sz="1200" spc="-20">
                <a:solidFill>
                  <a:srgbClr val="595959">
                    <a:alpha val="100000"/>
                  </a:srgbClr>
                </a:solidFill>
                <a:latin typeface="微软雅黑"/>
                <a:ea typeface="微软雅黑"/>
                <a:cs typeface="微软雅黑"/>
              </a:rPr>
              <a:t>排名继续上升， 而创新能力较弱的传统</a:t>
            </a:r>
            <a:r>
              <a:rPr sz="1200" spc="-10">
                <a:solidFill>
                  <a:srgbClr val="595959">
                    <a:alpha val="100000"/>
                  </a:srgbClr>
                </a:solidFill>
                <a:latin typeface="微软雅黑"/>
                <a:ea typeface="微软雅黑"/>
                <a:cs typeface="微软雅黑"/>
              </a:rPr>
              <a:t>品</a:t>
            </a:r>
            <a:r>
              <a:rPr sz="1200" spc="0">
                <a:solidFill>
                  <a:srgbClr val="595959">
                    <a:alpha val="100000"/>
                  </a:srgbClr>
                </a:solidFill>
                <a:latin typeface="微软雅黑"/>
                <a:ea typeface="微软雅黑"/>
                <a:cs typeface="微软雅黑"/>
              </a:rPr>
              <a:t>牌将会淘汰。</a:t>
            </a:r>
            <a:endParaRPr lang="en-US" altLang="en-US" sz="1200"/>
          </a:p>
        </p:txBody>
      </p:sp>
      <p:pic>
        <p:nvPicPr>
          <p:cNvPr id="516" name="picture 516"/>
          <p:cNvPicPr>
            <a:picLocks noChangeAspect="1"/>
          </p:cNvPicPr>
          <p:nvPr/>
        </p:nvPicPr>
        <p:blipFill>
          <a:blip r:embed="rId2"/>
          <a:stretch>
            <a:fillRect/>
          </a:stretch>
        </p:blipFill>
        <p:spPr>
          <a:xfrm rot="21600000">
            <a:off x="1331976" y="3438144"/>
            <a:ext cx="2249423" cy="2343911"/>
          </a:xfrm>
          <a:prstGeom prst="rect">
            <a:avLst/>
          </a:prstGeom>
        </p:spPr>
      </p:pic>
      <p:graphicFrame>
        <p:nvGraphicFramePr>
          <p:cNvPr id="517" name="table 517"/>
          <p:cNvGraphicFramePr>
            <a:graphicFrameLocks noGrp="1"/>
          </p:cNvGraphicFramePr>
          <p:nvPr/>
        </p:nvGraphicFramePr>
        <p:xfrm>
          <a:off x="658541" y="3378810"/>
          <a:ext cx="3850640" cy="2458085"/>
        </p:xfrm>
        <a:graphic>
          <a:graphicData uri="http://schemas.openxmlformats.org/drawingml/2006/table">
            <a:tbl>
              <a:tblPr/>
              <a:tblGrid>
                <a:gridCol w="672465"/>
                <a:gridCol w="796290"/>
                <a:gridCol w="2381885"/>
              </a:tblGrid>
              <a:tr h="181610">
                <a:tc>
                  <a:txBody>
                    <a:bodyPr vert="horz" wrap="square"/>
                    <a:lstStyle/>
                    <a:p>
                      <a:pPr algn="l" rtl="0" eaLnBrk="0">
                        <a:lnSpc>
                          <a:spcPct val="117000"/>
                        </a:lnSpc>
                      </a:pPr>
                      <a:endParaRPr lang="en-US" altLang="en-US" sz="400"/>
                    </a:p>
                    <a:p>
                      <a:pPr marL="291465" algn="l" rtl="0" eaLnBrk="0">
                        <a:lnSpc>
                          <a:spcPct val="90000"/>
                        </a:lnSpc>
                        <a:spcBef>
                          <a:spcPts val="5"/>
                        </a:spcBef>
                      </a:pPr>
                      <a:r>
                        <a:rPr sz="800" spc="200">
                          <a:solidFill>
                            <a:srgbClr val="595959">
                              <a:alpha val="100000"/>
                            </a:srgbClr>
                          </a:solidFill>
                          <a:latin typeface="微软雅黑"/>
                          <a:ea typeface="微软雅黑"/>
                          <a:cs typeface="微软雅黑"/>
                        </a:rPr>
                        <a:t>雅</a:t>
                      </a:r>
                      <a:r>
                        <a:rPr sz="800" spc="190">
                          <a:solidFill>
                            <a:srgbClr val="595959">
                              <a:alpha val="100000"/>
                            </a:srgbClr>
                          </a:solidFill>
                          <a:latin typeface="微软雅黑"/>
                          <a:ea typeface="微软雅黑"/>
                          <a:cs typeface="微软雅黑"/>
                        </a:rPr>
                        <a:t>迪</a:t>
                      </a:r>
                      <a:endParaRPr lang="en-US" altLang="en-US" sz="800"/>
                    </a:p>
                  </a:txBody>
                  <a:tcPr marL="0" marR="0" marT="0" marB="0">
                    <a:lnL w="3175" cap="flat" cmpd="sng" algn="ctr">
                      <a:solidFill>
                        <a:srgbClr val="595959"/>
                      </a:solidFill>
                      <a:prstDash val="solid"/>
                      <a:round/>
                      <a:headEnd type="none" w="med" len="med"/>
                      <a:tailEnd type="none" w="med" len="med"/>
                    </a:lnL>
                    <a:lnR w="3175" cap="flat" cmpd="sng" algn="ctr">
                      <a:solidFill>
                        <a:srgbClr val="595959"/>
                      </a:solidFill>
                      <a:prstDash val="solid"/>
                      <a:round/>
                      <a:headEnd type="none" w="med" len="med"/>
                      <a:tailEnd type="none" w="med" len="med"/>
                    </a:lnR>
                    <a:lnT w="3175" cap="flat" cmpd="sng" algn="ctr">
                      <a:solidFill>
                        <a:srgbClr val="595959"/>
                      </a:solidFill>
                      <a:prstDash val="solid"/>
                      <a:round/>
                      <a:headEnd type="none" w="med" len="med"/>
                      <a:tailEnd type="none" w="med" len="med"/>
                    </a:lnT>
                    <a:lnB w="3175" cap="flat" cmpd="sng" algn="ctr">
                      <a:solidFill>
                        <a:srgbClr val="595959"/>
                      </a:solidFill>
                      <a:prstDash val="solid"/>
                      <a:round/>
                      <a:headEnd type="none" w="med" len="med"/>
                      <a:tailEnd type="none" w="med" len="med"/>
                    </a:lnB>
                  </a:tcPr>
                </a:tc>
                <a:tc gridSpan="2">
                  <a:txBody>
                    <a:bodyPr vert="horz" wrap="square"/>
                    <a:lstStyle/>
                    <a:p>
                      <a:pPr algn="l" rtl="0" eaLnBrk="0">
                        <a:lnSpc>
                          <a:spcPct val="105000"/>
                        </a:lnSpc>
                      </a:pPr>
                      <a:endParaRPr lang="en-US" altLang="en-US" sz="500"/>
                    </a:p>
                    <a:p>
                      <a:pPr marL="2336800" algn="l" rtl="0" eaLnBrk="0">
                        <a:lnSpc>
                          <a:spcPct val="74000"/>
                        </a:lnSpc>
                        <a:spcBef>
                          <a:spcPct val="0"/>
                        </a:spcBef>
                      </a:pPr>
                      <a:r>
                        <a:rPr sz="900" spc="40">
                          <a:solidFill>
                            <a:srgbClr val="595959">
                              <a:alpha val="100000"/>
                            </a:srgbClr>
                          </a:solidFill>
                          <a:latin typeface="微软雅黑"/>
                          <a:ea typeface="微软雅黑"/>
                          <a:cs typeface="微软雅黑"/>
                        </a:rPr>
                        <a:t>138</a:t>
                      </a:r>
                      <a:r>
                        <a:rPr sz="900" spc="20">
                          <a:solidFill>
                            <a:srgbClr val="595959">
                              <a:alpha val="100000"/>
                            </a:srgbClr>
                          </a:solidFill>
                          <a:latin typeface="微软雅黑"/>
                          <a:ea typeface="微软雅黑"/>
                          <a:cs typeface="微软雅黑"/>
                        </a:rPr>
                        <a:t>0</a:t>
                      </a:r>
                      <a:endParaRPr lang="en-US" altLang="en-US" sz="900"/>
                    </a:p>
                  </a:txBody>
                  <a:tcPr marL="0" marR="0" marT="0" marB="0">
                    <a:lnL w="3175" cap="flat" cmpd="sng" algn="ctr">
                      <a:solidFill>
                        <a:srgbClr val="595959"/>
                      </a:solidFill>
                      <a:prstDash val="solid"/>
                      <a:round/>
                      <a:headEnd type="none" w="med" len="med"/>
                      <a:tailEnd type="none" w="med" len="med"/>
                    </a:lnL>
                    <a:lnR w="3175" cap="flat" cmpd="sng" algn="ctr">
                      <a:solidFill>
                        <a:srgbClr val="595959"/>
                      </a:solidFill>
                      <a:prstDash val="solid"/>
                      <a:round/>
                      <a:headEnd type="none" w="med" len="med"/>
                      <a:tailEnd type="none" w="med" len="med"/>
                    </a:lnR>
                    <a:lnT w="3175" cap="flat" cmpd="sng" algn="ctr">
                      <a:solidFill>
                        <a:srgbClr val="595959"/>
                      </a:solidFill>
                      <a:prstDash val="solid"/>
                      <a:round/>
                      <a:headEnd type="none" w="med" len="med"/>
                      <a:tailEnd type="none" w="med" len="med"/>
                    </a:lnT>
                    <a:lnB w="3175" cap="flat" cmpd="sng" algn="ctr">
                      <a:solidFill>
                        <a:srgbClr val="595959"/>
                      </a:solidFill>
                      <a:prstDash val="solid"/>
                      <a:round/>
                      <a:headEnd type="none" w="med" len="med"/>
                      <a:tailEnd type="none" w="med" len="med"/>
                    </a:lnB>
                  </a:tcPr>
                </a:tc>
                <a:tc hMerge="1">
                  <a:txBody>
                    <a:bodyPr vert="horz" wrap="square"/>
                    <a:lstStyle/>
                    <a:p/>
                  </a:txBody>
                  <a:tcPr marL="0" marR="0" marT="0" marB="0">
                    <a:lnL w="3175" cap="flat" cmpd="sng" algn="ctr">
                      <a:solidFill>
                        <a:srgbClr val="595959"/>
                      </a:solidFill>
                      <a:prstDash val="solid"/>
                      <a:round/>
                      <a:headEnd type="none" w="med" len="med"/>
                      <a:tailEnd type="none" w="med" len="med"/>
                    </a:lnL>
                    <a:lnR w="3175" cap="flat" cmpd="sng" algn="ctr">
                      <a:solidFill>
                        <a:srgbClr val="595959"/>
                      </a:solidFill>
                      <a:prstDash val="solid"/>
                      <a:round/>
                      <a:headEnd type="none" w="med" len="med"/>
                      <a:tailEnd type="none" w="med" len="med"/>
                    </a:lnR>
                    <a:lnT w="3175" cap="flat" cmpd="sng" algn="ctr">
                      <a:solidFill>
                        <a:srgbClr val="595959"/>
                      </a:solidFill>
                      <a:prstDash val="solid"/>
                      <a:round/>
                      <a:headEnd type="none" w="med" len="med"/>
                      <a:tailEnd type="none" w="med" len="med"/>
                    </a:lnT>
                    <a:lnB w="3175" cap="flat" cmpd="sng" algn="ctr">
                      <a:solidFill>
                        <a:srgbClr val="595959"/>
                      </a:solidFill>
                      <a:prstDash val="solid"/>
                      <a:round/>
                      <a:headEnd type="none" w="med" len="med"/>
                      <a:tailEnd type="none" w="med" len="med"/>
                    </a:lnB>
                  </a:tcPr>
                </a:tc>
              </a:tr>
              <a:tr h="238125">
                <a:tc>
                  <a:txBody>
                    <a:bodyPr vert="horz" wrap="square"/>
                    <a:lstStyle/>
                    <a:p>
                      <a:pPr algn="l" rtl="0" eaLnBrk="0">
                        <a:lnSpc>
                          <a:spcPct val="104000"/>
                        </a:lnSpc>
                      </a:pPr>
                      <a:endParaRPr lang="en-US" altLang="en-US" sz="600"/>
                    </a:p>
                    <a:p>
                      <a:pPr marL="290830" algn="l" rtl="0" eaLnBrk="0">
                        <a:lnSpc>
                          <a:spcPct val="96000"/>
                        </a:lnSpc>
                      </a:pPr>
                      <a:r>
                        <a:rPr sz="900" spc="100">
                          <a:solidFill>
                            <a:srgbClr val="595959">
                              <a:alpha val="100000"/>
                            </a:srgbClr>
                          </a:solidFill>
                          <a:latin typeface="微软雅黑"/>
                          <a:ea typeface="微软雅黑"/>
                          <a:cs typeface="微软雅黑"/>
                        </a:rPr>
                        <a:t>爱</a:t>
                      </a:r>
                      <a:r>
                        <a:rPr sz="900" spc="90">
                          <a:solidFill>
                            <a:srgbClr val="595959">
                              <a:alpha val="100000"/>
                            </a:srgbClr>
                          </a:solidFill>
                          <a:latin typeface="微软雅黑"/>
                          <a:ea typeface="微软雅黑"/>
                          <a:cs typeface="微软雅黑"/>
                        </a:rPr>
                        <a:t>玛</a:t>
                      </a:r>
                      <a:endParaRPr lang="en-US" altLang="en-US" sz="900"/>
                    </a:p>
                  </a:txBody>
                  <a:tcPr marL="0" marR="0" marT="0" marB="0">
                    <a:lnL w="3175" cap="flat" cmpd="sng" algn="ctr">
                      <a:solidFill>
                        <a:srgbClr val="595959"/>
                      </a:solidFill>
                      <a:prstDash val="solid"/>
                      <a:round/>
                      <a:headEnd type="none" w="med" len="med"/>
                      <a:tailEnd type="none" w="med" len="med"/>
                    </a:lnL>
                    <a:lnR w="3175" cap="flat" cmpd="sng" algn="ctr">
                      <a:solidFill>
                        <a:srgbClr val="595959"/>
                      </a:solidFill>
                      <a:prstDash val="solid"/>
                      <a:round/>
                      <a:headEnd type="none" w="med" len="med"/>
                      <a:tailEnd type="none" w="med" len="med"/>
                    </a:lnR>
                    <a:lnT w="3175" cap="flat" cmpd="sng" algn="ctr">
                      <a:solidFill>
                        <a:srgbClr val="595959"/>
                      </a:solidFill>
                      <a:prstDash val="solid"/>
                      <a:round/>
                      <a:headEnd type="none" w="med" len="med"/>
                      <a:tailEnd type="none" w="med" len="med"/>
                    </a:lnT>
                    <a:lnB w="3175" cap="flat" cmpd="sng" algn="ctr">
                      <a:solidFill>
                        <a:srgbClr val="595959"/>
                      </a:solidFill>
                      <a:prstDash val="solid"/>
                      <a:round/>
                      <a:headEnd type="none" w="med" len="med"/>
                      <a:tailEnd type="none" w="med" len="med"/>
                    </a:lnB>
                  </a:tcPr>
                </a:tc>
                <a:tc gridSpan="2">
                  <a:txBody>
                    <a:bodyPr vert="horz" wrap="square"/>
                    <a:lstStyle/>
                    <a:p>
                      <a:pPr algn="l" rtl="0" eaLnBrk="0">
                        <a:lnSpc>
                          <a:spcPct val="113000"/>
                        </a:lnSpc>
                      </a:pPr>
                      <a:endParaRPr lang="en-US" altLang="en-US" sz="600"/>
                    </a:p>
                    <a:p>
                      <a:pPr marL="1386840" algn="l" rtl="0" eaLnBrk="0">
                        <a:lnSpc>
                          <a:spcPct val="91000"/>
                        </a:lnSpc>
                        <a:spcBef>
                          <a:spcPct val="0"/>
                        </a:spcBef>
                      </a:pPr>
                      <a:r>
                        <a:rPr sz="900" spc="50">
                          <a:solidFill>
                            <a:srgbClr val="595959">
                              <a:alpha val="100000"/>
                            </a:srgbClr>
                          </a:solidFill>
                          <a:latin typeface="微软雅黑"/>
                          <a:ea typeface="微软雅黑"/>
                          <a:cs typeface="微软雅黑"/>
                        </a:rPr>
                        <a:t>80</a:t>
                      </a:r>
                      <a:r>
                        <a:rPr sz="900" spc="20">
                          <a:solidFill>
                            <a:srgbClr val="595959">
                              <a:alpha val="100000"/>
                            </a:srgbClr>
                          </a:solidFill>
                          <a:latin typeface="微软雅黑"/>
                          <a:ea typeface="微软雅黑"/>
                          <a:cs typeface="微软雅黑"/>
                        </a:rPr>
                        <a:t>0</a:t>
                      </a:r>
                      <a:endParaRPr lang="en-US" altLang="en-US" sz="900"/>
                    </a:p>
                  </a:txBody>
                  <a:tcPr marL="0" marR="0" marT="0" marB="0">
                    <a:lnL w="3175" cap="flat" cmpd="sng" algn="ctr">
                      <a:solidFill>
                        <a:srgbClr val="595959"/>
                      </a:solidFill>
                      <a:prstDash val="solid"/>
                      <a:round/>
                      <a:headEnd type="none" w="med" len="med"/>
                      <a:tailEnd type="none" w="med" len="med"/>
                    </a:lnL>
                    <a:lnR w="3175" cap="flat" cmpd="sng" algn="ctr">
                      <a:solidFill>
                        <a:srgbClr val="595959"/>
                      </a:solidFill>
                      <a:prstDash val="solid"/>
                      <a:round/>
                      <a:headEnd type="none" w="med" len="med"/>
                      <a:tailEnd type="none" w="med" len="med"/>
                    </a:lnR>
                    <a:lnT w="3175" cap="flat" cmpd="sng" algn="ctr">
                      <a:solidFill>
                        <a:srgbClr val="595959"/>
                      </a:solidFill>
                      <a:prstDash val="solid"/>
                      <a:round/>
                      <a:headEnd type="none" w="med" len="med"/>
                      <a:tailEnd type="none" w="med" len="med"/>
                    </a:lnT>
                    <a:lnB w="3175" cap="flat" cmpd="sng" algn="ctr">
                      <a:solidFill>
                        <a:srgbClr val="595959"/>
                      </a:solidFill>
                      <a:prstDash val="solid"/>
                      <a:round/>
                      <a:headEnd type="none" w="med" len="med"/>
                      <a:tailEnd type="none" w="med" len="med"/>
                    </a:lnB>
                  </a:tcPr>
                </a:tc>
                <a:tc hMerge="1">
                  <a:txBody>
                    <a:bodyPr vert="horz" wrap="square"/>
                    <a:lstStyle/>
                    <a:p/>
                  </a:txBody>
                  <a:tcPr marL="0" marR="0" marT="0" marB="0">
                    <a:lnL w="3175" cap="flat" cmpd="sng" algn="ctr">
                      <a:solidFill>
                        <a:srgbClr val="595959"/>
                      </a:solidFill>
                      <a:prstDash val="solid"/>
                      <a:round/>
                      <a:headEnd type="none" w="med" len="med"/>
                      <a:tailEnd type="none" w="med" len="med"/>
                    </a:lnL>
                    <a:lnR w="3175" cap="flat" cmpd="sng" algn="ctr">
                      <a:solidFill>
                        <a:srgbClr val="595959"/>
                      </a:solidFill>
                      <a:prstDash val="solid"/>
                      <a:round/>
                      <a:headEnd type="none" w="med" len="med"/>
                      <a:tailEnd type="none" w="med" len="med"/>
                    </a:lnR>
                    <a:lnT w="3175" cap="flat" cmpd="sng" algn="ctr">
                      <a:solidFill>
                        <a:srgbClr val="595959"/>
                      </a:solidFill>
                      <a:prstDash val="solid"/>
                      <a:round/>
                      <a:headEnd type="none" w="med" len="med"/>
                      <a:tailEnd type="none" w="med" len="med"/>
                    </a:lnT>
                    <a:lnB w="3175" cap="flat" cmpd="sng" algn="ctr">
                      <a:solidFill>
                        <a:srgbClr val="595959"/>
                      </a:solidFill>
                      <a:prstDash val="solid"/>
                      <a:round/>
                      <a:headEnd type="none" w="med" len="med"/>
                      <a:tailEnd type="none" w="med" len="med"/>
                    </a:lnB>
                  </a:tcPr>
                </a:tc>
              </a:tr>
              <a:tr h="179704">
                <a:tc>
                  <a:txBody>
                    <a:bodyPr vert="horz" wrap="square"/>
                    <a:lstStyle/>
                    <a:p>
                      <a:pPr algn="l" rtl="0" eaLnBrk="0">
                        <a:lnSpc>
                          <a:spcPct val="117000"/>
                        </a:lnSpc>
                      </a:pPr>
                      <a:endParaRPr lang="en-US" altLang="en-US" sz="300"/>
                    </a:p>
                    <a:p>
                      <a:pPr marL="295275" algn="l" rtl="0" eaLnBrk="0">
                        <a:lnSpc>
                          <a:spcPct val="92000"/>
                        </a:lnSpc>
                      </a:pPr>
                      <a:r>
                        <a:rPr sz="900" spc="80">
                          <a:solidFill>
                            <a:srgbClr val="595959">
                              <a:alpha val="100000"/>
                            </a:srgbClr>
                          </a:solidFill>
                          <a:latin typeface="微软雅黑"/>
                          <a:ea typeface="微软雅黑"/>
                          <a:cs typeface="微软雅黑"/>
                        </a:rPr>
                        <a:t>台</a:t>
                      </a:r>
                      <a:r>
                        <a:rPr sz="900" spc="70">
                          <a:solidFill>
                            <a:srgbClr val="595959">
                              <a:alpha val="100000"/>
                            </a:srgbClr>
                          </a:solidFill>
                          <a:latin typeface="微软雅黑"/>
                          <a:ea typeface="微软雅黑"/>
                          <a:cs typeface="微软雅黑"/>
                        </a:rPr>
                        <a:t>铃</a:t>
                      </a:r>
                      <a:endParaRPr lang="en-US" altLang="en-US" sz="900"/>
                    </a:p>
                  </a:txBody>
                  <a:tcPr marL="0" marR="0" marT="0" marB="0">
                    <a:lnL w="3175" cap="flat" cmpd="sng" algn="ctr">
                      <a:solidFill>
                        <a:srgbClr val="595959"/>
                      </a:solidFill>
                      <a:prstDash val="solid"/>
                      <a:round/>
                      <a:headEnd type="none" w="med" len="med"/>
                      <a:tailEnd type="none" w="med" len="med"/>
                    </a:lnL>
                    <a:lnR w="3175" cap="flat" cmpd="sng" algn="ctr">
                      <a:solidFill>
                        <a:srgbClr val="595959"/>
                      </a:solidFill>
                      <a:prstDash val="solid"/>
                      <a:round/>
                      <a:headEnd type="none" w="med" len="med"/>
                      <a:tailEnd type="none" w="med" len="med"/>
                    </a:lnR>
                    <a:lnT w="3175" cap="flat" cmpd="sng" algn="ctr">
                      <a:solidFill>
                        <a:srgbClr val="595959"/>
                      </a:solidFill>
                      <a:prstDash val="solid"/>
                      <a:round/>
                      <a:headEnd type="none" w="med" len="med"/>
                      <a:tailEnd type="none" w="med" len="med"/>
                    </a:lnT>
                    <a:lnB w="3175" cap="flat" cmpd="sng" algn="ctr">
                      <a:solidFill>
                        <a:srgbClr val="595959"/>
                      </a:solidFill>
                      <a:prstDash val="solid"/>
                      <a:round/>
                      <a:headEnd type="none" w="med" len="med"/>
                      <a:tailEnd type="none" w="med" len="med"/>
                    </a:lnB>
                  </a:tcPr>
                </a:tc>
                <a:tc gridSpan="2">
                  <a:txBody>
                    <a:bodyPr vert="horz" wrap="square"/>
                    <a:lstStyle/>
                    <a:p>
                      <a:pPr algn="l" rtl="0" eaLnBrk="0">
                        <a:lnSpc>
                          <a:spcPct val="108000"/>
                        </a:lnSpc>
                      </a:pPr>
                      <a:endParaRPr lang="en-US" altLang="en-US" sz="400"/>
                    </a:p>
                    <a:p>
                      <a:pPr marL="902335" algn="l" rtl="0" eaLnBrk="0">
                        <a:lnSpc>
                          <a:spcPct val="83000"/>
                        </a:lnSpc>
                      </a:pPr>
                      <a:r>
                        <a:rPr sz="900" spc="30">
                          <a:solidFill>
                            <a:srgbClr val="595959">
                              <a:alpha val="100000"/>
                            </a:srgbClr>
                          </a:solidFill>
                          <a:latin typeface="微软雅黑"/>
                          <a:ea typeface="微软雅黑"/>
                          <a:cs typeface="微软雅黑"/>
                        </a:rPr>
                        <a:t>50</a:t>
                      </a:r>
                      <a:r>
                        <a:rPr sz="900" spc="20">
                          <a:solidFill>
                            <a:srgbClr val="595959">
                              <a:alpha val="100000"/>
                            </a:srgbClr>
                          </a:solidFill>
                          <a:latin typeface="微软雅黑"/>
                          <a:ea typeface="微软雅黑"/>
                          <a:cs typeface="微软雅黑"/>
                        </a:rPr>
                        <a:t>0</a:t>
                      </a:r>
                      <a:endParaRPr lang="en-US" altLang="en-US" sz="900"/>
                    </a:p>
                  </a:txBody>
                  <a:tcPr marL="0" marR="0" marT="0" marB="0">
                    <a:lnL w="3175" cap="flat" cmpd="sng" algn="ctr">
                      <a:solidFill>
                        <a:srgbClr val="595959"/>
                      </a:solidFill>
                      <a:prstDash val="solid"/>
                      <a:round/>
                      <a:headEnd type="none" w="med" len="med"/>
                      <a:tailEnd type="none" w="med" len="med"/>
                    </a:lnL>
                    <a:lnR w="3175" cap="flat" cmpd="sng" algn="ctr">
                      <a:solidFill>
                        <a:srgbClr val="595959"/>
                      </a:solidFill>
                      <a:prstDash val="solid"/>
                      <a:round/>
                      <a:headEnd type="none" w="med" len="med"/>
                      <a:tailEnd type="none" w="med" len="med"/>
                    </a:lnR>
                    <a:lnT w="3175" cap="flat" cmpd="sng" algn="ctr">
                      <a:solidFill>
                        <a:srgbClr val="595959"/>
                      </a:solidFill>
                      <a:prstDash val="solid"/>
                      <a:round/>
                      <a:headEnd type="none" w="med" len="med"/>
                      <a:tailEnd type="none" w="med" len="med"/>
                    </a:lnT>
                    <a:lnB w="3175" cap="flat" cmpd="sng" algn="ctr">
                      <a:solidFill>
                        <a:srgbClr val="595959"/>
                      </a:solidFill>
                      <a:prstDash val="solid"/>
                      <a:round/>
                      <a:headEnd type="none" w="med" len="med"/>
                      <a:tailEnd type="none" w="med" len="med"/>
                    </a:lnB>
                  </a:tcPr>
                </a:tc>
                <a:tc hMerge="1">
                  <a:txBody>
                    <a:bodyPr vert="horz" wrap="square"/>
                    <a:lstStyle/>
                    <a:p/>
                  </a:txBody>
                  <a:tcPr marL="0" marR="0" marT="0" marB="0">
                    <a:lnL w="3175" cap="flat" cmpd="sng" algn="ctr">
                      <a:solidFill>
                        <a:srgbClr val="595959"/>
                      </a:solidFill>
                      <a:prstDash val="solid"/>
                      <a:round/>
                      <a:headEnd type="none" w="med" len="med"/>
                      <a:tailEnd type="none" w="med" len="med"/>
                    </a:lnL>
                    <a:lnR w="3175" cap="flat" cmpd="sng" algn="ctr">
                      <a:solidFill>
                        <a:srgbClr val="595959"/>
                      </a:solidFill>
                      <a:prstDash val="solid"/>
                      <a:round/>
                      <a:headEnd type="none" w="med" len="med"/>
                      <a:tailEnd type="none" w="med" len="med"/>
                    </a:lnR>
                    <a:lnT w="3175" cap="flat" cmpd="sng" algn="ctr">
                      <a:solidFill>
                        <a:srgbClr val="595959"/>
                      </a:solidFill>
                      <a:prstDash val="solid"/>
                      <a:round/>
                      <a:headEnd type="none" w="med" len="med"/>
                      <a:tailEnd type="none" w="med" len="med"/>
                    </a:lnT>
                    <a:lnB w="3175" cap="flat" cmpd="sng" algn="ctr">
                      <a:solidFill>
                        <a:srgbClr val="595959"/>
                      </a:solidFill>
                      <a:prstDash val="solid"/>
                      <a:round/>
                      <a:headEnd type="none" w="med" len="med"/>
                      <a:tailEnd type="none" w="med" len="med"/>
                    </a:lnB>
                  </a:tcPr>
                </a:tc>
              </a:tr>
              <a:tr h="1637664">
                <a:tc>
                  <a:txBody>
                    <a:bodyPr vert="horz" wrap="square"/>
                    <a:lstStyle/>
                    <a:p>
                      <a:pPr algn="l" rtl="0" eaLnBrk="0">
                        <a:lnSpc>
                          <a:spcPct val="15000"/>
                        </a:lnSpc>
                      </a:pPr>
                      <a:endParaRPr lang="en-US" altLang="en-US" sz="100"/>
                    </a:p>
                    <a:p>
                      <a:pPr marL="292100" indent="-635" algn="r" rtl="0" eaLnBrk="0">
                        <a:lnSpc>
                          <a:spcPct val="148000"/>
                        </a:lnSpc>
                      </a:pPr>
                      <a:r>
                        <a:rPr sz="900" spc="100">
                          <a:solidFill>
                            <a:srgbClr val="595959">
                              <a:alpha val="100000"/>
                            </a:srgbClr>
                          </a:solidFill>
                          <a:latin typeface="微软雅黑"/>
                          <a:ea typeface="微软雅黑"/>
                          <a:cs typeface="微软雅黑"/>
                        </a:rPr>
                        <a:t>金</a:t>
                      </a:r>
                      <a:r>
                        <a:rPr sz="900" spc="90">
                          <a:solidFill>
                            <a:srgbClr val="595959">
                              <a:alpha val="100000"/>
                            </a:srgbClr>
                          </a:solidFill>
                          <a:latin typeface="微软雅黑"/>
                          <a:ea typeface="微软雅黑"/>
                          <a:cs typeface="微软雅黑"/>
                        </a:rPr>
                        <a:t>箭</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新</a:t>
                      </a:r>
                      <a:r>
                        <a:rPr sz="900" spc="80">
                          <a:solidFill>
                            <a:srgbClr val="595959">
                              <a:alpha val="100000"/>
                            </a:srgbClr>
                          </a:solidFill>
                          <a:latin typeface="微软雅黑"/>
                          <a:ea typeface="微软雅黑"/>
                          <a:cs typeface="微软雅黑"/>
                        </a:rPr>
                        <a:t>日</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小</a:t>
                      </a:r>
                      <a:r>
                        <a:rPr sz="900" spc="80">
                          <a:solidFill>
                            <a:srgbClr val="595959">
                              <a:alpha val="100000"/>
                            </a:srgbClr>
                          </a:solidFill>
                          <a:latin typeface="微软雅黑"/>
                          <a:ea typeface="微软雅黑"/>
                          <a:cs typeface="微软雅黑"/>
                        </a:rPr>
                        <a:t>刀</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绿</a:t>
                      </a:r>
                      <a:r>
                        <a:rPr sz="900" spc="80">
                          <a:solidFill>
                            <a:srgbClr val="595959">
                              <a:alpha val="100000"/>
                            </a:srgbClr>
                          </a:solidFill>
                          <a:latin typeface="微软雅黑"/>
                          <a:ea typeface="微软雅黑"/>
                          <a:cs typeface="微软雅黑"/>
                        </a:rPr>
                        <a:t>马</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绿</a:t>
                      </a:r>
                      <a:r>
                        <a:rPr sz="900" spc="80">
                          <a:solidFill>
                            <a:srgbClr val="595959">
                              <a:alpha val="100000"/>
                            </a:srgbClr>
                          </a:solidFill>
                          <a:latin typeface="微软雅黑"/>
                          <a:ea typeface="微软雅黑"/>
                          <a:cs typeface="微软雅黑"/>
                        </a:rPr>
                        <a:t>源</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小</a:t>
                      </a:r>
                      <a:r>
                        <a:rPr sz="900" spc="80">
                          <a:solidFill>
                            <a:srgbClr val="595959">
                              <a:alpha val="100000"/>
                            </a:srgbClr>
                          </a:solidFill>
                          <a:latin typeface="微软雅黑"/>
                          <a:ea typeface="微软雅黑"/>
                          <a:cs typeface="微软雅黑"/>
                        </a:rPr>
                        <a:t>牛</a:t>
                      </a:r>
                      <a:endParaRPr lang="en-US" altLang="en-US" sz="900"/>
                    </a:p>
                    <a:p>
                      <a:pPr algn="l" rtl="0" eaLnBrk="0">
                        <a:lnSpc>
                          <a:spcPct val="110000"/>
                        </a:lnSpc>
                      </a:pPr>
                      <a:endParaRPr lang="en-US" altLang="en-US" sz="400"/>
                    </a:p>
                    <a:p>
                      <a:pPr marL="38735" algn="r" rtl="0" eaLnBrk="0">
                        <a:lnSpc>
                          <a:spcPct val="122000"/>
                        </a:lnSpc>
                        <a:spcBef>
                          <a:spcPts val="5"/>
                        </a:spcBef>
                      </a:pPr>
                      <a:r>
                        <a:rPr sz="900" spc="100">
                          <a:solidFill>
                            <a:srgbClr val="595959">
                              <a:alpha val="100000"/>
                            </a:srgbClr>
                          </a:solidFill>
                          <a:latin typeface="微软雅黑"/>
                          <a:ea typeface="微软雅黑"/>
                          <a:cs typeface="微软雅黑"/>
                        </a:rPr>
                        <a:t>五星钻</a:t>
                      </a:r>
                      <a:r>
                        <a:rPr sz="900" spc="70">
                          <a:solidFill>
                            <a:srgbClr val="595959">
                              <a:alpha val="100000"/>
                            </a:srgbClr>
                          </a:solidFill>
                          <a:latin typeface="微软雅黑"/>
                          <a:ea typeface="微软雅黑"/>
                          <a:cs typeface="微软雅黑"/>
                        </a:rPr>
                        <a:t>豹</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小</a:t>
                      </a:r>
                      <a:r>
                        <a:rPr sz="900" spc="80">
                          <a:solidFill>
                            <a:srgbClr val="595959">
                              <a:alpha val="100000"/>
                            </a:srgbClr>
                          </a:solidFill>
                          <a:latin typeface="微软雅黑"/>
                          <a:ea typeface="微软雅黑"/>
                          <a:cs typeface="微软雅黑"/>
                        </a:rPr>
                        <a:t>鸟</a:t>
                      </a:r>
                      <a:endParaRPr lang="en-US" altLang="en-US" sz="900"/>
                    </a:p>
                  </a:txBody>
                  <a:tcPr marL="0" marR="0" marT="0" marB="0">
                    <a:lnL>
                      <a:noFill/>
                    </a:lnL>
                    <a:lnR w="3175" cap="flat" cmpd="sng" algn="ctr">
                      <a:solidFill>
                        <a:srgbClr val="595959"/>
                      </a:solidFill>
                      <a:prstDash val="solid"/>
                      <a:round/>
                      <a:headEnd type="none" w="med" len="med"/>
                      <a:tailEnd type="none" w="med" len="med"/>
                    </a:lnR>
                    <a:lnT w="3175" cap="flat" cmpd="sng" algn="ctr">
                      <a:solidFill>
                        <a:srgbClr val="595959"/>
                      </a:solidFill>
                      <a:prstDash val="solid"/>
                      <a:round/>
                      <a:headEnd type="none" w="med" len="med"/>
                      <a:tailEnd type="none" w="med" len="med"/>
                    </a:lnT>
                    <a:lnB w="3175" cap="flat" cmpd="sng" algn="ctr">
                      <a:solidFill>
                        <a:srgbClr val="595959"/>
                      </a:solidFill>
                      <a:prstDash val="solid"/>
                      <a:round/>
                      <a:headEnd type="none" w="med" len="med"/>
                      <a:tailEnd type="none" w="med" len="med"/>
                    </a:lnB>
                  </a:tcPr>
                </a:tc>
                <a:tc gridSpan="2">
                  <a:txBody>
                    <a:bodyPr vert="horz" wrap="square"/>
                    <a:lstStyle/>
                    <a:p>
                      <a:pPr algn="l" rtl="0" eaLnBrk="0">
                        <a:lnSpc>
                          <a:spcPct val="115000"/>
                        </a:lnSpc>
                      </a:pPr>
                      <a:endParaRPr lang="en-US" altLang="en-US" sz="500"/>
                    </a:p>
                    <a:p>
                      <a:pPr marL="474345" algn="l" rtl="0" eaLnBrk="0">
                        <a:lnSpc>
                          <a:spcPct val="91000"/>
                        </a:lnSpc>
                        <a:spcBef>
                          <a:spcPts val="5"/>
                        </a:spcBef>
                      </a:pPr>
                      <a:r>
                        <a:rPr sz="900" spc="50">
                          <a:solidFill>
                            <a:srgbClr val="595959">
                              <a:alpha val="100000"/>
                            </a:srgbClr>
                          </a:solidFill>
                          <a:latin typeface="微软雅黑"/>
                          <a:ea typeface="微软雅黑"/>
                          <a:cs typeface="微软雅黑"/>
                        </a:rPr>
                        <a:t>24</a:t>
                      </a:r>
                      <a:r>
                        <a:rPr sz="900" spc="20">
                          <a:solidFill>
                            <a:srgbClr val="595959">
                              <a:alpha val="100000"/>
                            </a:srgbClr>
                          </a:solidFill>
                          <a:latin typeface="微软雅黑"/>
                          <a:ea typeface="微软雅黑"/>
                          <a:cs typeface="微软雅黑"/>
                        </a:rPr>
                        <a:t>0</a:t>
                      </a:r>
                      <a:endParaRPr lang="en-US" altLang="en-US" sz="900"/>
                    </a:p>
                    <a:p>
                      <a:pPr marL="425450" algn="l" rtl="0" eaLnBrk="0">
                        <a:lnSpc>
                          <a:spcPct val="92000"/>
                        </a:lnSpc>
                        <a:spcBef>
                          <a:spcPts val="590"/>
                        </a:spcBef>
                      </a:pPr>
                      <a:r>
                        <a:rPr sz="900" spc="50">
                          <a:solidFill>
                            <a:srgbClr val="595959">
                              <a:alpha val="100000"/>
                            </a:srgbClr>
                          </a:solidFill>
                          <a:latin typeface="微软雅黑"/>
                          <a:ea typeface="微软雅黑"/>
                          <a:cs typeface="微软雅黑"/>
                        </a:rPr>
                        <a:t>21</a:t>
                      </a:r>
                      <a:r>
                        <a:rPr sz="900" spc="20">
                          <a:solidFill>
                            <a:srgbClr val="595959">
                              <a:alpha val="100000"/>
                            </a:srgbClr>
                          </a:solidFill>
                          <a:latin typeface="微软雅黑"/>
                          <a:ea typeface="微软雅黑"/>
                          <a:cs typeface="微软雅黑"/>
                        </a:rPr>
                        <a:t>0</a:t>
                      </a:r>
                      <a:endParaRPr lang="en-US" altLang="en-US" sz="900"/>
                    </a:p>
                    <a:p>
                      <a:pPr marL="408940" algn="l" rtl="0" eaLnBrk="0">
                        <a:lnSpc>
                          <a:spcPct val="91000"/>
                        </a:lnSpc>
                        <a:spcBef>
                          <a:spcPts val="600"/>
                        </a:spcBef>
                      </a:pPr>
                      <a:r>
                        <a:rPr sz="900" spc="50">
                          <a:solidFill>
                            <a:srgbClr val="595959">
                              <a:alpha val="100000"/>
                            </a:srgbClr>
                          </a:solidFill>
                          <a:latin typeface="微软雅黑"/>
                          <a:ea typeface="微软雅黑"/>
                          <a:cs typeface="微软雅黑"/>
                        </a:rPr>
                        <a:t>20</a:t>
                      </a:r>
                      <a:r>
                        <a:rPr sz="900" spc="20">
                          <a:solidFill>
                            <a:srgbClr val="595959">
                              <a:alpha val="100000"/>
                            </a:srgbClr>
                          </a:solidFill>
                          <a:latin typeface="微软雅黑"/>
                          <a:ea typeface="微软雅黑"/>
                          <a:cs typeface="微软雅黑"/>
                        </a:rPr>
                        <a:t>0</a:t>
                      </a:r>
                      <a:endParaRPr lang="en-US" altLang="en-US" sz="900"/>
                    </a:p>
                    <a:p>
                      <a:pPr marL="283210" algn="l" rtl="0" eaLnBrk="0">
                        <a:lnSpc>
                          <a:spcPct val="92000"/>
                        </a:lnSpc>
                        <a:spcBef>
                          <a:spcPts val="590"/>
                        </a:spcBef>
                      </a:pPr>
                      <a:r>
                        <a:rPr sz="900" spc="30">
                          <a:solidFill>
                            <a:srgbClr val="595959">
                              <a:alpha val="100000"/>
                            </a:srgbClr>
                          </a:solidFill>
                          <a:latin typeface="微软雅黑"/>
                          <a:ea typeface="微软雅黑"/>
                          <a:cs typeface="微软雅黑"/>
                        </a:rPr>
                        <a:t>12</a:t>
                      </a:r>
                      <a:r>
                        <a:rPr sz="900" spc="20">
                          <a:solidFill>
                            <a:srgbClr val="595959">
                              <a:alpha val="100000"/>
                            </a:srgbClr>
                          </a:solidFill>
                          <a:latin typeface="微软雅黑"/>
                          <a:ea typeface="微软雅黑"/>
                          <a:cs typeface="微软雅黑"/>
                        </a:rPr>
                        <a:t>0</a:t>
                      </a:r>
                      <a:endParaRPr lang="en-US" altLang="en-US" sz="900"/>
                    </a:p>
                    <a:p>
                      <a:pPr marL="283210" algn="l" rtl="0" eaLnBrk="0">
                        <a:lnSpc>
                          <a:spcPct val="92000"/>
                        </a:lnSpc>
                        <a:spcBef>
                          <a:spcPts val="590"/>
                        </a:spcBef>
                      </a:pPr>
                      <a:r>
                        <a:rPr sz="900" spc="30">
                          <a:solidFill>
                            <a:srgbClr val="595959">
                              <a:alpha val="100000"/>
                            </a:srgbClr>
                          </a:solidFill>
                          <a:latin typeface="微软雅黑"/>
                          <a:ea typeface="微软雅黑"/>
                          <a:cs typeface="微软雅黑"/>
                        </a:rPr>
                        <a:t>12</a:t>
                      </a:r>
                      <a:r>
                        <a:rPr sz="900" spc="20">
                          <a:solidFill>
                            <a:srgbClr val="595959">
                              <a:alpha val="100000"/>
                            </a:srgbClr>
                          </a:solidFill>
                          <a:latin typeface="微软雅黑"/>
                          <a:ea typeface="微软雅黑"/>
                          <a:cs typeface="微软雅黑"/>
                        </a:rPr>
                        <a:t>0</a:t>
                      </a:r>
                      <a:endParaRPr lang="en-US" altLang="en-US" sz="900"/>
                    </a:p>
                    <a:p>
                      <a:pPr marL="255905" algn="l" rtl="0" eaLnBrk="0">
                        <a:lnSpc>
                          <a:spcPct val="92000"/>
                        </a:lnSpc>
                        <a:spcBef>
                          <a:spcPts val="615"/>
                        </a:spcBef>
                      </a:pPr>
                      <a:r>
                        <a:rPr sz="900" spc="30">
                          <a:solidFill>
                            <a:srgbClr val="595959">
                              <a:alpha val="100000"/>
                            </a:srgbClr>
                          </a:solidFill>
                          <a:latin typeface="微软雅黑"/>
                          <a:ea typeface="微软雅黑"/>
                          <a:cs typeface="微软雅黑"/>
                        </a:rPr>
                        <a:t>10</a:t>
                      </a:r>
                      <a:r>
                        <a:rPr sz="900" spc="20">
                          <a:solidFill>
                            <a:srgbClr val="595959">
                              <a:alpha val="100000"/>
                            </a:srgbClr>
                          </a:solidFill>
                          <a:latin typeface="微软雅黑"/>
                          <a:ea typeface="微软雅黑"/>
                          <a:cs typeface="微软雅黑"/>
                        </a:rPr>
                        <a:t>3</a:t>
                      </a:r>
                      <a:endParaRPr lang="en-US" altLang="en-US" sz="900"/>
                    </a:p>
                    <a:p>
                      <a:pPr marL="237490" algn="l" rtl="0" eaLnBrk="0">
                        <a:lnSpc>
                          <a:spcPct val="91000"/>
                        </a:lnSpc>
                        <a:spcBef>
                          <a:spcPts val="600"/>
                        </a:spcBef>
                      </a:pPr>
                      <a:r>
                        <a:rPr sz="900" spc="40">
                          <a:solidFill>
                            <a:srgbClr val="595959">
                              <a:alpha val="100000"/>
                            </a:srgbClr>
                          </a:solidFill>
                          <a:latin typeface="微软雅黑"/>
                          <a:ea typeface="微软雅黑"/>
                          <a:cs typeface="微软雅黑"/>
                        </a:rPr>
                        <a:t>9</a:t>
                      </a:r>
                      <a:r>
                        <a:rPr sz="900" spc="20">
                          <a:solidFill>
                            <a:srgbClr val="595959">
                              <a:alpha val="100000"/>
                            </a:srgbClr>
                          </a:solidFill>
                          <a:latin typeface="微软雅黑"/>
                          <a:ea typeface="微软雅黑"/>
                          <a:cs typeface="微软雅黑"/>
                        </a:rPr>
                        <a:t>5</a:t>
                      </a:r>
                      <a:endParaRPr lang="en-US" altLang="en-US" sz="900"/>
                    </a:p>
                    <a:p>
                      <a:pPr algn="l" rtl="0" eaLnBrk="0">
                        <a:lnSpc>
                          <a:spcPct val="100000"/>
                        </a:lnSpc>
                      </a:pPr>
                      <a:endParaRPr lang="en-US" altLang="en-US" sz="500"/>
                    </a:p>
                    <a:p>
                      <a:pPr marL="168910" algn="l" rtl="0" eaLnBrk="0">
                        <a:lnSpc>
                          <a:spcPct val="91000"/>
                        </a:lnSpc>
                        <a:spcBef>
                          <a:spcPct val="0"/>
                        </a:spcBef>
                      </a:pPr>
                      <a:r>
                        <a:rPr sz="900" spc="20">
                          <a:solidFill>
                            <a:srgbClr val="595959">
                              <a:alpha val="100000"/>
                            </a:srgbClr>
                          </a:solidFill>
                          <a:latin typeface="微软雅黑"/>
                          <a:ea typeface="微软雅黑"/>
                          <a:cs typeface="微软雅黑"/>
                        </a:rPr>
                        <a:t>5</a:t>
                      </a:r>
                      <a:r>
                        <a:rPr sz="900" spc="10">
                          <a:solidFill>
                            <a:srgbClr val="595959">
                              <a:alpha val="100000"/>
                            </a:srgbClr>
                          </a:solidFill>
                          <a:latin typeface="微软雅黑"/>
                          <a:ea typeface="微软雅黑"/>
                          <a:cs typeface="微软雅黑"/>
                        </a:rPr>
                        <a:t>0</a:t>
                      </a:r>
                      <a:endParaRPr lang="en-US" altLang="en-US" sz="900"/>
                    </a:p>
                  </a:txBody>
                  <a:tcPr marL="0" marR="0" marT="0" marB="0">
                    <a:lnL w="3175" cap="flat" cmpd="sng" algn="ctr">
                      <a:solidFill>
                        <a:srgbClr val="595959"/>
                      </a:solidFill>
                      <a:prstDash val="solid"/>
                      <a:round/>
                      <a:headEnd type="none" w="med" len="med"/>
                      <a:tailEnd type="none" w="med" len="med"/>
                    </a:lnL>
                    <a:lnR>
                      <a:noFill/>
                    </a:lnR>
                    <a:lnT w="3175" cap="flat" cmpd="sng" algn="ctr">
                      <a:solidFill>
                        <a:srgbClr val="595959"/>
                      </a:solidFill>
                      <a:prstDash val="solid"/>
                      <a:round/>
                      <a:headEnd type="none" w="med" len="med"/>
                      <a:tailEnd type="none" w="med" len="med"/>
                    </a:lnT>
                    <a:lnB w="3175" cap="flat" cmpd="sng" algn="ctr">
                      <a:solidFill>
                        <a:srgbClr val="595959"/>
                      </a:solidFill>
                      <a:prstDash val="solid"/>
                      <a:round/>
                      <a:headEnd type="none" w="med" len="med"/>
                      <a:tailEnd type="none" w="med" len="med"/>
                    </a:lnB>
                  </a:tcPr>
                </a:tc>
                <a:tc hMerge="1">
                  <a:txBody>
                    <a:bodyPr vert="horz" wrap="square"/>
                    <a:lstStyle/>
                    <a:p/>
                  </a:txBody>
                  <a:tcPr marL="0" marR="0" marT="0" marB="0">
                    <a:lnL w="3175" cap="flat" cmpd="sng" algn="ctr">
                      <a:solidFill>
                        <a:srgbClr val="595959"/>
                      </a:solidFill>
                      <a:prstDash val="solid"/>
                      <a:round/>
                      <a:headEnd type="none" w="med" len="med"/>
                      <a:tailEnd type="none" w="med" len="med"/>
                    </a:lnL>
                    <a:lnR>
                      <a:noFill/>
                    </a:lnR>
                    <a:lnT w="3175" cap="flat" cmpd="sng" algn="ctr">
                      <a:solidFill>
                        <a:srgbClr val="595959"/>
                      </a:solidFill>
                      <a:prstDash val="solid"/>
                      <a:round/>
                      <a:headEnd type="none" w="med" len="med"/>
                      <a:tailEnd type="none" w="med" len="med"/>
                    </a:lnT>
                    <a:lnB w="3175" cap="flat" cmpd="sng" algn="ctr">
                      <a:solidFill>
                        <a:srgbClr val="595959"/>
                      </a:solidFill>
                      <a:prstDash val="solid"/>
                      <a:round/>
                      <a:headEnd type="none" w="med" len="med"/>
                      <a:tailEnd type="none" w="med" len="med"/>
                    </a:lnB>
                  </a:tcPr>
                </a:tc>
              </a:tr>
              <a:tr h="220979">
                <a:tc>
                  <a:txBody>
                    <a:bodyPr vert="horz" wrap="square"/>
                    <a:lstStyle/>
                    <a:p>
                      <a:pPr algn="l" rtl="0" eaLnBrk="0">
                        <a:lnSpc>
                          <a:spcPct val="119000"/>
                        </a:lnSpc>
                      </a:pPr>
                      <a:endParaRPr lang="en-US" altLang="en-US" sz="300"/>
                    </a:p>
                    <a:p>
                      <a:pPr marL="292100" algn="l" rtl="0" eaLnBrk="0">
                        <a:lnSpc>
                          <a:spcPct val="98000"/>
                        </a:lnSpc>
                        <a:spcBef>
                          <a:spcPct val="0"/>
                        </a:spcBef>
                      </a:pPr>
                      <a:r>
                        <a:rPr sz="900" spc="100">
                          <a:solidFill>
                            <a:srgbClr val="595959">
                              <a:alpha val="100000"/>
                            </a:srgbClr>
                          </a:solidFill>
                          <a:latin typeface="微软雅黑"/>
                          <a:ea typeface="微软雅黑"/>
                          <a:cs typeface="微软雅黑"/>
                        </a:rPr>
                        <a:t>九</a:t>
                      </a:r>
                      <a:r>
                        <a:rPr sz="900" spc="80">
                          <a:solidFill>
                            <a:srgbClr val="595959">
                              <a:alpha val="100000"/>
                            </a:srgbClr>
                          </a:solidFill>
                          <a:latin typeface="微软雅黑"/>
                          <a:ea typeface="微软雅黑"/>
                          <a:cs typeface="微软雅黑"/>
                        </a:rPr>
                        <a:t>号</a:t>
                      </a:r>
                      <a:endParaRPr lang="en-US" altLang="en-US" sz="900"/>
                    </a:p>
                  </a:txBody>
                  <a:tcPr marL="0" marR="0" marT="0" marB="0">
                    <a:lnL w="9525" cap="flat" cmpd="sng" algn="ctr">
                      <a:solidFill>
                        <a:srgbClr val="1EC8F3"/>
                      </a:solidFill>
                      <a:prstDash val="solid"/>
                      <a:round/>
                      <a:headEnd type="none" w="med" len="med"/>
                      <a:tailEnd type="none" w="med" len="med"/>
                    </a:lnL>
                    <a:lnR w="3175" cap="flat" cmpd="sng" algn="ctr">
                      <a:solidFill>
                        <a:srgbClr val="1EC8F3"/>
                      </a:solidFill>
                      <a:prstDash val="solid"/>
                      <a:round/>
                      <a:headEnd type="none" w="med" len="med"/>
                      <a:tailEnd type="none" w="med" len="med"/>
                    </a:lnR>
                    <a:lnT w="3175" cap="flat" cmpd="sng" algn="ctr">
                      <a:solidFill>
                        <a:srgbClr val="1EC8F3"/>
                      </a:solidFill>
                      <a:prstDash val="solid"/>
                      <a:round/>
                      <a:headEnd type="none" w="med" len="med"/>
                      <a:tailEnd type="none" w="med" len="med"/>
                    </a:lnT>
                    <a:lnB w="3175" cap="flat" cmpd="sng" algn="ctr">
                      <a:solidFill>
                        <a:srgbClr val="1EC8F3"/>
                      </a:solidFill>
                      <a:prstDash val="solid"/>
                      <a:round/>
                      <a:headEnd type="none" w="med" len="med"/>
                      <a:tailEnd type="none" w="med" len="med"/>
                    </a:lnB>
                  </a:tcPr>
                </a:tc>
                <a:tc>
                  <a:txBody>
                    <a:bodyPr vert="horz" wrap="square"/>
                    <a:lstStyle/>
                    <a:p>
                      <a:pPr algn="l" rtl="0" eaLnBrk="0">
                        <a:lnSpc>
                          <a:spcPct val="102000"/>
                        </a:lnSpc>
                      </a:pPr>
                      <a:endParaRPr lang="en-US" altLang="en-US" sz="400"/>
                    </a:p>
                    <a:p>
                      <a:pPr marL="146050" algn="l" rtl="0" eaLnBrk="0">
                        <a:lnSpc>
                          <a:spcPct val="91000"/>
                        </a:lnSpc>
                        <a:spcBef>
                          <a:spcPts val="5"/>
                        </a:spcBef>
                      </a:pPr>
                      <a:r>
                        <a:rPr sz="900" spc="60">
                          <a:solidFill>
                            <a:srgbClr val="595959">
                              <a:alpha val="100000"/>
                            </a:srgbClr>
                          </a:solidFill>
                          <a:latin typeface="微软雅黑"/>
                          <a:ea typeface="微软雅黑"/>
                          <a:cs typeface="微软雅黑"/>
                        </a:rPr>
                        <a:t>4</a:t>
                      </a:r>
                      <a:r>
                        <a:rPr sz="900" spc="40">
                          <a:solidFill>
                            <a:srgbClr val="595959">
                              <a:alpha val="100000"/>
                            </a:srgbClr>
                          </a:solidFill>
                          <a:latin typeface="微软雅黑"/>
                          <a:ea typeface="微软雅黑"/>
                          <a:cs typeface="微软雅黑"/>
                        </a:rPr>
                        <a:t>2</a:t>
                      </a:r>
                      <a:endParaRPr lang="en-US" altLang="en-US" sz="900"/>
                    </a:p>
                  </a:txBody>
                  <a:tcPr marL="0" marR="0" marT="0" marB="0">
                    <a:lnL w="3175" cap="flat" cmpd="sng" algn="ctr">
                      <a:solidFill>
                        <a:srgbClr val="1EC8F3"/>
                      </a:solidFill>
                      <a:prstDash val="solid"/>
                      <a:round/>
                      <a:headEnd type="none" w="med" len="med"/>
                      <a:tailEnd type="none" w="med" len="med"/>
                    </a:lnL>
                    <a:lnR>
                      <a:noFill/>
                    </a:lnR>
                    <a:lnT w="3175" cap="flat" cmpd="sng" algn="ctr">
                      <a:solidFill>
                        <a:srgbClr val="1EC8F3"/>
                      </a:solidFill>
                      <a:prstDash val="solid"/>
                      <a:round/>
                      <a:headEnd type="none" w="med" len="med"/>
                      <a:tailEnd type="none" w="med" len="med"/>
                    </a:lnT>
                    <a:lnB w="3175" cap="flat" cmpd="sng" algn="ctr">
                      <a:solidFill>
                        <a:srgbClr val="1EC8F3"/>
                      </a:solidFill>
                      <a:prstDash val="solid"/>
                      <a:round/>
                      <a:headEnd type="none" w="med" len="med"/>
                      <a:tailEnd type="none" w="med" len="med"/>
                    </a:lnB>
                  </a:tcPr>
                </a:tc>
                <a:tc>
                  <a:txBody>
                    <a:bodyPr vert="horz" wrap="square"/>
                    <a:lstStyle/>
                    <a:p>
                      <a:pPr algn="l" rtl="0" eaLnBrk="0">
                        <a:lnSpc>
                          <a:spcPct val="100000"/>
                        </a:lnSpc>
                      </a:pPr>
                      <a:endParaRPr lang="en-US" altLang="en-US" sz="1000"/>
                    </a:p>
                  </a:txBody>
                  <a:tcPr marL="0" marR="0" marT="0" marB="0">
                    <a:lnL>
                      <a:noFill/>
                    </a:lnL>
                    <a:lnR w="9525" cap="flat" cmpd="sng" algn="ctr">
                      <a:solidFill>
                        <a:srgbClr val="1EC8F3"/>
                      </a:solidFill>
                      <a:prstDash val="solid"/>
                      <a:round/>
                      <a:headEnd type="none" w="med" len="med"/>
                      <a:tailEnd type="none" w="med" len="med"/>
                    </a:lnR>
                    <a:lnT w="3175" cap="flat" cmpd="sng" algn="ctr">
                      <a:solidFill>
                        <a:srgbClr val="1EC8F3"/>
                      </a:solidFill>
                      <a:prstDash val="solid"/>
                      <a:round/>
                      <a:headEnd type="none" w="med" len="med"/>
                      <a:tailEnd type="none" w="med" len="med"/>
                    </a:lnT>
                    <a:lnB w="3175" cap="flat" cmpd="sng" algn="ctr">
                      <a:solidFill>
                        <a:srgbClr val="1EC8F3"/>
                      </a:solidFill>
                      <a:prstDash val="solid"/>
                      <a:round/>
                      <a:headEnd type="none" w="med" len="med"/>
                      <a:tailEnd type="none" w="med" len="med"/>
                    </a:lnB>
                  </a:tcPr>
                </a:tc>
              </a:tr>
            </a:tbl>
          </a:graphicData>
        </a:graphic>
      </p:graphicFrame>
      <p:pic>
        <p:nvPicPr>
          <p:cNvPr id="518" name="picture 518"/>
          <p:cNvPicPr>
            <a:picLocks noChangeAspect="1"/>
          </p:cNvPicPr>
          <p:nvPr/>
        </p:nvPicPr>
        <p:blipFill>
          <a:blip r:embed="rId3"/>
          <a:stretch>
            <a:fillRect/>
          </a:stretch>
        </p:blipFill>
        <p:spPr>
          <a:xfrm rot="21600000">
            <a:off x="4971288" y="3413759"/>
            <a:ext cx="3450335" cy="2206799"/>
          </a:xfrm>
          <a:prstGeom prst="rect">
            <a:avLst/>
          </a:prstGeom>
        </p:spPr>
      </p:pic>
      <p:graphicFrame>
        <p:nvGraphicFramePr>
          <p:cNvPr id="519" name="table 519"/>
          <p:cNvGraphicFramePr>
            <a:graphicFrameLocks noGrp="1"/>
          </p:cNvGraphicFramePr>
          <p:nvPr/>
        </p:nvGraphicFramePr>
        <p:xfrm>
          <a:off x="4990639" y="3346068"/>
          <a:ext cx="3423285" cy="2197100"/>
        </p:xfrm>
        <a:graphic>
          <a:graphicData uri="http://schemas.openxmlformats.org/drawingml/2006/table">
            <a:tbl>
              <a:tblPr/>
              <a:tblGrid>
                <a:gridCol w="484505"/>
                <a:gridCol w="613409"/>
                <a:gridCol w="613409"/>
                <a:gridCol w="611504"/>
                <a:gridCol w="614680"/>
                <a:gridCol w="485775"/>
              </a:tblGrid>
              <a:tr h="2197100">
                <a:tc>
                  <a:txBody>
                    <a:bodyPr vert="horz" wrap="square"/>
                    <a:lstStyle/>
                    <a:p>
                      <a:pPr algn="l" rtl="0" eaLnBrk="0">
                        <a:lnSpc>
                          <a:spcPct val="109000"/>
                        </a:lnSpc>
                      </a:pPr>
                      <a:endParaRPr lang="en-US" altLang="en-US" sz="1000"/>
                    </a:p>
                    <a:p>
                      <a:pPr algn="l" rtl="0" eaLnBrk="0">
                        <a:lnSpc>
                          <a:spcPct val="109000"/>
                        </a:lnSpc>
                      </a:pPr>
                      <a:endParaRPr lang="en-US" altLang="en-US" sz="1000"/>
                    </a:p>
                    <a:p>
                      <a:pPr algn="l" rtl="0" eaLnBrk="0">
                        <a:lnSpc>
                          <a:spcPct val="109000"/>
                        </a:lnSpc>
                      </a:pPr>
                      <a:endParaRPr lang="en-US" altLang="en-US" sz="1000"/>
                    </a:p>
                    <a:p>
                      <a:pPr algn="l" rtl="0" eaLnBrk="0">
                        <a:lnSpc>
                          <a:spcPct val="109000"/>
                        </a:lnSpc>
                      </a:pPr>
                      <a:endParaRPr lang="en-US" altLang="en-US" sz="1000"/>
                    </a:p>
                    <a:p>
                      <a:pPr algn="l" rtl="0" eaLnBrk="0">
                        <a:lnSpc>
                          <a:spcPct val="109000"/>
                        </a:lnSpc>
                      </a:pPr>
                      <a:endParaRPr lang="en-US" altLang="en-US" sz="1000"/>
                    </a:p>
                    <a:p>
                      <a:pPr algn="l" rtl="0" eaLnBrk="0">
                        <a:lnSpc>
                          <a:spcPct val="109000"/>
                        </a:lnSpc>
                      </a:pPr>
                      <a:endParaRPr lang="en-US" altLang="en-US" sz="1000"/>
                    </a:p>
                    <a:p>
                      <a:pPr algn="l" rtl="0" eaLnBrk="0">
                        <a:lnSpc>
                          <a:spcPct val="109000"/>
                        </a:lnSpc>
                      </a:pPr>
                      <a:endParaRPr lang="en-US" altLang="en-US" sz="1000"/>
                    </a:p>
                    <a:p>
                      <a:pPr algn="l" rtl="0" eaLnBrk="0">
                        <a:lnSpc>
                          <a:spcPct val="109000"/>
                        </a:lnSpc>
                      </a:pPr>
                      <a:endParaRPr lang="en-US" altLang="en-US" sz="1000"/>
                    </a:p>
                    <a:p>
                      <a:pPr algn="l" rtl="0" eaLnBrk="0">
                        <a:lnSpc>
                          <a:spcPct val="110000"/>
                        </a:lnSpc>
                      </a:pPr>
                      <a:endParaRPr lang="en-US" altLang="en-US" sz="1000"/>
                    </a:p>
                    <a:p>
                      <a:pPr marL="27305" algn="l" rtl="0" eaLnBrk="0">
                        <a:lnSpc>
                          <a:spcPts val="1290"/>
                        </a:lnSpc>
                        <a:spcBef>
                          <a:spcPct val="0"/>
                        </a:spcBef>
                      </a:pPr>
                      <a:r>
                        <a:rPr sz="900" spc="60">
                          <a:solidFill>
                            <a:srgbClr val="595959">
                              <a:alpha val="100000"/>
                            </a:srgbClr>
                          </a:solidFill>
                          <a:latin typeface="微软雅黑"/>
                          <a:ea typeface="微软雅黑"/>
                          <a:cs typeface="微软雅黑"/>
                        </a:rPr>
                        <a:t>4.0</a:t>
                      </a:r>
                      <a:r>
                        <a:rPr sz="900" spc="40">
                          <a:solidFill>
                            <a:srgbClr val="595959">
                              <a:alpha val="100000"/>
                            </a:srgbClr>
                          </a:solidFill>
                          <a:latin typeface="微软雅黑"/>
                          <a:ea typeface="微软雅黑"/>
                          <a:cs typeface="微软雅黑"/>
                        </a:rPr>
                        <a:t>%</a:t>
                      </a:r>
                      <a:endParaRPr lang="en-US" altLang="en-US" sz="900"/>
                    </a:p>
                    <a:p>
                      <a:pPr algn="l" rtl="0" eaLnBrk="0">
                        <a:lnSpc>
                          <a:spcPts val="1290"/>
                        </a:lnSpc>
                        <a:spcBef>
                          <a:spcPts val="410"/>
                        </a:spcBef>
                      </a:pPr>
                      <a:r>
                        <a:rPr sz="900" spc="50">
                          <a:solidFill>
                            <a:srgbClr val="595959">
                              <a:alpha val="100000"/>
                            </a:srgbClr>
                          </a:solidFill>
                          <a:latin typeface="微软雅黑"/>
                          <a:ea typeface="微软雅黑"/>
                          <a:cs typeface="微软雅黑"/>
                        </a:rPr>
                        <a:t>10.3</a:t>
                      </a:r>
                      <a:r>
                        <a:rPr sz="900" spc="0">
                          <a:solidFill>
                            <a:srgbClr val="595959">
                              <a:alpha val="100000"/>
                            </a:srgbClr>
                          </a:solidFill>
                          <a:latin typeface="微软雅黑"/>
                          <a:ea typeface="微软雅黑"/>
                          <a:cs typeface="微软雅黑"/>
                        </a:rPr>
                        <a:t>%</a:t>
                      </a:r>
                      <a:endParaRPr lang="en-US" altLang="en-US" sz="900"/>
                    </a:p>
                    <a:p>
                      <a:pPr algn="l" rtl="0" eaLnBrk="0">
                        <a:lnSpc>
                          <a:spcPct val="102000"/>
                        </a:lnSpc>
                      </a:pPr>
                      <a:endParaRPr lang="en-US" altLang="en-US" sz="1000"/>
                    </a:p>
                    <a:p>
                      <a:pPr algn="l" rtl="0" eaLnBrk="0">
                        <a:lnSpc>
                          <a:spcPts val="1290"/>
                        </a:lnSpc>
                        <a:spcBef>
                          <a:spcPts val="5"/>
                        </a:spcBef>
                      </a:pPr>
                      <a:r>
                        <a:rPr sz="900" spc="50">
                          <a:solidFill>
                            <a:srgbClr val="595959">
                              <a:alpha val="100000"/>
                            </a:srgbClr>
                          </a:solidFill>
                          <a:latin typeface="微软雅黑"/>
                          <a:ea typeface="微软雅黑"/>
                          <a:cs typeface="微软雅黑"/>
                        </a:rPr>
                        <a:t>11.0</a:t>
                      </a:r>
                      <a:r>
                        <a:rPr sz="900" spc="0">
                          <a:solidFill>
                            <a:srgbClr val="595959">
                              <a:alpha val="100000"/>
                            </a:srgbClr>
                          </a:solidFill>
                          <a:latin typeface="微软雅黑"/>
                          <a:ea typeface="微软雅黑"/>
                          <a:cs typeface="微软雅黑"/>
                        </a:rPr>
                        <a:t>%</a:t>
                      </a:r>
                      <a:endParaRPr lang="en-US" altLang="en-US" sz="900"/>
                    </a:p>
                  </a:txBody>
                  <a:tcPr marL="0" marR="0" marT="0" marB="0">
                    <a:lnL>
                      <a:noFill/>
                    </a:lnL>
                    <a:lnR>
                      <a:noFill/>
                    </a:lnR>
                    <a:lnT>
                      <a:noFill/>
                    </a:lnT>
                    <a:lnB>
                      <a:noFill/>
                    </a:lnB>
                  </a:tcPr>
                </a:tc>
                <a:tc>
                  <a:txBody>
                    <a:bodyPr vert="horz" wrap="square"/>
                    <a:lstStyle/>
                    <a:p>
                      <a:pPr algn="l" rtl="0" eaLnBrk="0">
                        <a:lnSpc>
                          <a:spcPct val="111000"/>
                        </a:lnSpc>
                      </a:pPr>
                      <a:endParaRPr lang="en-US" altLang="en-US" sz="1000"/>
                    </a:p>
                    <a:p>
                      <a:pPr algn="l" rtl="0" eaLnBrk="0">
                        <a:lnSpc>
                          <a:spcPct val="111000"/>
                        </a:lnSpc>
                      </a:pPr>
                      <a:endParaRPr lang="en-US" altLang="en-US" sz="1000"/>
                    </a:p>
                    <a:p>
                      <a:pPr algn="l" rtl="0" eaLnBrk="0">
                        <a:lnSpc>
                          <a:spcPct val="111000"/>
                        </a:lnSpc>
                      </a:pPr>
                      <a:endParaRPr lang="en-US" altLang="en-US" sz="1000"/>
                    </a:p>
                    <a:p>
                      <a:pPr algn="l" rtl="0" eaLnBrk="0">
                        <a:lnSpc>
                          <a:spcPct val="111000"/>
                        </a:lnSpc>
                      </a:pPr>
                      <a:endParaRPr lang="en-US" altLang="en-US" sz="1000"/>
                    </a:p>
                    <a:p>
                      <a:pPr algn="l" rtl="0" eaLnBrk="0">
                        <a:lnSpc>
                          <a:spcPct val="111000"/>
                        </a:lnSpc>
                      </a:pPr>
                      <a:endParaRPr lang="en-US" altLang="en-US" sz="1000"/>
                    </a:p>
                    <a:p>
                      <a:pPr algn="l" rtl="0" eaLnBrk="0">
                        <a:lnSpc>
                          <a:spcPct val="111000"/>
                        </a:lnSpc>
                      </a:pPr>
                      <a:endParaRPr lang="en-US" altLang="en-US" sz="1000"/>
                    </a:p>
                    <a:p>
                      <a:pPr marL="163830" algn="l" rtl="0" eaLnBrk="0">
                        <a:lnSpc>
                          <a:spcPts val="1220"/>
                        </a:lnSpc>
                        <a:spcBef>
                          <a:spcPct val="0"/>
                        </a:spcBef>
                      </a:pPr>
                      <a:r>
                        <a:rPr sz="900" spc="50">
                          <a:solidFill>
                            <a:srgbClr val="595959">
                              <a:alpha val="100000"/>
                            </a:srgbClr>
                          </a:solidFill>
                          <a:latin typeface="微软雅黑"/>
                          <a:ea typeface="微软雅黑"/>
                          <a:cs typeface="微软雅黑"/>
                        </a:rPr>
                        <a:t>3.9</a:t>
                      </a:r>
                      <a:r>
                        <a:rPr sz="900" spc="10">
                          <a:solidFill>
                            <a:srgbClr val="595959">
                              <a:alpha val="100000"/>
                            </a:srgbClr>
                          </a:solidFill>
                          <a:latin typeface="微软雅黑"/>
                          <a:ea typeface="微软雅黑"/>
                          <a:cs typeface="微软雅黑"/>
                        </a:rPr>
                        <a:t>%</a:t>
                      </a:r>
                      <a:endParaRPr lang="en-US" altLang="en-US" sz="900"/>
                    </a:p>
                    <a:p>
                      <a:pPr marL="165735" algn="l" rtl="0" eaLnBrk="0">
                        <a:lnSpc>
                          <a:spcPts val="1220"/>
                        </a:lnSpc>
                      </a:pPr>
                      <a:r>
                        <a:rPr sz="900" spc="40">
                          <a:solidFill>
                            <a:srgbClr val="595959">
                              <a:alpha val="100000"/>
                            </a:srgbClr>
                          </a:solidFill>
                          <a:latin typeface="微软雅黑"/>
                          <a:ea typeface="微软雅黑"/>
                          <a:cs typeface="微软雅黑"/>
                        </a:rPr>
                        <a:t>5.7</a:t>
                      </a:r>
                      <a:r>
                        <a:rPr sz="900" spc="20">
                          <a:solidFill>
                            <a:srgbClr val="595959">
                              <a:alpha val="100000"/>
                            </a:srgbClr>
                          </a:solidFill>
                          <a:latin typeface="微软雅黑"/>
                          <a:ea typeface="微软雅黑"/>
                          <a:cs typeface="微软雅黑"/>
                        </a:rPr>
                        <a:t>%</a:t>
                      </a:r>
                      <a:endParaRPr lang="en-US" altLang="en-US" sz="900"/>
                    </a:p>
                    <a:p>
                      <a:pPr marL="128905" algn="l" rtl="0" eaLnBrk="0">
                        <a:lnSpc>
                          <a:spcPts val="1290"/>
                        </a:lnSpc>
                        <a:spcBef>
                          <a:spcPts val="1420"/>
                        </a:spcBef>
                      </a:pPr>
                      <a:r>
                        <a:rPr sz="900" spc="50">
                          <a:solidFill>
                            <a:srgbClr val="595959">
                              <a:alpha val="100000"/>
                            </a:srgbClr>
                          </a:solidFill>
                          <a:latin typeface="微软雅黑"/>
                          <a:ea typeface="微软雅黑"/>
                          <a:cs typeface="微软雅黑"/>
                        </a:rPr>
                        <a:t>17.1</a:t>
                      </a:r>
                      <a:r>
                        <a:rPr sz="900" spc="0">
                          <a:solidFill>
                            <a:srgbClr val="595959">
                              <a:alpha val="100000"/>
                            </a:srgbClr>
                          </a:solidFill>
                          <a:latin typeface="微软雅黑"/>
                          <a:ea typeface="微软雅黑"/>
                          <a:cs typeface="微软雅黑"/>
                        </a:rPr>
                        <a:t>%</a:t>
                      </a:r>
                      <a:endParaRPr lang="en-US" altLang="en-US" sz="900"/>
                    </a:p>
                    <a:p>
                      <a:pPr algn="l" rtl="0" eaLnBrk="0">
                        <a:lnSpc>
                          <a:spcPct val="181000"/>
                        </a:lnSpc>
                      </a:pPr>
                      <a:endParaRPr lang="en-US" altLang="en-US" sz="1000"/>
                    </a:p>
                    <a:p>
                      <a:pPr algn="l" rtl="0" eaLnBrk="0">
                        <a:lnSpc>
                          <a:spcPct val="116000"/>
                        </a:lnSpc>
                      </a:pPr>
                      <a:endParaRPr lang="en-US" altLang="en-US" sz="200"/>
                    </a:p>
                    <a:p>
                      <a:pPr marL="128905" algn="l" rtl="0" eaLnBrk="0">
                        <a:lnSpc>
                          <a:spcPts val="1290"/>
                        </a:lnSpc>
                        <a:spcBef>
                          <a:spcPct val="0"/>
                        </a:spcBef>
                      </a:pPr>
                      <a:r>
                        <a:rPr sz="900" spc="50">
                          <a:solidFill>
                            <a:srgbClr val="595959">
                              <a:alpha val="100000"/>
                            </a:srgbClr>
                          </a:solidFill>
                          <a:latin typeface="微软雅黑"/>
                          <a:ea typeface="微软雅黑"/>
                          <a:cs typeface="微软雅黑"/>
                        </a:rPr>
                        <a:t>14.5</a:t>
                      </a:r>
                      <a:r>
                        <a:rPr sz="900" spc="0">
                          <a:solidFill>
                            <a:srgbClr val="595959">
                              <a:alpha val="100000"/>
                            </a:srgbClr>
                          </a:solidFill>
                          <a:latin typeface="微软雅黑"/>
                          <a:ea typeface="微软雅黑"/>
                          <a:cs typeface="微软雅黑"/>
                        </a:rPr>
                        <a:t>%</a:t>
                      </a:r>
                      <a:endParaRPr lang="en-US" altLang="en-US" sz="900"/>
                    </a:p>
                  </a:txBody>
                  <a:tcPr marL="0" marR="0" marT="0" marB="0">
                    <a:lnL>
                      <a:noFill/>
                    </a:lnL>
                    <a:lnR>
                      <a:noFill/>
                    </a:lnR>
                    <a:lnT>
                      <a:noFill/>
                    </a:lnT>
                    <a:lnB>
                      <a:noFill/>
                    </a:lnB>
                  </a:tcPr>
                </a:tc>
                <a:tc>
                  <a:txBody>
                    <a:bodyPr vert="horz" wrap="square"/>
                    <a:lstStyle/>
                    <a:p>
                      <a:pPr algn="l" rtl="0" eaLnBrk="0">
                        <a:lnSpc>
                          <a:spcPct val="110000"/>
                        </a:lnSpc>
                      </a:pPr>
                      <a:endParaRPr lang="en-US" altLang="en-US" sz="1000"/>
                    </a:p>
                    <a:p>
                      <a:pPr algn="l" rtl="0" eaLnBrk="0">
                        <a:lnSpc>
                          <a:spcPct val="111000"/>
                        </a:lnSpc>
                      </a:pPr>
                      <a:endParaRPr lang="en-US" altLang="en-US" sz="1000"/>
                    </a:p>
                    <a:p>
                      <a:pPr algn="l" rtl="0" eaLnBrk="0">
                        <a:lnSpc>
                          <a:spcPct val="111000"/>
                        </a:lnSpc>
                      </a:pPr>
                      <a:endParaRPr lang="en-US" altLang="en-US" sz="1000"/>
                    </a:p>
                    <a:p>
                      <a:pPr algn="l" rtl="0" eaLnBrk="0">
                        <a:lnSpc>
                          <a:spcPct val="111000"/>
                        </a:lnSpc>
                      </a:pPr>
                      <a:endParaRPr lang="en-US" altLang="en-US" sz="1000"/>
                    </a:p>
                    <a:p>
                      <a:pPr algn="l" rtl="0" eaLnBrk="0">
                        <a:lnSpc>
                          <a:spcPct val="111000"/>
                        </a:lnSpc>
                      </a:pPr>
                      <a:endParaRPr lang="en-US" altLang="en-US" sz="1000"/>
                    </a:p>
                    <a:p>
                      <a:pPr marL="156210" algn="l" rtl="0" eaLnBrk="0">
                        <a:lnSpc>
                          <a:spcPts val="1290"/>
                        </a:lnSpc>
                        <a:spcBef>
                          <a:spcPct val="0"/>
                        </a:spcBef>
                      </a:pPr>
                      <a:r>
                        <a:rPr sz="900" spc="60">
                          <a:solidFill>
                            <a:srgbClr val="595959">
                              <a:alpha val="100000"/>
                            </a:srgbClr>
                          </a:solidFill>
                          <a:latin typeface="微软雅黑"/>
                          <a:ea typeface="微软雅黑"/>
                          <a:cs typeface="微软雅黑"/>
                        </a:rPr>
                        <a:t>4.9</a:t>
                      </a:r>
                      <a:r>
                        <a:rPr sz="900" spc="40">
                          <a:solidFill>
                            <a:srgbClr val="595959">
                              <a:alpha val="100000"/>
                            </a:srgbClr>
                          </a:solidFill>
                          <a:latin typeface="微软雅黑"/>
                          <a:ea typeface="微软雅黑"/>
                          <a:cs typeface="微软雅黑"/>
                        </a:rPr>
                        <a:t>%</a:t>
                      </a:r>
                      <a:endParaRPr lang="en-US" altLang="en-US" sz="900"/>
                    </a:p>
                    <a:p>
                      <a:pPr marL="161290" algn="l" rtl="0" eaLnBrk="0">
                        <a:lnSpc>
                          <a:spcPts val="1290"/>
                        </a:lnSpc>
                        <a:spcBef>
                          <a:spcPts val="125"/>
                        </a:spcBef>
                      </a:pPr>
                      <a:r>
                        <a:rPr sz="900" spc="50">
                          <a:solidFill>
                            <a:srgbClr val="595959">
                              <a:alpha val="100000"/>
                            </a:srgbClr>
                          </a:solidFill>
                          <a:latin typeface="微软雅黑"/>
                          <a:ea typeface="微软雅黑"/>
                          <a:cs typeface="微软雅黑"/>
                        </a:rPr>
                        <a:t>7.0</a:t>
                      </a:r>
                      <a:r>
                        <a:rPr sz="900" spc="30">
                          <a:solidFill>
                            <a:srgbClr val="595959">
                              <a:alpha val="100000"/>
                            </a:srgbClr>
                          </a:solidFill>
                          <a:latin typeface="微软雅黑"/>
                          <a:ea typeface="微软雅黑"/>
                          <a:cs typeface="微软雅黑"/>
                        </a:rPr>
                        <a:t>%</a:t>
                      </a:r>
                      <a:endParaRPr lang="en-US" altLang="en-US" sz="900"/>
                    </a:p>
                    <a:p>
                      <a:pPr algn="l" rtl="0" eaLnBrk="0">
                        <a:lnSpc>
                          <a:spcPct val="115000"/>
                        </a:lnSpc>
                      </a:pPr>
                      <a:endParaRPr lang="en-US" altLang="en-US" sz="1000"/>
                    </a:p>
                    <a:p>
                      <a:pPr marL="129540" algn="l" rtl="0" eaLnBrk="0">
                        <a:lnSpc>
                          <a:spcPts val="1290"/>
                        </a:lnSpc>
                        <a:spcBef>
                          <a:spcPts val="280"/>
                        </a:spcBef>
                      </a:pPr>
                      <a:r>
                        <a:rPr sz="900" spc="50">
                          <a:solidFill>
                            <a:srgbClr val="595959">
                              <a:alpha val="100000"/>
                            </a:srgbClr>
                          </a:solidFill>
                          <a:latin typeface="微软雅黑"/>
                          <a:ea typeface="微软雅黑"/>
                          <a:cs typeface="微软雅黑"/>
                        </a:rPr>
                        <a:t>17.9</a:t>
                      </a:r>
                      <a:r>
                        <a:rPr sz="900" spc="0">
                          <a:solidFill>
                            <a:srgbClr val="595959">
                              <a:alpha val="100000"/>
                            </a:srgbClr>
                          </a:solidFill>
                          <a:latin typeface="微软雅黑"/>
                          <a:ea typeface="微软雅黑"/>
                          <a:cs typeface="微软雅黑"/>
                        </a:rPr>
                        <a:t>%</a:t>
                      </a:r>
                      <a:endParaRPr lang="en-US" altLang="en-US" sz="900"/>
                    </a:p>
                    <a:p>
                      <a:pPr algn="l" rtl="0" eaLnBrk="0">
                        <a:lnSpc>
                          <a:spcPct val="109000"/>
                        </a:lnSpc>
                      </a:pPr>
                      <a:endParaRPr lang="en-US" altLang="en-US" sz="1000"/>
                    </a:p>
                    <a:p>
                      <a:pPr algn="l" rtl="0" eaLnBrk="0">
                        <a:lnSpc>
                          <a:spcPct val="110000"/>
                        </a:lnSpc>
                      </a:pPr>
                      <a:endParaRPr lang="en-US" altLang="en-US" sz="1000"/>
                    </a:p>
                    <a:p>
                      <a:pPr algn="l" rtl="0" eaLnBrk="0">
                        <a:lnSpc>
                          <a:spcPct val="116000"/>
                        </a:lnSpc>
                      </a:pPr>
                      <a:endParaRPr lang="en-US" altLang="en-US" sz="200"/>
                    </a:p>
                    <a:p>
                      <a:pPr marL="129540" algn="l" rtl="0" eaLnBrk="0">
                        <a:lnSpc>
                          <a:spcPts val="1290"/>
                        </a:lnSpc>
                        <a:spcBef>
                          <a:spcPct val="0"/>
                        </a:spcBef>
                      </a:pPr>
                      <a:r>
                        <a:rPr sz="900" spc="50">
                          <a:solidFill>
                            <a:srgbClr val="595959">
                              <a:alpha val="100000"/>
                            </a:srgbClr>
                          </a:solidFill>
                          <a:latin typeface="微软雅黑"/>
                          <a:ea typeface="微软雅黑"/>
                          <a:cs typeface="微软雅黑"/>
                        </a:rPr>
                        <a:t>17.6</a:t>
                      </a:r>
                      <a:r>
                        <a:rPr sz="900" spc="0">
                          <a:solidFill>
                            <a:srgbClr val="595959">
                              <a:alpha val="100000"/>
                            </a:srgbClr>
                          </a:solidFill>
                          <a:latin typeface="微软雅黑"/>
                          <a:ea typeface="微软雅黑"/>
                          <a:cs typeface="微软雅黑"/>
                        </a:rPr>
                        <a:t>%</a:t>
                      </a:r>
                      <a:endParaRPr lang="en-US" altLang="en-US" sz="900"/>
                    </a:p>
                  </a:txBody>
                  <a:tcPr marL="0" marR="0" marT="0" marB="0">
                    <a:lnL>
                      <a:noFill/>
                    </a:lnL>
                    <a:lnR>
                      <a:noFill/>
                    </a:lnR>
                    <a:lnT>
                      <a:noFill/>
                    </a:lnT>
                    <a:lnB>
                      <a:noFill/>
                    </a:lnB>
                  </a:tcPr>
                </a:tc>
                <a:tc>
                  <a:txBody>
                    <a:bodyPr vert="horz" wrap="square"/>
                    <a:lstStyle/>
                    <a:p>
                      <a:pPr algn="l" rtl="0" eaLnBrk="0">
                        <a:lnSpc>
                          <a:spcPct val="120000"/>
                        </a:lnSpc>
                      </a:pPr>
                      <a:endParaRPr lang="en-US" altLang="en-US" sz="1000"/>
                    </a:p>
                    <a:p>
                      <a:pPr algn="l" rtl="0" eaLnBrk="0">
                        <a:lnSpc>
                          <a:spcPct val="120000"/>
                        </a:lnSpc>
                      </a:pPr>
                      <a:endParaRPr lang="en-US" altLang="en-US" sz="1000"/>
                    </a:p>
                    <a:p>
                      <a:pPr algn="l" rtl="0" eaLnBrk="0">
                        <a:lnSpc>
                          <a:spcPct val="120000"/>
                        </a:lnSpc>
                      </a:pPr>
                      <a:endParaRPr lang="en-US" altLang="en-US" sz="1000"/>
                    </a:p>
                    <a:p>
                      <a:pPr algn="l" rtl="0" eaLnBrk="0">
                        <a:lnSpc>
                          <a:spcPct val="120000"/>
                        </a:lnSpc>
                      </a:pPr>
                      <a:endParaRPr lang="en-US" altLang="en-US" sz="1000"/>
                    </a:p>
                    <a:p>
                      <a:pPr marL="164465" algn="l" rtl="0" eaLnBrk="0">
                        <a:lnSpc>
                          <a:spcPts val="1115"/>
                        </a:lnSpc>
                        <a:spcBef>
                          <a:spcPct val="0"/>
                        </a:spcBef>
                      </a:pPr>
                      <a:r>
                        <a:rPr sz="800" spc="100">
                          <a:solidFill>
                            <a:srgbClr val="595959">
                              <a:alpha val="100000"/>
                            </a:srgbClr>
                          </a:solidFill>
                          <a:latin typeface="微软雅黑"/>
                          <a:ea typeface="微软雅黑"/>
                          <a:cs typeface="微软雅黑"/>
                        </a:rPr>
                        <a:t>3.0</a:t>
                      </a:r>
                      <a:r>
                        <a:rPr sz="800" spc="90">
                          <a:solidFill>
                            <a:srgbClr val="595959">
                              <a:alpha val="100000"/>
                            </a:srgbClr>
                          </a:solidFill>
                          <a:latin typeface="微软雅黑"/>
                          <a:ea typeface="微软雅黑"/>
                          <a:cs typeface="微软雅黑"/>
                        </a:rPr>
                        <a:t>%</a:t>
                      </a:r>
                      <a:endParaRPr lang="en-US" altLang="en-US" sz="800"/>
                    </a:p>
                    <a:p>
                      <a:pPr marL="156845" algn="l" rtl="0" eaLnBrk="0">
                        <a:lnSpc>
                          <a:spcPts val="1115"/>
                        </a:lnSpc>
                      </a:pPr>
                      <a:r>
                        <a:rPr sz="800" spc="120">
                          <a:solidFill>
                            <a:srgbClr val="595959">
                              <a:alpha val="100000"/>
                            </a:srgbClr>
                          </a:solidFill>
                          <a:latin typeface="微软雅黑"/>
                          <a:ea typeface="微软雅黑"/>
                          <a:cs typeface="微软雅黑"/>
                        </a:rPr>
                        <a:t>4.9</a:t>
                      </a:r>
                      <a:r>
                        <a:rPr sz="800" spc="90">
                          <a:solidFill>
                            <a:srgbClr val="595959">
                              <a:alpha val="100000"/>
                            </a:srgbClr>
                          </a:solidFill>
                          <a:latin typeface="微软雅黑"/>
                          <a:ea typeface="微软雅黑"/>
                          <a:cs typeface="微软雅黑"/>
                        </a:rPr>
                        <a:t>%</a:t>
                      </a:r>
                      <a:endParaRPr lang="en-US" altLang="en-US" sz="800"/>
                    </a:p>
                    <a:p>
                      <a:pPr marL="161925" algn="l" rtl="0" eaLnBrk="0">
                        <a:lnSpc>
                          <a:spcPts val="1290"/>
                        </a:lnSpc>
                        <a:spcBef>
                          <a:spcPts val="340"/>
                        </a:spcBef>
                      </a:pPr>
                      <a:r>
                        <a:rPr sz="900" spc="50">
                          <a:solidFill>
                            <a:srgbClr val="595959">
                              <a:alpha val="100000"/>
                            </a:srgbClr>
                          </a:solidFill>
                          <a:latin typeface="微软雅黑"/>
                          <a:ea typeface="微软雅黑"/>
                          <a:cs typeface="微软雅黑"/>
                        </a:rPr>
                        <a:t>8.9</a:t>
                      </a:r>
                      <a:r>
                        <a:rPr sz="900" spc="20">
                          <a:solidFill>
                            <a:srgbClr val="595959">
                              <a:alpha val="100000"/>
                            </a:srgbClr>
                          </a:solidFill>
                          <a:latin typeface="微软雅黑"/>
                          <a:ea typeface="微软雅黑"/>
                          <a:cs typeface="微软雅黑"/>
                        </a:rPr>
                        <a:t>%</a:t>
                      </a:r>
                      <a:endParaRPr lang="en-US" altLang="en-US" sz="900"/>
                    </a:p>
                    <a:p>
                      <a:pPr algn="l" rtl="0" eaLnBrk="0">
                        <a:lnSpc>
                          <a:spcPct val="125000"/>
                        </a:lnSpc>
                      </a:pPr>
                      <a:endParaRPr lang="en-US" altLang="en-US" sz="1000"/>
                    </a:p>
                    <a:p>
                      <a:pPr marL="129540" algn="l" rtl="0" eaLnBrk="0">
                        <a:lnSpc>
                          <a:spcPts val="1290"/>
                        </a:lnSpc>
                        <a:spcBef>
                          <a:spcPts val="280"/>
                        </a:spcBef>
                      </a:pPr>
                      <a:r>
                        <a:rPr sz="900" spc="50">
                          <a:solidFill>
                            <a:srgbClr val="595959">
                              <a:alpha val="100000"/>
                            </a:srgbClr>
                          </a:solidFill>
                          <a:latin typeface="微软雅黑"/>
                          <a:ea typeface="微软雅黑"/>
                          <a:cs typeface="微软雅黑"/>
                        </a:rPr>
                        <a:t>17.0</a:t>
                      </a:r>
                      <a:r>
                        <a:rPr sz="900" spc="0">
                          <a:solidFill>
                            <a:srgbClr val="595959">
                              <a:alpha val="100000"/>
                            </a:srgbClr>
                          </a:solidFill>
                          <a:latin typeface="微软雅黑"/>
                          <a:ea typeface="微软雅黑"/>
                          <a:cs typeface="微软雅黑"/>
                        </a:rPr>
                        <a:t>%</a:t>
                      </a:r>
                      <a:endParaRPr lang="en-US" altLang="en-US" sz="900"/>
                    </a:p>
                    <a:p>
                      <a:pPr algn="l" rtl="0" eaLnBrk="0">
                        <a:lnSpc>
                          <a:spcPct val="199000"/>
                        </a:lnSpc>
                      </a:pPr>
                      <a:endParaRPr lang="en-US" altLang="en-US" sz="1000"/>
                    </a:p>
                    <a:p>
                      <a:pPr algn="l" rtl="0" eaLnBrk="0">
                        <a:lnSpc>
                          <a:spcPct val="116000"/>
                        </a:lnSpc>
                      </a:pPr>
                      <a:endParaRPr lang="en-US" altLang="en-US" sz="200"/>
                    </a:p>
                    <a:p>
                      <a:pPr marL="129540" algn="l" rtl="0" eaLnBrk="0">
                        <a:lnSpc>
                          <a:spcPts val="1290"/>
                        </a:lnSpc>
                        <a:spcBef>
                          <a:spcPct val="0"/>
                        </a:spcBef>
                      </a:pPr>
                      <a:r>
                        <a:rPr sz="900" spc="50">
                          <a:solidFill>
                            <a:srgbClr val="595959">
                              <a:alpha val="100000"/>
                            </a:srgbClr>
                          </a:solidFill>
                          <a:latin typeface="微软雅黑"/>
                          <a:ea typeface="微软雅黑"/>
                          <a:cs typeface="微软雅黑"/>
                        </a:rPr>
                        <a:t>16.5</a:t>
                      </a:r>
                      <a:r>
                        <a:rPr sz="900" spc="0">
                          <a:solidFill>
                            <a:srgbClr val="595959">
                              <a:alpha val="100000"/>
                            </a:srgbClr>
                          </a:solidFill>
                          <a:latin typeface="微软雅黑"/>
                          <a:ea typeface="微软雅黑"/>
                          <a:cs typeface="微软雅黑"/>
                        </a:rPr>
                        <a:t>%</a:t>
                      </a:r>
                      <a:endParaRPr lang="en-US" altLang="en-US" sz="900"/>
                    </a:p>
                  </a:txBody>
                  <a:tcPr marL="0" marR="0" marT="0" marB="0">
                    <a:lnL>
                      <a:noFill/>
                    </a:lnL>
                    <a:lnR>
                      <a:noFill/>
                    </a:lnR>
                    <a:lnT>
                      <a:noFill/>
                    </a:lnT>
                    <a:lnB>
                      <a:noFill/>
                    </a:lnB>
                  </a:tcPr>
                </a:tc>
                <a:tc>
                  <a:txBody>
                    <a:bodyPr vert="horz" wrap="square"/>
                    <a:lstStyle/>
                    <a:p>
                      <a:pPr algn="l" rtl="0" eaLnBrk="0">
                        <a:lnSpc>
                          <a:spcPct val="132000"/>
                        </a:lnSpc>
                      </a:pPr>
                      <a:endParaRPr lang="en-US" altLang="en-US" sz="1000"/>
                    </a:p>
                    <a:p>
                      <a:pPr algn="l" rtl="0" eaLnBrk="0">
                        <a:lnSpc>
                          <a:spcPct val="132000"/>
                        </a:lnSpc>
                      </a:pPr>
                      <a:endParaRPr lang="en-US" altLang="en-US" sz="1000"/>
                    </a:p>
                    <a:p>
                      <a:pPr marL="166370" algn="l" rtl="0" eaLnBrk="0">
                        <a:lnSpc>
                          <a:spcPts val="1290"/>
                        </a:lnSpc>
                      </a:pPr>
                      <a:r>
                        <a:rPr sz="900" spc="50">
                          <a:solidFill>
                            <a:srgbClr val="595959">
                              <a:alpha val="100000"/>
                            </a:srgbClr>
                          </a:solidFill>
                          <a:latin typeface="微软雅黑"/>
                          <a:ea typeface="微软雅黑"/>
                          <a:cs typeface="微软雅黑"/>
                        </a:rPr>
                        <a:t>3.6</a:t>
                      </a:r>
                      <a:r>
                        <a:rPr sz="900" spc="10">
                          <a:solidFill>
                            <a:srgbClr val="595959">
                              <a:alpha val="100000"/>
                            </a:srgbClr>
                          </a:solidFill>
                          <a:latin typeface="微软雅黑"/>
                          <a:ea typeface="微软雅黑"/>
                          <a:cs typeface="微软雅黑"/>
                        </a:rPr>
                        <a:t>%</a:t>
                      </a:r>
                      <a:endParaRPr lang="en-US" altLang="en-US" sz="900"/>
                    </a:p>
                    <a:p>
                      <a:pPr marL="168275" algn="l" rtl="0" eaLnBrk="0">
                        <a:lnSpc>
                          <a:spcPct val="99000"/>
                        </a:lnSpc>
                        <a:spcBef>
                          <a:spcPts val="145"/>
                        </a:spcBef>
                      </a:pPr>
                      <a:r>
                        <a:rPr sz="900" spc="40">
                          <a:solidFill>
                            <a:srgbClr val="595959">
                              <a:alpha val="100000"/>
                            </a:srgbClr>
                          </a:solidFill>
                          <a:latin typeface="微软雅黑"/>
                          <a:ea typeface="微软雅黑"/>
                          <a:cs typeface="微软雅黑"/>
                        </a:rPr>
                        <a:t>5.0</a:t>
                      </a:r>
                      <a:r>
                        <a:rPr sz="900" spc="20">
                          <a:solidFill>
                            <a:srgbClr val="595959">
                              <a:alpha val="100000"/>
                            </a:srgbClr>
                          </a:solidFill>
                          <a:latin typeface="微软雅黑"/>
                          <a:ea typeface="微软雅黑"/>
                          <a:cs typeface="微软雅黑"/>
                        </a:rPr>
                        <a:t>%</a:t>
                      </a:r>
                      <a:endParaRPr lang="en-US" altLang="en-US" sz="900"/>
                    </a:p>
                    <a:p>
                      <a:pPr marL="131445" algn="l" rtl="0" eaLnBrk="0">
                        <a:lnSpc>
                          <a:spcPts val="1290"/>
                        </a:lnSpc>
                        <a:spcBef>
                          <a:spcPts val="640"/>
                        </a:spcBef>
                      </a:pPr>
                      <a:r>
                        <a:rPr sz="900" spc="50">
                          <a:solidFill>
                            <a:srgbClr val="595959">
                              <a:alpha val="100000"/>
                            </a:srgbClr>
                          </a:solidFill>
                          <a:latin typeface="微软雅黑"/>
                          <a:ea typeface="微软雅黑"/>
                          <a:cs typeface="微软雅黑"/>
                        </a:rPr>
                        <a:t>13.0</a:t>
                      </a:r>
                      <a:r>
                        <a:rPr sz="900" spc="0">
                          <a:solidFill>
                            <a:srgbClr val="595959">
                              <a:alpha val="100000"/>
                            </a:srgbClr>
                          </a:solidFill>
                          <a:latin typeface="微软雅黑"/>
                          <a:ea typeface="微软雅黑"/>
                          <a:cs typeface="微软雅黑"/>
                        </a:rPr>
                        <a:t>%</a:t>
                      </a:r>
                      <a:endParaRPr lang="en-US" altLang="en-US" sz="900"/>
                    </a:p>
                    <a:p>
                      <a:pPr algn="l" rtl="0" eaLnBrk="0">
                        <a:lnSpc>
                          <a:spcPct val="163000"/>
                        </a:lnSpc>
                      </a:pPr>
                      <a:endParaRPr lang="en-US" altLang="en-US" sz="1000"/>
                    </a:p>
                    <a:p>
                      <a:pPr marL="131445" algn="l" rtl="0" eaLnBrk="0">
                        <a:lnSpc>
                          <a:spcPts val="1290"/>
                        </a:lnSpc>
                        <a:spcBef>
                          <a:spcPts val="280"/>
                        </a:spcBef>
                      </a:pPr>
                      <a:r>
                        <a:rPr sz="900" spc="50">
                          <a:solidFill>
                            <a:srgbClr val="595959">
                              <a:alpha val="100000"/>
                            </a:srgbClr>
                          </a:solidFill>
                          <a:latin typeface="微软雅黑"/>
                          <a:ea typeface="微软雅黑"/>
                          <a:cs typeface="微软雅黑"/>
                        </a:rPr>
                        <a:t>16.8</a:t>
                      </a:r>
                      <a:r>
                        <a:rPr sz="900" spc="0">
                          <a:solidFill>
                            <a:srgbClr val="595959">
                              <a:alpha val="100000"/>
                            </a:srgbClr>
                          </a:solidFill>
                          <a:latin typeface="微软雅黑"/>
                          <a:ea typeface="微软雅黑"/>
                          <a:cs typeface="微软雅黑"/>
                        </a:rPr>
                        <a:t>%</a:t>
                      </a:r>
                      <a:endParaRPr lang="en-US" altLang="en-US" sz="900"/>
                    </a:p>
                    <a:p>
                      <a:pPr algn="l" rtl="0" eaLnBrk="0">
                        <a:lnSpc>
                          <a:spcPct val="131000"/>
                        </a:lnSpc>
                      </a:pPr>
                      <a:endParaRPr lang="en-US" altLang="en-US" sz="1000"/>
                    </a:p>
                    <a:p>
                      <a:pPr algn="l" rtl="0" eaLnBrk="0">
                        <a:lnSpc>
                          <a:spcPct val="132000"/>
                        </a:lnSpc>
                      </a:pPr>
                      <a:endParaRPr lang="en-US" altLang="en-US" sz="1000"/>
                    </a:p>
                    <a:p>
                      <a:pPr algn="l" rtl="0" eaLnBrk="0">
                        <a:lnSpc>
                          <a:spcPct val="116000"/>
                        </a:lnSpc>
                      </a:pPr>
                      <a:endParaRPr lang="en-US" altLang="en-US" sz="200"/>
                    </a:p>
                    <a:p>
                      <a:pPr marL="127000" algn="l" rtl="0" eaLnBrk="0">
                        <a:lnSpc>
                          <a:spcPts val="1290"/>
                        </a:lnSpc>
                        <a:spcBef>
                          <a:spcPct val="0"/>
                        </a:spcBef>
                      </a:pPr>
                      <a:r>
                        <a:rPr sz="900" spc="50">
                          <a:solidFill>
                            <a:srgbClr val="595959">
                              <a:alpha val="100000"/>
                            </a:srgbClr>
                          </a:solidFill>
                          <a:latin typeface="微软雅黑"/>
                          <a:ea typeface="微软雅黑"/>
                          <a:cs typeface="微软雅黑"/>
                        </a:rPr>
                        <a:t>23.1</a:t>
                      </a:r>
                      <a:r>
                        <a:rPr sz="900" spc="30">
                          <a:solidFill>
                            <a:srgbClr val="595959">
                              <a:alpha val="100000"/>
                            </a:srgbClr>
                          </a:solidFill>
                          <a:latin typeface="微软雅黑"/>
                          <a:ea typeface="微软雅黑"/>
                          <a:cs typeface="微软雅黑"/>
                        </a:rPr>
                        <a:t>%</a:t>
                      </a:r>
                      <a:endParaRPr lang="en-US" altLang="en-US" sz="900"/>
                    </a:p>
                  </a:txBody>
                  <a:tcPr marL="0" marR="0" marT="0" marB="0">
                    <a:lnL>
                      <a:noFill/>
                    </a:lnL>
                    <a:lnR>
                      <a:noFill/>
                    </a:lnR>
                    <a:lnT>
                      <a:noFill/>
                    </a:lnT>
                    <a:lnB>
                      <a:noFill/>
                    </a:lnB>
                  </a:tcPr>
                </a:tc>
                <a:tc>
                  <a:txBody>
                    <a:bodyPr vert="horz" wrap="square"/>
                    <a:lstStyle/>
                    <a:p>
                      <a:pPr algn="l" rtl="0" eaLnBrk="0">
                        <a:lnSpc>
                          <a:spcPct val="17000"/>
                        </a:lnSpc>
                      </a:pPr>
                      <a:endParaRPr lang="en-US" altLang="en-US" sz="100"/>
                    </a:p>
                    <a:p>
                      <a:pPr marL="167005" indent="-4445" algn="l" rtl="0" eaLnBrk="0">
                        <a:lnSpc>
                          <a:spcPct val="125000"/>
                        </a:lnSpc>
                      </a:pPr>
                      <a:r>
                        <a:rPr sz="900" spc="50">
                          <a:solidFill>
                            <a:srgbClr val="595959">
                              <a:alpha val="100000"/>
                            </a:srgbClr>
                          </a:solidFill>
                          <a:latin typeface="微软雅黑"/>
                          <a:ea typeface="微软雅黑"/>
                          <a:cs typeface="微软雅黑"/>
                        </a:rPr>
                        <a:t>2.9</a:t>
                      </a:r>
                      <a:r>
                        <a:rPr sz="900" spc="20">
                          <a:solidFill>
                            <a:srgbClr val="595959">
                              <a:alpha val="100000"/>
                            </a:srgbClr>
                          </a:solidFill>
                          <a:latin typeface="微软雅黑"/>
                          <a:ea typeface="微软雅黑"/>
                          <a:cs typeface="微软雅黑"/>
                        </a:rPr>
                        <a:t>%</a:t>
                      </a:r>
                      <a:r>
                        <a:rPr sz="900" spc="0">
                          <a:solidFill>
                            <a:srgbClr val="595959">
                              <a:alpha val="100000"/>
                            </a:srgbClr>
                          </a:solidFill>
                          <a:latin typeface="微软雅黑"/>
                          <a:ea typeface="微软雅黑"/>
                          <a:cs typeface="微软雅黑"/>
                        </a:rPr>
                        <a:t> </a:t>
                      </a:r>
                      <a:r>
                        <a:rPr sz="900" spc="40">
                          <a:solidFill>
                            <a:srgbClr val="595959">
                              <a:alpha val="100000"/>
                            </a:srgbClr>
                          </a:solidFill>
                          <a:latin typeface="微软雅黑"/>
                          <a:ea typeface="微软雅黑"/>
                          <a:cs typeface="微软雅黑"/>
                        </a:rPr>
                        <a:t>5.1</a:t>
                      </a:r>
                      <a:r>
                        <a:rPr sz="900" spc="20">
                          <a:solidFill>
                            <a:srgbClr val="595959">
                              <a:alpha val="100000"/>
                            </a:srgbClr>
                          </a:solidFill>
                          <a:latin typeface="微软雅黑"/>
                          <a:ea typeface="微软雅黑"/>
                          <a:cs typeface="微软雅黑"/>
                        </a:rPr>
                        <a:t>%</a:t>
                      </a:r>
                      <a:endParaRPr lang="en-US" altLang="en-US" sz="900"/>
                    </a:p>
                    <a:p>
                      <a:pPr marL="130175" algn="l" rtl="0" eaLnBrk="0">
                        <a:lnSpc>
                          <a:spcPts val="1290"/>
                        </a:lnSpc>
                        <a:spcBef>
                          <a:spcPts val="545"/>
                        </a:spcBef>
                      </a:pPr>
                      <a:r>
                        <a:rPr sz="900" spc="40">
                          <a:solidFill>
                            <a:srgbClr val="595959">
                              <a:alpha val="100000"/>
                            </a:srgbClr>
                          </a:solidFill>
                          <a:latin typeface="微软雅黑"/>
                          <a:ea typeface="微软雅黑"/>
                          <a:cs typeface="微软雅黑"/>
                        </a:rPr>
                        <a:t>12.2</a:t>
                      </a:r>
                      <a:r>
                        <a:rPr sz="900" spc="30">
                          <a:solidFill>
                            <a:srgbClr val="595959">
                              <a:alpha val="100000"/>
                            </a:srgbClr>
                          </a:solidFill>
                          <a:latin typeface="微软雅黑"/>
                          <a:ea typeface="微软雅黑"/>
                          <a:cs typeface="微软雅黑"/>
                        </a:rPr>
                        <a:t>%</a:t>
                      </a:r>
                      <a:endParaRPr lang="en-US" altLang="en-US" sz="900"/>
                    </a:p>
                    <a:p>
                      <a:pPr algn="l" rtl="0" eaLnBrk="0">
                        <a:lnSpc>
                          <a:spcPct val="183000"/>
                        </a:lnSpc>
                      </a:pPr>
                      <a:endParaRPr lang="en-US" altLang="en-US" sz="1000"/>
                    </a:p>
                    <a:p>
                      <a:pPr marL="130175" algn="l" rtl="0" eaLnBrk="0">
                        <a:lnSpc>
                          <a:spcPts val="1290"/>
                        </a:lnSpc>
                        <a:spcBef>
                          <a:spcPts val="280"/>
                        </a:spcBef>
                      </a:pPr>
                      <a:r>
                        <a:rPr sz="900" spc="40">
                          <a:solidFill>
                            <a:srgbClr val="595959">
                              <a:alpha val="100000"/>
                            </a:srgbClr>
                          </a:solidFill>
                          <a:latin typeface="微软雅黑"/>
                          <a:ea typeface="微软雅黑"/>
                          <a:cs typeface="微软雅黑"/>
                        </a:rPr>
                        <a:t>19.5</a:t>
                      </a:r>
                      <a:r>
                        <a:rPr sz="900" spc="30">
                          <a:solidFill>
                            <a:srgbClr val="595959">
                              <a:alpha val="100000"/>
                            </a:srgbClr>
                          </a:solidFill>
                          <a:latin typeface="微软雅黑"/>
                          <a:ea typeface="微软雅黑"/>
                          <a:cs typeface="微软雅黑"/>
                        </a:rPr>
                        <a:t>%</a:t>
                      </a:r>
                      <a:endParaRPr lang="en-US" altLang="en-US" sz="900"/>
                    </a:p>
                    <a:p>
                      <a:pPr algn="l" rtl="0" eaLnBrk="0">
                        <a:lnSpc>
                          <a:spcPct val="131000"/>
                        </a:lnSpc>
                      </a:pPr>
                      <a:endParaRPr lang="en-US" altLang="en-US" sz="1000"/>
                    </a:p>
                    <a:p>
                      <a:pPr algn="l" rtl="0" eaLnBrk="0">
                        <a:lnSpc>
                          <a:spcPct val="131000"/>
                        </a:lnSpc>
                      </a:pPr>
                      <a:endParaRPr lang="en-US" altLang="en-US" sz="1000"/>
                    </a:p>
                    <a:p>
                      <a:pPr algn="l" rtl="0" eaLnBrk="0">
                        <a:lnSpc>
                          <a:spcPct val="131000"/>
                        </a:lnSpc>
                      </a:pPr>
                      <a:endParaRPr lang="en-US" altLang="en-US" sz="1000"/>
                    </a:p>
                    <a:p>
                      <a:pPr algn="l" rtl="0" eaLnBrk="0">
                        <a:lnSpc>
                          <a:spcPct val="116000"/>
                        </a:lnSpc>
                      </a:pPr>
                      <a:endParaRPr lang="en-US" altLang="en-US" sz="200"/>
                    </a:p>
                    <a:p>
                      <a:pPr marL="128270" algn="l" rtl="0" eaLnBrk="0">
                        <a:lnSpc>
                          <a:spcPts val="1290"/>
                        </a:lnSpc>
                        <a:spcBef>
                          <a:spcPct val="0"/>
                        </a:spcBef>
                      </a:pPr>
                      <a:r>
                        <a:rPr sz="900" spc="50">
                          <a:solidFill>
                            <a:srgbClr val="595959">
                              <a:alpha val="100000"/>
                            </a:srgbClr>
                          </a:solidFill>
                          <a:latin typeface="微软雅黑"/>
                          <a:ea typeface="微软雅黑"/>
                          <a:cs typeface="微软雅黑"/>
                        </a:rPr>
                        <a:t>33.7</a:t>
                      </a:r>
                      <a:r>
                        <a:rPr sz="900" spc="10">
                          <a:solidFill>
                            <a:srgbClr val="595959">
                              <a:alpha val="100000"/>
                            </a:srgbClr>
                          </a:solidFill>
                          <a:latin typeface="微软雅黑"/>
                          <a:ea typeface="微软雅黑"/>
                          <a:cs typeface="微软雅黑"/>
                        </a:rPr>
                        <a:t>%</a:t>
                      </a:r>
                      <a:endParaRPr lang="en-US" altLang="en-US" sz="900"/>
                    </a:p>
                  </a:txBody>
                  <a:tcPr marL="0" marR="0" marT="0" marB="0">
                    <a:lnL>
                      <a:noFill/>
                    </a:lnL>
                    <a:lnR>
                      <a:noFill/>
                    </a:lnR>
                    <a:lnT>
                      <a:noFill/>
                    </a:lnT>
                    <a:lnB>
                      <a:noFill/>
                    </a:lnB>
                  </a:tcPr>
                </a:tc>
              </a:tr>
            </a:tbl>
          </a:graphicData>
        </a:graphic>
      </p:graphicFrame>
      <p:sp>
        <p:nvSpPr>
          <p:cNvPr id="523" name="textbox 523"/>
          <p:cNvSpPr/>
          <p:nvPr/>
        </p:nvSpPr>
        <p:spPr>
          <a:xfrm>
            <a:off x="536900" y="551179"/>
            <a:ext cx="4485640" cy="462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9000"/>
              </a:lnSpc>
            </a:pPr>
            <a:endParaRPr lang="en-US" altLang="en-US" sz="100"/>
          </a:p>
          <a:p>
            <a:pPr marL="12700" algn="l" rtl="0" eaLnBrk="0">
              <a:lnSpc>
                <a:spcPct val="93000"/>
              </a:lnSpc>
            </a:pPr>
            <a:r>
              <a:rPr sz="3100" spc="100">
                <a:solidFill>
                  <a:srgbClr val="8BC53F">
                    <a:alpha val="100000"/>
                  </a:srgbClr>
                </a:solidFill>
                <a:latin typeface="微软雅黑"/>
                <a:ea typeface="微软雅黑"/>
                <a:cs typeface="微软雅黑"/>
              </a:rPr>
              <a:t>两轮电动车品牌竞争格</a:t>
            </a:r>
            <a:r>
              <a:rPr sz="3100" spc="10">
                <a:solidFill>
                  <a:srgbClr val="8BC53F">
                    <a:alpha val="100000"/>
                  </a:srgbClr>
                </a:solidFill>
                <a:latin typeface="微软雅黑"/>
                <a:ea typeface="微软雅黑"/>
                <a:cs typeface="微软雅黑"/>
              </a:rPr>
              <a:t>局</a:t>
            </a:r>
            <a:endParaRPr lang="en-US" altLang="en-US" sz="3100"/>
          </a:p>
        </p:txBody>
      </p:sp>
      <p:sp>
        <p:nvSpPr>
          <p:cNvPr id="524" name="textbox 524"/>
          <p:cNvSpPr/>
          <p:nvPr/>
        </p:nvSpPr>
        <p:spPr>
          <a:xfrm>
            <a:off x="5066309" y="2816021"/>
            <a:ext cx="3458845" cy="4337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387475" indent="-1374775" algn="l" rtl="0" eaLnBrk="0">
              <a:lnSpc>
                <a:spcPct val="103000"/>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2016-2021年中国部分两轮电动车品牌</a:t>
            </a:r>
            <a:r>
              <a:rPr sz="1300" spc="7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市</a:t>
            </a:r>
            <a:r>
              <a:rPr sz="1300" spc="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场</a:t>
            </a:r>
            <a:r>
              <a:rPr sz="1300" spc="0">
                <a:solidFill>
                  <a:srgbClr val="404040">
                    <a:alpha val="100000"/>
                  </a:srgbClr>
                </a:solidFill>
                <a:latin typeface="微软雅黑"/>
                <a:ea typeface="微软雅黑"/>
                <a:cs typeface="微软雅黑"/>
              </a:rPr>
              <a:t> </a:t>
            </a:r>
            <a:r>
              <a:rPr sz="1300" spc="7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占比变</a:t>
            </a:r>
            <a:r>
              <a:rPr sz="1300" spc="4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化</a:t>
            </a:r>
            <a:endParaRPr lang="en-US" altLang="en-US" sz="1300"/>
          </a:p>
        </p:txBody>
      </p:sp>
      <p:graphicFrame>
        <p:nvGraphicFramePr>
          <p:cNvPr id="525" name="table 525"/>
          <p:cNvGraphicFramePr>
            <a:graphicFrameLocks noGrp="1"/>
          </p:cNvGraphicFramePr>
          <p:nvPr/>
        </p:nvGraphicFramePr>
        <p:xfrm>
          <a:off x="5020579" y="5751067"/>
          <a:ext cx="3364229" cy="392430"/>
        </p:xfrm>
        <a:graphic>
          <a:graphicData uri="http://schemas.openxmlformats.org/drawingml/2006/table">
            <a:tbl>
              <a:tblPr/>
              <a:tblGrid>
                <a:gridCol w="436244"/>
                <a:gridCol w="1968500"/>
                <a:gridCol w="542925"/>
                <a:gridCol w="416559"/>
              </a:tblGrid>
              <a:tr h="392429">
                <a:tc>
                  <a:txBody>
                    <a:bodyPr vert="horz" wrap="square"/>
                    <a:lstStyle/>
                    <a:p>
                      <a:pPr algn="l" rtl="0" eaLnBrk="0">
                        <a:lnSpc>
                          <a:spcPct val="91000"/>
                        </a:lnSpc>
                        <a:spcBef>
                          <a:spcPts val="5"/>
                        </a:spcBef>
                      </a:pPr>
                      <a:r>
                        <a:rPr sz="900" spc="60">
                          <a:solidFill>
                            <a:srgbClr val="595959">
                              <a:alpha val="100000"/>
                            </a:srgbClr>
                          </a:solidFill>
                          <a:latin typeface="微软雅黑"/>
                          <a:ea typeface="微软雅黑"/>
                          <a:cs typeface="微软雅黑"/>
                        </a:rPr>
                        <a:t>201</a:t>
                      </a:r>
                      <a:r>
                        <a:rPr sz="900" spc="40">
                          <a:solidFill>
                            <a:srgbClr val="595959">
                              <a:alpha val="100000"/>
                            </a:srgbClr>
                          </a:solidFill>
                          <a:latin typeface="微软雅黑"/>
                          <a:ea typeface="微软雅黑"/>
                          <a:cs typeface="微软雅黑"/>
                        </a:rPr>
                        <a:t>6</a:t>
                      </a:r>
                      <a:endParaRPr lang="en-US" altLang="en-US" sz="900"/>
                    </a:p>
                  </a:txBody>
                  <a:tcPr marL="0" marR="0" marT="742" marB="0">
                    <a:lnL>
                      <a:noFill/>
                    </a:lnL>
                    <a:lnR>
                      <a:noFill/>
                    </a:lnR>
                    <a:lnT>
                      <a:noFill/>
                    </a:lnT>
                    <a:lnB>
                      <a:noFill/>
                    </a:lnB>
                  </a:tcPr>
                </a:tc>
                <a:tc>
                  <a:txBody>
                    <a:bodyPr vert="horz" wrap="square"/>
                    <a:lstStyle/>
                    <a:p>
                      <a:pPr marL="177165" algn="l" rtl="0" eaLnBrk="0">
                        <a:lnSpc>
                          <a:spcPct val="91000"/>
                        </a:lnSpc>
                        <a:spcBef>
                          <a:spcPts val="5"/>
                        </a:spcBef>
                      </a:pPr>
                      <a:r>
                        <a:rPr sz="900" spc="30">
                          <a:solidFill>
                            <a:srgbClr val="595959">
                              <a:alpha val="100000"/>
                            </a:srgbClr>
                          </a:solidFill>
                          <a:latin typeface="微软雅黑"/>
                          <a:ea typeface="微软雅黑"/>
                          <a:cs typeface="微软雅黑"/>
                        </a:rPr>
                        <a:t>2017         2018         20</a:t>
                      </a:r>
                      <a:r>
                        <a:rPr sz="900" spc="20">
                          <a:solidFill>
                            <a:srgbClr val="595959">
                              <a:alpha val="100000"/>
                            </a:srgbClr>
                          </a:solidFill>
                          <a:latin typeface="微软雅黑"/>
                          <a:ea typeface="微软雅黑"/>
                          <a:cs typeface="微软雅黑"/>
                        </a:rPr>
                        <a:t>1</a:t>
                      </a:r>
                      <a:r>
                        <a:rPr sz="900" spc="0">
                          <a:solidFill>
                            <a:srgbClr val="595959">
                              <a:alpha val="100000"/>
                            </a:srgbClr>
                          </a:solidFill>
                          <a:latin typeface="微软雅黑"/>
                          <a:ea typeface="微软雅黑"/>
                          <a:cs typeface="微软雅黑"/>
                        </a:rPr>
                        <a:t>9</a:t>
                      </a:r>
                      <a:endParaRPr lang="en-US" altLang="en-US" sz="900"/>
                    </a:p>
                    <a:p>
                      <a:pPr algn="l" rtl="0" eaLnBrk="0">
                        <a:lnSpc>
                          <a:spcPct val="104000"/>
                        </a:lnSpc>
                      </a:pPr>
                      <a:endParaRPr lang="en-US" altLang="en-US" sz="900"/>
                    </a:p>
                    <a:p>
                      <a:pPr marL="215900" algn="l" rtl="0" eaLnBrk="0">
                        <a:lnSpc>
                          <a:spcPct val="90000"/>
                        </a:lnSpc>
                        <a:spcBef>
                          <a:spcPts val="5"/>
                        </a:spcBef>
                        <a:tabLst>
                          <a:tab pos="248920"/>
                        </a:tabLst>
                      </a:pPr>
                      <a:r>
                        <a:rPr sz="900" spc="0">
                          <a:solidFill>
                            <a:srgbClr val="595959">
                              <a:alpha val="100000"/>
                            </a:srgbClr>
                          </a:solidFill>
                          <a:latin typeface="微软雅黑"/>
                          <a:ea typeface="微软雅黑"/>
                          <a:cs typeface="微软雅黑"/>
                        </a:rPr>
                        <a:t>	</a:t>
                      </a:r>
                      <a:r>
                        <a:rPr sz="900" spc="50">
                          <a:solidFill>
                            <a:srgbClr val="595959">
                              <a:alpha val="100000"/>
                            </a:srgbClr>
                          </a:solidFill>
                          <a:latin typeface="微软雅黑"/>
                          <a:ea typeface="微软雅黑"/>
                          <a:cs typeface="微软雅黑"/>
                        </a:rPr>
                        <a:t>雅迪      爱玛      台铃     </a:t>
                      </a:r>
                      <a:r>
                        <a:rPr sz="900" spc="0">
                          <a:solidFill>
                            <a:srgbClr val="595959">
                              <a:alpha val="100000"/>
                            </a:srgbClr>
                          </a:solidFill>
                          <a:latin typeface="微软雅黑"/>
                          <a:ea typeface="微软雅黑"/>
                          <a:cs typeface="微软雅黑"/>
                        </a:rPr>
                        <a:t> 新日</a:t>
                      </a:r>
                      <a:endParaRPr lang="en-US" altLang="en-US" sz="900"/>
                    </a:p>
                  </a:txBody>
                  <a:tcPr marL="0" marR="0" marT="742" marB="0">
                    <a:lnL>
                      <a:noFill/>
                    </a:lnL>
                    <a:lnR>
                      <a:noFill/>
                    </a:lnR>
                    <a:lnT>
                      <a:noFill/>
                    </a:lnT>
                    <a:lnB>
                      <a:noFill/>
                    </a:lnB>
                  </a:tcPr>
                </a:tc>
                <a:tc>
                  <a:txBody>
                    <a:bodyPr vert="horz" wrap="square"/>
                    <a:lstStyle/>
                    <a:p>
                      <a:pPr marL="49530" algn="l" rtl="0" eaLnBrk="0">
                        <a:lnSpc>
                          <a:spcPct val="72000"/>
                        </a:lnSpc>
                        <a:spcBef>
                          <a:spcPts val="5"/>
                        </a:spcBef>
                      </a:pPr>
                      <a:r>
                        <a:rPr sz="900" spc="60">
                          <a:solidFill>
                            <a:srgbClr val="595959">
                              <a:alpha val="100000"/>
                            </a:srgbClr>
                          </a:solidFill>
                          <a:latin typeface="微软雅黑"/>
                          <a:ea typeface="微软雅黑"/>
                          <a:cs typeface="微软雅黑"/>
                        </a:rPr>
                        <a:t>202</a:t>
                      </a:r>
                      <a:r>
                        <a:rPr sz="900" spc="40">
                          <a:solidFill>
                            <a:srgbClr val="595959">
                              <a:alpha val="100000"/>
                            </a:srgbClr>
                          </a:solidFill>
                          <a:latin typeface="微软雅黑"/>
                          <a:ea typeface="微软雅黑"/>
                          <a:cs typeface="微软雅黑"/>
                        </a:rPr>
                        <a:t>0</a:t>
                      </a:r>
                      <a:endParaRPr lang="en-US" altLang="en-US" sz="900"/>
                    </a:p>
                    <a:p>
                      <a:pPr marL="136525" algn="l" rtl="0" eaLnBrk="0">
                        <a:lnSpc>
                          <a:spcPts val="2300"/>
                        </a:lnSpc>
                        <a:tabLst>
                          <a:tab pos="170180"/>
                        </a:tabLst>
                      </a:pP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绿</a:t>
                      </a:r>
                      <a:r>
                        <a:rPr sz="900" spc="80">
                          <a:solidFill>
                            <a:srgbClr val="595959">
                              <a:alpha val="100000"/>
                            </a:srgbClr>
                          </a:solidFill>
                          <a:latin typeface="微软雅黑"/>
                          <a:ea typeface="微软雅黑"/>
                          <a:cs typeface="微软雅黑"/>
                        </a:rPr>
                        <a:t>源</a:t>
                      </a:r>
                      <a:endParaRPr lang="en-US" altLang="en-US" sz="900"/>
                    </a:p>
                  </a:txBody>
                  <a:tcPr marL="0" marR="0" marT="822" marB="0">
                    <a:lnL>
                      <a:noFill/>
                    </a:lnL>
                    <a:lnR>
                      <a:noFill/>
                    </a:lnR>
                    <a:lnT>
                      <a:noFill/>
                    </a:lnT>
                    <a:lnB>
                      <a:noFill/>
                    </a:lnB>
                  </a:tcPr>
                </a:tc>
                <a:tc>
                  <a:txBody>
                    <a:bodyPr vert="horz" wrap="square"/>
                    <a:lstStyle/>
                    <a:p>
                      <a:pPr marL="120015" algn="l" rtl="0" eaLnBrk="0">
                        <a:lnSpc>
                          <a:spcPct val="91000"/>
                        </a:lnSpc>
                        <a:spcBef>
                          <a:spcPts val="5"/>
                        </a:spcBef>
                      </a:pPr>
                      <a:r>
                        <a:rPr sz="900" spc="60">
                          <a:solidFill>
                            <a:srgbClr val="595959">
                              <a:alpha val="100000"/>
                            </a:srgbClr>
                          </a:solidFill>
                          <a:latin typeface="微软雅黑"/>
                          <a:ea typeface="微软雅黑"/>
                          <a:cs typeface="微软雅黑"/>
                        </a:rPr>
                        <a:t>202</a:t>
                      </a:r>
                      <a:r>
                        <a:rPr sz="900" spc="40">
                          <a:solidFill>
                            <a:srgbClr val="595959">
                              <a:alpha val="100000"/>
                            </a:srgbClr>
                          </a:solidFill>
                          <a:latin typeface="微软雅黑"/>
                          <a:ea typeface="微软雅黑"/>
                          <a:cs typeface="微软雅黑"/>
                        </a:rPr>
                        <a:t>1</a:t>
                      </a:r>
                      <a:endParaRPr lang="en-US" altLang="en-US" sz="900"/>
                    </a:p>
                  </a:txBody>
                  <a:tcPr marL="0" marR="0" marT="742" marB="0">
                    <a:lnL>
                      <a:noFill/>
                    </a:lnL>
                    <a:lnR>
                      <a:noFill/>
                    </a:lnR>
                    <a:lnT>
                      <a:noFill/>
                    </a:lnT>
                    <a:lnB>
                      <a:noFill/>
                    </a:lnB>
                  </a:tcPr>
                </a:tc>
              </a:tr>
            </a:tbl>
          </a:graphicData>
        </a:graphic>
      </p:graphicFrame>
      <p:pic>
        <p:nvPicPr>
          <p:cNvPr id="526" name="picture 526"/>
          <p:cNvPicPr>
            <a:picLocks noChangeAspect="1"/>
          </p:cNvPicPr>
          <p:nvPr/>
        </p:nvPicPr>
        <p:blipFill>
          <a:blip r:embed="rId4"/>
          <a:stretch>
            <a:fillRect/>
          </a:stretch>
        </p:blipFill>
        <p:spPr>
          <a:xfrm rot="21600000">
            <a:off x="7486257" y="6043607"/>
            <a:ext cx="75410" cy="75409"/>
          </a:xfrm>
          <a:prstGeom prst="rect">
            <a:avLst/>
          </a:prstGeom>
        </p:spPr>
      </p:pic>
      <p:pic>
        <p:nvPicPr>
          <p:cNvPr id="527" name="picture 527"/>
          <p:cNvPicPr>
            <a:picLocks noChangeAspect="1"/>
          </p:cNvPicPr>
          <p:nvPr/>
        </p:nvPicPr>
        <p:blipFill>
          <a:blip r:embed="rId5"/>
          <a:stretch>
            <a:fillRect/>
          </a:stretch>
        </p:blipFill>
        <p:spPr>
          <a:xfrm rot="21600000">
            <a:off x="6988408" y="6043582"/>
            <a:ext cx="75410" cy="75332"/>
          </a:xfrm>
          <a:prstGeom prst="rect">
            <a:avLst/>
          </a:prstGeom>
        </p:spPr>
      </p:pic>
      <p:pic>
        <p:nvPicPr>
          <p:cNvPr id="528" name="picture 528"/>
          <p:cNvPicPr>
            <a:picLocks noChangeAspect="1"/>
          </p:cNvPicPr>
          <p:nvPr/>
        </p:nvPicPr>
        <p:blipFill>
          <a:blip r:embed="rId6"/>
          <a:stretch>
            <a:fillRect/>
          </a:stretch>
        </p:blipFill>
        <p:spPr>
          <a:xfrm rot="21600000">
            <a:off x="6023754" y="6043582"/>
            <a:ext cx="75409" cy="75332"/>
          </a:xfrm>
          <a:prstGeom prst="rect">
            <a:avLst/>
          </a:prstGeom>
        </p:spPr>
      </p:pic>
      <p:pic>
        <p:nvPicPr>
          <p:cNvPr id="529" name="picture 529"/>
          <p:cNvPicPr>
            <a:picLocks noChangeAspect="1"/>
          </p:cNvPicPr>
          <p:nvPr/>
        </p:nvPicPr>
        <p:blipFill>
          <a:blip r:embed="rId7"/>
          <a:stretch>
            <a:fillRect/>
          </a:stretch>
        </p:blipFill>
        <p:spPr>
          <a:xfrm rot="21600000">
            <a:off x="5597109" y="6043582"/>
            <a:ext cx="75409" cy="75332"/>
          </a:xfrm>
          <a:prstGeom prst="rect">
            <a:avLst/>
          </a:prstGeom>
        </p:spPr>
      </p:pic>
      <p:sp>
        <p:nvSpPr>
          <p:cNvPr id="530" name="textbox 530"/>
          <p:cNvSpPr/>
          <p:nvPr/>
        </p:nvSpPr>
        <p:spPr>
          <a:xfrm>
            <a:off x="828392" y="2788411"/>
            <a:ext cx="3476625"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6000"/>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2021年中国两轮电动车主要品牌销量与排</a:t>
            </a:r>
            <a:r>
              <a:rPr sz="1300" spc="2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名</a:t>
            </a:r>
            <a:endParaRPr lang="en-US" altLang="en-US" sz="1300"/>
          </a:p>
        </p:txBody>
      </p:sp>
      <p:sp>
        <p:nvSpPr>
          <p:cNvPr id="540" name="textbox 540"/>
          <p:cNvSpPr/>
          <p:nvPr/>
        </p:nvSpPr>
        <p:spPr>
          <a:xfrm>
            <a:off x="1823848" y="6007988"/>
            <a:ext cx="1032510" cy="1612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88265" algn="l" rtl="0" eaLnBrk="0">
              <a:lnSpc>
                <a:spcPct val="99000"/>
              </a:lnSpc>
              <a:tabLst>
                <a:tab pos="128905"/>
              </a:tabLst>
            </a:pPr>
            <a:r>
              <a:rPr sz="900" spc="0">
                <a:solidFill>
                  <a:srgbClr val="595959">
                    <a:alpha val="100000"/>
                  </a:srgbClr>
                </a:solidFill>
                <a:latin typeface="微软雅黑"/>
                <a:ea typeface="微软雅黑"/>
                <a:cs typeface="微软雅黑"/>
              </a:rPr>
              <a:t>	</a:t>
            </a:r>
            <a:r>
              <a:rPr sz="900" spc="210">
                <a:solidFill>
                  <a:srgbClr val="595959">
                    <a:alpha val="100000"/>
                  </a:srgbClr>
                </a:solidFill>
                <a:latin typeface="微软雅黑"/>
                <a:ea typeface="微软雅黑"/>
                <a:cs typeface="微软雅黑"/>
              </a:rPr>
              <a:t>品牌销量(辆</a:t>
            </a:r>
            <a:r>
              <a:rPr sz="900" spc="160">
                <a:solidFill>
                  <a:srgbClr val="595959">
                    <a:alpha val="100000"/>
                  </a:srgbClr>
                </a:solidFill>
                <a:latin typeface="微软雅黑"/>
                <a:ea typeface="微软雅黑"/>
                <a:cs typeface="微软雅黑"/>
              </a:rPr>
              <a:t>)</a:t>
            </a:r>
            <a:endParaRPr lang="en-US" altLang="en-US" sz="900"/>
          </a:p>
        </p:txBody>
      </p:sp>
      <p:pic>
        <p:nvPicPr>
          <p:cNvPr id="541" name="picture 541"/>
          <p:cNvPicPr>
            <a:picLocks noChangeAspect="1"/>
          </p:cNvPicPr>
          <p:nvPr/>
        </p:nvPicPr>
        <p:blipFill>
          <a:blip r:embed="rId8"/>
          <a:stretch>
            <a:fillRect/>
          </a:stretch>
        </p:blipFill>
        <p:spPr>
          <a:xfrm rot="21600000">
            <a:off x="1836548" y="6043606"/>
            <a:ext cx="75409" cy="75409"/>
          </a:xfrm>
          <a:prstGeom prst="rect">
            <a:avLst/>
          </a:prstGeom>
        </p:spPr>
      </p:pic>
      <p:sp>
        <p:nvSpPr>
          <p:cNvPr id="542" name="textbox 542"/>
          <p:cNvSpPr/>
          <p:nvPr/>
        </p:nvSpPr>
        <p:spPr>
          <a:xfrm>
            <a:off x="2195522" y="3002483"/>
            <a:ext cx="734694" cy="215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6000"/>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变化情</a:t>
            </a:r>
            <a:r>
              <a:rPr sz="1300" spc="8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况</a:t>
            </a:r>
            <a:endParaRPr lang="en-US" altLang="en-US" sz="1300"/>
          </a:p>
        </p:txBody>
      </p:sp>
      <p:sp>
        <p:nvSpPr>
          <p:cNvPr id="544" name="textbox 544"/>
          <p:cNvSpPr/>
          <p:nvPr/>
        </p:nvSpPr>
        <p:spPr>
          <a:xfrm>
            <a:off x="3954630" y="3130168"/>
            <a:ext cx="532130" cy="1612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algn="l" rtl="0" eaLnBrk="0">
              <a:lnSpc>
                <a:spcPct val="99000"/>
              </a:lnSpc>
            </a:pPr>
            <a:r>
              <a:rPr sz="900" spc="100">
                <a:solidFill>
                  <a:srgbClr val="404040">
                    <a:alpha val="100000"/>
                  </a:srgbClr>
                </a:solidFill>
                <a:latin typeface="微软雅黑"/>
                <a:ea typeface="微软雅黑"/>
                <a:cs typeface="微软雅黑"/>
              </a:rPr>
              <a:t>排名变</a:t>
            </a:r>
            <a:r>
              <a:rPr sz="900" spc="80">
                <a:solidFill>
                  <a:srgbClr val="404040">
                    <a:alpha val="100000"/>
                  </a:srgbClr>
                </a:solidFill>
                <a:latin typeface="微软雅黑"/>
                <a:ea typeface="微软雅黑"/>
                <a:cs typeface="微软雅黑"/>
              </a:rPr>
              <a:t>化</a:t>
            </a:r>
            <a:endParaRPr lang="en-US" altLang="en-US" sz="900"/>
          </a:p>
        </p:txBody>
      </p:sp>
      <p:sp>
        <p:nvSpPr>
          <p:cNvPr id="545" name="textbox 545"/>
          <p:cNvSpPr/>
          <p:nvPr/>
        </p:nvSpPr>
        <p:spPr>
          <a:xfrm>
            <a:off x="5624179" y="4256913"/>
            <a:ext cx="311784"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50">
                <a:solidFill>
                  <a:srgbClr val="595959">
                    <a:alpha val="100000"/>
                  </a:srgbClr>
                </a:solidFill>
                <a:latin typeface="微软雅黑"/>
                <a:ea typeface="微软雅黑"/>
                <a:cs typeface="微软雅黑"/>
              </a:rPr>
              <a:t>2.1</a:t>
            </a:r>
            <a:r>
              <a:rPr sz="900" spc="20">
                <a:solidFill>
                  <a:srgbClr val="595959">
                    <a:alpha val="100000"/>
                  </a:srgbClr>
                </a:solidFill>
                <a:latin typeface="微软雅黑"/>
                <a:ea typeface="微软雅黑"/>
                <a:cs typeface="微软雅黑"/>
              </a:rPr>
              <a:t>%</a:t>
            </a:r>
            <a:endParaRPr lang="en-US" altLang="en-US" sz="900"/>
          </a:p>
        </p:txBody>
      </p:sp>
      <p:sp>
        <p:nvSpPr>
          <p:cNvPr id="546" name="textbox 546"/>
          <p:cNvSpPr/>
          <p:nvPr/>
        </p:nvSpPr>
        <p:spPr>
          <a:xfrm>
            <a:off x="6237748" y="4067936"/>
            <a:ext cx="311784"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50">
                <a:solidFill>
                  <a:srgbClr val="595959">
                    <a:alpha val="100000"/>
                  </a:srgbClr>
                </a:solidFill>
                <a:latin typeface="微软雅黑"/>
                <a:ea typeface="微软雅黑"/>
                <a:cs typeface="微软雅黑"/>
              </a:rPr>
              <a:t>2.5</a:t>
            </a:r>
            <a:r>
              <a:rPr sz="900" spc="20">
                <a:solidFill>
                  <a:srgbClr val="595959">
                    <a:alpha val="100000"/>
                  </a:srgbClr>
                </a:solidFill>
                <a:latin typeface="微软雅黑"/>
                <a:ea typeface="微软雅黑"/>
                <a:cs typeface="微软雅黑"/>
              </a:rPr>
              <a:t>%</a:t>
            </a:r>
            <a:endParaRPr lang="en-US" altLang="en-US" sz="900"/>
          </a:p>
        </p:txBody>
      </p:sp>
      <p:sp>
        <p:nvSpPr>
          <p:cNvPr id="547" name="textbox 547"/>
          <p:cNvSpPr/>
          <p:nvPr/>
        </p:nvSpPr>
        <p:spPr>
          <a:xfrm>
            <a:off x="5012897" y="4726304"/>
            <a:ext cx="309245"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50">
                <a:solidFill>
                  <a:srgbClr val="595959">
                    <a:alpha val="100000"/>
                  </a:srgbClr>
                </a:solidFill>
                <a:latin typeface="微软雅黑"/>
                <a:ea typeface="微软雅黑"/>
                <a:cs typeface="微软雅黑"/>
              </a:rPr>
              <a:t>3.0</a:t>
            </a:r>
            <a:r>
              <a:rPr sz="900" spc="10">
                <a:solidFill>
                  <a:srgbClr val="595959">
                    <a:alpha val="100000"/>
                  </a:srgbClr>
                </a:solidFill>
                <a:latin typeface="微软雅黑"/>
                <a:ea typeface="微软雅黑"/>
                <a:cs typeface="微软雅黑"/>
              </a:rPr>
              <a:t>%</a:t>
            </a:r>
            <a:endParaRPr lang="en-US" altLang="en-US" sz="900"/>
          </a:p>
        </p:txBody>
      </p:sp>
      <p:sp>
        <p:nvSpPr>
          <p:cNvPr id="548" name="textbox 548"/>
          <p:cNvSpPr/>
          <p:nvPr/>
        </p:nvSpPr>
        <p:spPr>
          <a:xfrm>
            <a:off x="5015183" y="4659248"/>
            <a:ext cx="307340"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40">
                <a:solidFill>
                  <a:srgbClr val="595959">
                    <a:alpha val="100000"/>
                  </a:srgbClr>
                </a:solidFill>
                <a:latin typeface="微软雅黑"/>
                <a:ea typeface="微软雅黑"/>
                <a:cs typeface="微软雅黑"/>
              </a:rPr>
              <a:t>1.3</a:t>
            </a:r>
            <a:r>
              <a:rPr sz="900" spc="20">
                <a:solidFill>
                  <a:srgbClr val="595959">
                    <a:alpha val="100000"/>
                  </a:srgbClr>
                </a:solidFill>
                <a:latin typeface="微软雅黑"/>
                <a:ea typeface="微软雅黑"/>
                <a:cs typeface="微软雅黑"/>
              </a:rPr>
              <a:t>%</a:t>
            </a:r>
            <a:endParaRPr lang="en-US" altLang="en-US" sz="900"/>
          </a:p>
        </p:txBody>
      </p:sp>
      <p:pic>
        <p:nvPicPr>
          <p:cNvPr id="550" name="picture 550"/>
          <p:cNvPicPr>
            <a:picLocks noChangeAspect="1"/>
          </p:cNvPicPr>
          <p:nvPr/>
        </p:nvPicPr>
        <p:blipFill>
          <a:blip r:embed="rId9"/>
          <a:stretch>
            <a:fillRect/>
          </a:stretch>
        </p:blipFill>
        <p:spPr>
          <a:xfrm rot="21600000">
            <a:off x="4185079" y="5634728"/>
            <a:ext cx="76200" cy="180000"/>
          </a:xfrm>
          <a:prstGeom prst="rect">
            <a:avLst/>
          </a:prstGeom>
        </p:spPr>
      </p:pic>
      <p:sp>
        <p:nvSpPr>
          <p:cNvPr id="551" name="rect"/>
          <p:cNvSpPr/>
          <p:nvPr/>
        </p:nvSpPr>
        <p:spPr>
          <a:xfrm>
            <a:off x="663303" y="3590279"/>
            <a:ext cx="3841717" cy="3175"/>
          </a:xfrm>
          <a:prstGeom prst="rect">
            <a:avLst/>
          </a:prstGeom>
          <a:solidFill>
            <a:srgbClr val="59595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2" name="rect"/>
          <p:cNvSpPr/>
          <p:nvPr/>
        </p:nvSpPr>
        <p:spPr>
          <a:xfrm>
            <a:off x="663303" y="3770279"/>
            <a:ext cx="3841717" cy="3175"/>
          </a:xfrm>
          <a:prstGeom prst="rect">
            <a:avLst/>
          </a:prstGeom>
          <a:solidFill>
            <a:srgbClr val="59595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3" name="path"/>
          <p:cNvSpPr/>
          <p:nvPr/>
        </p:nvSpPr>
        <p:spPr>
          <a:xfrm>
            <a:off x="4856162" y="5618972"/>
            <a:ext cx="3681411" cy="3175"/>
          </a:xfrm>
          <a:custGeom>
            <a:rect l="0" t="0" r="0" b="0"/>
            <a:pathLst>
              <a:path w="5797" h="5">
                <a:moveTo>
                  <a:pt x="0" y="2"/>
                </a:moveTo>
                <a:lnTo>
                  <a:pt x="5797" y="2"/>
                </a:lnTo>
              </a:path>
            </a:pathLst>
          </a:custGeom>
          <a:noFill/>
          <a:ln w="3175" cap="flat">
            <a:solidFill>
              <a:srgbClr val="595959">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5" name="rect"/>
          <p:cNvSpPr/>
          <p:nvPr/>
        </p:nvSpPr>
        <p:spPr>
          <a:xfrm>
            <a:off x="6541683" y="6043607"/>
            <a:ext cx="75410" cy="75409"/>
          </a:xfrm>
          <a:prstGeom prst="rect">
            <a:avLst/>
          </a:prstGeom>
          <a:solidFill>
            <a:srgbClr val="65AF4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6" name="rect"/>
          <p:cNvSpPr/>
          <p:nvPr/>
        </p:nvSpPr>
        <p:spPr>
          <a:xfrm>
            <a:off x="4133179" y="3460871"/>
            <a:ext cx="179999" cy="19051"/>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7" name="rect"/>
          <p:cNvSpPr/>
          <p:nvPr/>
        </p:nvSpPr>
        <p:spPr>
          <a:xfrm>
            <a:off x="4133179" y="3672343"/>
            <a:ext cx="179999" cy="19050"/>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8" name="rect"/>
          <p:cNvSpPr/>
          <p:nvPr/>
        </p:nvSpPr>
        <p:spPr>
          <a:xfrm>
            <a:off x="4133179" y="3879394"/>
            <a:ext cx="179999" cy="19050"/>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9" name="textbox 559"/>
          <p:cNvSpPr/>
          <p:nvPr/>
        </p:nvSpPr>
        <p:spPr>
          <a:xfrm>
            <a:off x="528721" y="1107744"/>
            <a:ext cx="8100694" cy="1358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5240" algn="l" rtl="0" eaLnBrk="0">
              <a:lnSpc>
                <a:spcPct val="90000"/>
              </a:lnSpc>
            </a:pPr>
            <a:r>
              <a:rPr sz="2400" spc="-10">
                <a:solidFill>
                  <a:srgbClr val="595959">
                    <a:alpha val="100000"/>
                  </a:srgbClr>
                </a:solidFill>
                <a:latin typeface="微软雅黑"/>
                <a:ea typeface="微软雅黑"/>
                <a:cs typeface="微软雅黑"/>
              </a:rPr>
              <a:t>传统品牌</a:t>
            </a:r>
            <a:r>
              <a:rPr sz="2400" spc="0">
                <a:solidFill>
                  <a:srgbClr val="595959">
                    <a:alpha val="100000"/>
                  </a:srgbClr>
                </a:solidFill>
                <a:latin typeface="微软雅黑"/>
                <a:ea typeface="微软雅黑"/>
                <a:cs typeface="微软雅黑"/>
              </a:rPr>
              <a:t>低价段车型集中，中高价位智能产品市场空间更大</a:t>
            </a:r>
            <a:endParaRPr lang="en-US" altLang="en-US" sz="2400"/>
          </a:p>
          <a:p>
            <a:pPr algn="l" rtl="0" eaLnBrk="0">
              <a:lnSpc>
                <a:spcPct val="103000"/>
              </a:lnSpc>
            </a:pPr>
            <a:endParaRPr lang="en-US" altLang="en-US" sz="700"/>
          </a:p>
          <a:p>
            <a:pPr marL="12700" indent="20320" algn="l" rtl="0" eaLnBrk="0">
              <a:lnSpc>
                <a:spcPct val="122000"/>
              </a:lnSpc>
              <a:spcBef>
                <a:spcPts val="5"/>
              </a:spcBef>
            </a:pPr>
            <a:r>
              <a:rPr sz="1200" spc="-10">
                <a:solidFill>
                  <a:srgbClr val="595959">
                    <a:alpha val="100000"/>
                  </a:srgbClr>
                </a:solidFill>
                <a:latin typeface="微软雅黑"/>
                <a:ea typeface="微软雅黑"/>
                <a:cs typeface="微软雅黑"/>
              </a:rPr>
              <a:t>目前，两轮电动车低价格段车型比较集中</a:t>
            </a:r>
            <a:r>
              <a:rPr sz="1200" spc="0">
                <a:solidFill>
                  <a:srgbClr val="595959">
                    <a:alpha val="100000"/>
                  </a:srgbClr>
                </a:solidFill>
                <a:latin typeface="微软雅黑"/>
                <a:ea typeface="微软雅黑"/>
                <a:cs typeface="微软雅黑"/>
              </a:rPr>
              <a:t>，以传统品牌为主，低端经济车型、性价比车型、性能车型常常是传统品牌的热 </a:t>
            </a:r>
            <a:r>
              <a:rPr sz="1200" spc="-20">
                <a:solidFill>
                  <a:srgbClr val="595959">
                    <a:alpha val="100000"/>
                  </a:srgbClr>
                </a:solidFill>
                <a:latin typeface="微软雅黑"/>
                <a:ea typeface="微软雅黑"/>
                <a:cs typeface="微软雅黑"/>
              </a:rPr>
              <a:t>销主力车型； 随着两轮电动车的智能化发展， 雅迪、爱玛、台铃、新日等传统</a:t>
            </a:r>
            <a:r>
              <a:rPr sz="1200" spc="-10">
                <a:solidFill>
                  <a:srgbClr val="595959">
                    <a:alpha val="100000"/>
                  </a:srgbClr>
                </a:solidFill>
                <a:latin typeface="微软雅黑"/>
                <a:ea typeface="微软雅黑"/>
                <a:cs typeface="微软雅黑"/>
              </a:rPr>
              <a:t>品</a:t>
            </a:r>
            <a:r>
              <a:rPr sz="1200" spc="0">
                <a:solidFill>
                  <a:srgbClr val="595959">
                    <a:alpha val="100000"/>
                  </a:srgbClr>
                </a:solidFill>
                <a:latin typeface="微软雅黑"/>
                <a:ea typeface="微软雅黑"/>
                <a:cs typeface="微软雅黑"/>
              </a:rPr>
              <a:t>牌也大力推出“智”版车型。新势力品牌 </a:t>
            </a:r>
            <a:r>
              <a:rPr sz="1200" spc="-20">
                <a:solidFill>
                  <a:srgbClr val="595959">
                    <a:alpha val="100000"/>
                  </a:srgbClr>
                </a:solidFill>
                <a:latin typeface="微软雅黑"/>
                <a:ea typeface="微软雅黑"/>
                <a:cs typeface="微软雅黑"/>
              </a:rPr>
              <a:t>如小牛、九号则以智能化车型为主，价格相对较高，市场销售规模远不及低价段车型规模 ，未来价格相对适中、  兼具</a:t>
            </a:r>
            <a:r>
              <a:rPr sz="1200" spc="-10">
                <a:solidFill>
                  <a:srgbClr val="595959">
                    <a:alpha val="100000"/>
                  </a:srgbClr>
                </a:solidFill>
                <a:latin typeface="微软雅黑"/>
                <a:ea typeface="微软雅黑"/>
                <a:cs typeface="微软雅黑"/>
              </a:rPr>
              <a:t>性</a:t>
            </a:r>
            <a:r>
              <a:rPr sz="1200" spc="0">
                <a:solidFill>
                  <a:srgbClr val="595959">
                    <a:alpha val="100000"/>
                  </a:srgbClr>
                </a:solidFill>
                <a:latin typeface="微软雅黑"/>
                <a:ea typeface="微软雅黑"/>
                <a:cs typeface="微软雅黑"/>
              </a:rPr>
              <a:t>能 </a:t>
            </a:r>
            <a:r>
              <a:rPr sz="1200" spc="-20">
                <a:solidFill>
                  <a:srgbClr val="595959">
                    <a:alpha val="100000"/>
                  </a:srgbClr>
                </a:solidFill>
                <a:latin typeface="微软雅黑"/>
                <a:ea typeface="微软雅黑"/>
                <a:cs typeface="微软雅黑"/>
              </a:rPr>
              <a:t>与智能的车型市场</a:t>
            </a:r>
            <a:r>
              <a:rPr sz="1200" spc="-10">
                <a:solidFill>
                  <a:srgbClr val="595959">
                    <a:alpha val="100000"/>
                  </a:srgbClr>
                </a:solidFill>
                <a:latin typeface="微软雅黑"/>
                <a:ea typeface="微软雅黑"/>
                <a:cs typeface="微软雅黑"/>
              </a:rPr>
              <a:t>空</a:t>
            </a:r>
            <a:r>
              <a:rPr sz="1200" spc="0">
                <a:solidFill>
                  <a:srgbClr val="595959">
                    <a:alpha val="100000"/>
                  </a:srgbClr>
                </a:solidFill>
                <a:latin typeface="微软雅黑"/>
                <a:ea typeface="微软雅黑"/>
                <a:cs typeface="微软雅黑"/>
              </a:rPr>
              <a:t>间会更大。</a:t>
            </a:r>
            <a:endParaRPr lang="en-US" altLang="en-US" sz="1200"/>
          </a:p>
        </p:txBody>
      </p:sp>
      <p:grpSp>
        <p:nvGrpSpPr>
          <p:cNvPr id="94" name="group 94"/>
          <p:cNvGrpSpPr/>
          <p:nvPr/>
        </p:nvGrpSpPr>
        <p:grpSpPr>
          <a:xfrm rot="21600000">
            <a:off x="4042189" y="3088080"/>
            <a:ext cx="2516212" cy="2235632"/>
            <a:chExt cx="2516212" cy="2235632"/>
          </a:xfrm>
        </p:grpSpPr>
        <p:sp>
          <p:nvSpPr>
            <p:cNvPr id="560" name="path"/>
            <p:cNvSpPr/>
            <p:nvPr/>
          </p:nvSpPr>
          <p:spPr>
            <a:xfrm>
              <a:off x="706130" y="104512"/>
              <a:ext cx="1810082" cy="1917213"/>
            </a:xfrm>
            <a:custGeom>
              <a:rect l="0" t="0" r="0" b="0"/>
              <a:pathLst>
                <a:path w="2850" h="3019">
                  <a:moveTo>
                    <a:pt x="458" y="2620"/>
                  </a:moveTo>
                  <a:cubicBezTo>
                    <a:pt x="0" y="2221"/>
                    <a:pt x="61" y="1400"/>
                    <a:pt x="595" y="787"/>
                  </a:cubicBezTo>
                  <a:cubicBezTo>
                    <a:pt x="1130" y="173"/>
                    <a:pt x="1934" y="0"/>
                    <a:pt x="2392" y="398"/>
                  </a:cubicBezTo>
                  <a:cubicBezTo>
                    <a:pt x="2850" y="797"/>
                    <a:pt x="2788" y="1618"/>
                    <a:pt x="2254" y="2231"/>
                  </a:cubicBezTo>
                  <a:cubicBezTo>
                    <a:pt x="1720" y="2845"/>
                    <a:pt x="916" y="3019"/>
                    <a:pt x="458" y="2620"/>
                  </a:cubicBezTo>
                </a:path>
              </a:pathLst>
            </a:custGeom>
            <a:solidFill>
              <a:srgbClr val="D2F4FD">
                <a:alpha val="3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1" name="textbox 561"/>
            <p:cNvSpPr/>
            <p:nvPr/>
          </p:nvSpPr>
          <p:spPr>
            <a:xfrm>
              <a:off x="873239" y="-12700"/>
              <a:ext cx="1482089" cy="22612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494665" algn="l" rtl="0" eaLnBrk="0">
                <a:lnSpc>
                  <a:spcPct val="90000"/>
                </a:lnSpc>
              </a:pPr>
              <a:r>
                <a:rPr sz="1200" b="1" spc="-10">
                  <a:solidFill>
                    <a:srgbClr val="1EC8F3">
                      <a:alpha val="100000"/>
                    </a:srgbClr>
                  </a:solidFill>
                  <a:latin typeface="微软雅黑"/>
                  <a:ea typeface="微软雅黑"/>
                  <a:cs typeface="微软雅黑"/>
                </a:rPr>
                <a:t>智能</a:t>
              </a:r>
              <a:r>
                <a:rPr sz="1200" b="1" spc="0">
                  <a:solidFill>
                    <a:srgbClr val="1EC8F3">
                      <a:alpha val="100000"/>
                    </a:srgbClr>
                  </a:solidFill>
                  <a:latin typeface="微软雅黑"/>
                  <a:ea typeface="微软雅黑"/>
                  <a:cs typeface="微软雅黑"/>
                </a:rPr>
                <a:t>车型</a:t>
              </a:r>
              <a:endParaRPr lang="en-US" altLang="en-US" sz="1200"/>
            </a:p>
            <a:p>
              <a:pPr marL="436880" algn="l" rtl="0" eaLnBrk="0">
                <a:lnSpc>
                  <a:spcPts val="1290"/>
                </a:lnSpc>
                <a:spcBef>
                  <a:spcPts val="1245"/>
                </a:spcBef>
              </a:pPr>
              <a:r>
                <a:rPr sz="900" spc="0">
                  <a:solidFill>
                    <a:srgbClr val="FFCF00">
                      <a:alpha val="100000"/>
                    </a:srgbClr>
                  </a:solidFill>
                  <a:latin typeface="Arial"/>
                  <a:ea typeface="Arial"/>
                  <a:cs typeface="Arial"/>
                </a:rPr>
                <a:t>•  </a:t>
              </a:r>
              <a:r>
                <a:rPr sz="900" spc="0">
                  <a:solidFill>
                    <a:srgbClr val="FFCF00">
                      <a:alpha val="100000"/>
                    </a:srgbClr>
                  </a:solidFill>
                  <a:latin typeface="微软雅黑"/>
                  <a:ea typeface="微软雅黑"/>
                  <a:cs typeface="微软雅黑"/>
                </a:rPr>
                <a:t>MQi+、  NQi+</a:t>
              </a:r>
              <a:endParaRPr lang="en-US" altLang="en-US" sz="900"/>
            </a:p>
            <a:p>
              <a:pPr marL="436880" algn="l" rtl="0" eaLnBrk="0">
                <a:lnSpc>
                  <a:spcPct val="95000"/>
                </a:lnSpc>
                <a:spcBef>
                  <a:spcPts val="660"/>
                </a:spcBef>
              </a:pPr>
              <a:r>
                <a:rPr sz="900" spc="-10">
                  <a:solidFill>
                    <a:srgbClr val="FFCF00">
                      <a:alpha val="100000"/>
                    </a:srgbClr>
                  </a:solidFill>
                  <a:latin typeface="Arial"/>
                  <a:ea typeface="Arial"/>
                  <a:cs typeface="Arial"/>
                </a:rPr>
                <a:t>•  </a:t>
              </a:r>
              <a:r>
                <a:rPr sz="900" spc="0">
                  <a:solidFill>
                    <a:srgbClr val="FFCF00">
                      <a:alpha val="100000"/>
                    </a:srgbClr>
                  </a:solidFill>
                  <a:latin typeface="微软雅黑"/>
                  <a:ea typeface="微软雅黑"/>
                  <a:cs typeface="微软雅黑"/>
                </a:rPr>
                <a:t>MQis</a:t>
              </a:r>
              <a:r>
                <a:rPr sz="900" spc="-10">
                  <a:solidFill>
                    <a:srgbClr val="FFCF00">
                      <a:alpha val="100000"/>
                    </a:srgbClr>
                  </a:solidFill>
                  <a:latin typeface="微软雅黑"/>
                  <a:ea typeface="微软雅黑"/>
                  <a:cs typeface="微软雅黑"/>
                </a:rPr>
                <a:t>、 </a:t>
              </a:r>
              <a:r>
                <a:rPr sz="900" spc="0">
                  <a:solidFill>
                    <a:srgbClr val="FFCF00">
                      <a:alpha val="100000"/>
                    </a:srgbClr>
                  </a:solidFill>
                  <a:latin typeface="微软雅黑"/>
                  <a:ea typeface="微软雅黑"/>
                  <a:cs typeface="微软雅黑"/>
                </a:rPr>
                <a:t> NQis</a:t>
              </a:r>
              <a:endParaRPr lang="en-US" altLang="en-US" sz="900"/>
            </a:p>
            <a:p>
              <a:pPr algn="l" rtl="0" eaLnBrk="0">
                <a:lnSpc>
                  <a:spcPct val="141000"/>
                </a:lnSpc>
              </a:pPr>
              <a:endParaRPr lang="en-US" altLang="en-US" sz="1000"/>
            </a:p>
            <a:p>
              <a:pPr marL="353060" algn="l" rtl="0" eaLnBrk="0">
                <a:lnSpc>
                  <a:spcPts val="1290"/>
                </a:lnSpc>
                <a:spcBef>
                  <a:spcPts val="275"/>
                </a:spcBef>
              </a:pPr>
              <a:r>
                <a:rPr sz="900" spc="110">
                  <a:solidFill>
                    <a:srgbClr val="FFCF00">
                      <a:alpha val="100000"/>
                    </a:srgbClr>
                  </a:solidFill>
                  <a:latin typeface="Arial"/>
                  <a:ea typeface="Arial"/>
                  <a:cs typeface="Arial"/>
                </a:rPr>
                <a:t>•  </a:t>
              </a:r>
              <a:r>
                <a:rPr sz="900" spc="0">
                  <a:solidFill>
                    <a:srgbClr val="FFCF00">
                      <a:alpha val="100000"/>
                    </a:srgbClr>
                  </a:solidFill>
                  <a:latin typeface="微软雅黑"/>
                  <a:ea typeface="微软雅黑"/>
                  <a:cs typeface="微软雅黑"/>
                </a:rPr>
                <a:t>UQi</a:t>
              </a:r>
              <a:r>
                <a:rPr sz="900" spc="110">
                  <a:solidFill>
                    <a:srgbClr val="FFCF00">
                      <a:alpha val="100000"/>
                    </a:srgbClr>
                  </a:solidFill>
                  <a:latin typeface="微软雅黑"/>
                  <a:ea typeface="微软雅黑"/>
                  <a:cs typeface="微软雅黑"/>
                </a:rPr>
                <a:t>/</a:t>
              </a:r>
              <a:r>
                <a:rPr sz="900" spc="0">
                  <a:solidFill>
                    <a:srgbClr val="FFCF00">
                      <a:alpha val="100000"/>
                    </a:srgbClr>
                  </a:solidFill>
                  <a:latin typeface="微软雅黑"/>
                  <a:ea typeface="微软雅黑"/>
                  <a:cs typeface="微软雅黑"/>
                </a:rPr>
                <a:t>UQis</a:t>
              </a:r>
              <a:r>
                <a:rPr sz="900" spc="110">
                  <a:solidFill>
                    <a:srgbClr val="FFCF00">
                      <a:alpha val="100000"/>
                    </a:srgbClr>
                  </a:solidFill>
                  <a:latin typeface="微软雅黑"/>
                  <a:ea typeface="微软雅黑"/>
                  <a:cs typeface="微软雅黑"/>
                </a:rPr>
                <a:t>/</a:t>
              </a:r>
              <a:r>
                <a:rPr sz="900" spc="0">
                  <a:solidFill>
                    <a:srgbClr val="FFCF00">
                      <a:alpha val="100000"/>
                    </a:srgbClr>
                  </a:solidFill>
                  <a:latin typeface="微软雅黑"/>
                  <a:ea typeface="微软雅黑"/>
                  <a:cs typeface="微软雅黑"/>
                </a:rPr>
                <a:t>UQi</a:t>
              </a:r>
              <a:r>
                <a:rPr sz="900" spc="100">
                  <a:solidFill>
                    <a:srgbClr val="FFCF00">
                      <a:alpha val="100000"/>
                    </a:srgbClr>
                  </a:solidFill>
                  <a:latin typeface="微软雅黑"/>
                  <a:ea typeface="微软雅黑"/>
                  <a:cs typeface="微软雅黑"/>
                </a:rPr>
                <a:t>+</a:t>
              </a:r>
              <a:endParaRPr lang="en-US" altLang="en-US" sz="900"/>
            </a:p>
            <a:p>
              <a:pPr marL="12700" algn="l" rtl="0" eaLnBrk="0">
                <a:lnSpc>
                  <a:spcPct val="99000"/>
                </a:lnSpc>
                <a:spcBef>
                  <a:spcPts val="535"/>
                </a:spcBef>
              </a:pPr>
              <a:r>
                <a:rPr sz="900" spc="90">
                  <a:solidFill>
                    <a:srgbClr val="B2D234">
                      <a:alpha val="100000"/>
                    </a:srgbClr>
                  </a:solidFill>
                  <a:latin typeface="Arial"/>
                  <a:ea typeface="Arial"/>
                  <a:cs typeface="Arial"/>
                </a:rPr>
                <a:t>• </a:t>
              </a:r>
              <a:r>
                <a:rPr sz="900" spc="90">
                  <a:solidFill>
                    <a:srgbClr val="B2D234">
                      <a:alpha val="100000"/>
                    </a:srgbClr>
                  </a:solidFill>
                  <a:latin typeface="微软雅黑"/>
                  <a:ea typeface="微软雅黑"/>
                  <a:cs typeface="微软雅黑"/>
                </a:rPr>
                <a:t>冠智系列   </a:t>
              </a:r>
              <a:r>
                <a:rPr sz="900" spc="90">
                  <a:solidFill>
                    <a:srgbClr val="65AF45">
                      <a:alpha val="100000"/>
                    </a:srgbClr>
                  </a:solidFill>
                  <a:latin typeface="Arial"/>
                  <a:ea typeface="Arial"/>
                  <a:cs typeface="Arial"/>
                </a:rPr>
                <a:t>• </a:t>
              </a:r>
              <a:r>
                <a:rPr sz="900" spc="90">
                  <a:solidFill>
                    <a:srgbClr val="65AF45">
                      <a:alpha val="100000"/>
                    </a:srgbClr>
                  </a:solidFill>
                  <a:latin typeface="微软雅黑"/>
                  <a:ea typeface="微软雅黑"/>
                  <a:cs typeface="微软雅黑"/>
                </a:rPr>
                <a:t>超智</a:t>
              </a:r>
              <a:r>
                <a:rPr sz="900" spc="30">
                  <a:solidFill>
                    <a:srgbClr val="65AF45">
                      <a:alpha val="100000"/>
                    </a:srgbClr>
                  </a:solidFill>
                  <a:latin typeface="微软雅黑"/>
                  <a:ea typeface="微软雅黑"/>
                  <a:cs typeface="微软雅黑"/>
                </a:rPr>
                <a:t>版</a:t>
              </a:r>
              <a:r>
                <a:rPr sz="900" spc="0">
                  <a:solidFill>
                    <a:srgbClr val="65AF45">
                      <a:alpha val="100000"/>
                    </a:srgbClr>
                  </a:solidFill>
                  <a:latin typeface="微软雅黑"/>
                  <a:ea typeface="微软雅黑"/>
                  <a:cs typeface="微软雅黑"/>
                </a:rPr>
                <a:t>N9</a:t>
              </a:r>
              <a:endParaRPr lang="en-US" altLang="en-US" sz="900"/>
            </a:p>
            <a:p>
              <a:pPr marL="93345" algn="l" rtl="0" eaLnBrk="0">
                <a:lnSpc>
                  <a:spcPct val="99000"/>
                </a:lnSpc>
                <a:spcBef>
                  <a:spcPts val="325"/>
                </a:spcBef>
              </a:pPr>
              <a:r>
                <a:rPr sz="900" spc="100">
                  <a:solidFill>
                    <a:srgbClr val="8BC53F">
                      <a:alpha val="100000"/>
                    </a:srgbClr>
                  </a:solidFill>
                  <a:latin typeface="Arial"/>
                  <a:ea typeface="Arial"/>
                  <a:cs typeface="Arial"/>
                </a:rPr>
                <a:t>• </a:t>
              </a:r>
              <a:r>
                <a:rPr sz="900" spc="100">
                  <a:solidFill>
                    <a:srgbClr val="8BC53F">
                      <a:alpha val="100000"/>
                    </a:srgbClr>
                  </a:solidFill>
                  <a:latin typeface="微软雅黑"/>
                  <a:ea typeface="微软雅黑"/>
                  <a:cs typeface="微软雅黑"/>
                </a:rPr>
                <a:t>小爱锂电智行</a:t>
              </a:r>
              <a:r>
                <a:rPr sz="900" spc="60">
                  <a:solidFill>
                    <a:srgbClr val="8BC53F">
                      <a:alpha val="100000"/>
                    </a:srgbClr>
                  </a:solidFill>
                  <a:latin typeface="微软雅黑"/>
                  <a:ea typeface="微软雅黑"/>
                  <a:cs typeface="微软雅黑"/>
                </a:rPr>
                <a:t>版</a:t>
              </a:r>
              <a:endParaRPr lang="en-US" altLang="en-US" sz="900"/>
            </a:p>
            <a:p>
              <a:pPr marL="294640" algn="l" rtl="0" eaLnBrk="0">
                <a:lnSpc>
                  <a:spcPct val="99000"/>
                </a:lnSpc>
                <a:spcBef>
                  <a:spcPts val="325"/>
                </a:spcBef>
              </a:pPr>
              <a:r>
                <a:rPr sz="900" spc="160">
                  <a:solidFill>
                    <a:srgbClr val="1EC8F3">
                      <a:alpha val="100000"/>
                    </a:srgbClr>
                  </a:solidFill>
                  <a:latin typeface="Arial"/>
                  <a:ea typeface="Arial"/>
                  <a:cs typeface="Arial"/>
                </a:rPr>
                <a:t>• </a:t>
              </a:r>
              <a:r>
                <a:rPr sz="900" spc="160">
                  <a:solidFill>
                    <a:srgbClr val="1EC8F3">
                      <a:alpha val="100000"/>
                    </a:srgbClr>
                  </a:solidFill>
                  <a:latin typeface="微软雅黑"/>
                  <a:ea typeface="微软雅黑"/>
                  <a:cs typeface="微软雅黑"/>
                </a:rPr>
                <a:t>华为</a:t>
              </a:r>
              <a:r>
                <a:rPr sz="900" spc="0">
                  <a:solidFill>
                    <a:srgbClr val="1EC8F3">
                      <a:alpha val="100000"/>
                    </a:srgbClr>
                  </a:solidFill>
                  <a:latin typeface="微软雅黑"/>
                  <a:ea typeface="微软雅黑"/>
                  <a:cs typeface="微软雅黑"/>
                </a:rPr>
                <a:t>HiLink</a:t>
              </a:r>
              <a:r>
                <a:rPr sz="900" spc="120">
                  <a:solidFill>
                    <a:srgbClr val="1EC8F3">
                      <a:alpha val="100000"/>
                    </a:srgbClr>
                  </a:solidFill>
                  <a:latin typeface="微软雅黑"/>
                  <a:ea typeface="微软雅黑"/>
                  <a:cs typeface="微软雅黑"/>
                </a:rPr>
                <a:t>版</a:t>
              </a:r>
              <a:endParaRPr lang="en-US" altLang="en-US" sz="900"/>
            </a:p>
            <a:p>
              <a:pPr marL="353695" algn="l" rtl="0" eaLnBrk="0">
                <a:lnSpc>
                  <a:spcPct val="99000"/>
                </a:lnSpc>
                <a:spcBef>
                  <a:spcPts val="320"/>
                </a:spcBef>
              </a:pPr>
              <a:r>
                <a:rPr sz="900" spc="100">
                  <a:solidFill>
                    <a:srgbClr val="B2D234">
                      <a:alpha val="100000"/>
                    </a:srgbClr>
                  </a:solidFill>
                  <a:latin typeface="Arial"/>
                  <a:ea typeface="Arial"/>
                  <a:cs typeface="Arial"/>
                </a:rPr>
                <a:t>• </a:t>
              </a:r>
              <a:r>
                <a:rPr sz="900" spc="100">
                  <a:solidFill>
                    <a:srgbClr val="B2D234">
                      <a:alpha val="100000"/>
                    </a:srgbClr>
                  </a:solidFill>
                  <a:latin typeface="微软雅黑"/>
                  <a:ea typeface="微软雅黑"/>
                  <a:cs typeface="微软雅黑"/>
                </a:rPr>
                <a:t>换电</a:t>
              </a:r>
              <a:r>
                <a:rPr sz="900" spc="60">
                  <a:solidFill>
                    <a:srgbClr val="B2D234">
                      <a:alpha val="100000"/>
                    </a:srgbClr>
                  </a:solidFill>
                  <a:latin typeface="微软雅黑"/>
                  <a:ea typeface="微软雅黑"/>
                  <a:cs typeface="微软雅黑"/>
                </a:rPr>
                <a:t>兽</a:t>
              </a:r>
              <a:endParaRPr lang="en-US" altLang="en-US" sz="900"/>
            </a:p>
            <a:p>
              <a:pPr algn="l" rtl="0" eaLnBrk="0">
                <a:lnSpc>
                  <a:spcPct val="124000"/>
                </a:lnSpc>
              </a:pPr>
              <a:endParaRPr lang="en-US" altLang="en-US" sz="1000"/>
            </a:p>
            <a:p>
              <a:pPr algn="l" rtl="0" eaLnBrk="0">
                <a:lnSpc>
                  <a:spcPct val="112000"/>
                </a:lnSpc>
              </a:pPr>
              <a:endParaRPr lang="en-US" altLang="en-US" sz="200"/>
            </a:p>
            <a:p>
              <a:pPr marL="411480" algn="l" rtl="0" eaLnBrk="0">
                <a:lnSpc>
                  <a:spcPts val="1290"/>
                </a:lnSpc>
                <a:spcBef>
                  <a:spcPct val="0"/>
                </a:spcBef>
              </a:pPr>
              <a:r>
                <a:rPr sz="900" spc="-10">
                  <a:solidFill>
                    <a:srgbClr val="FFCF00">
                      <a:alpha val="100000"/>
                    </a:srgbClr>
                  </a:solidFill>
                  <a:latin typeface="Arial"/>
                  <a:ea typeface="Arial"/>
                  <a:cs typeface="Arial"/>
                </a:rPr>
                <a:t>• </a:t>
              </a:r>
              <a:r>
                <a:rPr sz="900" spc="0">
                  <a:solidFill>
                    <a:srgbClr val="FFCF00">
                      <a:alpha val="100000"/>
                    </a:srgbClr>
                  </a:solidFill>
                  <a:latin typeface="微软雅黑"/>
                  <a:ea typeface="微软雅黑"/>
                  <a:cs typeface="微软雅黑"/>
                </a:rPr>
                <a:t>G</a:t>
              </a:r>
              <a:r>
                <a:rPr sz="900" spc="-10">
                  <a:solidFill>
                    <a:srgbClr val="FFCF00">
                      <a:alpha val="100000"/>
                    </a:srgbClr>
                  </a:solidFill>
                  <a:latin typeface="微软雅黑"/>
                  <a:ea typeface="微软雅黑"/>
                  <a:cs typeface="微软雅黑"/>
                </a:rPr>
                <a:t>1/2/3、  </a:t>
              </a:r>
              <a:r>
                <a:rPr sz="900" spc="0">
                  <a:solidFill>
                    <a:srgbClr val="FFCF00">
                      <a:alpha val="100000"/>
                    </a:srgbClr>
                  </a:solidFill>
                  <a:latin typeface="微软雅黑"/>
                  <a:ea typeface="微软雅黑"/>
                  <a:cs typeface="微软雅黑"/>
                </a:rPr>
                <a:t>F</a:t>
              </a:r>
              <a:r>
                <a:rPr sz="900" spc="-10">
                  <a:solidFill>
                    <a:srgbClr val="FFCF00">
                      <a:alpha val="100000"/>
                    </a:srgbClr>
                  </a:solidFill>
                  <a:latin typeface="微软雅黑"/>
                  <a:ea typeface="微软雅黑"/>
                  <a:cs typeface="微软雅黑"/>
                </a:rPr>
                <a:t>2、  </a:t>
              </a:r>
              <a:r>
                <a:rPr sz="900" spc="0">
                  <a:solidFill>
                    <a:srgbClr val="FFCF00">
                      <a:alpha val="100000"/>
                    </a:srgbClr>
                  </a:solidFill>
                  <a:latin typeface="微软雅黑"/>
                  <a:ea typeface="微软雅黑"/>
                  <a:cs typeface="微软雅黑"/>
                </a:rPr>
                <a:t>F4</a:t>
              </a:r>
              <a:endParaRPr lang="en-US" altLang="en-US" sz="900"/>
            </a:p>
          </p:txBody>
        </p:sp>
        <p:pic>
          <p:nvPicPr>
            <p:cNvPr id="562" name="picture 562"/>
            <p:cNvPicPr>
              <a:picLocks noChangeAspect="1"/>
            </p:cNvPicPr>
            <p:nvPr/>
          </p:nvPicPr>
          <p:blipFill>
            <a:blip r:embed="rId2"/>
            <a:stretch>
              <a:fillRect/>
            </a:stretch>
          </p:blipFill>
          <p:spPr>
            <a:xfrm rot="21600000">
              <a:off x="0" y="479528"/>
              <a:ext cx="873175" cy="76199"/>
            </a:xfrm>
            <a:prstGeom prst="rect">
              <a:avLst/>
            </a:prstGeom>
          </p:spPr>
        </p:pic>
      </p:grpSp>
      <p:grpSp>
        <p:nvGrpSpPr>
          <p:cNvPr id="96" name="group 96"/>
          <p:cNvGrpSpPr/>
          <p:nvPr/>
        </p:nvGrpSpPr>
        <p:grpSpPr>
          <a:xfrm rot="21600000">
            <a:off x="7123920" y="3668543"/>
            <a:ext cx="1293474" cy="919304"/>
            <a:chExt cx="1293474" cy="919304"/>
          </a:xfrm>
        </p:grpSpPr>
        <p:sp>
          <p:nvSpPr>
            <p:cNvPr id="563" name="path"/>
            <p:cNvSpPr/>
            <p:nvPr/>
          </p:nvSpPr>
          <p:spPr>
            <a:xfrm>
              <a:off x="31301" y="47252"/>
              <a:ext cx="1230873" cy="824798"/>
            </a:xfrm>
            <a:custGeom>
              <a:rect l="0" t="0" r="0" b="0"/>
              <a:pathLst>
                <a:path w="1938" h="1298">
                  <a:moveTo>
                    <a:pt x="50" y="796"/>
                  </a:moveTo>
                  <a:cubicBezTo>
                    <a:pt x="0" y="482"/>
                    <a:pt x="370" y="162"/>
                    <a:pt x="878" y="81"/>
                  </a:cubicBezTo>
                  <a:cubicBezTo>
                    <a:pt x="1385" y="0"/>
                    <a:pt x="1837" y="188"/>
                    <a:pt x="1888" y="502"/>
                  </a:cubicBezTo>
                  <a:cubicBezTo>
                    <a:pt x="1938" y="816"/>
                    <a:pt x="1567" y="1136"/>
                    <a:pt x="1060" y="1217"/>
                  </a:cubicBezTo>
                  <a:cubicBezTo>
                    <a:pt x="552" y="1298"/>
                    <a:pt x="100" y="1110"/>
                    <a:pt x="50" y="796"/>
                  </a:cubicBezTo>
                </a:path>
              </a:pathLst>
            </a:custGeom>
            <a:solidFill>
              <a:srgbClr val="FFF5CC">
                <a:alpha val="4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4" name="path"/>
            <p:cNvSpPr/>
            <p:nvPr/>
          </p:nvSpPr>
          <p:spPr>
            <a:xfrm>
              <a:off x="0" y="0"/>
              <a:ext cx="1293474" cy="919304"/>
            </a:xfrm>
            <a:custGeom>
              <a:rect l="0" t="0" r="0" b="0"/>
              <a:pathLst>
                <a:path w="2036" h="1447">
                  <a:moveTo>
                    <a:pt x="99" y="870"/>
                  </a:moveTo>
                  <a:cubicBezTo>
                    <a:pt x="49" y="557"/>
                    <a:pt x="420" y="236"/>
                    <a:pt x="927" y="155"/>
                  </a:cubicBezTo>
                  <a:cubicBezTo>
                    <a:pt x="1435" y="74"/>
                    <a:pt x="1887" y="263"/>
                    <a:pt x="1937" y="576"/>
                  </a:cubicBezTo>
                  <a:cubicBezTo>
                    <a:pt x="1987" y="890"/>
                    <a:pt x="1616" y="1210"/>
                    <a:pt x="1109" y="1292"/>
                  </a:cubicBezTo>
                  <a:cubicBezTo>
                    <a:pt x="601" y="1373"/>
                    <a:pt x="149" y="1184"/>
                    <a:pt x="99" y="870"/>
                  </a:cubicBezTo>
                </a:path>
              </a:pathLst>
            </a:custGeom>
            <a:noFill/>
            <a:ln w="9524" cap="flat">
              <a:solidFill>
                <a:srgbClr val="000000">
                  <a:alpha val="100000"/>
                </a:srgbClr>
              </a:solidFill>
              <a:prstDash val="dash"/>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65" name="picture 565"/>
          <p:cNvPicPr>
            <a:picLocks noChangeAspect="1"/>
          </p:cNvPicPr>
          <p:nvPr/>
        </p:nvPicPr>
        <p:blipFill>
          <a:blip r:embed="rId3"/>
          <a:stretch>
            <a:fillRect/>
          </a:stretch>
        </p:blipFill>
        <p:spPr>
          <a:xfrm rot="21600000">
            <a:off x="6369782" y="4522457"/>
            <a:ext cx="811938" cy="472037"/>
          </a:xfrm>
          <a:prstGeom prst="rect">
            <a:avLst/>
          </a:prstGeom>
        </p:spPr>
      </p:pic>
      <p:sp>
        <p:nvSpPr>
          <p:cNvPr id="566" name="textbox 566"/>
          <p:cNvSpPr/>
          <p:nvPr/>
        </p:nvSpPr>
        <p:spPr>
          <a:xfrm>
            <a:off x="7019526" y="3928871"/>
            <a:ext cx="1381760" cy="23660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405765" algn="l" rtl="0" eaLnBrk="0">
              <a:lnSpc>
                <a:spcPct val="99000"/>
              </a:lnSpc>
            </a:pPr>
            <a:r>
              <a:rPr sz="900" spc="110">
                <a:solidFill>
                  <a:srgbClr val="F38286">
                    <a:alpha val="100000"/>
                  </a:srgbClr>
                </a:solidFill>
                <a:latin typeface="Arial"/>
                <a:ea typeface="Arial"/>
                <a:cs typeface="Arial"/>
              </a:rPr>
              <a:t>• </a:t>
            </a:r>
            <a:r>
              <a:rPr sz="900" spc="110">
                <a:solidFill>
                  <a:srgbClr val="F38286">
                    <a:alpha val="100000"/>
                  </a:srgbClr>
                </a:solidFill>
                <a:latin typeface="微软雅黑"/>
                <a:ea typeface="微软雅黑"/>
                <a:cs typeface="微软雅黑"/>
              </a:rPr>
              <a:t>新</a:t>
            </a:r>
            <a:r>
              <a:rPr sz="900" spc="0">
                <a:solidFill>
                  <a:srgbClr val="F38286">
                    <a:alpha val="100000"/>
                  </a:srgbClr>
                </a:solidFill>
                <a:latin typeface="微软雅黑"/>
                <a:ea typeface="微软雅黑"/>
                <a:cs typeface="微软雅黑"/>
              </a:rPr>
              <a:t>C</a:t>
            </a:r>
            <a:r>
              <a:rPr sz="900" spc="110">
                <a:solidFill>
                  <a:srgbClr val="F38286">
                    <a:alpha val="100000"/>
                  </a:srgbClr>
                </a:solidFill>
                <a:latin typeface="微软雅黑"/>
                <a:ea typeface="微软雅黑"/>
                <a:cs typeface="微软雅黑"/>
              </a:rPr>
              <a:t>系</a:t>
            </a:r>
            <a:r>
              <a:rPr sz="900" spc="90">
                <a:solidFill>
                  <a:srgbClr val="F38286">
                    <a:alpha val="100000"/>
                  </a:srgbClr>
                </a:solidFill>
                <a:latin typeface="微软雅黑"/>
                <a:ea typeface="微软雅黑"/>
                <a:cs typeface="微软雅黑"/>
              </a:rPr>
              <a:t>列</a:t>
            </a:r>
            <a:endParaRPr lang="en-US" altLang="en-US" sz="900"/>
          </a:p>
          <a:p>
            <a:pPr marL="405765" algn="l" rtl="0" eaLnBrk="0">
              <a:lnSpc>
                <a:spcPct val="94000"/>
              </a:lnSpc>
              <a:spcBef>
                <a:spcPts val="120"/>
              </a:spcBef>
            </a:pPr>
            <a:r>
              <a:rPr sz="900" spc="80">
                <a:solidFill>
                  <a:srgbClr val="F38286">
                    <a:alpha val="100000"/>
                  </a:srgbClr>
                </a:solidFill>
                <a:latin typeface="Arial"/>
                <a:ea typeface="Arial"/>
                <a:cs typeface="Arial"/>
              </a:rPr>
              <a:t>•  </a:t>
            </a:r>
            <a:r>
              <a:rPr sz="900" spc="0">
                <a:solidFill>
                  <a:srgbClr val="F38286">
                    <a:alpha val="100000"/>
                  </a:srgbClr>
                </a:solidFill>
                <a:latin typeface="Arial"/>
                <a:ea typeface="Arial"/>
                <a:cs typeface="Arial"/>
              </a:rPr>
              <a:t>BMAX</a:t>
            </a:r>
            <a:r>
              <a:rPr sz="900" spc="80">
                <a:solidFill>
                  <a:srgbClr val="F38286">
                    <a:alpha val="100000"/>
                  </a:srgbClr>
                </a:solidFill>
                <a:latin typeface="微软雅黑"/>
                <a:ea typeface="微软雅黑"/>
                <a:cs typeface="微软雅黑"/>
              </a:rPr>
              <a:t>系</a:t>
            </a:r>
            <a:r>
              <a:rPr sz="900" spc="70">
                <a:solidFill>
                  <a:srgbClr val="F38286">
                    <a:alpha val="100000"/>
                  </a:srgbClr>
                </a:solidFill>
                <a:latin typeface="微软雅黑"/>
                <a:ea typeface="微软雅黑"/>
                <a:cs typeface="微软雅黑"/>
              </a:rPr>
              <a:t>列</a:t>
            </a:r>
            <a:endParaRPr lang="en-US" altLang="en-US" sz="900"/>
          </a:p>
          <a:p>
            <a:pPr marL="405765" algn="l" rtl="0" eaLnBrk="0">
              <a:lnSpc>
                <a:spcPct val="97000"/>
              </a:lnSpc>
              <a:spcBef>
                <a:spcPts val="215"/>
              </a:spcBef>
            </a:pPr>
            <a:r>
              <a:rPr sz="900" spc="150">
                <a:solidFill>
                  <a:srgbClr val="F38286">
                    <a:alpha val="100000"/>
                  </a:srgbClr>
                </a:solidFill>
                <a:latin typeface="Arial"/>
                <a:ea typeface="Arial"/>
                <a:cs typeface="Arial"/>
              </a:rPr>
              <a:t>• </a:t>
            </a:r>
            <a:r>
              <a:rPr sz="900" spc="0">
                <a:solidFill>
                  <a:srgbClr val="F38286">
                    <a:alpha val="100000"/>
                  </a:srgbClr>
                </a:solidFill>
                <a:latin typeface="微软雅黑"/>
                <a:ea typeface="微软雅黑"/>
                <a:cs typeface="微软雅黑"/>
              </a:rPr>
              <a:t>CAN</a:t>
            </a:r>
            <a:r>
              <a:rPr sz="900" spc="150">
                <a:solidFill>
                  <a:srgbClr val="F38286">
                    <a:alpha val="100000"/>
                  </a:srgbClr>
                </a:solidFill>
                <a:latin typeface="微软雅黑"/>
                <a:ea typeface="微软雅黑"/>
                <a:cs typeface="微软雅黑"/>
              </a:rPr>
              <a:t>系</a:t>
            </a:r>
            <a:r>
              <a:rPr sz="900" spc="130">
                <a:solidFill>
                  <a:srgbClr val="F38286">
                    <a:alpha val="100000"/>
                  </a:srgbClr>
                </a:solidFill>
                <a:latin typeface="微软雅黑"/>
                <a:ea typeface="微软雅黑"/>
                <a:cs typeface="微软雅黑"/>
              </a:rPr>
              <a:t>列</a:t>
            </a:r>
            <a:endParaRPr lang="en-US" altLang="en-US" sz="900"/>
          </a:p>
          <a:p>
            <a:pPr algn="l" rtl="0" eaLnBrk="0">
              <a:lnSpc>
                <a:spcPct val="158000"/>
              </a:lnSpc>
            </a:pPr>
            <a:endParaRPr lang="en-US" altLang="en-US" sz="1000"/>
          </a:p>
          <a:p>
            <a:pPr marL="138430" indent="-635" algn="l" rtl="0" eaLnBrk="0">
              <a:lnSpc>
                <a:spcPct val="100000"/>
              </a:lnSpc>
              <a:spcBef>
                <a:spcPts val="370"/>
              </a:spcBef>
            </a:pPr>
            <a:r>
              <a:rPr sz="1200" b="1" spc="-10">
                <a:solidFill>
                  <a:srgbClr val="595959">
                    <a:alpha val="100000"/>
                  </a:srgbClr>
                </a:solidFill>
                <a:latin typeface="微软雅黑"/>
                <a:ea typeface="微软雅黑"/>
                <a:cs typeface="微软雅黑"/>
              </a:rPr>
              <a:t>价格</a:t>
            </a:r>
            <a:r>
              <a:rPr sz="1200" b="1" spc="0">
                <a:solidFill>
                  <a:srgbClr val="595959">
                    <a:alpha val="100000"/>
                  </a:srgbClr>
                </a:solidFill>
                <a:latin typeface="微软雅黑"/>
                <a:ea typeface="微软雅黑"/>
                <a:cs typeface="微软雅黑"/>
              </a:rPr>
              <a:t>适中、兼顾高</a:t>
            </a:r>
            <a:r>
              <a:rPr sz="1200" spc="0">
                <a:solidFill>
                  <a:srgbClr val="595959">
                    <a:alpha val="100000"/>
                  </a:srgbClr>
                </a:solidFill>
                <a:latin typeface="微软雅黑"/>
                <a:ea typeface="微软雅黑"/>
                <a:cs typeface="微软雅黑"/>
              </a:rPr>
              <a:t> </a:t>
            </a:r>
            <a:r>
              <a:rPr sz="1200" b="1" spc="-10">
                <a:solidFill>
                  <a:srgbClr val="595959">
                    <a:alpha val="100000"/>
                  </a:srgbClr>
                </a:solidFill>
                <a:latin typeface="微软雅黑"/>
                <a:ea typeface="微软雅黑"/>
                <a:cs typeface="微软雅黑"/>
              </a:rPr>
              <a:t>性能、</a:t>
            </a:r>
            <a:r>
              <a:rPr sz="1200" b="1" spc="0">
                <a:solidFill>
                  <a:srgbClr val="595959">
                    <a:alpha val="100000"/>
                  </a:srgbClr>
                </a:solidFill>
                <a:latin typeface="微软雅黑"/>
                <a:ea typeface="微软雅黑"/>
                <a:cs typeface="微软雅黑"/>
              </a:rPr>
              <a:t>高智能性的</a:t>
            </a:r>
            <a:r>
              <a:rPr sz="1200" spc="0">
                <a:solidFill>
                  <a:srgbClr val="595959">
                    <a:alpha val="100000"/>
                  </a:srgbClr>
                </a:solidFill>
                <a:latin typeface="微软雅黑"/>
                <a:ea typeface="微软雅黑"/>
                <a:cs typeface="微软雅黑"/>
              </a:rPr>
              <a:t> </a:t>
            </a:r>
            <a:r>
              <a:rPr sz="1200" b="1" spc="-10">
                <a:solidFill>
                  <a:srgbClr val="595959">
                    <a:alpha val="100000"/>
                  </a:srgbClr>
                </a:solidFill>
                <a:latin typeface="微软雅黑"/>
                <a:ea typeface="微软雅黑"/>
                <a:cs typeface="微软雅黑"/>
              </a:rPr>
              <a:t>车型市</a:t>
            </a:r>
            <a:r>
              <a:rPr sz="1200" b="1" spc="0">
                <a:solidFill>
                  <a:srgbClr val="595959">
                    <a:alpha val="100000"/>
                  </a:srgbClr>
                </a:solidFill>
                <a:latin typeface="微软雅黑"/>
                <a:ea typeface="微软雅黑"/>
                <a:cs typeface="微软雅黑"/>
              </a:rPr>
              <a:t>场空间巨大</a:t>
            </a:r>
            <a:endParaRPr lang="en-US" altLang="en-US" sz="1200"/>
          </a:p>
          <a:p>
            <a:pPr algn="l" rtl="0" eaLnBrk="0">
              <a:lnSpc>
                <a:spcPct val="127000"/>
              </a:lnSpc>
            </a:pPr>
            <a:endParaRPr lang="en-US" altLang="en-US" sz="1000"/>
          </a:p>
          <a:p>
            <a:pPr marL="12700" algn="l" rtl="0" eaLnBrk="0">
              <a:lnSpc>
                <a:spcPct val="97000"/>
              </a:lnSpc>
              <a:spcBef>
                <a:spcPts val="275"/>
              </a:spcBef>
            </a:pPr>
            <a:r>
              <a:rPr sz="900" spc="110">
                <a:solidFill>
                  <a:srgbClr val="F38286">
                    <a:alpha val="100000"/>
                  </a:srgbClr>
                </a:solidFill>
                <a:latin typeface="Arial"/>
                <a:ea typeface="Arial"/>
                <a:cs typeface="Arial"/>
              </a:rPr>
              <a:t>• </a:t>
            </a:r>
            <a:r>
              <a:rPr sz="900" spc="0">
                <a:solidFill>
                  <a:srgbClr val="F38286">
                    <a:alpha val="100000"/>
                  </a:srgbClr>
                </a:solidFill>
                <a:latin typeface="微软雅黑"/>
                <a:ea typeface="微软雅黑"/>
                <a:cs typeface="微软雅黑"/>
              </a:rPr>
              <a:t>C</a:t>
            </a:r>
            <a:r>
              <a:rPr sz="900" spc="110">
                <a:solidFill>
                  <a:srgbClr val="F38286">
                    <a:alpha val="100000"/>
                  </a:srgbClr>
                </a:solidFill>
                <a:latin typeface="微软雅黑"/>
                <a:ea typeface="微软雅黑"/>
                <a:cs typeface="微软雅黑"/>
              </a:rPr>
              <a:t>系</a:t>
            </a:r>
            <a:r>
              <a:rPr sz="900" spc="100">
                <a:solidFill>
                  <a:srgbClr val="F38286">
                    <a:alpha val="100000"/>
                  </a:srgbClr>
                </a:solidFill>
                <a:latin typeface="微软雅黑"/>
                <a:ea typeface="微软雅黑"/>
                <a:cs typeface="微软雅黑"/>
              </a:rPr>
              <a:t>列</a:t>
            </a:r>
            <a:endParaRPr lang="en-US" altLang="en-US" sz="900"/>
          </a:p>
          <a:p>
            <a:pPr algn="l" rtl="0" eaLnBrk="0">
              <a:lnSpc>
                <a:spcPct val="150000"/>
              </a:lnSpc>
            </a:pPr>
            <a:endParaRPr lang="en-US" altLang="en-US" sz="1000"/>
          </a:p>
          <a:p>
            <a:pPr marL="27305" algn="l" rtl="0" eaLnBrk="0">
              <a:lnSpc>
                <a:spcPct val="97000"/>
              </a:lnSpc>
              <a:spcBef>
                <a:spcPts val="275"/>
              </a:spcBef>
            </a:pPr>
            <a:r>
              <a:rPr sz="900" spc="110">
                <a:solidFill>
                  <a:srgbClr val="F38286">
                    <a:alpha val="100000"/>
                  </a:srgbClr>
                </a:solidFill>
                <a:latin typeface="Arial"/>
                <a:ea typeface="Arial"/>
                <a:cs typeface="Arial"/>
              </a:rPr>
              <a:t>• </a:t>
            </a:r>
            <a:r>
              <a:rPr sz="900" spc="0">
                <a:solidFill>
                  <a:srgbClr val="F38286">
                    <a:alpha val="100000"/>
                  </a:srgbClr>
                </a:solidFill>
                <a:latin typeface="微软雅黑"/>
                <a:ea typeface="微软雅黑"/>
                <a:cs typeface="微软雅黑"/>
              </a:rPr>
              <a:t>A</a:t>
            </a:r>
            <a:r>
              <a:rPr sz="900" spc="110">
                <a:solidFill>
                  <a:srgbClr val="F38286">
                    <a:alpha val="100000"/>
                  </a:srgbClr>
                </a:solidFill>
                <a:latin typeface="微软雅黑"/>
                <a:ea typeface="微软雅黑"/>
                <a:cs typeface="微软雅黑"/>
              </a:rPr>
              <a:t>系</a:t>
            </a:r>
            <a:r>
              <a:rPr sz="900" spc="100">
                <a:solidFill>
                  <a:srgbClr val="F38286">
                    <a:alpha val="100000"/>
                  </a:srgbClr>
                </a:solidFill>
                <a:latin typeface="微软雅黑"/>
                <a:ea typeface="微软雅黑"/>
                <a:cs typeface="微软雅黑"/>
              </a:rPr>
              <a:t>列</a:t>
            </a:r>
            <a:endParaRPr lang="en-US" altLang="en-US" sz="900"/>
          </a:p>
          <a:p>
            <a:pPr algn="l" rtl="0" eaLnBrk="0">
              <a:lnSpc>
                <a:spcPct val="103000"/>
              </a:lnSpc>
            </a:pPr>
            <a:endParaRPr lang="en-US" altLang="en-US" sz="900"/>
          </a:p>
          <a:p>
            <a:pPr marL="457200" algn="l" rtl="0" eaLnBrk="0">
              <a:lnSpc>
                <a:spcPct val="90000"/>
              </a:lnSpc>
              <a:spcBef>
                <a:spcPct val="0"/>
              </a:spcBef>
            </a:pPr>
            <a:r>
              <a:rPr sz="1200" b="1" spc="-10">
                <a:solidFill>
                  <a:srgbClr val="595959">
                    <a:alpha val="100000"/>
                  </a:srgbClr>
                </a:solidFill>
                <a:latin typeface="微软雅黑"/>
                <a:ea typeface="微软雅黑"/>
                <a:cs typeface="微软雅黑"/>
              </a:rPr>
              <a:t>智能化</a:t>
            </a:r>
            <a:r>
              <a:rPr sz="1200" b="1" spc="0">
                <a:solidFill>
                  <a:srgbClr val="595959">
                    <a:alpha val="100000"/>
                  </a:srgbClr>
                </a:solidFill>
                <a:latin typeface="微软雅黑"/>
                <a:ea typeface="微软雅黑"/>
                <a:cs typeface="微软雅黑"/>
              </a:rPr>
              <a:t>程度高</a:t>
            </a:r>
            <a:endParaRPr lang="en-US" altLang="en-US" sz="1200"/>
          </a:p>
        </p:txBody>
      </p:sp>
      <p:pic>
        <p:nvPicPr>
          <p:cNvPr id="567" name="picture 567"/>
          <p:cNvPicPr>
            <a:picLocks noChangeAspect="1"/>
          </p:cNvPicPr>
          <p:nvPr/>
        </p:nvPicPr>
        <p:blipFill>
          <a:blip r:embed="rId4"/>
          <a:stretch>
            <a:fillRect/>
          </a:stretch>
        </p:blipFill>
        <p:spPr>
          <a:xfrm rot="21600000">
            <a:off x="1349515" y="3749649"/>
            <a:ext cx="2186358" cy="1368102"/>
          </a:xfrm>
          <a:prstGeom prst="rect">
            <a:avLst/>
          </a:prstGeom>
        </p:spPr>
      </p:pic>
      <p:sp>
        <p:nvSpPr>
          <p:cNvPr id="568" name="path"/>
          <p:cNvSpPr/>
          <p:nvPr/>
        </p:nvSpPr>
        <p:spPr>
          <a:xfrm>
            <a:off x="3467858" y="4045415"/>
            <a:ext cx="1323459" cy="814496"/>
          </a:xfrm>
          <a:custGeom>
            <a:rect l="0" t="0" r="0" b="0"/>
            <a:pathLst>
              <a:path w="2084" h="1282">
                <a:moveTo>
                  <a:pt x="68" y="878"/>
                </a:moveTo>
                <a:cubicBezTo>
                  <a:pt x="0" y="596"/>
                  <a:pt x="380" y="261"/>
                  <a:pt x="917" y="130"/>
                </a:cubicBezTo>
                <a:cubicBezTo>
                  <a:pt x="1455" y="0"/>
                  <a:pt x="1946" y="122"/>
                  <a:pt x="2015" y="404"/>
                </a:cubicBezTo>
                <a:cubicBezTo>
                  <a:pt x="2084" y="686"/>
                  <a:pt x="1703" y="1020"/>
                  <a:pt x="1166" y="1151"/>
                </a:cubicBezTo>
                <a:cubicBezTo>
                  <a:pt x="628" y="1282"/>
                  <a:pt x="137" y="1160"/>
                  <a:pt x="68" y="878"/>
                </a:cubicBezTo>
              </a:path>
            </a:pathLst>
          </a:custGeom>
          <a:solidFill>
            <a:srgbClr val="E0F0D9">
              <a:alpha val="3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9" name="path"/>
          <p:cNvSpPr/>
          <p:nvPr/>
        </p:nvSpPr>
        <p:spPr>
          <a:xfrm>
            <a:off x="968250" y="5390036"/>
            <a:ext cx="1410304" cy="838087"/>
          </a:xfrm>
          <a:custGeom>
            <a:rect l="0" t="0" r="0" b="0"/>
            <a:pathLst>
              <a:path w="2220" h="1319">
                <a:moveTo>
                  <a:pt x="85" y="993"/>
                </a:moveTo>
                <a:cubicBezTo>
                  <a:pt x="0" y="730"/>
                  <a:pt x="389" y="368"/>
                  <a:pt x="955" y="184"/>
                </a:cubicBezTo>
                <a:cubicBezTo>
                  <a:pt x="1521" y="0"/>
                  <a:pt x="2050" y="63"/>
                  <a:pt x="2135" y="326"/>
                </a:cubicBezTo>
                <a:cubicBezTo>
                  <a:pt x="2220" y="589"/>
                  <a:pt x="1831" y="951"/>
                  <a:pt x="1265" y="1135"/>
                </a:cubicBezTo>
                <a:cubicBezTo>
                  <a:pt x="699" y="1319"/>
                  <a:pt x="170" y="1255"/>
                  <a:pt x="85" y="993"/>
                </a:cubicBezTo>
              </a:path>
            </a:pathLst>
          </a:custGeom>
          <a:solidFill>
            <a:srgbClr val="F0F6D6">
              <a:alpha val="3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0" name="path"/>
          <p:cNvSpPr/>
          <p:nvPr/>
        </p:nvSpPr>
        <p:spPr>
          <a:xfrm>
            <a:off x="2189669" y="4612773"/>
            <a:ext cx="1982672" cy="1290988"/>
          </a:xfrm>
          <a:custGeom>
            <a:rect l="0" t="0" r="0" b="0"/>
            <a:pathLst>
              <a:path w="3122" h="2032">
                <a:moveTo>
                  <a:pt x="110" y="1369"/>
                </a:moveTo>
                <a:cubicBezTo>
                  <a:pt x="0" y="915"/>
                  <a:pt x="559" y="390"/>
                  <a:pt x="1361" y="195"/>
                </a:cubicBezTo>
                <a:cubicBezTo>
                  <a:pt x="2162" y="0"/>
                  <a:pt x="2901" y="209"/>
                  <a:pt x="3011" y="663"/>
                </a:cubicBezTo>
                <a:cubicBezTo>
                  <a:pt x="3122" y="1117"/>
                  <a:pt x="2562" y="1643"/>
                  <a:pt x="1761" y="1838"/>
                </a:cubicBezTo>
                <a:cubicBezTo>
                  <a:pt x="959" y="2033"/>
                  <a:pt x="220" y="1823"/>
                  <a:pt x="110" y="1369"/>
                </a:cubicBezTo>
              </a:path>
            </a:pathLst>
          </a:custGeom>
          <a:solidFill>
            <a:srgbClr val="E8F3D9">
              <a:alpha val="30196"/>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1" name="textbox 571"/>
          <p:cNvSpPr/>
          <p:nvPr/>
        </p:nvSpPr>
        <p:spPr>
          <a:xfrm>
            <a:off x="842423" y="5566663"/>
            <a:ext cx="1565910" cy="7283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558800" algn="l" rtl="0" eaLnBrk="0">
              <a:lnSpc>
                <a:spcPct val="92000"/>
              </a:lnSpc>
            </a:pPr>
            <a:r>
              <a:rPr sz="900" spc="-10">
                <a:solidFill>
                  <a:srgbClr val="B2D234">
                    <a:alpha val="100000"/>
                  </a:srgbClr>
                </a:solidFill>
                <a:latin typeface="Arial"/>
                <a:ea typeface="Arial"/>
                <a:cs typeface="Arial"/>
              </a:rPr>
              <a:t>•</a:t>
            </a:r>
            <a:r>
              <a:rPr sz="900" spc="0">
                <a:solidFill>
                  <a:srgbClr val="B2D234">
                    <a:alpha val="100000"/>
                  </a:srgbClr>
                </a:solidFill>
                <a:latin typeface="Arial"/>
                <a:ea typeface="Arial"/>
                <a:cs typeface="Arial"/>
              </a:rPr>
              <a:t>  </a:t>
            </a:r>
            <a:r>
              <a:rPr sz="900" spc="0">
                <a:solidFill>
                  <a:srgbClr val="B2D234">
                    <a:alpha val="100000"/>
                  </a:srgbClr>
                </a:solidFill>
                <a:latin typeface="微软雅黑"/>
                <a:ea typeface="微软雅黑"/>
                <a:cs typeface="微软雅黑"/>
              </a:rPr>
              <a:t>N1、  小金果     </a:t>
            </a:r>
            <a:r>
              <a:rPr sz="1500" spc="0" baseline="10000">
                <a:solidFill>
                  <a:srgbClr val="8BC53F">
                    <a:alpha val="100000"/>
                  </a:srgbClr>
                </a:solidFill>
                <a:latin typeface="Arial"/>
                <a:ea typeface="Arial"/>
                <a:cs typeface="Arial"/>
              </a:rPr>
              <a:t>•</a:t>
            </a:r>
            <a:endParaRPr lang="en-US" altLang="en-US" sz="975"/>
          </a:p>
          <a:p>
            <a:pPr marL="415290" algn="l" rtl="0" eaLnBrk="0">
              <a:lnSpc>
                <a:spcPct val="99000"/>
              </a:lnSpc>
              <a:spcBef>
                <a:spcPts val="185"/>
              </a:spcBef>
            </a:pPr>
            <a:r>
              <a:rPr sz="900" spc="20">
                <a:solidFill>
                  <a:srgbClr val="8BC53F">
                    <a:alpha val="100000"/>
                  </a:srgbClr>
                </a:solidFill>
                <a:latin typeface="Arial"/>
                <a:ea typeface="Arial"/>
                <a:cs typeface="Arial"/>
              </a:rPr>
              <a:t>• </a:t>
            </a:r>
            <a:r>
              <a:rPr sz="900" spc="20">
                <a:solidFill>
                  <a:srgbClr val="8BC53F">
                    <a:alpha val="100000"/>
                  </a:srgbClr>
                </a:solidFill>
                <a:latin typeface="微软雅黑"/>
                <a:ea typeface="微软雅黑"/>
                <a:cs typeface="微软雅黑"/>
              </a:rPr>
              <a:t>小熊、 </a:t>
            </a:r>
            <a:r>
              <a:rPr sz="900" spc="10">
                <a:solidFill>
                  <a:srgbClr val="8BC53F">
                    <a:alpha val="100000"/>
                  </a:srgbClr>
                </a:solidFill>
                <a:latin typeface="微软雅黑"/>
                <a:ea typeface="微软雅黑"/>
                <a:cs typeface="微软雅黑"/>
              </a:rPr>
              <a:t> </a:t>
            </a:r>
            <a:r>
              <a:rPr sz="900" spc="0">
                <a:solidFill>
                  <a:srgbClr val="8BC53F">
                    <a:alpha val="100000"/>
                  </a:srgbClr>
                </a:solidFill>
                <a:latin typeface="微软雅黑"/>
                <a:ea typeface="微软雅黑"/>
                <a:cs typeface="微软雅黑"/>
              </a:rPr>
              <a:t>甜妮</a:t>
            </a:r>
            <a:endParaRPr lang="en-US" altLang="en-US" sz="900"/>
          </a:p>
          <a:p>
            <a:pPr marL="344170" algn="l" rtl="0" eaLnBrk="0">
              <a:lnSpc>
                <a:spcPct val="99000"/>
              </a:lnSpc>
              <a:spcBef>
                <a:spcPts val="180"/>
              </a:spcBef>
            </a:pPr>
            <a:r>
              <a:rPr sz="900" spc="20">
                <a:solidFill>
                  <a:srgbClr val="8BC53F">
                    <a:alpha val="100000"/>
                  </a:srgbClr>
                </a:solidFill>
                <a:latin typeface="Arial"/>
                <a:ea typeface="Arial"/>
                <a:cs typeface="Arial"/>
              </a:rPr>
              <a:t>• </a:t>
            </a:r>
            <a:r>
              <a:rPr sz="900" spc="20">
                <a:solidFill>
                  <a:srgbClr val="8BC53F">
                    <a:alpha val="100000"/>
                  </a:srgbClr>
                </a:solidFill>
                <a:latin typeface="微软雅黑"/>
                <a:ea typeface="微软雅黑"/>
                <a:cs typeface="微软雅黑"/>
              </a:rPr>
              <a:t>比奇、 </a:t>
            </a:r>
            <a:r>
              <a:rPr sz="900" spc="10">
                <a:solidFill>
                  <a:srgbClr val="8BC53F">
                    <a:alpha val="100000"/>
                  </a:srgbClr>
                </a:solidFill>
                <a:latin typeface="微软雅黑"/>
                <a:ea typeface="微软雅黑"/>
                <a:cs typeface="微软雅黑"/>
              </a:rPr>
              <a:t> </a:t>
            </a:r>
            <a:r>
              <a:rPr sz="900" spc="0">
                <a:solidFill>
                  <a:srgbClr val="8BC53F">
                    <a:alpha val="100000"/>
                  </a:srgbClr>
                </a:solidFill>
                <a:latin typeface="微软雅黑"/>
                <a:ea typeface="微软雅黑"/>
                <a:cs typeface="微软雅黑"/>
              </a:rPr>
              <a:t>大熊</a:t>
            </a:r>
            <a:endParaRPr lang="en-US" altLang="en-US" sz="900"/>
          </a:p>
          <a:p>
            <a:pPr algn="l" rtl="0" eaLnBrk="0">
              <a:lnSpc>
                <a:spcPct val="109000"/>
              </a:lnSpc>
            </a:pPr>
            <a:endParaRPr lang="en-US" altLang="en-US" sz="500"/>
          </a:p>
          <a:p>
            <a:pPr marL="12700" algn="l" rtl="0" eaLnBrk="0">
              <a:lnSpc>
                <a:spcPct val="90000"/>
              </a:lnSpc>
              <a:spcBef>
                <a:spcPts val="5"/>
              </a:spcBef>
            </a:pPr>
            <a:r>
              <a:rPr sz="1200" b="1" spc="-10">
                <a:solidFill>
                  <a:srgbClr val="595959">
                    <a:alpha val="100000"/>
                  </a:srgbClr>
                </a:solidFill>
                <a:latin typeface="微软雅黑"/>
                <a:ea typeface="微软雅黑"/>
                <a:cs typeface="微软雅黑"/>
              </a:rPr>
              <a:t>智能化</a:t>
            </a:r>
            <a:r>
              <a:rPr sz="1200" b="1" spc="0">
                <a:solidFill>
                  <a:srgbClr val="595959">
                    <a:alpha val="100000"/>
                  </a:srgbClr>
                </a:solidFill>
                <a:latin typeface="微软雅黑"/>
                <a:ea typeface="微软雅黑"/>
                <a:cs typeface="微软雅黑"/>
              </a:rPr>
              <a:t>程度低</a:t>
            </a:r>
            <a:endParaRPr lang="en-US" altLang="en-US" sz="1200"/>
          </a:p>
        </p:txBody>
      </p:sp>
      <p:pic>
        <p:nvPicPr>
          <p:cNvPr id="573" name="picture 573"/>
          <p:cNvPicPr>
            <a:picLocks noChangeAspect="1"/>
          </p:cNvPicPr>
          <p:nvPr/>
        </p:nvPicPr>
        <p:blipFill>
          <a:blip r:embed="rId5"/>
          <a:stretch>
            <a:fillRect/>
          </a:stretch>
        </p:blipFill>
        <p:spPr>
          <a:xfrm rot="21600000">
            <a:off x="780016" y="6260374"/>
            <a:ext cx="7583967" cy="76200"/>
          </a:xfrm>
          <a:prstGeom prst="rect">
            <a:avLst/>
          </a:prstGeom>
        </p:spPr>
      </p:pic>
      <p:pic>
        <p:nvPicPr>
          <p:cNvPr id="574" name="picture 574"/>
          <p:cNvPicPr>
            <a:picLocks noChangeAspect="1"/>
          </p:cNvPicPr>
          <p:nvPr/>
        </p:nvPicPr>
        <p:blipFill>
          <a:blip r:embed="rId6"/>
          <a:stretch>
            <a:fillRect/>
          </a:stretch>
        </p:blipFill>
        <p:spPr>
          <a:xfrm rot="21600000">
            <a:off x="741917" y="2564818"/>
            <a:ext cx="76200" cy="3758368"/>
          </a:xfrm>
          <a:prstGeom prst="rect">
            <a:avLst/>
          </a:prstGeom>
        </p:spPr>
      </p:pic>
      <p:sp>
        <p:nvSpPr>
          <p:cNvPr id="576" name="textbox 576"/>
          <p:cNvSpPr/>
          <p:nvPr/>
        </p:nvSpPr>
        <p:spPr>
          <a:xfrm>
            <a:off x="536900" y="551179"/>
            <a:ext cx="4485640" cy="462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9000"/>
              </a:lnSpc>
            </a:pPr>
            <a:endParaRPr lang="en-US" altLang="en-US" sz="100"/>
          </a:p>
          <a:p>
            <a:pPr marL="12700" algn="l" rtl="0" eaLnBrk="0">
              <a:lnSpc>
                <a:spcPct val="93000"/>
              </a:lnSpc>
            </a:pPr>
            <a:r>
              <a:rPr sz="3100" spc="100">
                <a:solidFill>
                  <a:srgbClr val="8BC53F">
                    <a:alpha val="100000"/>
                  </a:srgbClr>
                </a:solidFill>
                <a:latin typeface="微软雅黑"/>
                <a:ea typeface="微软雅黑"/>
                <a:cs typeface="微软雅黑"/>
              </a:rPr>
              <a:t>两轮电动车产品竞争特</a:t>
            </a:r>
            <a:r>
              <a:rPr sz="3100" spc="20">
                <a:solidFill>
                  <a:srgbClr val="8BC53F">
                    <a:alpha val="100000"/>
                  </a:srgbClr>
                </a:solidFill>
                <a:latin typeface="微软雅黑"/>
                <a:ea typeface="微软雅黑"/>
                <a:cs typeface="微软雅黑"/>
              </a:rPr>
              <a:t>点</a:t>
            </a:r>
            <a:endParaRPr lang="en-US" altLang="en-US" sz="3100"/>
          </a:p>
        </p:txBody>
      </p:sp>
      <p:graphicFrame>
        <p:nvGraphicFramePr>
          <p:cNvPr id="577" name="table 577"/>
          <p:cNvGraphicFramePr>
            <a:graphicFrameLocks noGrp="1"/>
          </p:cNvGraphicFramePr>
          <p:nvPr/>
        </p:nvGraphicFramePr>
        <p:xfrm>
          <a:off x="1361273" y="2621258"/>
          <a:ext cx="1715770" cy="889000"/>
        </p:xfrm>
        <a:graphic>
          <a:graphicData uri="http://schemas.openxmlformats.org/drawingml/2006/table">
            <a:tbl>
              <a:tblPr/>
              <a:tblGrid>
                <a:gridCol w="1715770"/>
              </a:tblGrid>
              <a:tr h="876300">
                <a:tc>
                  <a:txBody>
                    <a:bodyPr vert="horz" wrap="square"/>
                    <a:lstStyle/>
                    <a:p>
                      <a:pPr algn="l" rtl="0" eaLnBrk="0">
                        <a:lnSpc>
                          <a:spcPct val="100000"/>
                        </a:lnSpc>
                      </a:pPr>
                      <a:endParaRPr lang="en-US" altLang="en-US" sz="1000"/>
                    </a:p>
                  </a:txBody>
                  <a:tcPr marL="0" marR="0" marT="0" marB="0">
                    <a:lnL w="12700" cap="flat" cmpd="sng" algn="ctr">
                      <a:solidFill>
                        <a:srgbClr val="D9D9D9"/>
                      </a:solidFill>
                      <a:prstDash val="solid"/>
                      <a:round/>
                      <a:headEnd type="none" w="med" len="med"/>
                      <a:tailEnd type="none" w="med" len="med"/>
                    </a:lnL>
                    <a:lnR w="12700" cap="flat" cmpd="sng" algn="ctr">
                      <a:solidFill>
                        <a:srgbClr val="D9D9D9"/>
                      </a:solidFill>
                      <a:prstDash val="solid"/>
                      <a:round/>
                      <a:headEnd type="none" w="med" len="med"/>
                      <a:tailEnd type="none" w="med" len="med"/>
                    </a:lnR>
                    <a:lnT w="12700" cap="flat" cmpd="sng" algn="ctr">
                      <a:solidFill>
                        <a:srgbClr val="D9D9D9"/>
                      </a:solidFill>
                      <a:prstDash val="solid"/>
                      <a:round/>
                      <a:headEnd type="none" w="med" len="med"/>
                      <a:tailEnd type="none" w="med" len="med"/>
                    </a:lnT>
                    <a:lnB w="12700" cap="flat" cmpd="sng" algn="ctr">
                      <a:solidFill>
                        <a:srgbClr val="D9D9D9"/>
                      </a:solidFill>
                      <a:prstDash val="solid"/>
                      <a:round/>
                      <a:headEnd type="none" w="med" len="med"/>
                      <a:tailEnd type="none" w="med" len="med"/>
                    </a:lnB>
                  </a:tcPr>
                </a:tc>
              </a:tr>
            </a:tbl>
          </a:graphicData>
        </a:graphic>
      </p:graphicFrame>
      <p:sp>
        <p:nvSpPr>
          <p:cNvPr id="579" name="textbox 579"/>
          <p:cNvSpPr/>
          <p:nvPr/>
        </p:nvSpPr>
        <p:spPr>
          <a:xfrm rot="19740000">
            <a:off x="2013449" y="4184984"/>
            <a:ext cx="633730" cy="2076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1000"/>
              </a:lnSpc>
            </a:pPr>
            <a:r>
              <a:rPr sz="1200" spc="-10">
                <a:solidFill>
                  <a:srgbClr val="65AF45">
                    <a:alpha val="100000"/>
                  </a:srgbClr>
                </a:solidFill>
                <a:latin typeface="微软雅黑"/>
                <a:ea typeface="微软雅黑"/>
                <a:cs typeface="微软雅黑"/>
              </a:rPr>
              <a:t>性</a:t>
            </a:r>
            <a:r>
              <a:rPr sz="1200" spc="0">
                <a:solidFill>
                  <a:srgbClr val="65AF45">
                    <a:alpha val="100000"/>
                  </a:srgbClr>
                </a:solidFill>
                <a:latin typeface="微软雅黑"/>
                <a:ea typeface="微软雅黑"/>
                <a:cs typeface="微软雅黑"/>
              </a:rPr>
              <a:t>能升级</a:t>
            </a:r>
            <a:endParaRPr lang="en-US" altLang="en-US" sz="1200"/>
          </a:p>
        </p:txBody>
      </p:sp>
      <p:sp>
        <p:nvSpPr>
          <p:cNvPr id="580" name="textbox 580"/>
          <p:cNvSpPr/>
          <p:nvPr/>
        </p:nvSpPr>
        <p:spPr>
          <a:xfrm rot="20220000">
            <a:off x="2565603" y="4547484"/>
            <a:ext cx="784859" cy="2019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7000"/>
              </a:lnSpc>
            </a:pPr>
            <a:r>
              <a:rPr sz="1100" b="1" spc="100">
                <a:solidFill>
                  <a:srgbClr val="8BC53F">
                    <a:alpha val="100000"/>
                  </a:srgbClr>
                </a:solidFill>
                <a:latin typeface="微软雅黑"/>
                <a:ea typeface="微软雅黑"/>
                <a:cs typeface="微软雅黑"/>
              </a:rPr>
              <a:t>性价比车</a:t>
            </a:r>
            <a:r>
              <a:rPr sz="1100" b="1" spc="70">
                <a:solidFill>
                  <a:srgbClr val="8BC53F">
                    <a:alpha val="100000"/>
                  </a:srgbClr>
                </a:solidFill>
                <a:latin typeface="微软雅黑"/>
                <a:ea typeface="微软雅黑"/>
                <a:cs typeface="微软雅黑"/>
              </a:rPr>
              <a:t>型</a:t>
            </a:r>
            <a:endParaRPr lang="en-US" altLang="en-US" sz="1100"/>
          </a:p>
        </p:txBody>
      </p:sp>
      <p:sp>
        <p:nvSpPr>
          <p:cNvPr id="581" name="textbox 581"/>
          <p:cNvSpPr/>
          <p:nvPr/>
        </p:nvSpPr>
        <p:spPr>
          <a:xfrm>
            <a:off x="2415081" y="4808092"/>
            <a:ext cx="1435735" cy="8940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552450" algn="l" rtl="0" eaLnBrk="0">
              <a:lnSpc>
                <a:spcPct val="98000"/>
              </a:lnSpc>
            </a:pPr>
            <a:r>
              <a:rPr sz="900" spc="100">
                <a:solidFill>
                  <a:srgbClr val="8BC53F">
                    <a:alpha val="100000"/>
                  </a:srgbClr>
                </a:solidFill>
                <a:latin typeface="Arial"/>
                <a:ea typeface="Arial"/>
                <a:cs typeface="Arial"/>
              </a:rPr>
              <a:t>• </a:t>
            </a:r>
            <a:r>
              <a:rPr sz="900" spc="100">
                <a:solidFill>
                  <a:srgbClr val="8BC53F">
                    <a:alpha val="100000"/>
                  </a:srgbClr>
                </a:solidFill>
                <a:latin typeface="微软雅黑"/>
                <a:ea typeface="微软雅黑"/>
                <a:cs typeface="微软雅黑"/>
              </a:rPr>
              <a:t>揽胜、探</a:t>
            </a:r>
            <a:r>
              <a:rPr sz="900" spc="60">
                <a:solidFill>
                  <a:srgbClr val="8BC53F">
                    <a:alpha val="100000"/>
                  </a:srgbClr>
                </a:solidFill>
                <a:latin typeface="微软雅黑"/>
                <a:ea typeface="微软雅黑"/>
                <a:cs typeface="微软雅黑"/>
              </a:rPr>
              <a:t>途</a:t>
            </a:r>
            <a:endParaRPr lang="en-US" altLang="en-US" sz="900"/>
          </a:p>
          <a:p>
            <a:pPr marL="313690" algn="l" rtl="0" eaLnBrk="0">
              <a:lnSpc>
                <a:spcPct val="100000"/>
              </a:lnSpc>
              <a:spcBef>
                <a:spcPts val="265"/>
              </a:spcBef>
            </a:pPr>
            <a:r>
              <a:rPr sz="1500" spc="40" baseline="7000">
                <a:solidFill>
                  <a:srgbClr val="1EC8F3">
                    <a:alpha val="100000"/>
                  </a:srgbClr>
                </a:solidFill>
                <a:latin typeface="Arial"/>
                <a:ea typeface="Arial"/>
                <a:cs typeface="Arial"/>
              </a:rPr>
              <a:t>•</a:t>
            </a:r>
            <a:r>
              <a:rPr sz="900" spc="40">
                <a:solidFill>
                  <a:srgbClr val="1EC8F3">
                    <a:alpha val="100000"/>
                  </a:srgbClr>
                </a:solidFill>
                <a:latin typeface="Arial"/>
                <a:ea typeface="Arial"/>
                <a:cs typeface="Arial"/>
              </a:rPr>
              <a:t>  </a:t>
            </a:r>
            <a:r>
              <a:rPr sz="1500" spc="0" baseline="7000">
                <a:solidFill>
                  <a:srgbClr val="1EC8F3">
                    <a:alpha val="100000"/>
                  </a:srgbClr>
                </a:solidFill>
                <a:latin typeface="微软雅黑"/>
                <a:ea typeface="微软雅黑"/>
                <a:cs typeface="微软雅黑"/>
              </a:rPr>
              <a:t>F</a:t>
            </a:r>
            <a:r>
              <a:rPr sz="1500" spc="40" baseline="7000">
                <a:solidFill>
                  <a:srgbClr val="1EC8F3">
                    <a:alpha val="100000"/>
                  </a:srgbClr>
                </a:solidFill>
                <a:latin typeface="微软雅黑"/>
                <a:ea typeface="微软雅黑"/>
                <a:cs typeface="微软雅黑"/>
              </a:rPr>
              <a:t>5</a:t>
            </a:r>
            <a:r>
              <a:rPr sz="900" spc="40">
                <a:solidFill>
                  <a:srgbClr val="1EC8F3">
                    <a:alpha val="100000"/>
                  </a:srgbClr>
                </a:solidFill>
                <a:latin typeface="微软雅黑"/>
                <a:ea typeface="微软雅黑"/>
                <a:cs typeface="微软雅黑"/>
              </a:rPr>
              <a:t>   </a:t>
            </a:r>
            <a:r>
              <a:rPr sz="900" spc="40">
                <a:solidFill>
                  <a:srgbClr val="65AF45">
                    <a:alpha val="100000"/>
                  </a:srgbClr>
                </a:solidFill>
                <a:latin typeface="Arial"/>
                <a:ea typeface="Arial"/>
                <a:cs typeface="Arial"/>
              </a:rPr>
              <a:t>•  </a:t>
            </a:r>
            <a:r>
              <a:rPr sz="900" spc="0">
                <a:solidFill>
                  <a:srgbClr val="65AF45">
                    <a:alpha val="100000"/>
                  </a:srgbClr>
                </a:solidFill>
                <a:latin typeface="微软雅黑"/>
                <a:ea typeface="微软雅黑"/>
                <a:cs typeface="微软雅黑"/>
              </a:rPr>
              <a:t>N</a:t>
            </a:r>
            <a:r>
              <a:rPr sz="900" spc="40">
                <a:solidFill>
                  <a:srgbClr val="65AF45">
                    <a:alpha val="100000"/>
                  </a:srgbClr>
                </a:solidFill>
                <a:latin typeface="微软雅黑"/>
                <a:ea typeface="微软雅黑"/>
                <a:cs typeface="微软雅黑"/>
              </a:rPr>
              <a:t>1超</a:t>
            </a:r>
            <a:r>
              <a:rPr sz="900" spc="20">
                <a:solidFill>
                  <a:srgbClr val="65AF45">
                    <a:alpha val="100000"/>
                  </a:srgbClr>
                </a:solidFill>
                <a:latin typeface="微软雅黑"/>
                <a:ea typeface="微软雅黑"/>
                <a:cs typeface="微软雅黑"/>
              </a:rPr>
              <a:t>能</a:t>
            </a:r>
            <a:r>
              <a:rPr sz="900" spc="0">
                <a:solidFill>
                  <a:srgbClr val="65AF45">
                    <a:alpha val="100000"/>
                  </a:srgbClr>
                </a:solidFill>
                <a:latin typeface="微软雅黑"/>
                <a:ea typeface="微软雅黑"/>
                <a:cs typeface="微软雅黑"/>
              </a:rPr>
              <a:t>版</a:t>
            </a:r>
            <a:endParaRPr lang="en-US" altLang="en-US" sz="900"/>
          </a:p>
          <a:p>
            <a:pPr marL="25400" algn="l" rtl="0" eaLnBrk="0">
              <a:lnSpc>
                <a:spcPct val="98000"/>
              </a:lnSpc>
              <a:spcBef>
                <a:spcPts val="200"/>
              </a:spcBef>
            </a:pPr>
            <a:r>
              <a:rPr sz="900" spc="40">
                <a:solidFill>
                  <a:srgbClr val="8BC53F">
                    <a:alpha val="100000"/>
                  </a:srgbClr>
                </a:solidFill>
                <a:latin typeface="Arial"/>
                <a:ea typeface="Arial"/>
                <a:cs typeface="Arial"/>
              </a:rPr>
              <a:t>• </a:t>
            </a:r>
            <a:r>
              <a:rPr sz="900" spc="40">
                <a:solidFill>
                  <a:srgbClr val="8BC53F">
                    <a:alpha val="100000"/>
                  </a:srgbClr>
                </a:solidFill>
                <a:latin typeface="微软雅黑"/>
                <a:ea typeface="微软雅黑"/>
                <a:cs typeface="微软雅黑"/>
              </a:rPr>
              <a:t>露娜、大乔、  </a:t>
            </a:r>
            <a:r>
              <a:rPr sz="900" spc="30">
                <a:solidFill>
                  <a:srgbClr val="8BC53F">
                    <a:alpha val="100000"/>
                  </a:srgbClr>
                </a:solidFill>
                <a:latin typeface="微软雅黑"/>
                <a:ea typeface="微软雅黑"/>
                <a:cs typeface="微软雅黑"/>
              </a:rPr>
              <a:t>小</a:t>
            </a:r>
            <a:r>
              <a:rPr sz="900" spc="0">
                <a:solidFill>
                  <a:srgbClr val="8BC53F">
                    <a:alpha val="100000"/>
                  </a:srgbClr>
                </a:solidFill>
                <a:latin typeface="微软雅黑"/>
                <a:ea typeface="微软雅黑"/>
                <a:cs typeface="微软雅黑"/>
              </a:rPr>
              <a:t>爱</a:t>
            </a:r>
            <a:endParaRPr lang="en-US" altLang="en-US" sz="900"/>
          </a:p>
          <a:p>
            <a:pPr algn="l" rtl="0" eaLnBrk="0">
              <a:lnSpc>
                <a:spcPct val="135000"/>
              </a:lnSpc>
            </a:pPr>
            <a:endParaRPr lang="en-US" altLang="en-US" sz="200"/>
          </a:p>
          <a:p>
            <a:pPr marL="37465" indent="-24765" algn="l" rtl="0" eaLnBrk="0">
              <a:lnSpc>
                <a:spcPct val="123000"/>
              </a:lnSpc>
            </a:pPr>
            <a:r>
              <a:rPr sz="1500" spc="30" baseline="3000">
                <a:solidFill>
                  <a:srgbClr val="B2D234">
                    <a:alpha val="100000"/>
                  </a:srgbClr>
                </a:solidFill>
                <a:latin typeface="微软雅黑"/>
                <a:ea typeface="微软雅黑"/>
                <a:cs typeface="微软雅黑"/>
              </a:rPr>
              <a:t>冠能</a:t>
            </a:r>
            <a:r>
              <a:rPr sz="1500" spc="0" baseline="3000">
                <a:solidFill>
                  <a:srgbClr val="B2D234">
                    <a:alpha val="100000"/>
                  </a:srgbClr>
                </a:solidFill>
                <a:latin typeface="微软雅黑"/>
                <a:ea typeface="微软雅黑"/>
                <a:cs typeface="微软雅黑"/>
              </a:rPr>
              <a:t>DM</a:t>
            </a:r>
            <a:r>
              <a:rPr sz="900" spc="30">
                <a:solidFill>
                  <a:srgbClr val="B2D234">
                    <a:alpha val="100000"/>
                  </a:srgbClr>
                </a:solidFill>
                <a:latin typeface="微软雅黑"/>
                <a:ea typeface="微软雅黑"/>
                <a:cs typeface="微软雅黑"/>
              </a:rPr>
              <a:t>   </a:t>
            </a:r>
            <a:r>
              <a:rPr sz="900" spc="30">
                <a:solidFill>
                  <a:srgbClr val="1EC8F3">
                    <a:alpha val="100000"/>
                  </a:srgbClr>
                </a:solidFill>
                <a:latin typeface="Arial"/>
                <a:ea typeface="Arial"/>
                <a:cs typeface="Arial"/>
              </a:rPr>
              <a:t>• </a:t>
            </a:r>
            <a:r>
              <a:rPr sz="900" spc="0">
                <a:solidFill>
                  <a:srgbClr val="1EC8F3">
                    <a:alpha val="100000"/>
                  </a:srgbClr>
                </a:solidFill>
                <a:latin typeface="微软雅黑"/>
                <a:ea typeface="微软雅黑"/>
                <a:cs typeface="微软雅黑"/>
              </a:rPr>
              <a:t>XC</a:t>
            </a:r>
            <a:r>
              <a:rPr sz="900" spc="30">
                <a:solidFill>
                  <a:srgbClr val="1EC8F3">
                    <a:alpha val="100000"/>
                  </a:srgbClr>
                </a:solidFill>
                <a:latin typeface="微软雅黑"/>
                <a:ea typeface="微软雅黑"/>
                <a:cs typeface="微软雅黑"/>
              </a:rPr>
              <a:t>、  </a:t>
            </a:r>
            <a:r>
              <a:rPr sz="900" spc="0">
                <a:solidFill>
                  <a:srgbClr val="1EC8F3">
                    <a:alpha val="100000"/>
                  </a:srgbClr>
                </a:solidFill>
                <a:latin typeface="微软雅黑"/>
                <a:ea typeface="微软雅黑"/>
                <a:cs typeface="微软雅黑"/>
              </a:rPr>
              <a:t>QC</a:t>
            </a:r>
            <a:r>
              <a:rPr sz="900" spc="30">
                <a:solidFill>
                  <a:srgbClr val="1EC8F3">
                    <a:alpha val="100000"/>
                  </a:srgbClr>
                </a:solidFill>
                <a:latin typeface="微软雅黑"/>
                <a:ea typeface="微软雅黑"/>
                <a:cs typeface="微软雅黑"/>
              </a:rPr>
              <a:t>系</a:t>
            </a:r>
            <a:r>
              <a:rPr sz="900" spc="10">
                <a:solidFill>
                  <a:srgbClr val="1EC8F3">
                    <a:alpha val="100000"/>
                  </a:srgbClr>
                </a:solidFill>
                <a:latin typeface="微软雅黑"/>
                <a:ea typeface="微软雅黑"/>
                <a:cs typeface="微软雅黑"/>
              </a:rPr>
              <a:t>列</a:t>
            </a:r>
            <a:r>
              <a:rPr sz="900" spc="0">
                <a:solidFill>
                  <a:srgbClr val="1EC8F3">
                    <a:alpha val="100000"/>
                  </a:srgbClr>
                </a:solidFill>
                <a:latin typeface="微软雅黑"/>
                <a:ea typeface="微软雅黑"/>
                <a:cs typeface="微软雅黑"/>
              </a:rPr>
              <a:t> </a:t>
            </a:r>
            <a:r>
              <a:rPr sz="900" spc="10">
                <a:solidFill>
                  <a:srgbClr val="8BC53F">
                    <a:alpha val="100000"/>
                  </a:srgbClr>
                </a:solidFill>
                <a:latin typeface="微软雅黑"/>
                <a:ea typeface="微软雅黑"/>
                <a:cs typeface="微软雅黑"/>
              </a:rPr>
              <a:t>小乔、  蕾拉</a:t>
            </a:r>
            <a:r>
              <a:rPr sz="900" spc="0">
                <a:solidFill>
                  <a:srgbClr val="8BC53F">
                    <a:alpha val="100000"/>
                  </a:srgbClr>
                </a:solidFill>
                <a:latin typeface="微软雅黑"/>
                <a:ea typeface="微软雅黑"/>
                <a:cs typeface="微软雅黑"/>
              </a:rPr>
              <a:t>    </a:t>
            </a:r>
            <a:r>
              <a:rPr sz="900" spc="0">
                <a:solidFill>
                  <a:srgbClr val="65AF45">
                    <a:alpha val="100000"/>
                  </a:srgbClr>
                </a:solidFill>
                <a:latin typeface="Arial"/>
                <a:ea typeface="Arial"/>
                <a:cs typeface="Arial"/>
              </a:rPr>
              <a:t>• </a:t>
            </a:r>
            <a:r>
              <a:rPr sz="900" spc="0">
                <a:solidFill>
                  <a:srgbClr val="65AF45">
                    <a:alpha val="100000"/>
                  </a:srgbClr>
                </a:solidFill>
                <a:latin typeface="微软雅黑"/>
                <a:ea typeface="微软雅黑"/>
                <a:cs typeface="微软雅黑"/>
              </a:rPr>
              <a:t>G0、  F0</a:t>
            </a:r>
            <a:endParaRPr lang="en-US" altLang="en-US" sz="900"/>
          </a:p>
        </p:txBody>
      </p:sp>
      <p:sp>
        <p:nvSpPr>
          <p:cNvPr id="582" name="textbox 582"/>
          <p:cNvSpPr/>
          <p:nvPr/>
        </p:nvSpPr>
        <p:spPr>
          <a:xfrm>
            <a:off x="3455158" y="4032715"/>
            <a:ext cx="1349375" cy="8521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35000"/>
              </a:lnSpc>
            </a:pPr>
            <a:endParaRPr lang="en-US" altLang="en-US" sz="1000"/>
          </a:p>
          <a:p>
            <a:pPr algn="l" rtl="0" eaLnBrk="0">
              <a:lnSpc>
                <a:spcPct val="8000"/>
              </a:lnSpc>
            </a:pPr>
            <a:endParaRPr lang="en-US" altLang="en-US" sz="100"/>
          </a:p>
          <a:p>
            <a:pPr marL="379730" algn="l" rtl="0" eaLnBrk="0">
              <a:lnSpc>
                <a:spcPct val="99000"/>
              </a:lnSpc>
            </a:pPr>
            <a:r>
              <a:rPr sz="900" spc="100">
                <a:solidFill>
                  <a:srgbClr val="B2D234">
                    <a:alpha val="100000"/>
                  </a:srgbClr>
                </a:solidFill>
                <a:latin typeface="Arial"/>
                <a:ea typeface="Arial"/>
                <a:cs typeface="Arial"/>
              </a:rPr>
              <a:t>• </a:t>
            </a:r>
            <a:r>
              <a:rPr sz="900" spc="100">
                <a:solidFill>
                  <a:srgbClr val="B2D234">
                    <a:alpha val="100000"/>
                  </a:srgbClr>
                </a:solidFill>
                <a:latin typeface="微软雅黑"/>
                <a:ea typeface="微软雅黑"/>
                <a:cs typeface="微软雅黑"/>
              </a:rPr>
              <a:t>冠能二</a:t>
            </a:r>
            <a:r>
              <a:rPr sz="900" spc="60">
                <a:solidFill>
                  <a:srgbClr val="B2D234">
                    <a:alpha val="100000"/>
                  </a:srgbClr>
                </a:solidFill>
                <a:latin typeface="微软雅黑"/>
                <a:ea typeface="微软雅黑"/>
                <a:cs typeface="微软雅黑"/>
              </a:rPr>
              <a:t>代</a:t>
            </a:r>
            <a:endParaRPr lang="en-US" altLang="en-US" sz="900"/>
          </a:p>
          <a:p>
            <a:pPr marL="379730" algn="l" rtl="0" eaLnBrk="0">
              <a:lnSpc>
                <a:spcPct val="97000"/>
              </a:lnSpc>
              <a:spcBef>
                <a:spcPts val="415"/>
              </a:spcBef>
            </a:pPr>
            <a:r>
              <a:rPr sz="900" spc="100">
                <a:solidFill>
                  <a:srgbClr val="65AF45">
                    <a:alpha val="100000"/>
                  </a:srgbClr>
                </a:solidFill>
                <a:latin typeface="Arial"/>
                <a:ea typeface="Arial"/>
                <a:cs typeface="Arial"/>
              </a:rPr>
              <a:t>• </a:t>
            </a:r>
            <a:r>
              <a:rPr sz="900" spc="100">
                <a:solidFill>
                  <a:srgbClr val="65AF45">
                    <a:alpha val="100000"/>
                  </a:srgbClr>
                </a:solidFill>
                <a:latin typeface="微软雅黑"/>
                <a:ea typeface="微软雅黑"/>
                <a:cs typeface="微软雅黑"/>
              </a:rPr>
              <a:t>狮子</a:t>
            </a:r>
            <a:r>
              <a:rPr sz="900" spc="60">
                <a:solidFill>
                  <a:srgbClr val="65AF45">
                    <a:alpha val="100000"/>
                  </a:srgbClr>
                </a:solidFill>
                <a:latin typeface="微软雅黑"/>
                <a:ea typeface="微软雅黑"/>
                <a:cs typeface="微软雅黑"/>
              </a:rPr>
              <a:t>王</a:t>
            </a:r>
            <a:endParaRPr lang="en-US" altLang="en-US" sz="900"/>
          </a:p>
          <a:p>
            <a:pPr marL="379730" algn="l" rtl="0" eaLnBrk="0">
              <a:lnSpc>
                <a:spcPct val="98000"/>
              </a:lnSpc>
              <a:spcBef>
                <a:spcPts val="140"/>
              </a:spcBef>
            </a:pPr>
            <a:r>
              <a:rPr sz="900" spc="100">
                <a:solidFill>
                  <a:srgbClr val="65AF45">
                    <a:alpha val="100000"/>
                  </a:srgbClr>
                </a:solidFill>
                <a:latin typeface="Arial"/>
                <a:ea typeface="Arial"/>
                <a:cs typeface="Arial"/>
              </a:rPr>
              <a:t>• </a:t>
            </a:r>
            <a:r>
              <a:rPr sz="900" spc="100">
                <a:solidFill>
                  <a:srgbClr val="65AF45">
                    <a:alpha val="100000"/>
                  </a:srgbClr>
                </a:solidFill>
                <a:latin typeface="微软雅黑"/>
                <a:ea typeface="微软雅黑"/>
                <a:cs typeface="微软雅黑"/>
              </a:rPr>
              <a:t>虎</a:t>
            </a:r>
            <a:r>
              <a:rPr sz="900" spc="60">
                <a:solidFill>
                  <a:srgbClr val="65AF45">
                    <a:alpha val="100000"/>
                  </a:srgbClr>
                </a:solidFill>
                <a:latin typeface="微软雅黑"/>
                <a:ea typeface="微软雅黑"/>
                <a:cs typeface="微软雅黑"/>
              </a:rPr>
              <a:t>贲</a:t>
            </a:r>
            <a:endParaRPr lang="en-US" altLang="en-US" sz="900"/>
          </a:p>
        </p:txBody>
      </p:sp>
      <p:sp>
        <p:nvSpPr>
          <p:cNvPr id="583" name="textbox 583"/>
          <p:cNvSpPr/>
          <p:nvPr/>
        </p:nvSpPr>
        <p:spPr>
          <a:xfrm rot="19860000">
            <a:off x="1049606" y="5172255"/>
            <a:ext cx="938530" cy="2089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1000"/>
              </a:lnSpc>
            </a:pPr>
            <a:r>
              <a:rPr sz="1200" b="1" spc="-10">
                <a:solidFill>
                  <a:srgbClr val="B2D234">
                    <a:alpha val="100000"/>
                  </a:srgbClr>
                </a:solidFill>
                <a:latin typeface="微软雅黑"/>
                <a:ea typeface="微软雅黑"/>
                <a:cs typeface="微软雅黑"/>
              </a:rPr>
              <a:t>低</a:t>
            </a:r>
            <a:r>
              <a:rPr sz="1200" b="1" spc="0">
                <a:solidFill>
                  <a:srgbClr val="B2D234">
                    <a:alpha val="100000"/>
                  </a:srgbClr>
                </a:solidFill>
                <a:latin typeface="微软雅黑"/>
                <a:ea typeface="微软雅黑"/>
                <a:cs typeface="微软雅黑"/>
              </a:rPr>
              <a:t>端经济车型</a:t>
            </a:r>
            <a:endParaRPr lang="en-US" altLang="en-US" sz="1200"/>
          </a:p>
        </p:txBody>
      </p:sp>
      <p:sp>
        <p:nvSpPr>
          <p:cNvPr id="584" name="textbox 584"/>
          <p:cNvSpPr/>
          <p:nvPr/>
        </p:nvSpPr>
        <p:spPr>
          <a:xfrm>
            <a:off x="6212373" y="2455544"/>
            <a:ext cx="1176019" cy="3816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290"/>
              </a:lnSpc>
            </a:pPr>
            <a:r>
              <a:rPr sz="900" spc="30">
                <a:solidFill>
                  <a:srgbClr val="FFCF00">
                    <a:alpha val="100000"/>
                  </a:srgbClr>
                </a:solidFill>
                <a:latin typeface="Arial"/>
                <a:ea typeface="Arial"/>
                <a:cs typeface="Arial"/>
              </a:rPr>
              <a:t>•  </a:t>
            </a:r>
            <a:r>
              <a:rPr sz="900" spc="0">
                <a:solidFill>
                  <a:srgbClr val="FFCF00">
                    <a:alpha val="100000"/>
                  </a:srgbClr>
                </a:solidFill>
                <a:latin typeface="微软雅黑"/>
                <a:ea typeface="微软雅黑"/>
                <a:cs typeface="微软雅黑"/>
              </a:rPr>
              <a:t>NQi</a:t>
            </a:r>
            <a:r>
              <a:rPr sz="900" spc="30">
                <a:solidFill>
                  <a:srgbClr val="FFCF00">
                    <a:alpha val="100000"/>
                  </a:srgbClr>
                </a:solidFill>
                <a:latin typeface="微软雅黑"/>
                <a:ea typeface="微软雅黑"/>
                <a:cs typeface="微软雅黑"/>
              </a:rPr>
              <a:t> </a:t>
            </a:r>
            <a:r>
              <a:rPr sz="900" spc="0">
                <a:solidFill>
                  <a:srgbClr val="FFCF00">
                    <a:alpha val="100000"/>
                  </a:srgbClr>
                </a:solidFill>
                <a:latin typeface="微软雅黑"/>
                <a:ea typeface="微软雅黑"/>
                <a:cs typeface="微软雅黑"/>
              </a:rPr>
              <a:t>GT</a:t>
            </a:r>
            <a:r>
              <a:rPr sz="900" spc="30">
                <a:solidFill>
                  <a:srgbClr val="FFCF00">
                    <a:alpha val="100000"/>
                  </a:srgbClr>
                </a:solidFill>
                <a:latin typeface="微软雅黑"/>
                <a:ea typeface="微软雅黑"/>
                <a:cs typeface="微软雅黑"/>
              </a:rPr>
              <a:t>、  </a:t>
            </a:r>
            <a:r>
              <a:rPr sz="900" spc="0">
                <a:solidFill>
                  <a:srgbClr val="FFCF00">
                    <a:alpha val="100000"/>
                  </a:srgbClr>
                </a:solidFill>
                <a:latin typeface="微软雅黑"/>
                <a:ea typeface="微软雅黑"/>
                <a:cs typeface="微软雅黑"/>
              </a:rPr>
              <a:t>NQi Pro</a:t>
            </a:r>
            <a:endParaRPr lang="en-US" altLang="en-US" sz="900"/>
          </a:p>
          <a:p>
            <a:pPr marL="12700" algn="l" rtl="0" eaLnBrk="0">
              <a:lnSpc>
                <a:spcPts val="1290"/>
              </a:lnSpc>
              <a:spcBef>
                <a:spcPts val="220"/>
              </a:spcBef>
            </a:pPr>
            <a:r>
              <a:rPr sz="900" spc="160">
                <a:solidFill>
                  <a:srgbClr val="1EC8F3">
                    <a:alpha val="100000"/>
                  </a:srgbClr>
                </a:solidFill>
                <a:latin typeface="Arial"/>
                <a:ea typeface="Arial"/>
                <a:cs typeface="Arial"/>
              </a:rPr>
              <a:t>• </a:t>
            </a:r>
            <a:r>
              <a:rPr sz="900" spc="160">
                <a:solidFill>
                  <a:srgbClr val="1EC8F3">
                    <a:alpha val="100000"/>
                  </a:srgbClr>
                </a:solidFill>
                <a:latin typeface="微软雅黑"/>
                <a:ea typeface="微软雅黑"/>
                <a:cs typeface="微软雅黑"/>
              </a:rPr>
              <a:t>米</a:t>
            </a:r>
            <a:r>
              <a:rPr sz="900" spc="150">
                <a:solidFill>
                  <a:srgbClr val="1EC8F3">
                    <a:alpha val="100000"/>
                  </a:srgbClr>
                </a:solidFill>
                <a:latin typeface="微软雅黑"/>
                <a:ea typeface="微软雅黑"/>
                <a:cs typeface="微软雅黑"/>
              </a:rPr>
              <a:t>酷</a:t>
            </a:r>
            <a:r>
              <a:rPr sz="900" spc="0">
                <a:solidFill>
                  <a:srgbClr val="1EC8F3">
                    <a:alpha val="100000"/>
                  </a:srgbClr>
                </a:solidFill>
                <a:latin typeface="微软雅黑"/>
                <a:ea typeface="微软雅黑"/>
                <a:cs typeface="微软雅黑"/>
              </a:rPr>
              <a:t>Super</a:t>
            </a:r>
            <a:endParaRPr lang="en-US" altLang="en-US" sz="900"/>
          </a:p>
        </p:txBody>
      </p:sp>
      <p:sp>
        <p:nvSpPr>
          <p:cNvPr id="585" name="textbox 585"/>
          <p:cNvSpPr/>
          <p:nvPr/>
        </p:nvSpPr>
        <p:spPr>
          <a:xfrm>
            <a:off x="3408045" y="2502433"/>
            <a:ext cx="2332354" cy="215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6000"/>
              </a:lnSpc>
            </a:pPr>
            <a:r>
              <a:rPr sz="1300" b="1" spc="100">
                <a:solidFill>
                  <a:srgbClr val="404040">
                    <a:alpha val="100000"/>
                  </a:srgbClr>
                </a:solidFill>
                <a:latin typeface="微软雅黑"/>
                <a:ea typeface="微软雅黑"/>
                <a:cs typeface="微软雅黑"/>
              </a:rPr>
              <a:t>两轮电动车细分市场竞争特</a:t>
            </a:r>
            <a:r>
              <a:rPr sz="1300" b="1" spc="60">
                <a:solidFill>
                  <a:srgbClr val="404040">
                    <a:alpha val="100000"/>
                  </a:srgbClr>
                </a:solidFill>
                <a:latin typeface="微软雅黑"/>
                <a:ea typeface="微软雅黑"/>
                <a:cs typeface="微软雅黑"/>
              </a:rPr>
              <a:t>征</a:t>
            </a:r>
            <a:endParaRPr lang="en-US" altLang="en-US" sz="1300"/>
          </a:p>
        </p:txBody>
      </p:sp>
      <p:pic>
        <p:nvPicPr>
          <p:cNvPr id="586" name="picture 586"/>
          <p:cNvPicPr>
            <a:picLocks noChangeAspect="1"/>
          </p:cNvPicPr>
          <p:nvPr/>
        </p:nvPicPr>
        <p:blipFill>
          <a:blip r:embed="rId7"/>
          <a:stretch>
            <a:fillRect/>
          </a:stretch>
        </p:blipFill>
        <p:spPr>
          <a:xfrm rot="21600000">
            <a:off x="6631506" y="3154708"/>
            <a:ext cx="680828" cy="575045"/>
          </a:xfrm>
          <a:prstGeom prst="rect">
            <a:avLst/>
          </a:prstGeom>
        </p:spPr>
      </p:pic>
      <p:sp>
        <p:nvSpPr>
          <p:cNvPr id="587" name="textbox 587"/>
          <p:cNvSpPr/>
          <p:nvPr/>
        </p:nvSpPr>
        <p:spPr>
          <a:xfrm>
            <a:off x="6994702" y="2970783"/>
            <a:ext cx="996950" cy="4622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597535" algn="l" rtl="0" eaLnBrk="0">
              <a:lnSpc>
                <a:spcPct val="92000"/>
              </a:lnSpc>
            </a:pPr>
            <a:r>
              <a:rPr sz="900" spc="30">
                <a:solidFill>
                  <a:srgbClr val="F38286">
                    <a:alpha val="100000"/>
                  </a:srgbClr>
                </a:solidFill>
                <a:latin typeface="Arial"/>
                <a:ea typeface="Arial"/>
                <a:cs typeface="Arial"/>
              </a:rPr>
              <a:t>•  </a:t>
            </a:r>
            <a:r>
              <a:rPr sz="900" spc="0">
                <a:solidFill>
                  <a:srgbClr val="F38286">
                    <a:alpha val="100000"/>
                  </a:srgbClr>
                </a:solidFill>
                <a:latin typeface="微软雅黑"/>
                <a:ea typeface="微软雅黑"/>
                <a:cs typeface="微软雅黑"/>
              </a:rPr>
              <a:t>E</a:t>
            </a:r>
            <a:r>
              <a:rPr sz="900" spc="30">
                <a:solidFill>
                  <a:srgbClr val="F38286">
                    <a:alpha val="100000"/>
                  </a:srgbClr>
                </a:solidFill>
                <a:latin typeface="微软雅黑"/>
                <a:ea typeface="微软雅黑"/>
                <a:cs typeface="微软雅黑"/>
              </a:rPr>
              <a:t>1</a:t>
            </a:r>
            <a:r>
              <a:rPr sz="900" spc="20">
                <a:solidFill>
                  <a:srgbClr val="F38286">
                    <a:alpha val="100000"/>
                  </a:srgbClr>
                </a:solidFill>
                <a:latin typeface="微软雅黑"/>
                <a:ea typeface="微软雅黑"/>
                <a:cs typeface="微软雅黑"/>
              </a:rPr>
              <a:t>2</a:t>
            </a:r>
            <a:r>
              <a:rPr sz="900" spc="0">
                <a:solidFill>
                  <a:srgbClr val="F38286">
                    <a:alpha val="100000"/>
                  </a:srgbClr>
                </a:solidFill>
                <a:latin typeface="微软雅黑"/>
                <a:ea typeface="微软雅黑"/>
                <a:cs typeface="微软雅黑"/>
              </a:rPr>
              <a:t>5</a:t>
            </a:r>
            <a:endParaRPr lang="en-US" altLang="en-US" sz="900"/>
          </a:p>
          <a:p>
            <a:pPr marL="597535" algn="l" rtl="0" eaLnBrk="0">
              <a:lnSpc>
                <a:spcPct val="92000"/>
              </a:lnSpc>
              <a:spcBef>
                <a:spcPts val="205"/>
              </a:spcBef>
            </a:pPr>
            <a:r>
              <a:rPr sz="900" spc="30">
                <a:solidFill>
                  <a:srgbClr val="F38286">
                    <a:alpha val="100000"/>
                  </a:srgbClr>
                </a:solidFill>
                <a:latin typeface="Arial"/>
                <a:ea typeface="Arial"/>
                <a:cs typeface="Arial"/>
              </a:rPr>
              <a:t>•  </a:t>
            </a:r>
            <a:r>
              <a:rPr sz="900" spc="0">
                <a:solidFill>
                  <a:srgbClr val="F38286">
                    <a:alpha val="100000"/>
                  </a:srgbClr>
                </a:solidFill>
                <a:latin typeface="微软雅黑"/>
                <a:ea typeface="微软雅黑"/>
                <a:cs typeface="微软雅黑"/>
              </a:rPr>
              <a:t>E</a:t>
            </a:r>
            <a:r>
              <a:rPr sz="900" spc="30">
                <a:solidFill>
                  <a:srgbClr val="F38286">
                    <a:alpha val="100000"/>
                  </a:srgbClr>
                </a:solidFill>
                <a:latin typeface="微软雅黑"/>
                <a:ea typeface="微软雅黑"/>
                <a:cs typeface="微软雅黑"/>
              </a:rPr>
              <a:t>1</a:t>
            </a:r>
            <a:r>
              <a:rPr sz="900" spc="20">
                <a:solidFill>
                  <a:srgbClr val="F38286">
                    <a:alpha val="100000"/>
                  </a:srgbClr>
                </a:solidFill>
                <a:latin typeface="微软雅黑"/>
                <a:ea typeface="微软雅黑"/>
                <a:cs typeface="微软雅黑"/>
              </a:rPr>
              <a:t>0</a:t>
            </a:r>
            <a:r>
              <a:rPr sz="900" spc="0">
                <a:solidFill>
                  <a:srgbClr val="F38286">
                    <a:alpha val="100000"/>
                  </a:srgbClr>
                </a:solidFill>
                <a:latin typeface="微软雅黑"/>
                <a:ea typeface="微软雅黑"/>
                <a:cs typeface="微软雅黑"/>
              </a:rPr>
              <a:t>0</a:t>
            </a:r>
            <a:endParaRPr lang="en-US" altLang="en-US" sz="900"/>
          </a:p>
          <a:p>
            <a:pPr algn="l" rtl="0" eaLnBrk="0">
              <a:lnSpc>
                <a:spcPct val="114000"/>
              </a:lnSpc>
            </a:pPr>
            <a:endParaRPr lang="en-US" altLang="en-US" sz="200"/>
          </a:p>
          <a:p>
            <a:pPr marL="12700" algn="l" rtl="0" eaLnBrk="0">
              <a:lnSpc>
                <a:spcPct val="90000"/>
              </a:lnSpc>
              <a:spcBef>
                <a:spcPct val="0"/>
              </a:spcBef>
            </a:pPr>
            <a:r>
              <a:rPr sz="900" spc="210">
                <a:solidFill>
                  <a:srgbClr val="B2D234">
                    <a:alpha val="100000"/>
                  </a:srgbClr>
                </a:solidFill>
                <a:latin typeface="Arial"/>
                <a:ea typeface="Arial"/>
                <a:cs typeface="Arial"/>
              </a:rPr>
              <a:t>•</a:t>
            </a:r>
            <a:r>
              <a:rPr sz="900" spc="190">
                <a:solidFill>
                  <a:srgbClr val="B2D234">
                    <a:alpha val="100000"/>
                  </a:srgbClr>
                </a:solidFill>
                <a:latin typeface="Arial"/>
                <a:ea typeface="Arial"/>
                <a:cs typeface="Arial"/>
              </a:rPr>
              <a:t> </a:t>
            </a:r>
            <a:r>
              <a:rPr sz="900" spc="0">
                <a:solidFill>
                  <a:srgbClr val="B2D234">
                    <a:alpha val="100000"/>
                  </a:srgbClr>
                </a:solidFill>
                <a:latin typeface="微软雅黑"/>
                <a:ea typeface="微软雅黑"/>
                <a:cs typeface="微软雅黑"/>
              </a:rPr>
              <a:t>VFLY</a:t>
            </a:r>
            <a:endParaRPr lang="en-US" altLang="en-US" sz="900"/>
          </a:p>
        </p:txBody>
      </p:sp>
      <p:sp>
        <p:nvSpPr>
          <p:cNvPr id="594" name="rect"/>
          <p:cNvSpPr/>
          <p:nvPr/>
        </p:nvSpPr>
        <p:spPr>
          <a:xfrm>
            <a:off x="1371152" y="2621258"/>
            <a:ext cx="1703240" cy="210944"/>
          </a:xfrm>
          <a:prstGeom prst="rect">
            <a:avLst/>
          </a:pr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5" name="textbox 595"/>
          <p:cNvSpPr/>
          <p:nvPr/>
        </p:nvSpPr>
        <p:spPr>
          <a:xfrm>
            <a:off x="1609940" y="2902826"/>
            <a:ext cx="720090" cy="542925"/>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54610" algn="l" rtl="0" eaLnBrk="0">
              <a:lnSpc>
                <a:spcPts val="690"/>
              </a:lnSpc>
            </a:pPr>
            <a:r>
              <a:rPr sz="900" spc="80">
                <a:solidFill>
                  <a:srgbClr val="FFCF00">
                    <a:alpha val="100000"/>
                  </a:srgbClr>
                </a:solidFill>
                <a:latin typeface="Arial"/>
                <a:ea typeface="Arial"/>
                <a:cs typeface="Arial"/>
              </a:rPr>
              <a:t>•  </a:t>
            </a:r>
            <a:r>
              <a:rPr sz="900" spc="60">
                <a:solidFill>
                  <a:srgbClr val="F38286">
                    <a:alpha val="100000"/>
                  </a:srgbClr>
                </a:solidFill>
                <a:latin typeface="Arial"/>
                <a:ea typeface="Arial"/>
                <a:cs typeface="Arial"/>
              </a:rPr>
              <a:t>•</a:t>
            </a:r>
            <a:endParaRPr lang="en-US" altLang="en-US" sz="900"/>
          </a:p>
          <a:p>
            <a:pPr marL="12700" algn="l" rtl="0" eaLnBrk="0">
              <a:lnSpc>
                <a:spcPct val="82000"/>
              </a:lnSpc>
              <a:spcBef>
                <a:spcPts val="1085"/>
              </a:spcBef>
            </a:pPr>
            <a:r>
              <a:rPr sz="900" b="1" spc="-50">
                <a:solidFill>
                  <a:srgbClr val="B2D234">
                    <a:alpha val="100000"/>
                  </a:srgbClr>
                </a:solidFill>
                <a:latin typeface="微软雅黑"/>
                <a:ea typeface="微软雅黑"/>
                <a:cs typeface="微软雅黑"/>
              </a:rPr>
              <a:t>牌</a:t>
            </a:r>
            <a:r>
              <a:rPr sz="900" spc="-50">
                <a:solidFill>
                  <a:srgbClr val="B2D234">
                    <a:alpha val="100000"/>
                  </a:srgbClr>
                </a:solidFill>
                <a:latin typeface="微软雅黑"/>
                <a:ea typeface="微软雅黑"/>
                <a:cs typeface="微软雅黑"/>
              </a:rPr>
              <a:t> </a:t>
            </a:r>
            <a:r>
              <a:rPr sz="900" b="1" spc="-50">
                <a:solidFill>
                  <a:srgbClr val="8BC53F">
                    <a:alpha val="100000"/>
                  </a:srgbClr>
                </a:solidFill>
                <a:latin typeface="微软雅黑"/>
                <a:ea typeface="微软雅黑"/>
                <a:cs typeface="微软雅黑"/>
              </a:rPr>
              <a:t>牌</a:t>
            </a:r>
            <a:r>
              <a:rPr sz="900" spc="-50">
                <a:solidFill>
                  <a:srgbClr val="8BC53F">
                    <a:alpha val="100000"/>
                  </a:srgbClr>
                </a:solidFill>
                <a:latin typeface="微软雅黑"/>
                <a:ea typeface="微软雅黑"/>
                <a:cs typeface="微软雅黑"/>
              </a:rPr>
              <a:t> </a:t>
            </a:r>
            <a:r>
              <a:rPr sz="900" b="1" spc="-50">
                <a:solidFill>
                  <a:srgbClr val="65AF45">
                    <a:alpha val="100000"/>
                  </a:srgbClr>
                </a:solidFill>
                <a:latin typeface="微软雅黑"/>
                <a:ea typeface="微软雅黑"/>
                <a:cs typeface="微软雅黑"/>
              </a:rPr>
              <a:t>牌</a:t>
            </a:r>
            <a:r>
              <a:rPr sz="900" spc="-50">
                <a:solidFill>
                  <a:srgbClr val="65AF45">
                    <a:alpha val="100000"/>
                  </a:srgbClr>
                </a:solidFill>
                <a:latin typeface="微软雅黑"/>
                <a:ea typeface="微软雅黑"/>
                <a:cs typeface="微软雅黑"/>
              </a:rPr>
              <a:t> </a:t>
            </a:r>
            <a:r>
              <a:rPr sz="900" b="1" spc="-10">
                <a:solidFill>
                  <a:srgbClr val="1EC8F3">
                    <a:alpha val="100000"/>
                  </a:srgbClr>
                </a:solidFill>
                <a:latin typeface="微软雅黑"/>
                <a:ea typeface="微软雅黑"/>
                <a:cs typeface="微软雅黑"/>
              </a:rPr>
              <a:t>牌</a:t>
            </a:r>
            <a:endParaRPr lang="en-US" altLang="en-US" sz="900"/>
          </a:p>
          <a:p>
            <a:pPr marL="17780" algn="l" rtl="0" eaLnBrk="0">
              <a:lnSpc>
                <a:spcPct val="81000"/>
              </a:lnSpc>
              <a:spcBef>
                <a:spcPts val="10"/>
              </a:spcBef>
            </a:pPr>
            <a:r>
              <a:rPr sz="900" b="1" spc="-50">
                <a:solidFill>
                  <a:srgbClr val="B2D234">
                    <a:alpha val="100000"/>
                  </a:srgbClr>
                </a:solidFill>
                <a:latin typeface="微软雅黑"/>
                <a:ea typeface="微软雅黑"/>
                <a:cs typeface="微软雅黑"/>
              </a:rPr>
              <a:t>品</a:t>
            </a:r>
            <a:r>
              <a:rPr sz="900" spc="-50">
                <a:solidFill>
                  <a:srgbClr val="B2D234">
                    <a:alpha val="100000"/>
                  </a:srgbClr>
                </a:solidFill>
                <a:latin typeface="微软雅黑"/>
                <a:ea typeface="微软雅黑"/>
                <a:cs typeface="微软雅黑"/>
              </a:rPr>
              <a:t> </a:t>
            </a:r>
            <a:r>
              <a:rPr sz="900" b="1" spc="-50">
                <a:solidFill>
                  <a:srgbClr val="8BC53F">
                    <a:alpha val="100000"/>
                  </a:srgbClr>
                </a:solidFill>
                <a:latin typeface="微软雅黑"/>
                <a:ea typeface="微软雅黑"/>
                <a:cs typeface="微软雅黑"/>
              </a:rPr>
              <a:t>品</a:t>
            </a:r>
            <a:r>
              <a:rPr sz="900" spc="-50">
                <a:solidFill>
                  <a:srgbClr val="8BC53F">
                    <a:alpha val="100000"/>
                  </a:srgbClr>
                </a:solidFill>
                <a:latin typeface="微软雅黑"/>
                <a:ea typeface="微软雅黑"/>
                <a:cs typeface="微软雅黑"/>
              </a:rPr>
              <a:t> </a:t>
            </a:r>
            <a:r>
              <a:rPr sz="900" b="1" spc="-50">
                <a:solidFill>
                  <a:srgbClr val="65AF45">
                    <a:alpha val="100000"/>
                  </a:srgbClr>
                </a:solidFill>
                <a:latin typeface="微软雅黑"/>
                <a:ea typeface="微软雅黑"/>
                <a:cs typeface="微软雅黑"/>
              </a:rPr>
              <a:t>品</a:t>
            </a:r>
            <a:r>
              <a:rPr sz="900" spc="-50">
                <a:solidFill>
                  <a:srgbClr val="65AF45">
                    <a:alpha val="100000"/>
                  </a:srgbClr>
                </a:solidFill>
                <a:latin typeface="微软雅黑"/>
                <a:ea typeface="微软雅黑"/>
                <a:cs typeface="微软雅黑"/>
              </a:rPr>
              <a:t> </a:t>
            </a:r>
            <a:r>
              <a:rPr sz="900" b="1" spc="-10">
                <a:solidFill>
                  <a:srgbClr val="1EC8F3">
                    <a:alpha val="100000"/>
                  </a:srgbClr>
                </a:solidFill>
                <a:latin typeface="微软雅黑"/>
                <a:ea typeface="微软雅黑"/>
                <a:cs typeface="微软雅黑"/>
              </a:rPr>
              <a:t>品</a:t>
            </a:r>
            <a:endParaRPr lang="en-US" altLang="en-US" sz="900"/>
          </a:p>
          <a:p>
            <a:pPr marL="13335" algn="l" rtl="0" eaLnBrk="0">
              <a:lnSpc>
                <a:spcPct val="81000"/>
              </a:lnSpc>
              <a:spcBef>
                <a:spcPts val="10"/>
              </a:spcBef>
            </a:pPr>
            <a:r>
              <a:rPr sz="900" b="1" spc="-40">
                <a:solidFill>
                  <a:srgbClr val="B2D234">
                    <a:alpha val="100000"/>
                  </a:srgbClr>
                </a:solidFill>
                <a:latin typeface="微软雅黑"/>
                <a:ea typeface="微软雅黑"/>
                <a:cs typeface="微软雅黑"/>
              </a:rPr>
              <a:t>迪</a:t>
            </a:r>
            <a:r>
              <a:rPr sz="900" spc="-40">
                <a:solidFill>
                  <a:srgbClr val="B2D234">
                    <a:alpha val="100000"/>
                  </a:srgbClr>
                </a:solidFill>
                <a:latin typeface="微软雅黑"/>
                <a:ea typeface="微软雅黑"/>
                <a:cs typeface="微软雅黑"/>
              </a:rPr>
              <a:t> </a:t>
            </a:r>
            <a:r>
              <a:rPr sz="900" b="1" spc="-40">
                <a:solidFill>
                  <a:srgbClr val="8BC53F">
                    <a:alpha val="100000"/>
                  </a:srgbClr>
                </a:solidFill>
                <a:latin typeface="微软雅黑"/>
                <a:ea typeface="微软雅黑"/>
                <a:cs typeface="微软雅黑"/>
              </a:rPr>
              <a:t>玛</a:t>
            </a:r>
            <a:r>
              <a:rPr sz="900" spc="-40">
                <a:solidFill>
                  <a:srgbClr val="8BC53F">
                    <a:alpha val="100000"/>
                  </a:srgbClr>
                </a:solidFill>
                <a:latin typeface="微软雅黑"/>
                <a:ea typeface="微软雅黑"/>
                <a:cs typeface="微软雅黑"/>
              </a:rPr>
              <a:t> </a:t>
            </a:r>
            <a:r>
              <a:rPr sz="900" b="1" spc="-40">
                <a:solidFill>
                  <a:srgbClr val="65AF45">
                    <a:alpha val="100000"/>
                  </a:srgbClr>
                </a:solidFill>
                <a:latin typeface="微软雅黑"/>
                <a:ea typeface="微软雅黑"/>
                <a:cs typeface="微软雅黑"/>
              </a:rPr>
              <a:t>铃</a:t>
            </a:r>
            <a:r>
              <a:rPr sz="900" spc="-40">
                <a:solidFill>
                  <a:srgbClr val="65AF45">
                    <a:alpha val="100000"/>
                  </a:srgbClr>
                </a:solidFill>
                <a:latin typeface="微软雅黑"/>
                <a:ea typeface="微软雅黑"/>
                <a:cs typeface="微软雅黑"/>
              </a:rPr>
              <a:t> </a:t>
            </a:r>
            <a:r>
              <a:rPr sz="900" b="1" spc="-20">
                <a:solidFill>
                  <a:srgbClr val="1EC8F3">
                    <a:alpha val="100000"/>
                  </a:srgbClr>
                </a:solidFill>
                <a:latin typeface="微软雅黑"/>
                <a:ea typeface="微软雅黑"/>
                <a:cs typeface="微软雅黑"/>
              </a:rPr>
              <a:t>日</a:t>
            </a:r>
            <a:endParaRPr lang="en-US" altLang="en-US" sz="900"/>
          </a:p>
          <a:p>
            <a:pPr marL="12700" algn="l" rtl="0" eaLnBrk="0">
              <a:lnSpc>
                <a:spcPct val="90000"/>
              </a:lnSpc>
              <a:spcBef>
                <a:spcPts val="5"/>
              </a:spcBef>
            </a:pPr>
            <a:r>
              <a:rPr sz="900" b="1" spc="-50">
                <a:solidFill>
                  <a:srgbClr val="B2D234">
                    <a:alpha val="100000"/>
                  </a:srgbClr>
                </a:solidFill>
                <a:latin typeface="微软雅黑"/>
                <a:ea typeface="微软雅黑"/>
                <a:cs typeface="微软雅黑"/>
              </a:rPr>
              <a:t>雅</a:t>
            </a:r>
            <a:r>
              <a:rPr sz="900" spc="-50">
                <a:solidFill>
                  <a:srgbClr val="B2D234">
                    <a:alpha val="100000"/>
                  </a:srgbClr>
                </a:solidFill>
                <a:latin typeface="微软雅黑"/>
                <a:ea typeface="微软雅黑"/>
                <a:cs typeface="微软雅黑"/>
              </a:rPr>
              <a:t> </a:t>
            </a:r>
            <a:r>
              <a:rPr sz="900" b="1" spc="-50">
                <a:solidFill>
                  <a:srgbClr val="8BC53F">
                    <a:alpha val="100000"/>
                  </a:srgbClr>
                </a:solidFill>
                <a:latin typeface="微软雅黑"/>
                <a:ea typeface="微软雅黑"/>
                <a:cs typeface="微软雅黑"/>
              </a:rPr>
              <a:t>爱</a:t>
            </a:r>
            <a:r>
              <a:rPr sz="900" spc="-50">
                <a:solidFill>
                  <a:srgbClr val="8BC53F">
                    <a:alpha val="100000"/>
                  </a:srgbClr>
                </a:solidFill>
                <a:latin typeface="微软雅黑"/>
                <a:ea typeface="微软雅黑"/>
                <a:cs typeface="微软雅黑"/>
              </a:rPr>
              <a:t> </a:t>
            </a:r>
            <a:r>
              <a:rPr sz="900" b="1" spc="-50">
                <a:solidFill>
                  <a:srgbClr val="65AF45">
                    <a:alpha val="100000"/>
                  </a:srgbClr>
                </a:solidFill>
                <a:latin typeface="微软雅黑"/>
                <a:ea typeface="微软雅黑"/>
                <a:cs typeface="微软雅黑"/>
              </a:rPr>
              <a:t>台</a:t>
            </a:r>
            <a:r>
              <a:rPr sz="900" spc="-50">
                <a:solidFill>
                  <a:srgbClr val="65AF45">
                    <a:alpha val="100000"/>
                  </a:srgbClr>
                </a:solidFill>
                <a:latin typeface="微软雅黑"/>
                <a:ea typeface="微软雅黑"/>
                <a:cs typeface="微软雅黑"/>
              </a:rPr>
              <a:t> </a:t>
            </a:r>
            <a:r>
              <a:rPr sz="900" b="1" spc="-10">
                <a:solidFill>
                  <a:srgbClr val="1EC8F3">
                    <a:alpha val="100000"/>
                  </a:srgbClr>
                </a:solidFill>
                <a:latin typeface="微软雅黑"/>
                <a:ea typeface="微软雅黑"/>
                <a:cs typeface="微软雅黑"/>
              </a:rPr>
              <a:t>新</a:t>
            </a:r>
            <a:endParaRPr lang="en-US" altLang="en-US" sz="900"/>
          </a:p>
        </p:txBody>
      </p:sp>
      <p:sp>
        <p:nvSpPr>
          <p:cNvPr id="596" name="textbox 596"/>
          <p:cNvSpPr/>
          <p:nvPr/>
        </p:nvSpPr>
        <p:spPr>
          <a:xfrm rot="20220000">
            <a:off x="3601141" y="3960259"/>
            <a:ext cx="632459" cy="2032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7000"/>
              </a:lnSpc>
            </a:pPr>
            <a:r>
              <a:rPr sz="1100" b="1" spc="100">
                <a:solidFill>
                  <a:srgbClr val="65AF45">
                    <a:alpha val="100000"/>
                  </a:srgbClr>
                </a:solidFill>
                <a:latin typeface="微软雅黑"/>
                <a:ea typeface="微软雅黑"/>
                <a:cs typeface="微软雅黑"/>
              </a:rPr>
              <a:t>性能车</a:t>
            </a:r>
            <a:r>
              <a:rPr sz="1100" b="1" spc="70">
                <a:solidFill>
                  <a:srgbClr val="65AF45">
                    <a:alpha val="100000"/>
                  </a:srgbClr>
                </a:solidFill>
                <a:latin typeface="微软雅黑"/>
                <a:ea typeface="微软雅黑"/>
                <a:cs typeface="微软雅黑"/>
              </a:rPr>
              <a:t>型</a:t>
            </a:r>
            <a:endParaRPr lang="en-US" altLang="en-US" sz="1100"/>
          </a:p>
        </p:txBody>
      </p:sp>
      <p:sp>
        <p:nvSpPr>
          <p:cNvPr id="599" name="textbox 599"/>
          <p:cNvSpPr/>
          <p:nvPr/>
        </p:nvSpPr>
        <p:spPr>
          <a:xfrm>
            <a:off x="278198" y="2650235"/>
            <a:ext cx="473709" cy="3117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44450" indent="-31750" algn="l" rtl="0" eaLnBrk="0">
              <a:lnSpc>
                <a:spcPct val="104000"/>
              </a:lnSpc>
            </a:pPr>
            <a:r>
              <a:rPr sz="900" b="1" spc="70">
                <a:solidFill>
                  <a:srgbClr val="595959">
                    <a:alpha val="100000"/>
                  </a:srgbClr>
                </a:solidFill>
                <a:latin typeface="微软雅黑"/>
                <a:ea typeface="微软雅黑"/>
                <a:cs typeface="微软雅黑"/>
              </a:rPr>
              <a:t>1万元</a:t>
            </a:r>
            <a:r>
              <a:rPr sz="900" b="1" spc="60">
                <a:solidFill>
                  <a:srgbClr val="595959">
                    <a:alpha val="100000"/>
                  </a:srgbClr>
                </a:solidFill>
                <a:latin typeface="微软雅黑"/>
                <a:ea typeface="微软雅黑"/>
                <a:cs typeface="微软雅黑"/>
              </a:rPr>
              <a:t>以</a:t>
            </a:r>
            <a:r>
              <a:rPr sz="900" spc="0">
                <a:solidFill>
                  <a:srgbClr val="595959">
                    <a:alpha val="100000"/>
                  </a:srgbClr>
                </a:solidFill>
                <a:latin typeface="微软雅黑"/>
                <a:ea typeface="微软雅黑"/>
                <a:cs typeface="微软雅黑"/>
              </a:rPr>
              <a:t> </a:t>
            </a:r>
            <a:r>
              <a:rPr sz="900" b="1" spc="100">
                <a:solidFill>
                  <a:srgbClr val="595959">
                    <a:alpha val="100000"/>
                  </a:srgbClr>
                </a:solidFill>
                <a:latin typeface="微软雅黑"/>
                <a:ea typeface="微软雅黑"/>
                <a:cs typeface="微软雅黑"/>
              </a:rPr>
              <a:t>上级</a:t>
            </a:r>
            <a:r>
              <a:rPr sz="900" b="1" spc="70">
                <a:solidFill>
                  <a:srgbClr val="595959">
                    <a:alpha val="100000"/>
                  </a:srgbClr>
                </a:solidFill>
                <a:latin typeface="微软雅黑"/>
                <a:ea typeface="微软雅黑"/>
                <a:cs typeface="微软雅黑"/>
              </a:rPr>
              <a:t>别</a:t>
            </a:r>
            <a:endParaRPr lang="en-US" altLang="en-US" sz="900"/>
          </a:p>
        </p:txBody>
      </p:sp>
      <p:sp>
        <p:nvSpPr>
          <p:cNvPr id="600" name="textbox 600"/>
          <p:cNvSpPr/>
          <p:nvPr/>
        </p:nvSpPr>
        <p:spPr>
          <a:xfrm>
            <a:off x="4124520" y="3321354"/>
            <a:ext cx="786130" cy="1905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90000"/>
              </a:lnSpc>
            </a:pPr>
            <a:r>
              <a:rPr sz="1200" spc="-10">
                <a:solidFill>
                  <a:srgbClr val="1EC8F3">
                    <a:alpha val="100000"/>
                  </a:srgbClr>
                </a:solidFill>
                <a:latin typeface="微软雅黑"/>
                <a:ea typeface="微软雅黑"/>
                <a:cs typeface="微软雅黑"/>
              </a:rPr>
              <a:t>智</a:t>
            </a:r>
            <a:r>
              <a:rPr sz="1200" spc="0">
                <a:solidFill>
                  <a:srgbClr val="1EC8F3">
                    <a:alpha val="100000"/>
                  </a:srgbClr>
                </a:solidFill>
                <a:latin typeface="微软雅黑"/>
                <a:ea typeface="微软雅黑"/>
                <a:cs typeface="微软雅黑"/>
              </a:rPr>
              <a:t>能化升级</a:t>
            </a:r>
            <a:endParaRPr lang="en-US" altLang="en-US" sz="1200"/>
          </a:p>
        </p:txBody>
      </p:sp>
      <p:sp>
        <p:nvSpPr>
          <p:cNvPr id="602" name="textbox 602"/>
          <p:cNvSpPr/>
          <p:nvPr/>
        </p:nvSpPr>
        <p:spPr>
          <a:xfrm>
            <a:off x="2437437" y="2902826"/>
            <a:ext cx="481330" cy="27685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3335" algn="l" rtl="0" eaLnBrk="0">
              <a:lnSpc>
                <a:spcPct val="90000"/>
              </a:lnSpc>
            </a:pPr>
            <a:r>
              <a:rPr sz="900" b="1" spc="-10">
                <a:solidFill>
                  <a:srgbClr val="FFCF00">
                    <a:alpha val="100000"/>
                  </a:srgbClr>
                </a:solidFill>
                <a:latin typeface="微软雅黑"/>
                <a:ea typeface="微软雅黑"/>
                <a:cs typeface="微软雅黑"/>
              </a:rPr>
              <a:t>小牛</a:t>
            </a:r>
            <a:r>
              <a:rPr sz="900" b="1" spc="0">
                <a:solidFill>
                  <a:srgbClr val="FFCF00">
                    <a:alpha val="100000"/>
                  </a:srgbClr>
                </a:solidFill>
                <a:latin typeface="微软雅黑"/>
                <a:ea typeface="微软雅黑"/>
                <a:cs typeface="微软雅黑"/>
              </a:rPr>
              <a:t>品牌</a:t>
            </a:r>
            <a:endParaRPr lang="en-US" altLang="en-US" sz="900"/>
          </a:p>
          <a:p>
            <a:pPr marL="12700" algn="l" rtl="0" eaLnBrk="0">
              <a:lnSpc>
                <a:spcPct val="90000"/>
              </a:lnSpc>
              <a:spcBef>
                <a:spcPts val="35"/>
              </a:spcBef>
            </a:pPr>
            <a:r>
              <a:rPr sz="900" b="1" spc="-10">
                <a:solidFill>
                  <a:srgbClr val="F38286">
                    <a:alpha val="100000"/>
                  </a:srgbClr>
                </a:solidFill>
                <a:latin typeface="微软雅黑"/>
                <a:ea typeface="微软雅黑"/>
                <a:cs typeface="微软雅黑"/>
              </a:rPr>
              <a:t>九</a:t>
            </a:r>
            <a:r>
              <a:rPr sz="900" b="1" spc="0">
                <a:solidFill>
                  <a:srgbClr val="F38286">
                    <a:alpha val="100000"/>
                  </a:srgbClr>
                </a:solidFill>
                <a:latin typeface="微软雅黑"/>
                <a:ea typeface="微软雅黑"/>
                <a:cs typeface="微软雅黑"/>
              </a:rPr>
              <a:t>号品牌</a:t>
            </a:r>
            <a:endParaRPr lang="en-US" altLang="en-US" sz="900"/>
          </a:p>
        </p:txBody>
      </p:sp>
      <p:sp>
        <p:nvSpPr>
          <p:cNvPr id="603" name="textbox 603"/>
          <p:cNvSpPr/>
          <p:nvPr/>
        </p:nvSpPr>
        <p:spPr>
          <a:xfrm>
            <a:off x="308075" y="4818252"/>
            <a:ext cx="405129" cy="3048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indent="35560" algn="l" rtl="0" eaLnBrk="0">
              <a:lnSpc>
                <a:spcPct val="102000"/>
              </a:lnSpc>
            </a:pPr>
            <a:r>
              <a:rPr sz="900" b="1" spc="60">
                <a:solidFill>
                  <a:srgbClr val="595959">
                    <a:alpha val="100000"/>
                  </a:srgbClr>
                </a:solidFill>
                <a:latin typeface="微软雅黑"/>
                <a:ea typeface="微软雅黑"/>
                <a:cs typeface="微软雅黑"/>
              </a:rPr>
              <a:t>400</a:t>
            </a:r>
            <a:r>
              <a:rPr sz="900" b="1" spc="30">
                <a:solidFill>
                  <a:srgbClr val="595959">
                    <a:alpha val="100000"/>
                  </a:srgbClr>
                </a:solidFill>
                <a:latin typeface="微软雅黑"/>
                <a:ea typeface="微软雅黑"/>
                <a:cs typeface="微软雅黑"/>
              </a:rPr>
              <a:t>0</a:t>
            </a:r>
            <a:r>
              <a:rPr sz="900" spc="0">
                <a:solidFill>
                  <a:srgbClr val="595959">
                    <a:alpha val="100000"/>
                  </a:srgbClr>
                </a:solidFill>
                <a:latin typeface="微软雅黑"/>
                <a:ea typeface="微软雅黑"/>
                <a:cs typeface="微软雅黑"/>
              </a:rPr>
              <a:t> </a:t>
            </a:r>
            <a:r>
              <a:rPr sz="900" b="1" spc="100">
                <a:solidFill>
                  <a:srgbClr val="595959">
                    <a:alpha val="100000"/>
                  </a:srgbClr>
                </a:solidFill>
                <a:latin typeface="微软雅黑"/>
                <a:ea typeface="微软雅黑"/>
                <a:cs typeface="微软雅黑"/>
              </a:rPr>
              <a:t>元级</a:t>
            </a:r>
            <a:r>
              <a:rPr sz="900" b="1" spc="80">
                <a:solidFill>
                  <a:srgbClr val="595959">
                    <a:alpha val="100000"/>
                  </a:srgbClr>
                </a:solidFill>
                <a:latin typeface="微软雅黑"/>
                <a:ea typeface="微软雅黑"/>
                <a:cs typeface="微软雅黑"/>
              </a:rPr>
              <a:t>别</a:t>
            </a:r>
            <a:endParaRPr lang="en-US" altLang="en-US" sz="900"/>
          </a:p>
        </p:txBody>
      </p:sp>
      <p:sp>
        <p:nvSpPr>
          <p:cNvPr id="604" name="textbox 604"/>
          <p:cNvSpPr/>
          <p:nvPr/>
        </p:nvSpPr>
        <p:spPr>
          <a:xfrm>
            <a:off x="308075" y="3720972"/>
            <a:ext cx="405129" cy="3048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indent="40005" algn="l" rtl="0" eaLnBrk="0">
              <a:lnSpc>
                <a:spcPct val="102000"/>
              </a:lnSpc>
            </a:pPr>
            <a:r>
              <a:rPr sz="900" b="1" spc="50">
                <a:solidFill>
                  <a:srgbClr val="595959">
                    <a:alpha val="100000"/>
                  </a:srgbClr>
                </a:solidFill>
                <a:latin typeface="微软雅黑"/>
                <a:ea typeface="微软雅黑"/>
                <a:cs typeface="微软雅黑"/>
              </a:rPr>
              <a:t>600</a:t>
            </a:r>
            <a:r>
              <a:rPr sz="900" b="1" spc="30">
                <a:solidFill>
                  <a:srgbClr val="595959">
                    <a:alpha val="100000"/>
                  </a:srgbClr>
                </a:solidFill>
                <a:latin typeface="微软雅黑"/>
                <a:ea typeface="微软雅黑"/>
                <a:cs typeface="微软雅黑"/>
              </a:rPr>
              <a:t>0</a:t>
            </a:r>
            <a:r>
              <a:rPr sz="900" spc="0">
                <a:solidFill>
                  <a:srgbClr val="595959">
                    <a:alpha val="100000"/>
                  </a:srgbClr>
                </a:solidFill>
                <a:latin typeface="微软雅黑"/>
                <a:ea typeface="微软雅黑"/>
                <a:cs typeface="微软雅黑"/>
              </a:rPr>
              <a:t> </a:t>
            </a:r>
            <a:r>
              <a:rPr sz="900" b="1" spc="100">
                <a:solidFill>
                  <a:srgbClr val="595959">
                    <a:alpha val="100000"/>
                  </a:srgbClr>
                </a:solidFill>
                <a:latin typeface="微软雅黑"/>
                <a:ea typeface="微软雅黑"/>
                <a:cs typeface="微软雅黑"/>
              </a:rPr>
              <a:t>元级</a:t>
            </a:r>
            <a:r>
              <a:rPr sz="900" b="1" spc="80">
                <a:solidFill>
                  <a:srgbClr val="595959">
                    <a:alpha val="100000"/>
                  </a:srgbClr>
                </a:solidFill>
                <a:latin typeface="微软雅黑"/>
                <a:ea typeface="微软雅黑"/>
                <a:cs typeface="微软雅黑"/>
              </a:rPr>
              <a:t>别</a:t>
            </a:r>
            <a:endParaRPr lang="en-US" altLang="en-US" sz="900"/>
          </a:p>
        </p:txBody>
      </p:sp>
      <p:sp>
        <p:nvSpPr>
          <p:cNvPr id="605" name="textbox 605"/>
          <p:cNvSpPr/>
          <p:nvPr/>
        </p:nvSpPr>
        <p:spPr>
          <a:xfrm>
            <a:off x="7572019" y="2654172"/>
            <a:ext cx="804544"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900" spc="70">
                <a:solidFill>
                  <a:srgbClr val="F38286">
                    <a:alpha val="100000"/>
                  </a:srgbClr>
                </a:solidFill>
                <a:latin typeface="Arial"/>
                <a:ea typeface="Arial"/>
                <a:cs typeface="Arial"/>
              </a:rPr>
              <a:t>•  </a:t>
            </a:r>
            <a:r>
              <a:rPr sz="900" spc="0">
                <a:solidFill>
                  <a:srgbClr val="F38286">
                    <a:alpha val="100000"/>
                  </a:srgbClr>
                </a:solidFill>
                <a:latin typeface="微软雅黑"/>
                <a:ea typeface="微软雅黑"/>
                <a:cs typeface="微软雅黑"/>
              </a:rPr>
              <a:t>E</a:t>
            </a:r>
            <a:r>
              <a:rPr sz="900" spc="70">
                <a:solidFill>
                  <a:srgbClr val="F38286">
                    <a:alpha val="100000"/>
                  </a:srgbClr>
                </a:solidFill>
                <a:latin typeface="微软雅黑"/>
                <a:ea typeface="微软雅黑"/>
                <a:cs typeface="微软雅黑"/>
              </a:rPr>
              <a:t>200</a:t>
            </a:r>
            <a:r>
              <a:rPr sz="900" spc="0">
                <a:solidFill>
                  <a:srgbClr val="F38286">
                    <a:alpha val="100000"/>
                  </a:srgbClr>
                </a:solidFill>
                <a:latin typeface="微软雅黑"/>
                <a:ea typeface="微软雅黑"/>
                <a:cs typeface="微软雅黑"/>
              </a:rPr>
              <a:t>P</a:t>
            </a:r>
            <a:r>
              <a:rPr sz="900" spc="40">
                <a:solidFill>
                  <a:srgbClr val="F38286">
                    <a:alpha val="100000"/>
                  </a:srgbClr>
                </a:solidFill>
                <a:latin typeface="微软雅黑"/>
                <a:ea typeface="微软雅黑"/>
                <a:cs typeface="微软雅黑"/>
              </a:rPr>
              <a:t> </a:t>
            </a:r>
            <a:r>
              <a:rPr sz="900" spc="0">
                <a:solidFill>
                  <a:srgbClr val="F38286">
                    <a:alpha val="100000"/>
                  </a:srgbClr>
                </a:solidFill>
                <a:latin typeface="微软雅黑"/>
                <a:ea typeface="微软雅黑"/>
                <a:cs typeface="微软雅黑"/>
              </a:rPr>
              <a:t>ONE</a:t>
            </a:r>
            <a:endParaRPr lang="en-US" altLang="en-US" sz="900"/>
          </a:p>
        </p:txBody>
      </p:sp>
      <p:sp>
        <p:nvSpPr>
          <p:cNvPr id="606" name="textbox 606"/>
          <p:cNvSpPr/>
          <p:nvPr/>
        </p:nvSpPr>
        <p:spPr>
          <a:xfrm>
            <a:off x="869724" y="2732785"/>
            <a:ext cx="176529" cy="3644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5000"/>
              </a:lnSpc>
            </a:pPr>
            <a:endParaRPr lang="en-US" altLang="en-US" sz="100"/>
          </a:p>
          <a:p>
            <a:pPr marL="12700" indent="0" algn="l" rtl="0" eaLnBrk="0">
              <a:lnSpc>
                <a:spcPct val="93000"/>
              </a:lnSpc>
            </a:pPr>
            <a:r>
              <a:rPr sz="1200" b="1" spc="-20">
                <a:solidFill>
                  <a:srgbClr val="595959">
                    <a:alpha val="100000"/>
                  </a:srgbClr>
                </a:solidFill>
                <a:latin typeface="微软雅黑"/>
                <a:ea typeface="微软雅黑"/>
                <a:cs typeface="微软雅黑"/>
              </a:rPr>
              <a:t>价</a:t>
            </a:r>
            <a:r>
              <a:rPr sz="1200" spc="0">
                <a:solidFill>
                  <a:srgbClr val="595959">
                    <a:alpha val="100000"/>
                  </a:srgbClr>
                </a:solidFill>
                <a:latin typeface="微软雅黑"/>
                <a:ea typeface="微软雅黑"/>
                <a:cs typeface="微软雅黑"/>
              </a:rPr>
              <a:t> </a:t>
            </a:r>
            <a:r>
              <a:rPr sz="1200" b="1" spc="-20">
                <a:solidFill>
                  <a:srgbClr val="595959">
                    <a:alpha val="100000"/>
                  </a:srgbClr>
                </a:solidFill>
                <a:latin typeface="微软雅黑"/>
                <a:ea typeface="微软雅黑"/>
                <a:cs typeface="微软雅黑"/>
              </a:rPr>
              <a:t>格</a:t>
            </a:r>
            <a:endParaRPr lang="en-US" altLang="en-US" sz="1200"/>
          </a:p>
        </p:txBody>
      </p:sp>
      <p:sp>
        <p:nvSpPr>
          <p:cNvPr id="607" name="textbox 607"/>
          <p:cNvSpPr/>
          <p:nvPr/>
        </p:nvSpPr>
        <p:spPr>
          <a:xfrm>
            <a:off x="2090439" y="2658744"/>
            <a:ext cx="272415" cy="1600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8000"/>
              </a:lnSpc>
            </a:pPr>
            <a:r>
              <a:rPr sz="900" b="1" spc="80">
                <a:solidFill>
                  <a:srgbClr val="595959">
                    <a:alpha val="100000"/>
                  </a:srgbClr>
                </a:solidFill>
                <a:latin typeface="微软雅黑"/>
                <a:ea typeface="微软雅黑"/>
                <a:cs typeface="微软雅黑"/>
              </a:rPr>
              <a:t>图</a:t>
            </a:r>
            <a:r>
              <a:rPr sz="900" b="1" spc="60">
                <a:solidFill>
                  <a:srgbClr val="595959">
                    <a:alpha val="100000"/>
                  </a:srgbClr>
                </a:solidFill>
                <a:latin typeface="微软雅黑"/>
                <a:ea typeface="微软雅黑"/>
                <a:cs typeface="微软雅黑"/>
              </a:rPr>
              <a:t>例</a:t>
            </a:r>
            <a:endParaRPr lang="en-US" altLang="en-US" sz="900"/>
          </a:p>
        </p:txBody>
      </p:sp>
      <p:pic>
        <p:nvPicPr>
          <p:cNvPr id="608" name="picture 608"/>
          <p:cNvPicPr>
            <a:picLocks noChangeAspect="1"/>
          </p:cNvPicPr>
          <p:nvPr/>
        </p:nvPicPr>
        <p:blipFill>
          <a:blip r:embed="rId8"/>
          <a:stretch>
            <a:fillRect/>
          </a:stretch>
        </p:blipFill>
        <p:spPr>
          <a:xfrm rot="21600000">
            <a:off x="6641393" y="4113100"/>
            <a:ext cx="305572" cy="76200"/>
          </a:xfrm>
          <a:prstGeom prst="rect">
            <a:avLst/>
          </a:prstGeom>
        </p:spPr>
      </p:pic>
      <p:sp>
        <p:nvSpPr>
          <p:cNvPr id="609" name="textbox 609"/>
          <p:cNvSpPr/>
          <p:nvPr/>
        </p:nvSpPr>
        <p:spPr>
          <a:xfrm>
            <a:off x="1456213" y="2944545"/>
            <a:ext cx="59689" cy="5384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78000"/>
              </a:lnSpc>
            </a:pPr>
            <a:r>
              <a:rPr sz="900" spc="0">
                <a:solidFill>
                  <a:srgbClr val="B2D234">
                    <a:alpha val="100000"/>
                  </a:srgbClr>
                </a:solidFill>
                <a:latin typeface="Arial"/>
                <a:ea typeface="Arial"/>
                <a:cs typeface="Arial"/>
              </a:rPr>
              <a:t>•</a:t>
            </a:r>
            <a:endParaRPr lang="en-US" altLang="en-US" sz="900"/>
          </a:p>
          <a:p>
            <a:pPr marL="12700" algn="l" rtl="0" eaLnBrk="0">
              <a:lnSpc>
                <a:spcPct val="78000"/>
              </a:lnSpc>
              <a:spcBef>
                <a:spcPts val="165"/>
              </a:spcBef>
            </a:pPr>
            <a:r>
              <a:rPr sz="900" spc="0">
                <a:solidFill>
                  <a:srgbClr val="8BC53F">
                    <a:alpha val="100000"/>
                  </a:srgbClr>
                </a:solidFill>
                <a:latin typeface="Arial"/>
                <a:ea typeface="Arial"/>
                <a:cs typeface="Arial"/>
              </a:rPr>
              <a:t>•</a:t>
            </a:r>
            <a:endParaRPr lang="en-US" altLang="en-US" sz="900"/>
          </a:p>
          <a:p>
            <a:pPr marL="12700" algn="l" rtl="0" eaLnBrk="0">
              <a:lnSpc>
                <a:spcPct val="78000"/>
              </a:lnSpc>
              <a:spcBef>
                <a:spcPts val="240"/>
              </a:spcBef>
            </a:pPr>
            <a:r>
              <a:rPr sz="900" spc="0">
                <a:solidFill>
                  <a:srgbClr val="65AF45">
                    <a:alpha val="100000"/>
                  </a:srgbClr>
                </a:solidFill>
                <a:latin typeface="Arial"/>
                <a:ea typeface="Arial"/>
                <a:cs typeface="Arial"/>
              </a:rPr>
              <a:t>•</a:t>
            </a:r>
            <a:endParaRPr lang="en-US" altLang="en-US" sz="900"/>
          </a:p>
          <a:p>
            <a:pPr marL="12700" algn="l" rtl="0" eaLnBrk="0">
              <a:lnSpc>
                <a:spcPct val="78000"/>
              </a:lnSpc>
              <a:spcBef>
                <a:spcPts val="260"/>
              </a:spcBef>
            </a:pPr>
            <a:r>
              <a:rPr sz="900" spc="0">
                <a:solidFill>
                  <a:srgbClr val="1EC8F3">
                    <a:alpha val="100000"/>
                  </a:srgbClr>
                </a:solidFill>
                <a:latin typeface="Arial"/>
                <a:ea typeface="Arial"/>
                <a:cs typeface="Arial"/>
              </a:rPr>
              <a:t>•</a:t>
            </a:r>
            <a:endParaRPr lang="en-US" altLang="en-US" sz="900"/>
          </a:p>
        </p:txBody>
      </p:sp>
      <p:sp>
        <p:nvSpPr>
          <p:cNvPr id="611" name="textbox 611"/>
          <p:cNvSpPr/>
          <p:nvPr/>
        </p:nvSpPr>
        <p:spPr>
          <a:xfrm>
            <a:off x="2319703" y="5370829"/>
            <a:ext cx="63500" cy="1390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83000"/>
              </a:lnSpc>
            </a:pPr>
            <a:r>
              <a:rPr sz="900" spc="0">
                <a:solidFill>
                  <a:srgbClr val="B2D234">
                    <a:alpha val="100000"/>
                  </a:srgbClr>
                </a:solidFill>
                <a:latin typeface="Arial"/>
                <a:ea typeface="Arial"/>
                <a:cs typeface="Arial"/>
              </a:rPr>
              <a:t>•</a:t>
            </a:r>
            <a:endParaRPr lang="en-US" altLang="en-US" sz="900"/>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2" name="textbox 612"/>
          <p:cNvSpPr/>
          <p:nvPr/>
        </p:nvSpPr>
        <p:spPr>
          <a:xfrm>
            <a:off x="528111" y="1107744"/>
            <a:ext cx="8133080" cy="1358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5875" algn="l" rtl="0" eaLnBrk="0">
              <a:lnSpc>
                <a:spcPct val="90000"/>
              </a:lnSpc>
            </a:pPr>
            <a:r>
              <a:rPr sz="2400" spc="-10">
                <a:solidFill>
                  <a:srgbClr val="595959">
                    <a:alpha val="100000"/>
                  </a:srgbClr>
                </a:solidFill>
                <a:latin typeface="微软雅黑"/>
                <a:ea typeface="微软雅黑"/>
                <a:cs typeface="微软雅黑"/>
              </a:rPr>
              <a:t>传统品牌</a:t>
            </a:r>
            <a:r>
              <a:rPr sz="2400" spc="0">
                <a:solidFill>
                  <a:srgbClr val="595959">
                    <a:alpha val="100000"/>
                  </a:srgbClr>
                </a:solidFill>
                <a:latin typeface="微软雅黑"/>
                <a:ea typeface="微软雅黑"/>
                <a:cs typeface="微软雅黑"/>
              </a:rPr>
              <a:t>在较低价段销量领先，九号、小牛揽得高价段市场</a:t>
            </a:r>
            <a:endParaRPr lang="en-US" altLang="en-US" sz="2400"/>
          </a:p>
          <a:p>
            <a:pPr marL="13970" indent="-635" algn="l" rtl="0" eaLnBrk="0">
              <a:lnSpc>
                <a:spcPct val="123000"/>
              </a:lnSpc>
              <a:spcBef>
                <a:spcPts val="880"/>
              </a:spcBef>
            </a:pPr>
            <a:r>
              <a:rPr sz="1200" spc="-20">
                <a:solidFill>
                  <a:srgbClr val="595959">
                    <a:alpha val="100000"/>
                  </a:srgbClr>
                </a:solidFill>
                <a:latin typeface="微软雅黑"/>
                <a:ea typeface="微软雅黑"/>
                <a:cs typeface="微软雅黑"/>
              </a:rPr>
              <a:t>根据鲁大师调研数据显示 ，传统品牌整体销量占优。按价格细分来看 ，传统品牌雅</a:t>
            </a:r>
            <a:r>
              <a:rPr sz="1200" spc="0">
                <a:solidFill>
                  <a:srgbClr val="595959">
                    <a:alpha val="100000"/>
                  </a:srgbClr>
                </a:solidFill>
                <a:latin typeface="微软雅黑"/>
                <a:ea typeface="微软雅黑"/>
                <a:cs typeface="微软雅黑"/>
              </a:rPr>
              <a:t>迪、爱玛等在4000-5000元价格段产品 </a:t>
            </a:r>
            <a:r>
              <a:rPr sz="1200" spc="-20">
                <a:solidFill>
                  <a:srgbClr val="595959">
                    <a:alpha val="100000"/>
                  </a:srgbClr>
                </a:solidFill>
                <a:latin typeface="微软雅黑"/>
                <a:ea typeface="微软雅黑"/>
                <a:cs typeface="微软雅黑"/>
              </a:rPr>
              <a:t>中销量大幅领先 ；在5000-6000元价格段中，九号、小牛产品销量领先 ；在</a:t>
            </a:r>
            <a:r>
              <a:rPr sz="1200" spc="0">
                <a:solidFill>
                  <a:srgbClr val="595959">
                    <a:alpha val="100000"/>
                  </a:srgbClr>
                </a:solidFill>
                <a:latin typeface="微软雅黑"/>
                <a:ea typeface="微软雅黑"/>
                <a:cs typeface="微软雅黑"/>
              </a:rPr>
              <a:t>6000-7000元价格段中，九号品牌车型产品销 </a:t>
            </a:r>
            <a:r>
              <a:rPr sz="1200" spc="-50">
                <a:solidFill>
                  <a:srgbClr val="595959">
                    <a:alpha val="100000"/>
                  </a:srgbClr>
                </a:solidFill>
                <a:latin typeface="微软雅黑"/>
                <a:ea typeface="微软雅黑"/>
                <a:cs typeface="微软雅黑"/>
              </a:rPr>
              <a:t>量更高</a:t>
            </a:r>
            <a:r>
              <a:rPr sz="1200" spc="-40">
                <a:solidFill>
                  <a:srgbClr val="595959">
                    <a:alpha val="100000"/>
                  </a:srgbClr>
                </a:solidFill>
                <a:latin typeface="微软雅黑"/>
                <a:ea typeface="微软雅黑"/>
                <a:cs typeface="微软雅黑"/>
              </a:rPr>
              <a:t>。</a:t>
            </a:r>
            <a:endParaRPr lang="en-US" altLang="en-US" sz="1200"/>
          </a:p>
          <a:p>
            <a:pPr algn="l" rtl="0" eaLnBrk="0">
              <a:lnSpc>
                <a:spcPct val="113000"/>
              </a:lnSpc>
            </a:pPr>
            <a:endParaRPr lang="en-US" altLang="en-US" sz="300"/>
          </a:p>
          <a:p>
            <a:pPr marL="12700" algn="l" rtl="0" eaLnBrk="0">
              <a:lnSpc>
                <a:spcPct val="90000"/>
              </a:lnSpc>
              <a:spcBef>
                <a:spcPct val="0"/>
              </a:spcBef>
            </a:pPr>
            <a:r>
              <a:rPr sz="1200" spc="-30">
                <a:solidFill>
                  <a:srgbClr val="595959">
                    <a:alpha val="100000"/>
                  </a:srgbClr>
                </a:solidFill>
                <a:latin typeface="微软雅黑"/>
                <a:ea typeface="微软雅黑"/>
                <a:cs typeface="微软雅黑"/>
              </a:rPr>
              <a:t>从天猫平台销量来看，7000以上高端价格的车型中，九号品牌更受消费者喜</a:t>
            </a:r>
            <a:r>
              <a:rPr sz="1200" spc="0">
                <a:solidFill>
                  <a:srgbClr val="595959">
                    <a:alpha val="100000"/>
                  </a:srgbClr>
                </a:solidFill>
                <a:latin typeface="微软雅黑"/>
                <a:ea typeface="微软雅黑"/>
                <a:cs typeface="微软雅黑"/>
              </a:rPr>
              <a:t>爱 ，产品销量更高。</a:t>
            </a:r>
            <a:endParaRPr lang="en-US" altLang="en-US" sz="1200"/>
          </a:p>
        </p:txBody>
      </p:sp>
      <p:pic>
        <p:nvPicPr>
          <p:cNvPr id="613" name="picture 613"/>
          <p:cNvPicPr>
            <a:picLocks noChangeAspect="1"/>
          </p:cNvPicPr>
          <p:nvPr/>
        </p:nvPicPr>
        <p:blipFill>
          <a:blip r:embed="rId2"/>
          <a:stretch>
            <a:fillRect/>
          </a:stretch>
        </p:blipFill>
        <p:spPr>
          <a:xfrm rot="21600000">
            <a:off x="6059581" y="3361944"/>
            <a:ext cx="2063338" cy="2410967"/>
          </a:xfrm>
          <a:prstGeom prst="rect">
            <a:avLst/>
          </a:prstGeom>
        </p:spPr>
      </p:pic>
      <p:sp>
        <p:nvSpPr>
          <p:cNvPr id="614" name="rect"/>
          <p:cNvSpPr/>
          <p:nvPr/>
        </p:nvSpPr>
        <p:spPr>
          <a:xfrm>
            <a:off x="6057995" y="3313920"/>
            <a:ext cx="3176" cy="2506641"/>
          </a:xfrm>
          <a:prstGeom prst="rect">
            <a:avLst/>
          </a:prstGeom>
          <a:solidFill>
            <a:srgbClr val="59595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615" name="table 615"/>
          <p:cNvGraphicFramePr>
            <a:graphicFrameLocks noGrp="1"/>
          </p:cNvGraphicFramePr>
          <p:nvPr/>
        </p:nvGraphicFramePr>
        <p:xfrm>
          <a:off x="4791819" y="2957950"/>
          <a:ext cx="3983355" cy="1871979"/>
        </p:xfrm>
        <a:graphic>
          <a:graphicData uri="http://schemas.openxmlformats.org/drawingml/2006/table">
            <a:tbl>
              <a:tblPr/>
              <a:tblGrid>
                <a:gridCol w="3983355"/>
              </a:tblGrid>
              <a:tr h="1859279">
                <a:tc>
                  <a:txBody>
                    <a:bodyPr vert="horz" wrap="square"/>
                    <a:lstStyle/>
                    <a:p>
                      <a:pPr algn="l" rtl="0" eaLnBrk="0">
                        <a:lnSpc>
                          <a:spcPct val="113000"/>
                        </a:lnSpc>
                      </a:pPr>
                      <a:endParaRPr lang="en-US" altLang="en-US" sz="700"/>
                    </a:p>
                    <a:p>
                      <a:pPr marL="3454400" algn="l" rtl="0" eaLnBrk="0">
                        <a:lnSpc>
                          <a:spcPct val="91000"/>
                        </a:lnSpc>
                        <a:spcBef>
                          <a:spcPct val="0"/>
                        </a:spcBef>
                      </a:pPr>
                      <a:r>
                        <a:rPr sz="900" spc="60">
                          <a:solidFill>
                            <a:srgbClr val="595959">
                              <a:alpha val="100000"/>
                            </a:srgbClr>
                          </a:solidFill>
                          <a:latin typeface="微软雅黑"/>
                          <a:ea typeface="微软雅黑"/>
                          <a:cs typeface="微软雅黑"/>
                        </a:rPr>
                        <a:t>200</a:t>
                      </a:r>
                      <a:r>
                        <a:rPr sz="900" spc="40">
                          <a:solidFill>
                            <a:srgbClr val="595959">
                              <a:alpha val="100000"/>
                            </a:srgbClr>
                          </a:solidFill>
                          <a:latin typeface="微软雅黑"/>
                          <a:ea typeface="微软雅黑"/>
                          <a:cs typeface="微软雅黑"/>
                        </a:rPr>
                        <a:t>0</a:t>
                      </a:r>
                      <a:endParaRPr lang="en-US" altLang="en-US" sz="900"/>
                    </a:p>
                    <a:p>
                      <a:pPr marL="556260" algn="l" rtl="0" eaLnBrk="0">
                        <a:lnSpc>
                          <a:spcPct val="88000"/>
                        </a:lnSpc>
                        <a:spcBef>
                          <a:spcPts val="1405"/>
                        </a:spcBef>
                      </a:pPr>
                      <a:r>
                        <a:rPr sz="900" spc="80">
                          <a:solidFill>
                            <a:srgbClr val="595959">
                              <a:alpha val="100000"/>
                            </a:srgbClr>
                          </a:solidFill>
                          <a:latin typeface="微软雅黑"/>
                          <a:ea typeface="微软雅黑"/>
                          <a:cs typeface="微软雅黑"/>
                        </a:rPr>
                        <a:t>九号 </a:t>
                      </a:r>
                      <a:r>
                        <a:rPr sz="900" spc="0">
                          <a:solidFill>
                            <a:srgbClr val="595959">
                              <a:alpha val="100000"/>
                            </a:srgbClr>
                          </a:solidFill>
                          <a:latin typeface="微软雅黑"/>
                          <a:ea typeface="微软雅黑"/>
                          <a:cs typeface="微软雅黑"/>
                        </a:rPr>
                        <a:t>E</a:t>
                      </a:r>
                      <a:r>
                        <a:rPr sz="900" spc="80">
                          <a:solidFill>
                            <a:srgbClr val="595959">
                              <a:alpha val="100000"/>
                            </a:srgbClr>
                          </a:solidFill>
                          <a:latin typeface="微软雅黑"/>
                          <a:ea typeface="微软雅黑"/>
                          <a:cs typeface="微软雅黑"/>
                        </a:rPr>
                        <a:t>10</a:t>
                      </a:r>
                      <a:r>
                        <a:rPr sz="900" spc="40">
                          <a:solidFill>
                            <a:srgbClr val="595959">
                              <a:alpha val="100000"/>
                            </a:srgbClr>
                          </a:solidFill>
                          <a:latin typeface="微软雅黑"/>
                          <a:ea typeface="微软雅黑"/>
                          <a:cs typeface="微软雅黑"/>
                        </a:rPr>
                        <a:t>0</a:t>
                      </a:r>
                      <a:endParaRPr lang="en-US" altLang="en-US" sz="900"/>
                    </a:p>
                    <a:p>
                      <a:pPr marL="522605" algn="l" rtl="0" eaLnBrk="0">
                        <a:lnSpc>
                          <a:spcPts val="1970"/>
                        </a:lnSpc>
                      </a:pPr>
                      <a:r>
                        <a:rPr sz="900" spc="80">
                          <a:solidFill>
                            <a:srgbClr val="595959">
                              <a:alpha val="100000"/>
                            </a:srgbClr>
                          </a:solidFill>
                          <a:latin typeface="微软雅黑"/>
                          <a:ea typeface="微软雅黑"/>
                          <a:cs typeface="微软雅黑"/>
                        </a:rPr>
                        <a:t>九号 </a:t>
                      </a:r>
                      <a:r>
                        <a:rPr sz="900" spc="0">
                          <a:solidFill>
                            <a:srgbClr val="595959">
                              <a:alpha val="100000"/>
                            </a:srgbClr>
                          </a:solidFill>
                          <a:latin typeface="微软雅黑"/>
                          <a:ea typeface="微软雅黑"/>
                          <a:cs typeface="微软雅黑"/>
                        </a:rPr>
                        <a:t>N</a:t>
                      </a:r>
                      <a:r>
                        <a:rPr sz="900" spc="80">
                          <a:solidFill>
                            <a:srgbClr val="595959">
                              <a:alpha val="100000"/>
                            </a:srgbClr>
                          </a:solidFill>
                          <a:latin typeface="微软雅黑"/>
                          <a:ea typeface="微软雅黑"/>
                          <a:cs typeface="微软雅黑"/>
                        </a:rPr>
                        <a:t>10</a:t>
                      </a:r>
                      <a:r>
                        <a:rPr sz="900" spc="70">
                          <a:solidFill>
                            <a:srgbClr val="595959">
                              <a:alpha val="100000"/>
                            </a:srgbClr>
                          </a:solidFill>
                          <a:latin typeface="微软雅黑"/>
                          <a:ea typeface="微软雅黑"/>
                          <a:cs typeface="微软雅黑"/>
                        </a:rPr>
                        <a:t>0</a:t>
                      </a:r>
                      <a:endParaRPr lang="en-US" altLang="en-US" sz="900"/>
                    </a:p>
                    <a:p>
                      <a:pPr marL="468630" algn="l" rtl="0" eaLnBrk="0">
                        <a:lnSpc>
                          <a:spcPts val="1965"/>
                        </a:lnSpc>
                      </a:pPr>
                      <a:r>
                        <a:rPr sz="900" spc="90">
                          <a:solidFill>
                            <a:srgbClr val="595959">
                              <a:alpha val="100000"/>
                            </a:srgbClr>
                          </a:solidFill>
                          <a:latin typeface="微软雅黑"/>
                          <a:ea typeface="微软雅黑"/>
                          <a:cs typeface="微软雅黑"/>
                        </a:rPr>
                        <a:t>九号 </a:t>
                      </a:r>
                      <a:r>
                        <a:rPr sz="900" spc="0">
                          <a:solidFill>
                            <a:srgbClr val="595959">
                              <a:alpha val="100000"/>
                            </a:srgbClr>
                          </a:solidFill>
                          <a:latin typeface="微软雅黑"/>
                          <a:ea typeface="微软雅黑"/>
                          <a:cs typeface="微软雅黑"/>
                        </a:rPr>
                        <a:t>B</a:t>
                      </a:r>
                      <a:r>
                        <a:rPr sz="900" spc="90">
                          <a:solidFill>
                            <a:srgbClr val="595959">
                              <a:alpha val="100000"/>
                            </a:srgbClr>
                          </a:solidFill>
                          <a:latin typeface="微软雅黑"/>
                          <a:ea typeface="微软雅黑"/>
                          <a:cs typeface="微软雅黑"/>
                        </a:rPr>
                        <a:t>11</a:t>
                      </a:r>
                      <a:r>
                        <a:rPr sz="900" spc="60">
                          <a:solidFill>
                            <a:srgbClr val="595959">
                              <a:alpha val="100000"/>
                            </a:srgbClr>
                          </a:solidFill>
                          <a:latin typeface="微软雅黑"/>
                          <a:ea typeface="微软雅黑"/>
                          <a:cs typeface="微软雅黑"/>
                        </a:rPr>
                        <a:t>0</a:t>
                      </a:r>
                      <a:r>
                        <a:rPr sz="900" spc="0">
                          <a:solidFill>
                            <a:srgbClr val="595959">
                              <a:alpha val="100000"/>
                            </a:srgbClr>
                          </a:solidFill>
                          <a:latin typeface="微软雅黑"/>
                          <a:ea typeface="微软雅黑"/>
                          <a:cs typeface="微软雅黑"/>
                        </a:rPr>
                        <a:t>P</a:t>
                      </a:r>
                      <a:endParaRPr lang="en-US" altLang="en-US" sz="900"/>
                    </a:p>
                    <a:p>
                      <a:pPr marL="490855" algn="l" rtl="0" eaLnBrk="0">
                        <a:lnSpc>
                          <a:spcPts val="1970"/>
                        </a:lnSpc>
                      </a:pPr>
                      <a:r>
                        <a:rPr sz="900" spc="90">
                          <a:solidFill>
                            <a:srgbClr val="595959">
                              <a:alpha val="100000"/>
                            </a:srgbClr>
                          </a:solidFill>
                          <a:latin typeface="微软雅黑"/>
                          <a:ea typeface="微软雅黑"/>
                          <a:cs typeface="微软雅黑"/>
                        </a:rPr>
                        <a:t>九号 </a:t>
                      </a:r>
                      <a:r>
                        <a:rPr sz="900" spc="0">
                          <a:solidFill>
                            <a:srgbClr val="595959">
                              <a:alpha val="100000"/>
                            </a:srgbClr>
                          </a:solidFill>
                          <a:latin typeface="微软雅黑"/>
                          <a:ea typeface="微软雅黑"/>
                          <a:cs typeface="微软雅黑"/>
                        </a:rPr>
                        <a:t>E</a:t>
                      </a:r>
                      <a:r>
                        <a:rPr sz="900" spc="90">
                          <a:solidFill>
                            <a:srgbClr val="595959">
                              <a:alpha val="100000"/>
                            </a:srgbClr>
                          </a:solidFill>
                          <a:latin typeface="微软雅黑"/>
                          <a:ea typeface="微软雅黑"/>
                          <a:cs typeface="微软雅黑"/>
                        </a:rPr>
                        <a:t>11</a:t>
                      </a:r>
                      <a:r>
                        <a:rPr sz="900" spc="40">
                          <a:solidFill>
                            <a:srgbClr val="595959">
                              <a:alpha val="100000"/>
                            </a:srgbClr>
                          </a:solidFill>
                          <a:latin typeface="微软雅黑"/>
                          <a:ea typeface="微软雅黑"/>
                          <a:cs typeface="微软雅黑"/>
                        </a:rPr>
                        <a:t>0</a:t>
                      </a:r>
                      <a:r>
                        <a:rPr sz="900" spc="0">
                          <a:solidFill>
                            <a:srgbClr val="595959">
                              <a:alpha val="100000"/>
                            </a:srgbClr>
                          </a:solidFill>
                          <a:latin typeface="微软雅黑"/>
                          <a:ea typeface="微软雅黑"/>
                          <a:cs typeface="微软雅黑"/>
                        </a:rPr>
                        <a:t>L</a:t>
                      </a:r>
                      <a:endParaRPr lang="en-US" altLang="en-US" sz="900"/>
                    </a:p>
                    <a:p>
                      <a:pPr marL="556260" algn="l" rtl="0" eaLnBrk="0">
                        <a:lnSpc>
                          <a:spcPts val="1990"/>
                        </a:lnSpc>
                      </a:pPr>
                      <a:r>
                        <a:rPr sz="900" spc="80">
                          <a:solidFill>
                            <a:srgbClr val="595959">
                              <a:alpha val="100000"/>
                            </a:srgbClr>
                          </a:solidFill>
                          <a:latin typeface="微软雅黑"/>
                          <a:ea typeface="微软雅黑"/>
                          <a:cs typeface="微软雅黑"/>
                        </a:rPr>
                        <a:t>九号 </a:t>
                      </a:r>
                      <a:r>
                        <a:rPr sz="900" spc="0">
                          <a:solidFill>
                            <a:srgbClr val="595959">
                              <a:alpha val="100000"/>
                            </a:srgbClr>
                          </a:solidFill>
                          <a:latin typeface="微软雅黑"/>
                          <a:ea typeface="微软雅黑"/>
                          <a:cs typeface="微软雅黑"/>
                        </a:rPr>
                        <a:t>E</a:t>
                      </a:r>
                      <a:r>
                        <a:rPr sz="900" spc="80">
                          <a:solidFill>
                            <a:srgbClr val="595959">
                              <a:alpha val="100000"/>
                            </a:srgbClr>
                          </a:solidFill>
                          <a:latin typeface="微软雅黑"/>
                          <a:ea typeface="微软雅黑"/>
                          <a:cs typeface="微软雅黑"/>
                        </a:rPr>
                        <a:t>12</a:t>
                      </a:r>
                      <a:r>
                        <a:rPr sz="900" spc="40">
                          <a:solidFill>
                            <a:srgbClr val="595959">
                              <a:alpha val="100000"/>
                            </a:srgbClr>
                          </a:solidFill>
                          <a:latin typeface="微软雅黑"/>
                          <a:ea typeface="微软雅黑"/>
                          <a:cs typeface="微软雅黑"/>
                        </a:rPr>
                        <a:t>5</a:t>
                      </a:r>
                      <a:endParaRPr lang="en-US" altLang="en-US" sz="900"/>
                    </a:p>
                    <a:p>
                      <a:pPr algn="l" rtl="0" eaLnBrk="0">
                        <a:lnSpc>
                          <a:spcPct val="105000"/>
                        </a:lnSpc>
                      </a:pPr>
                      <a:endParaRPr lang="en-US" altLang="en-US" sz="800"/>
                    </a:p>
                    <a:p>
                      <a:pPr marL="201930" algn="l" rtl="0" eaLnBrk="0">
                        <a:lnSpc>
                          <a:spcPct val="98000"/>
                        </a:lnSpc>
                        <a:spcBef>
                          <a:spcPts val="5"/>
                        </a:spcBef>
                      </a:pPr>
                      <a:r>
                        <a:rPr sz="900" spc="130">
                          <a:solidFill>
                            <a:srgbClr val="595959">
                              <a:alpha val="100000"/>
                            </a:srgbClr>
                          </a:solidFill>
                          <a:latin typeface="微软雅黑"/>
                          <a:ea typeface="微软雅黑"/>
                          <a:cs typeface="微软雅黑"/>
                        </a:rPr>
                        <a:t>九号 </a:t>
                      </a:r>
                      <a:r>
                        <a:rPr sz="900" spc="0">
                          <a:solidFill>
                            <a:srgbClr val="595959">
                              <a:alpha val="100000"/>
                            </a:srgbClr>
                          </a:solidFill>
                          <a:latin typeface="微软雅黑"/>
                          <a:ea typeface="微软雅黑"/>
                          <a:cs typeface="微软雅黑"/>
                        </a:rPr>
                        <a:t>E</a:t>
                      </a:r>
                      <a:r>
                        <a:rPr sz="900" spc="130">
                          <a:solidFill>
                            <a:srgbClr val="595959">
                              <a:alpha val="100000"/>
                            </a:srgbClr>
                          </a:solidFill>
                          <a:latin typeface="微软雅黑"/>
                          <a:ea typeface="微软雅黑"/>
                          <a:cs typeface="微软雅黑"/>
                        </a:rPr>
                        <a:t>20</a:t>
                      </a:r>
                      <a:r>
                        <a:rPr sz="900" spc="70">
                          <a:solidFill>
                            <a:srgbClr val="595959">
                              <a:alpha val="100000"/>
                            </a:srgbClr>
                          </a:solidFill>
                          <a:latin typeface="微软雅黑"/>
                          <a:ea typeface="微软雅黑"/>
                          <a:cs typeface="微软雅黑"/>
                        </a:rPr>
                        <a:t>0</a:t>
                      </a:r>
                      <a:r>
                        <a:rPr sz="900" spc="0">
                          <a:solidFill>
                            <a:srgbClr val="595959">
                              <a:alpha val="100000"/>
                            </a:srgbClr>
                          </a:solidFill>
                          <a:latin typeface="微软雅黑"/>
                          <a:ea typeface="微软雅黑"/>
                          <a:cs typeface="微软雅黑"/>
                        </a:rPr>
                        <a:t>PONE</a:t>
                      </a:r>
                      <a:endParaRPr lang="en-US" altLang="en-US" sz="900"/>
                    </a:p>
                  </a:txBody>
                  <a:tcPr marL="0" marR="0" marT="0" marB="0">
                    <a:lnL w="12700" cap="flat" cmpd="sng" algn="ctr">
                      <a:solidFill>
                        <a:srgbClr val="1EC8F3"/>
                      </a:solidFill>
                      <a:prstDash val="solid"/>
                      <a:round/>
                      <a:headEnd type="none" w="med" len="med"/>
                      <a:tailEnd type="none" w="med" len="med"/>
                    </a:lnL>
                    <a:lnR w="12700" cap="flat" cmpd="sng" algn="ctr">
                      <a:solidFill>
                        <a:srgbClr val="1EC8F3"/>
                      </a:solidFill>
                      <a:prstDash val="solid"/>
                      <a:round/>
                      <a:headEnd type="none" w="med" len="med"/>
                      <a:tailEnd type="none" w="med" len="med"/>
                    </a:lnR>
                    <a:lnT w="12700" cap="flat" cmpd="sng" algn="ctr">
                      <a:solidFill>
                        <a:srgbClr val="1EC8F3"/>
                      </a:solidFill>
                      <a:prstDash val="solid"/>
                      <a:round/>
                      <a:headEnd type="none" w="med" len="med"/>
                      <a:tailEnd type="none" w="med" len="med"/>
                    </a:lnT>
                    <a:lnB w="12700" cap="flat" cmpd="sng" algn="ctr">
                      <a:solidFill>
                        <a:srgbClr val="1EC8F3"/>
                      </a:solidFill>
                      <a:prstDash val="solid"/>
                      <a:round/>
                      <a:headEnd type="none" w="med" len="med"/>
                      <a:tailEnd type="none" w="med" len="med"/>
                    </a:lnB>
                  </a:tcPr>
                </a:tc>
              </a:tr>
            </a:tbl>
          </a:graphicData>
        </a:graphic>
      </p:graphicFrame>
      <p:sp>
        <p:nvSpPr>
          <p:cNvPr id="616" name="path"/>
          <p:cNvSpPr/>
          <p:nvPr/>
        </p:nvSpPr>
        <p:spPr>
          <a:xfrm>
            <a:off x="601096" y="4092107"/>
            <a:ext cx="922215" cy="966320"/>
          </a:xfrm>
          <a:custGeom>
            <a:rect l="0" t="0" r="0" b="0"/>
            <a:pathLst>
              <a:path w="1452" h="1521">
                <a:moveTo>
                  <a:pt x="0" y="0"/>
                </a:moveTo>
                <a:lnTo>
                  <a:pt x="1117" y="0"/>
                </a:lnTo>
                <a:lnTo>
                  <a:pt x="1452" y="760"/>
                </a:lnTo>
                <a:lnTo>
                  <a:pt x="1117" y="1521"/>
                </a:lnTo>
                <a:lnTo>
                  <a:pt x="0" y="1521"/>
                </a:lnTo>
                <a:lnTo>
                  <a:pt x="0" y="0"/>
                </a:lnTo>
                <a:close/>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617" name="table 617"/>
          <p:cNvGraphicFramePr>
            <a:graphicFrameLocks noGrp="1"/>
          </p:cNvGraphicFramePr>
          <p:nvPr/>
        </p:nvGraphicFramePr>
        <p:xfrm>
          <a:off x="594746" y="4085493"/>
          <a:ext cx="3983354" cy="972819"/>
        </p:xfrm>
        <a:graphic>
          <a:graphicData uri="http://schemas.openxmlformats.org/drawingml/2006/table">
            <a:tbl>
              <a:tblPr/>
              <a:tblGrid>
                <a:gridCol w="979805"/>
                <a:gridCol w="271779"/>
                <a:gridCol w="2731770"/>
              </a:tblGrid>
              <a:tr h="537844">
                <a:tc rowSpan="2">
                  <a:txBody>
                    <a:bodyPr vert="horz" wrap="square"/>
                    <a:lstStyle/>
                    <a:p>
                      <a:pPr algn="l" rtl="0" eaLnBrk="0">
                        <a:lnSpc>
                          <a:spcPct val="112000"/>
                        </a:lnSpc>
                      </a:pPr>
                      <a:endParaRPr lang="en-US" altLang="en-US" sz="1000"/>
                    </a:p>
                    <a:p>
                      <a:pPr algn="l" rtl="0" eaLnBrk="0">
                        <a:lnSpc>
                          <a:spcPct val="112000"/>
                        </a:lnSpc>
                      </a:pPr>
                      <a:endParaRPr lang="en-US" altLang="en-US" sz="1000"/>
                    </a:p>
                    <a:p>
                      <a:pPr marL="216535" algn="l" rtl="0" eaLnBrk="0">
                        <a:lnSpc>
                          <a:spcPts val="935"/>
                        </a:lnSpc>
                        <a:spcBef>
                          <a:spcPts val="5"/>
                        </a:spcBef>
                      </a:pPr>
                      <a:r>
                        <a:rPr sz="1200" spc="-30">
                          <a:solidFill>
                            <a:srgbClr val="FFFFFF">
                              <a:alpha val="100000"/>
                            </a:srgbClr>
                          </a:solidFill>
                          <a:latin typeface="微软雅黑"/>
                          <a:ea typeface="微软雅黑"/>
                          <a:cs typeface="微软雅黑"/>
                        </a:rPr>
                        <a:t>5000</a:t>
                      </a:r>
                      <a:r>
                        <a:rPr sz="1200" spc="0">
                          <a:solidFill>
                            <a:srgbClr val="FFFFFF">
                              <a:alpha val="100000"/>
                            </a:srgbClr>
                          </a:solidFill>
                          <a:latin typeface="微软雅黑"/>
                          <a:ea typeface="微软雅黑"/>
                          <a:cs typeface="微软雅黑"/>
                        </a:rPr>
                        <a:t>-</a:t>
                      </a:r>
                      <a:endParaRPr lang="en-US" altLang="en-US" sz="1200"/>
                    </a:p>
                    <a:p>
                      <a:pPr marL="168910" algn="l" rtl="0" eaLnBrk="0">
                        <a:lnSpc>
                          <a:spcPts val="1535"/>
                        </a:lnSpc>
                      </a:pPr>
                      <a:r>
                        <a:rPr sz="1200" spc="-20">
                          <a:solidFill>
                            <a:srgbClr val="FFFFFF">
                              <a:alpha val="100000"/>
                            </a:srgbClr>
                          </a:solidFill>
                          <a:latin typeface="微软雅黑"/>
                          <a:ea typeface="微软雅黑"/>
                          <a:cs typeface="微软雅黑"/>
                        </a:rPr>
                        <a:t>6000</a:t>
                      </a:r>
                      <a:r>
                        <a:rPr sz="1200" spc="-10">
                          <a:solidFill>
                            <a:srgbClr val="FFFFFF">
                              <a:alpha val="100000"/>
                            </a:srgbClr>
                          </a:solidFill>
                          <a:latin typeface="微软雅黑"/>
                          <a:ea typeface="微软雅黑"/>
                          <a:cs typeface="微软雅黑"/>
                        </a:rPr>
                        <a:t>元</a:t>
                      </a:r>
                      <a:endParaRPr lang="en-US" altLang="en-US" sz="1200"/>
                    </a:p>
                  </a:txBody>
                  <a:tcPr marL="0" marR="0" marT="0" marB="0">
                    <a:lnL w="12700" cap="flat" cmpd="sng" algn="ctr">
                      <a:solidFill>
                        <a:srgbClr val="1EC8F3"/>
                      </a:solidFill>
                      <a:prstDash val="solid"/>
                      <a:round/>
                      <a:headEnd type="none" w="med" len="med"/>
                      <a:tailEnd type="none" w="med" len="med"/>
                    </a:lnL>
                    <a:lnR>
                      <a:noFill/>
                    </a:lnR>
                    <a:lnT w="3175" cap="flat" cmpd="sng" algn="ctr">
                      <a:solidFill>
                        <a:srgbClr val="1EC8F3"/>
                      </a:solidFill>
                      <a:prstDash val="solid"/>
                      <a:round/>
                      <a:headEnd type="none" w="med" len="med"/>
                      <a:tailEnd type="none" w="med" len="med"/>
                    </a:lnT>
                    <a:lnB w="3175" cap="flat" cmpd="sng" algn="ctr">
                      <a:solidFill>
                        <a:srgbClr val="1EC8F3"/>
                      </a:solidFill>
                      <a:prstDash val="solid"/>
                      <a:round/>
                      <a:headEnd type="none" w="med" len="med"/>
                      <a:tailEnd type="none" w="med" len="med"/>
                    </a:lnB>
                  </a:tcPr>
                </a:tc>
                <a:tc rowSpan="2">
                  <a:txBody>
                    <a:bodyPr vert="horz" wrap="square"/>
                    <a:lstStyle/>
                    <a:p>
                      <a:pPr algn="l" rtl="0" eaLnBrk="0">
                        <a:lnSpc>
                          <a:spcPct val="110000"/>
                        </a:lnSpc>
                      </a:pPr>
                      <a:endParaRPr lang="en-US" altLang="en-US" sz="600"/>
                    </a:p>
                    <a:p>
                      <a:pPr marL="51435" algn="l" rtl="0" eaLnBrk="0">
                        <a:lnSpc>
                          <a:spcPct val="92000"/>
                        </a:lnSpc>
                        <a:spcBef>
                          <a:spcPts val="5"/>
                        </a:spcBef>
                      </a:pPr>
                      <a:r>
                        <a:rPr sz="900" spc="30">
                          <a:solidFill>
                            <a:srgbClr val="595959">
                              <a:alpha val="100000"/>
                            </a:srgbClr>
                          </a:solidFill>
                          <a:latin typeface="微软雅黑"/>
                          <a:ea typeface="微软雅黑"/>
                          <a:cs typeface="微软雅黑"/>
                        </a:rPr>
                        <a:t>1</a:t>
                      </a:r>
                      <a:r>
                        <a:rPr sz="900" spc="10">
                          <a:solidFill>
                            <a:srgbClr val="595959">
                              <a:alpha val="100000"/>
                            </a:srgbClr>
                          </a:solidFill>
                          <a:latin typeface="微软雅黑"/>
                          <a:ea typeface="微软雅黑"/>
                          <a:cs typeface="微软雅黑"/>
                        </a:rPr>
                        <a:t>0</a:t>
                      </a:r>
                      <a:endParaRPr lang="en-US" altLang="en-US" sz="900"/>
                    </a:p>
                    <a:p>
                      <a:pPr algn="l" rtl="0" eaLnBrk="0">
                        <a:lnSpc>
                          <a:spcPct val="100000"/>
                        </a:lnSpc>
                      </a:pPr>
                      <a:endParaRPr lang="en-US" altLang="en-US" sz="1200"/>
                    </a:p>
                    <a:p>
                      <a:pPr marL="120015" algn="l" rtl="0" eaLnBrk="0">
                        <a:lnSpc>
                          <a:spcPct val="91000"/>
                        </a:lnSpc>
                        <a:spcBef>
                          <a:spcPct val="0"/>
                        </a:spcBef>
                      </a:pPr>
                      <a:r>
                        <a:rPr sz="900" spc="10">
                          <a:solidFill>
                            <a:srgbClr val="595959">
                              <a:alpha val="100000"/>
                            </a:srgbClr>
                          </a:solidFill>
                          <a:latin typeface="微软雅黑"/>
                          <a:ea typeface="微软雅黑"/>
                          <a:cs typeface="微软雅黑"/>
                        </a:rPr>
                        <a:t>0</a:t>
                      </a:r>
                      <a:endParaRPr lang="en-US" altLang="en-US" sz="900"/>
                    </a:p>
                  </a:txBody>
                  <a:tcPr marL="0" marR="0" marT="0" marB="0">
                    <a:lnL>
                      <a:noFill/>
                    </a:lnL>
                    <a:lnR>
                      <a:noFill/>
                    </a:lnR>
                    <a:lnT w="3175" cap="flat" cmpd="sng" algn="ctr">
                      <a:solidFill>
                        <a:srgbClr val="1EC8F3"/>
                      </a:solidFill>
                      <a:prstDash val="solid"/>
                      <a:round/>
                      <a:headEnd type="none" w="med" len="med"/>
                      <a:tailEnd type="none" w="med" len="med"/>
                    </a:lnT>
                    <a:lnB w="3175" cap="flat" cmpd="sng" algn="ctr">
                      <a:solidFill>
                        <a:srgbClr val="1EC8F3"/>
                      </a:solidFill>
                      <a:prstDash val="solid"/>
                      <a:round/>
                      <a:headEnd type="none" w="med" len="med"/>
                      <a:tailEnd type="none" w="med" len="med"/>
                    </a:lnB>
                  </a:tcPr>
                </a:tc>
                <a:tc>
                  <a:txBody>
                    <a:bodyPr vert="horz" wrap="square"/>
                    <a:lstStyle/>
                    <a:p>
                      <a:pPr algn="l" rtl="0" eaLnBrk="0">
                        <a:lnSpc>
                          <a:spcPct val="100000"/>
                        </a:lnSpc>
                      </a:pPr>
                      <a:endParaRPr lang="en-US" altLang="en-US" sz="1000"/>
                    </a:p>
                  </a:txBody>
                  <a:tcPr marL="0" marR="0" marT="0" marB="0">
                    <a:lnL>
                      <a:noFill/>
                    </a:lnL>
                    <a:lnR w="12700" cap="flat" cmpd="sng" algn="ctr">
                      <a:solidFill>
                        <a:srgbClr val="1EC8F3"/>
                      </a:solidFill>
                      <a:prstDash val="solid"/>
                      <a:round/>
                      <a:headEnd type="none" w="med" len="med"/>
                      <a:tailEnd type="none" w="med" len="med"/>
                    </a:lnR>
                    <a:lnT w="3175" cap="flat" cmpd="sng" algn="ctr">
                      <a:solidFill>
                        <a:srgbClr val="1EC8F3"/>
                      </a:solidFill>
                      <a:prstDash val="solid"/>
                      <a:round/>
                      <a:headEnd type="none" w="med" len="med"/>
                      <a:tailEnd type="none" w="med" len="med"/>
                    </a:lnT>
                    <a:lnB>
                      <a:noFill/>
                    </a:lnB>
                  </a:tcPr>
                </a:tc>
              </a:tr>
              <a:tr h="434975">
                <a:tc vMerge="1">
                  <a:txBody>
                    <a:bodyPr vert="horz" wrap="square"/>
                    <a:lstStyle/>
                    <a:p/>
                  </a:txBody>
                  <a:tcPr marL="0" marR="0" marT="0" marB="0">
                    <a:lnL w="12700" cap="flat" cmpd="sng" algn="ctr">
                      <a:solidFill>
                        <a:srgbClr val="1EC8F3"/>
                      </a:solidFill>
                      <a:prstDash val="solid"/>
                      <a:round/>
                      <a:headEnd type="none" w="med" len="med"/>
                      <a:tailEnd type="none" w="med" len="med"/>
                    </a:lnL>
                    <a:lnR>
                      <a:noFill/>
                    </a:lnR>
                    <a:lnT w="3175" cap="flat" cmpd="sng" algn="ctr">
                      <a:solidFill>
                        <a:srgbClr val="1EC8F3"/>
                      </a:solidFill>
                      <a:prstDash val="solid"/>
                      <a:round/>
                      <a:headEnd type="none" w="med" len="med"/>
                      <a:tailEnd type="none" w="med" len="med"/>
                    </a:lnT>
                    <a:lnB w="3175" cap="flat" cmpd="sng" algn="ctr">
                      <a:solidFill>
                        <a:srgbClr val="1EC8F3"/>
                      </a:solidFill>
                      <a:prstDash val="solid"/>
                      <a:round/>
                      <a:headEnd type="none" w="med" len="med"/>
                      <a:tailEnd type="none" w="med" len="med"/>
                    </a:lnB>
                  </a:tcPr>
                </a:tc>
                <a:tc vMerge="1">
                  <a:txBody>
                    <a:bodyPr vert="horz" wrap="square"/>
                    <a:lstStyle/>
                    <a:p/>
                  </a:txBody>
                  <a:tcPr marL="0" marR="0" marT="0" marB="0">
                    <a:lnL>
                      <a:noFill/>
                    </a:lnL>
                    <a:lnR>
                      <a:noFill/>
                    </a:lnR>
                    <a:lnT w="3175" cap="flat" cmpd="sng" algn="ctr">
                      <a:solidFill>
                        <a:srgbClr val="1EC8F3"/>
                      </a:solidFill>
                      <a:prstDash val="solid"/>
                      <a:round/>
                      <a:headEnd type="none" w="med" len="med"/>
                      <a:tailEnd type="none" w="med" len="med"/>
                    </a:lnT>
                    <a:lnB w="3175" cap="flat" cmpd="sng" algn="ctr">
                      <a:solidFill>
                        <a:srgbClr val="1EC8F3"/>
                      </a:solidFill>
                      <a:prstDash val="solid"/>
                      <a:round/>
                      <a:headEnd type="none" w="med" len="med"/>
                      <a:tailEnd type="none" w="med" len="med"/>
                    </a:lnB>
                  </a:tcPr>
                </a:tc>
                <a:tc>
                  <a:txBody>
                    <a:bodyPr vert="horz" wrap="square"/>
                    <a:lstStyle/>
                    <a:p>
                      <a:pPr algn="l" rtl="0" eaLnBrk="0">
                        <a:lnSpc>
                          <a:spcPct val="120000"/>
                        </a:lnSpc>
                      </a:pPr>
                      <a:endParaRPr lang="en-US" altLang="en-US" sz="400"/>
                    </a:p>
                    <a:p>
                      <a:pPr marL="200660" algn="l" rtl="0" eaLnBrk="0">
                        <a:lnSpc>
                          <a:spcPct val="99000"/>
                        </a:lnSpc>
                        <a:spcBef>
                          <a:spcPts val="5"/>
                        </a:spcBef>
                      </a:pPr>
                      <a:r>
                        <a:rPr sz="900" spc="60">
                          <a:solidFill>
                            <a:srgbClr val="595959">
                              <a:alpha val="100000"/>
                            </a:srgbClr>
                          </a:solidFill>
                          <a:latin typeface="微软雅黑"/>
                          <a:ea typeface="微软雅黑"/>
                          <a:cs typeface="微软雅黑"/>
                        </a:rPr>
                        <a:t>小牛      九号      雅迪      台铃    </a:t>
                      </a:r>
                      <a:r>
                        <a:rPr sz="900" spc="4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 爱玛</a:t>
                      </a:r>
                      <a:endParaRPr lang="en-US" altLang="en-US" sz="900"/>
                    </a:p>
                    <a:p>
                      <a:pPr algn="l" rtl="0" eaLnBrk="0">
                        <a:lnSpc>
                          <a:spcPct val="110000"/>
                        </a:lnSpc>
                      </a:pPr>
                      <a:endParaRPr lang="en-US" altLang="en-US" sz="400"/>
                    </a:p>
                    <a:p>
                      <a:pPr marL="831215" algn="l" rtl="0" eaLnBrk="0">
                        <a:lnSpc>
                          <a:spcPct val="98000"/>
                        </a:lnSpc>
                        <a:spcBef>
                          <a:spcPct val="0"/>
                        </a:spcBef>
                        <a:tabLst>
                          <a:tab pos="865505"/>
                        </a:tabLst>
                      </a:pPr>
                      <a:r>
                        <a:rPr sz="900" spc="0">
                          <a:solidFill>
                            <a:srgbClr val="595959">
                              <a:alpha val="100000"/>
                            </a:srgbClr>
                          </a:solidFill>
                          <a:latin typeface="微软雅黑"/>
                          <a:ea typeface="微软雅黑"/>
                          <a:cs typeface="微软雅黑"/>
                        </a:rPr>
                        <a:t>	</a:t>
                      </a:r>
                      <a:r>
                        <a:rPr sz="900" spc="240">
                          <a:solidFill>
                            <a:srgbClr val="595959">
                              <a:alpha val="100000"/>
                            </a:srgbClr>
                          </a:solidFill>
                          <a:latin typeface="微软雅黑"/>
                          <a:ea typeface="微软雅黑"/>
                          <a:cs typeface="微软雅黑"/>
                        </a:rPr>
                        <a:t>销量(万辆</a:t>
                      </a:r>
                      <a:r>
                        <a:rPr sz="900" spc="180">
                          <a:solidFill>
                            <a:srgbClr val="595959">
                              <a:alpha val="100000"/>
                            </a:srgbClr>
                          </a:solidFill>
                          <a:latin typeface="微软雅黑"/>
                          <a:ea typeface="微软雅黑"/>
                          <a:cs typeface="微软雅黑"/>
                        </a:rPr>
                        <a:t>)</a:t>
                      </a:r>
                      <a:endParaRPr lang="en-US" altLang="en-US" sz="900"/>
                    </a:p>
                  </a:txBody>
                  <a:tcPr marL="0" marR="0" marT="0" marB="0">
                    <a:lnL>
                      <a:noFill/>
                    </a:lnL>
                    <a:lnR w="12700" cap="flat" cmpd="sng" algn="ctr">
                      <a:solidFill>
                        <a:srgbClr val="1EC8F3"/>
                      </a:solidFill>
                      <a:prstDash val="solid"/>
                      <a:round/>
                      <a:headEnd type="none" w="med" len="med"/>
                      <a:tailEnd type="none" w="med" len="med"/>
                    </a:lnR>
                    <a:lnT>
                      <a:noFill/>
                    </a:lnT>
                    <a:lnB w="3175" cap="flat" cmpd="sng" algn="ctr">
                      <a:solidFill>
                        <a:srgbClr val="1EC8F3"/>
                      </a:solidFill>
                      <a:prstDash val="solid"/>
                      <a:round/>
                      <a:headEnd type="none" w="med" len="med"/>
                      <a:tailEnd type="none" w="med" len="med"/>
                    </a:lnB>
                  </a:tcPr>
                </a:tc>
              </a:tr>
            </a:tbl>
          </a:graphicData>
        </a:graphic>
      </p:graphicFrame>
      <p:pic>
        <p:nvPicPr>
          <p:cNvPr id="618" name="picture 618"/>
          <p:cNvPicPr>
            <a:picLocks noChangeAspect="1"/>
          </p:cNvPicPr>
          <p:nvPr/>
        </p:nvPicPr>
        <p:blipFill>
          <a:blip r:embed="rId3"/>
          <a:stretch>
            <a:fillRect/>
          </a:stretch>
        </p:blipFill>
        <p:spPr>
          <a:xfrm rot="21600000">
            <a:off x="2601963" y="4920115"/>
            <a:ext cx="75409" cy="75409"/>
          </a:xfrm>
          <a:prstGeom prst="rect">
            <a:avLst/>
          </a:prstGeom>
        </p:spPr>
      </p:pic>
      <p:sp>
        <p:nvSpPr>
          <p:cNvPr id="619" name="path"/>
          <p:cNvSpPr/>
          <p:nvPr/>
        </p:nvSpPr>
        <p:spPr>
          <a:xfrm>
            <a:off x="601096" y="2963851"/>
            <a:ext cx="922215" cy="966319"/>
          </a:xfrm>
          <a:custGeom>
            <a:rect l="0" t="0" r="0" b="0"/>
            <a:pathLst>
              <a:path w="1452" h="1521">
                <a:moveTo>
                  <a:pt x="0" y="0"/>
                </a:moveTo>
                <a:lnTo>
                  <a:pt x="1117" y="0"/>
                </a:lnTo>
                <a:lnTo>
                  <a:pt x="1452" y="760"/>
                </a:lnTo>
                <a:lnTo>
                  <a:pt x="1117" y="1521"/>
                </a:lnTo>
                <a:lnTo>
                  <a:pt x="0" y="1521"/>
                </a:lnTo>
                <a:lnTo>
                  <a:pt x="0" y="0"/>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620" name="table 620"/>
          <p:cNvGraphicFramePr>
            <a:graphicFrameLocks noGrp="1"/>
          </p:cNvGraphicFramePr>
          <p:nvPr/>
        </p:nvGraphicFramePr>
        <p:xfrm>
          <a:off x="594746" y="2963851"/>
          <a:ext cx="3983354" cy="972185"/>
        </p:xfrm>
        <a:graphic>
          <a:graphicData uri="http://schemas.openxmlformats.org/drawingml/2006/table">
            <a:tbl>
              <a:tblPr/>
              <a:tblGrid>
                <a:gridCol w="974725"/>
                <a:gridCol w="276859"/>
                <a:gridCol w="2731770"/>
              </a:tblGrid>
              <a:tr h="538480">
                <a:tc rowSpan="2">
                  <a:txBody>
                    <a:bodyPr vert="horz" wrap="square"/>
                    <a:lstStyle/>
                    <a:p>
                      <a:pPr algn="l" rtl="0" eaLnBrk="0">
                        <a:lnSpc>
                          <a:spcPct val="110000"/>
                        </a:lnSpc>
                      </a:pPr>
                      <a:endParaRPr lang="en-US" altLang="en-US" sz="1000"/>
                    </a:p>
                    <a:p>
                      <a:pPr algn="l" rtl="0" eaLnBrk="0">
                        <a:lnSpc>
                          <a:spcPct val="110000"/>
                        </a:lnSpc>
                      </a:pPr>
                      <a:endParaRPr lang="en-US" altLang="en-US" sz="1000"/>
                    </a:p>
                    <a:p>
                      <a:pPr marL="204470" algn="l" rtl="0" eaLnBrk="0">
                        <a:lnSpc>
                          <a:spcPts val="935"/>
                        </a:lnSpc>
                        <a:spcBef>
                          <a:spcPts val="5"/>
                        </a:spcBef>
                      </a:pPr>
                      <a:r>
                        <a:rPr sz="1200" spc="20">
                          <a:solidFill>
                            <a:srgbClr val="FFFFFF">
                              <a:alpha val="100000"/>
                            </a:srgbClr>
                          </a:solidFill>
                          <a:latin typeface="微软雅黑"/>
                          <a:ea typeface="微软雅黑"/>
                          <a:cs typeface="微软雅黑"/>
                        </a:rPr>
                        <a:t>400</a:t>
                      </a:r>
                      <a:r>
                        <a:rPr sz="1200" spc="0">
                          <a:solidFill>
                            <a:srgbClr val="FFFFFF">
                              <a:alpha val="100000"/>
                            </a:srgbClr>
                          </a:solidFill>
                          <a:latin typeface="微软雅黑"/>
                          <a:ea typeface="微软雅黑"/>
                          <a:cs typeface="微软雅黑"/>
                        </a:rPr>
                        <a:t>0-</a:t>
                      </a:r>
                      <a:endParaRPr lang="en-US" altLang="en-US" sz="1200"/>
                    </a:p>
                    <a:p>
                      <a:pPr marL="173355" algn="l" rtl="0" eaLnBrk="0">
                        <a:lnSpc>
                          <a:spcPts val="1535"/>
                        </a:lnSpc>
                      </a:pPr>
                      <a:r>
                        <a:rPr sz="1200" spc="-30">
                          <a:solidFill>
                            <a:srgbClr val="FFFFFF">
                              <a:alpha val="100000"/>
                            </a:srgbClr>
                          </a:solidFill>
                          <a:latin typeface="微软雅黑"/>
                          <a:ea typeface="微软雅黑"/>
                          <a:cs typeface="微软雅黑"/>
                        </a:rPr>
                        <a:t>5000</a:t>
                      </a:r>
                      <a:r>
                        <a:rPr sz="1200" spc="0">
                          <a:solidFill>
                            <a:srgbClr val="FFFFFF">
                              <a:alpha val="100000"/>
                            </a:srgbClr>
                          </a:solidFill>
                          <a:latin typeface="微软雅黑"/>
                          <a:ea typeface="微软雅黑"/>
                          <a:cs typeface="微软雅黑"/>
                        </a:rPr>
                        <a:t>元</a:t>
                      </a:r>
                      <a:endParaRPr lang="en-US" altLang="en-US" sz="1200"/>
                    </a:p>
                  </a:txBody>
                  <a:tcPr marL="0" marR="0" marT="0" marB="0">
                    <a:lnL w="12700" cap="flat" cmpd="sng" algn="ctr">
                      <a:solidFill>
                        <a:srgbClr val="B2D234"/>
                      </a:solidFill>
                      <a:prstDash val="solid"/>
                      <a:round/>
                      <a:headEnd type="none" w="med" len="med"/>
                      <a:tailEnd type="none" w="med" len="med"/>
                    </a:lnL>
                    <a:lnR>
                      <a:noFill/>
                    </a:lnR>
                    <a:lnT w="3175" cap="flat" cmpd="sng" algn="ctr">
                      <a:solidFill>
                        <a:srgbClr val="B2D234"/>
                      </a:solidFill>
                      <a:prstDash val="solid"/>
                      <a:round/>
                      <a:headEnd type="none" w="med" len="med"/>
                      <a:tailEnd type="none" w="med" len="med"/>
                    </a:lnT>
                    <a:lnB w="3175" cap="flat" cmpd="sng" algn="ctr">
                      <a:solidFill>
                        <a:srgbClr val="B2D234"/>
                      </a:solidFill>
                      <a:prstDash val="solid"/>
                      <a:round/>
                      <a:headEnd type="none" w="med" len="med"/>
                      <a:tailEnd type="none" w="med" len="med"/>
                    </a:lnB>
                  </a:tcPr>
                </a:tc>
                <a:tc rowSpan="2">
                  <a:txBody>
                    <a:bodyPr vert="horz" wrap="square"/>
                    <a:lstStyle/>
                    <a:p>
                      <a:pPr algn="l" rtl="0" eaLnBrk="0">
                        <a:lnSpc>
                          <a:spcPct val="105000"/>
                        </a:lnSpc>
                      </a:pPr>
                      <a:endParaRPr lang="en-US" altLang="en-US" sz="600"/>
                    </a:p>
                    <a:p>
                      <a:pPr marL="46355" algn="l" rtl="0" eaLnBrk="0">
                        <a:lnSpc>
                          <a:spcPct val="91000"/>
                        </a:lnSpc>
                        <a:spcBef>
                          <a:spcPts val="5"/>
                        </a:spcBef>
                      </a:pPr>
                      <a:r>
                        <a:rPr sz="900" spc="70">
                          <a:solidFill>
                            <a:srgbClr val="595959">
                              <a:alpha val="100000"/>
                            </a:srgbClr>
                          </a:solidFill>
                          <a:latin typeface="微软雅黑"/>
                          <a:ea typeface="微软雅黑"/>
                          <a:cs typeface="微软雅黑"/>
                        </a:rPr>
                        <a:t>4</a:t>
                      </a:r>
                      <a:r>
                        <a:rPr sz="900" spc="50">
                          <a:solidFill>
                            <a:srgbClr val="595959">
                              <a:alpha val="100000"/>
                            </a:srgbClr>
                          </a:solidFill>
                          <a:latin typeface="微软雅黑"/>
                          <a:ea typeface="微软雅黑"/>
                          <a:cs typeface="微软雅黑"/>
                        </a:rPr>
                        <a:t>0</a:t>
                      </a:r>
                      <a:endParaRPr lang="en-US" altLang="en-US" sz="900"/>
                    </a:p>
                    <a:p>
                      <a:pPr algn="l" rtl="0" eaLnBrk="0">
                        <a:lnSpc>
                          <a:spcPct val="103000"/>
                        </a:lnSpc>
                      </a:pPr>
                      <a:endParaRPr lang="en-US" altLang="en-US" sz="1000"/>
                    </a:p>
                    <a:p>
                      <a:pPr algn="l" rtl="0" eaLnBrk="0">
                        <a:lnSpc>
                          <a:spcPct val="115000"/>
                        </a:lnSpc>
                      </a:pPr>
                      <a:endParaRPr lang="en-US" altLang="en-US" sz="200"/>
                    </a:p>
                    <a:p>
                      <a:pPr marL="125095" algn="l" rtl="0" eaLnBrk="0">
                        <a:lnSpc>
                          <a:spcPct val="91000"/>
                        </a:lnSpc>
                        <a:spcBef>
                          <a:spcPct val="0"/>
                        </a:spcBef>
                      </a:pPr>
                      <a:r>
                        <a:rPr sz="900" spc="10">
                          <a:solidFill>
                            <a:srgbClr val="595959">
                              <a:alpha val="100000"/>
                            </a:srgbClr>
                          </a:solidFill>
                          <a:latin typeface="微软雅黑"/>
                          <a:ea typeface="微软雅黑"/>
                          <a:cs typeface="微软雅黑"/>
                        </a:rPr>
                        <a:t>0</a:t>
                      </a:r>
                      <a:endParaRPr lang="en-US" altLang="en-US" sz="900"/>
                    </a:p>
                  </a:txBody>
                  <a:tcPr marL="0" marR="0" marT="0" marB="0">
                    <a:lnL>
                      <a:noFill/>
                    </a:lnL>
                    <a:lnR>
                      <a:noFill/>
                    </a:lnR>
                    <a:lnT w="3175" cap="flat" cmpd="sng" algn="ctr">
                      <a:solidFill>
                        <a:srgbClr val="B2D234"/>
                      </a:solidFill>
                      <a:prstDash val="solid"/>
                      <a:round/>
                      <a:headEnd type="none" w="med" len="med"/>
                      <a:tailEnd type="none" w="med" len="med"/>
                    </a:lnT>
                    <a:lnB w="3175" cap="flat" cmpd="sng" algn="ctr">
                      <a:solidFill>
                        <a:srgbClr val="B2D234"/>
                      </a:solidFill>
                      <a:prstDash val="solid"/>
                      <a:round/>
                      <a:headEnd type="none" w="med" len="med"/>
                      <a:tailEnd type="none" w="med" len="med"/>
                    </a:lnB>
                  </a:tcPr>
                </a:tc>
                <a:tc>
                  <a:txBody>
                    <a:bodyPr vert="horz" wrap="square"/>
                    <a:lstStyle/>
                    <a:p>
                      <a:pPr algn="l" rtl="0" eaLnBrk="0">
                        <a:lnSpc>
                          <a:spcPct val="100000"/>
                        </a:lnSpc>
                      </a:pPr>
                      <a:endParaRPr lang="en-US" altLang="en-US" sz="1000"/>
                    </a:p>
                  </a:txBody>
                  <a:tcPr marL="0" marR="0" marT="0" marB="0">
                    <a:lnL>
                      <a:noFill/>
                    </a:lnL>
                    <a:lnR w="12700" cap="flat" cmpd="sng" algn="ctr">
                      <a:solidFill>
                        <a:srgbClr val="B2D234"/>
                      </a:solidFill>
                      <a:prstDash val="solid"/>
                      <a:round/>
                      <a:headEnd type="none" w="med" len="med"/>
                      <a:tailEnd type="none" w="med" len="med"/>
                    </a:lnR>
                    <a:lnT w="3175" cap="flat" cmpd="sng" algn="ctr">
                      <a:solidFill>
                        <a:srgbClr val="B2D234"/>
                      </a:solidFill>
                      <a:prstDash val="solid"/>
                      <a:round/>
                      <a:headEnd type="none" w="med" len="med"/>
                      <a:tailEnd type="none" w="med" len="med"/>
                    </a:lnT>
                    <a:lnB>
                      <a:noFill/>
                    </a:lnB>
                  </a:tcPr>
                </a:tc>
              </a:tr>
              <a:tr h="433705">
                <a:tc vMerge="1">
                  <a:txBody>
                    <a:bodyPr vert="horz" wrap="square"/>
                    <a:lstStyle/>
                    <a:p/>
                  </a:txBody>
                  <a:tcPr marL="0" marR="0" marT="0" marB="0">
                    <a:lnL w="12700" cap="flat" cmpd="sng" algn="ctr">
                      <a:solidFill>
                        <a:srgbClr val="B2D234"/>
                      </a:solidFill>
                      <a:prstDash val="solid"/>
                      <a:round/>
                      <a:headEnd type="none" w="med" len="med"/>
                      <a:tailEnd type="none" w="med" len="med"/>
                    </a:lnL>
                    <a:lnR>
                      <a:noFill/>
                    </a:lnR>
                    <a:lnT w="3175" cap="flat" cmpd="sng" algn="ctr">
                      <a:solidFill>
                        <a:srgbClr val="B2D234"/>
                      </a:solidFill>
                      <a:prstDash val="solid"/>
                      <a:round/>
                      <a:headEnd type="none" w="med" len="med"/>
                      <a:tailEnd type="none" w="med" len="med"/>
                    </a:lnT>
                    <a:lnB w="3175" cap="flat" cmpd="sng" algn="ctr">
                      <a:solidFill>
                        <a:srgbClr val="B2D234"/>
                      </a:solidFill>
                      <a:prstDash val="solid"/>
                      <a:round/>
                      <a:headEnd type="none" w="med" len="med"/>
                      <a:tailEnd type="none" w="med" len="med"/>
                    </a:lnB>
                  </a:tcPr>
                </a:tc>
                <a:tc vMerge="1">
                  <a:txBody>
                    <a:bodyPr vert="horz" wrap="square"/>
                    <a:lstStyle/>
                    <a:p/>
                  </a:txBody>
                  <a:tcPr marL="0" marR="0" marT="0" marB="0">
                    <a:lnL>
                      <a:noFill/>
                    </a:lnL>
                    <a:lnR>
                      <a:noFill/>
                    </a:lnR>
                    <a:lnT w="3175" cap="flat" cmpd="sng" algn="ctr">
                      <a:solidFill>
                        <a:srgbClr val="B2D234"/>
                      </a:solidFill>
                      <a:prstDash val="solid"/>
                      <a:round/>
                      <a:headEnd type="none" w="med" len="med"/>
                      <a:tailEnd type="none" w="med" len="med"/>
                    </a:lnT>
                    <a:lnB w="3175" cap="flat" cmpd="sng" algn="ctr">
                      <a:solidFill>
                        <a:srgbClr val="B2D234"/>
                      </a:solidFill>
                      <a:prstDash val="solid"/>
                      <a:round/>
                      <a:headEnd type="none" w="med" len="med"/>
                      <a:tailEnd type="none" w="med" len="med"/>
                    </a:lnB>
                  </a:tcPr>
                </a:tc>
                <a:tc>
                  <a:txBody>
                    <a:bodyPr vert="horz" wrap="square"/>
                    <a:lstStyle/>
                    <a:p>
                      <a:pPr algn="l" rtl="0" eaLnBrk="0">
                        <a:lnSpc>
                          <a:spcPct val="119000"/>
                        </a:lnSpc>
                      </a:pPr>
                      <a:endParaRPr lang="en-US" altLang="en-US" sz="400"/>
                    </a:p>
                    <a:p>
                      <a:pPr marL="200025" algn="l" rtl="0" eaLnBrk="0">
                        <a:lnSpc>
                          <a:spcPct val="99000"/>
                        </a:lnSpc>
                        <a:spcBef>
                          <a:spcPts val="5"/>
                        </a:spcBef>
                      </a:pPr>
                      <a:r>
                        <a:rPr sz="900" spc="60">
                          <a:solidFill>
                            <a:srgbClr val="595959">
                              <a:alpha val="100000"/>
                            </a:srgbClr>
                          </a:solidFill>
                          <a:latin typeface="微软雅黑"/>
                          <a:ea typeface="微软雅黑"/>
                          <a:cs typeface="微软雅黑"/>
                        </a:rPr>
                        <a:t>雅迪      小牛      爱玛      绿源    </a:t>
                      </a:r>
                      <a:r>
                        <a:rPr sz="900" spc="4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 新日</a:t>
                      </a:r>
                      <a:endParaRPr lang="en-US" altLang="en-US" sz="900"/>
                    </a:p>
                    <a:p>
                      <a:pPr algn="l" rtl="0" eaLnBrk="0">
                        <a:lnSpc>
                          <a:spcPct val="120000"/>
                        </a:lnSpc>
                      </a:pPr>
                      <a:endParaRPr lang="en-US" altLang="en-US" sz="300"/>
                    </a:p>
                    <a:p>
                      <a:pPr marL="831215" algn="l" rtl="0" eaLnBrk="0">
                        <a:lnSpc>
                          <a:spcPct val="98000"/>
                        </a:lnSpc>
                        <a:spcBef>
                          <a:spcPct val="0"/>
                        </a:spcBef>
                        <a:tabLst>
                          <a:tab pos="865505"/>
                        </a:tabLst>
                      </a:pPr>
                      <a:r>
                        <a:rPr sz="900" spc="0">
                          <a:solidFill>
                            <a:srgbClr val="595959">
                              <a:alpha val="100000"/>
                            </a:srgbClr>
                          </a:solidFill>
                          <a:latin typeface="微软雅黑"/>
                          <a:ea typeface="微软雅黑"/>
                          <a:cs typeface="微软雅黑"/>
                        </a:rPr>
                        <a:t>	</a:t>
                      </a:r>
                      <a:r>
                        <a:rPr sz="900" spc="240">
                          <a:solidFill>
                            <a:srgbClr val="595959">
                              <a:alpha val="100000"/>
                            </a:srgbClr>
                          </a:solidFill>
                          <a:latin typeface="微软雅黑"/>
                          <a:ea typeface="微软雅黑"/>
                          <a:cs typeface="微软雅黑"/>
                        </a:rPr>
                        <a:t>销量(万辆</a:t>
                      </a:r>
                      <a:r>
                        <a:rPr sz="900" spc="180">
                          <a:solidFill>
                            <a:srgbClr val="595959">
                              <a:alpha val="100000"/>
                            </a:srgbClr>
                          </a:solidFill>
                          <a:latin typeface="微软雅黑"/>
                          <a:ea typeface="微软雅黑"/>
                          <a:cs typeface="微软雅黑"/>
                        </a:rPr>
                        <a:t>)</a:t>
                      </a:r>
                      <a:endParaRPr lang="en-US" altLang="en-US" sz="900"/>
                    </a:p>
                  </a:txBody>
                  <a:tcPr marL="0" marR="0" marT="0" marB="0">
                    <a:lnL>
                      <a:noFill/>
                    </a:lnL>
                    <a:lnR w="12700" cap="flat" cmpd="sng" algn="ctr">
                      <a:solidFill>
                        <a:srgbClr val="B2D234"/>
                      </a:solidFill>
                      <a:prstDash val="solid"/>
                      <a:round/>
                      <a:headEnd type="none" w="med" len="med"/>
                      <a:tailEnd type="none" w="med" len="med"/>
                    </a:lnR>
                    <a:lnT>
                      <a:noFill/>
                    </a:lnT>
                    <a:lnB w="3175" cap="flat" cmpd="sng" algn="ctr">
                      <a:solidFill>
                        <a:srgbClr val="B2D234"/>
                      </a:solidFill>
                      <a:prstDash val="solid"/>
                      <a:round/>
                      <a:headEnd type="none" w="med" len="med"/>
                      <a:tailEnd type="none" w="med" len="med"/>
                    </a:lnB>
                  </a:tcPr>
                </a:tc>
              </a:tr>
            </a:tbl>
          </a:graphicData>
        </a:graphic>
      </p:graphicFrame>
      <p:pic>
        <p:nvPicPr>
          <p:cNvPr id="621" name="picture 621"/>
          <p:cNvPicPr>
            <a:picLocks noChangeAspect="1"/>
          </p:cNvPicPr>
          <p:nvPr/>
        </p:nvPicPr>
        <p:blipFill>
          <a:blip r:embed="rId3"/>
          <a:stretch>
            <a:fillRect/>
          </a:stretch>
        </p:blipFill>
        <p:spPr>
          <a:xfrm rot="21600000">
            <a:off x="2601963" y="3786683"/>
            <a:ext cx="75409" cy="75410"/>
          </a:xfrm>
          <a:prstGeom prst="rect">
            <a:avLst/>
          </a:prstGeom>
        </p:spPr>
      </p:pic>
      <p:sp>
        <p:nvSpPr>
          <p:cNvPr id="622" name="path"/>
          <p:cNvSpPr/>
          <p:nvPr/>
        </p:nvSpPr>
        <p:spPr>
          <a:xfrm>
            <a:off x="601096" y="5220364"/>
            <a:ext cx="922215" cy="966320"/>
          </a:xfrm>
          <a:custGeom>
            <a:rect l="0" t="0" r="0" b="0"/>
            <a:pathLst>
              <a:path w="1452" h="1521">
                <a:moveTo>
                  <a:pt x="0" y="0"/>
                </a:moveTo>
                <a:lnTo>
                  <a:pt x="1117" y="0"/>
                </a:lnTo>
                <a:lnTo>
                  <a:pt x="1452" y="760"/>
                </a:lnTo>
                <a:lnTo>
                  <a:pt x="1117" y="1521"/>
                </a:lnTo>
                <a:lnTo>
                  <a:pt x="0" y="1521"/>
                </a:lnTo>
                <a:lnTo>
                  <a:pt x="0" y="0"/>
                </a:lnTo>
                <a:close/>
              </a:path>
            </a:pathLst>
          </a:custGeom>
          <a:solidFill>
            <a:srgbClr val="FFCF00">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aphicFrame>
        <p:nvGraphicFramePr>
          <p:cNvPr id="623" name="table 623"/>
          <p:cNvGraphicFramePr>
            <a:graphicFrameLocks noGrp="1"/>
          </p:cNvGraphicFramePr>
          <p:nvPr/>
        </p:nvGraphicFramePr>
        <p:xfrm>
          <a:off x="594745" y="5215477"/>
          <a:ext cx="3983354" cy="970914"/>
        </p:xfrm>
        <a:graphic>
          <a:graphicData uri="http://schemas.openxmlformats.org/drawingml/2006/table">
            <a:tbl>
              <a:tblPr/>
              <a:tblGrid>
                <a:gridCol w="3983354"/>
              </a:tblGrid>
              <a:tr h="958214">
                <a:tc>
                  <a:txBody>
                    <a:bodyPr vert="horz" wrap="square"/>
                    <a:lstStyle/>
                    <a:p>
                      <a:pPr algn="l" rtl="0" eaLnBrk="0">
                        <a:lnSpc>
                          <a:spcPct val="109000"/>
                        </a:lnSpc>
                      </a:pPr>
                      <a:endParaRPr lang="en-US" altLang="en-US" sz="600"/>
                    </a:p>
                    <a:p>
                      <a:pPr marL="1026160" algn="l" rtl="0" eaLnBrk="0">
                        <a:lnSpc>
                          <a:spcPct val="91000"/>
                        </a:lnSpc>
                        <a:spcBef>
                          <a:spcPts val="5"/>
                        </a:spcBef>
                      </a:pPr>
                      <a:r>
                        <a:rPr sz="900" spc="0">
                          <a:solidFill>
                            <a:srgbClr val="595959">
                              <a:alpha val="100000"/>
                            </a:srgbClr>
                          </a:solidFill>
                          <a:latin typeface="微软雅黑"/>
                          <a:ea typeface="微软雅黑"/>
                          <a:cs typeface="微软雅黑"/>
                        </a:rPr>
                        <a:t>2</a:t>
                      </a:r>
                      <a:endParaRPr lang="en-US" altLang="en-US" sz="900"/>
                    </a:p>
                    <a:p>
                      <a:pPr marL="1025525" algn="l" rtl="0" eaLnBrk="0">
                        <a:lnSpc>
                          <a:spcPct val="91000"/>
                        </a:lnSpc>
                        <a:spcBef>
                          <a:spcPts val="1420"/>
                        </a:spcBef>
                      </a:pPr>
                      <a:r>
                        <a:rPr sz="900" spc="10">
                          <a:solidFill>
                            <a:srgbClr val="595959">
                              <a:alpha val="100000"/>
                            </a:srgbClr>
                          </a:solidFill>
                          <a:latin typeface="微软雅黑"/>
                          <a:ea typeface="微软雅黑"/>
                          <a:cs typeface="微软雅黑"/>
                        </a:rPr>
                        <a:t>0</a:t>
                      </a:r>
                      <a:endParaRPr lang="en-US" altLang="en-US" sz="900"/>
                    </a:p>
                    <a:p>
                      <a:pPr marL="1384935" algn="l" rtl="0" eaLnBrk="0">
                        <a:lnSpc>
                          <a:spcPct val="99000"/>
                        </a:lnSpc>
                        <a:spcBef>
                          <a:spcPts val="575"/>
                        </a:spcBef>
                      </a:pPr>
                      <a:r>
                        <a:rPr sz="900" spc="40">
                          <a:solidFill>
                            <a:srgbClr val="595959">
                              <a:alpha val="100000"/>
                            </a:srgbClr>
                          </a:solidFill>
                          <a:latin typeface="微软雅黑"/>
                          <a:ea typeface="微软雅黑"/>
                          <a:cs typeface="微软雅黑"/>
                        </a:rPr>
                        <a:t>九号       小牛       雅迪       台铃  </a:t>
                      </a:r>
                      <a:r>
                        <a:rPr sz="900" spc="0">
                          <a:solidFill>
                            <a:srgbClr val="595959">
                              <a:alpha val="100000"/>
                            </a:srgbClr>
                          </a:solidFill>
                          <a:latin typeface="微软雅黑"/>
                          <a:ea typeface="微软雅黑"/>
                          <a:cs typeface="微软雅黑"/>
                        </a:rPr>
                        <a:t>     新日</a:t>
                      </a:r>
                      <a:endParaRPr lang="en-US" altLang="en-US" sz="900"/>
                    </a:p>
                    <a:p>
                      <a:pPr algn="l" rtl="0" eaLnBrk="0">
                        <a:lnSpc>
                          <a:spcPct val="110000"/>
                        </a:lnSpc>
                      </a:pPr>
                      <a:endParaRPr lang="en-US" altLang="en-US" sz="400"/>
                    </a:p>
                    <a:p>
                      <a:pPr marL="2082800" algn="l" rtl="0" eaLnBrk="0">
                        <a:lnSpc>
                          <a:spcPct val="98000"/>
                        </a:lnSpc>
                        <a:spcBef>
                          <a:spcPct val="0"/>
                        </a:spcBef>
                        <a:tabLst>
                          <a:tab pos="2116455"/>
                        </a:tabLst>
                      </a:pPr>
                      <a:r>
                        <a:rPr sz="900" spc="0">
                          <a:solidFill>
                            <a:srgbClr val="595959">
                              <a:alpha val="100000"/>
                            </a:srgbClr>
                          </a:solidFill>
                          <a:latin typeface="微软雅黑"/>
                          <a:ea typeface="微软雅黑"/>
                          <a:cs typeface="微软雅黑"/>
                        </a:rPr>
                        <a:t>	</a:t>
                      </a:r>
                      <a:r>
                        <a:rPr sz="900" spc="240">
                          <a:solidFill>
                            <a:srgbClr val="595959">
                              <a:alpha val="100000"/>
                            </a:srgbClr>
                          </a:solidFill>
                          <a:latin typeface="微软雅黑"/>
                          <a:ea typeface="微软雅黑"/>
                          <a:cs typeface="微软雅黑"/>
                        </a:rPr>
                        <a:t>销量(万辆</a:t>
                      </a:r>
                      <a:r>
                        <a:rPr sz="900" spc="180">
                          <a:solidFill>
                            <a:srgbClr val="595959">
                              <a:alpha val="100000"/>
                            </a:srgbClr>
                          </a:solidFill>
                          <a:latin typeface="微软雅黑"/>
                          <a:ea typeface="微软雅黑"/>
                          <a:cs typeface="微软雅黑"/>
                        </a:rPr>
                        <a:t>)</a:t>
                      </a:r>
                      <a:endParaRPr lang="en-US" altLang="en-US" sz="900"/>
                    </a:p>
                  </a:txBody>
                  <a:tcPr marL="0" marR="0" marT="0" marB="0">
                    <a:lnL w="12700" cap="flat" cmpd="sng" algn="ctr">
                      <a:solidFill>
                        <a:srgbClr val="FFCF00"/>
                      </a:solidFill>
                      <a:prstDash val="solid"/>
                      <a:round/>
                      <a:headEnd type="none" w="med" len="med"/>
                      <a:tailEnd type="none" w="med" len="med"/>
                    </a:lnL>
                    <a:lnR w="12700" cap="flat" cmpd="sng" algn="ctr">
                      <a:solidFill>
                        <a:srgbClr val="FFCF00"/>
                      </a:solidFill>
                      <a:prstDash val="solid"/>
                      <a:round/>
                      <a:headEnd type="none" w="med" len="med"/>
                      <a:tailEnd type="none" w="med" len="med"/>
                    </a:lnR>
                    <a:lnT w="12700" cap="flat" cmpd="sng" algn="ctr">
                      <a:solidFill>
                        <a:srgbClr val="FFCF00"/>
                      </a:solidFill>
                      <a:prstDash val="solid"/>
                      <a:round/>
                      <a:headEnd type="none" w="med" len="med"/>
                      <a:tailEnd type="none" w="med" len="med"/>
                    </a:lnT>
                    <a:lnB w="12700" cap="flat" cmpd="sng" algn="ctr">
                      <a:solidFill>
                        <a:srgbClr val="FFCF00"/>
                      </a:solidFill>
                      <a:prstDash val="solid"/>
                      <a:round/>
                      <a:headEnd type="none" w="med" len="med"/>
                      <a:tailEnd type="none" w="med" len="med"/>
                    </a:lnB>
                  </a:tcPr>
                </a:tc>
              </a:tr>
            </a:tbl>
          </a:graphicData>
        </a:graphic>
      </p:graphicFrame>
      <p:pic>
        <p:nvPicPr>
          <p:cNvPr id="624" name="picture 624"/>
          <p:cNvPicPr>
            <a:picLocks noChangeAspect="1"/>
          </p:cNvPicPr>
          <p:nvPr/>
        </p:nvPicPr>
        <p:blipFill>
          <a:blip r:embed="rId4"/>
          <a:stretch>
            <a:fillRect/>
          </a:stretch>
        </p:blipFill>
        <p:spPr>
          <a:xfrm rot="21600000">
            <a:off x="2601963" y="6043197"/>
            <a:ext cx="75409" cy="75410"/>
          </a:xfrm>
          <a:prstGeom prst="rect">
            <a:avLst/>
          </a:prstGeom>
        </p:spPr>
      </p:pic>
      <p:sp>
        <p:nvSpPr>
          <p:cNvPr id="628" name="textbox 628"/>
          <p:cNvSpPr/>
          <p:nvPr/>
        </p:nvSpPr>
        <p:spPr>
          <a:xfrm>
            <a:off x="536900" y="551992"/>
            <a:ext cx="4485640" cy="4622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4000"/>
              </a:lnSpc>
            </a:pPr>
            <a:endParaRPr lang="en-US" altLang="en-US" sz="100"/>
          </a:p>
          <a:p>
            <a:pPr marL="12700" algn="l" rtl="0" eaLnBrk="0">
              <a:lnSpc>
                <a:spcPct val="92000"/>
              </a:lnSpc>
            </a:pPr>
            <a:r>
              <a:rPr sz="3100" spc="100">
                <a:solidFill>
                  <a:srgbClr val="8BC53F">
                    <a:alpha val="100000"/>
                  </a:srgbClr>
                </a:solidFill>
                <a:latin typeface="微软雅黑"/>
                <a:ea typeface="微软雅黑"/>
                <a:cs typeface="微软雅黑"/>
              </a:rPr>
              <a:t>两轮电动车细分销量情</a:t>
            </a:r>
            <a:r>
              <a:rPr sz="3100" spc="20">
                <a:solidFill>
                  <a:srgbClr val="8BC53F">
                    <a:alpha val="100000"/>
                  </a:srgbClr>
                </a:solidFill>
                <a:latin typeface="微软雅黑"/>
                <a:ea typeface="微软雅黑"/>
                <a:cs typeface="微软雅黑"/>
              </a:rPr>
              <a:t>况</a:t>
            </a:r>
            <a:endParaRPr lang="en-US" altLang="en-US" sz="3100"/>
          </a:p>
        </p:txBody>
      </p:sp>
      <p:sp>
        <p:nvSpPr>
          <p:cNvPr id="629" name="textbox 629"/>
          <p:cNvSpPr/>
          <p:nvPr/>
        </p:nvSpPr>
        <p:spPr>
          <a:xfrm>
            <a:off x="4870302" y="4871338"/>
            <a:ext cx="1073785" cy="9144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49860" algn="l" rtl="0" eaLnBrk="0">
              <a:lnSpc>
                <a:spcPct val="96000"/>
              </a:lnSpc>
            </a:pPr>
            <a:r>
              <a:rPr sz="900" spc="120">
                <a:solidFill>
                  <a:srgbClr val="595959">
                    <a:alpha val="100000"/>
                  </a:srgbClr>
                </a:solidFill>
                <a:latin typeface="微软雅黑"/>
                <a:ea typeface="微软雅黑"/>
                <a:cs typeface="微软雅黑"/>
              </a:rPr>
              <a:t>小牛 </a:t>
            </a:r>
            <a:r>
              <a:rPr sz="900" spc="0">
                <a:solidFill>
                  <a:srgbClr val="595959">
                    <a:alpha val="100000"/>
                  </a:srgbClr>
                </a:solidFill>
                <a:latin typeface="微软雅黑"/>
                <a:ea typeface="微软雅黑"/>
                <a:cs typeface="微软雅黑"/>
              </a:rPr>
              <a:t>NQi</a:t>
            </a:r>
            <a:r>
              <a:rPr sz="900" spc="120">
                <a:solidFill>
                  <a:srgbClr val="595959">
                    <a:alpha val="100000"/>
                  </a:srgbClr>
                </a:solidFill>
                <a:latin typeface="微软雅黑"/>
                <a:ea typeface="微软雅黑"/>
                <a:cs typeface="微软雅黑"/>
              </a:rPr>
              <a:t>动力</a:t>
            </a:r>
            <a:r>
              <a:rPr sz="900" spc="100">
                <a:solidFill>
                  <a:srgbClr val="595959">
                    <a:alpha val="100000"/>
                  </a:srgbClr>
                </a:solidFill>
                <a:latin typeface="微软雅黑"/>
                <a:ea typeface="微软雅黑"/>
                <a:cs typeface="微软雅黑"/>
              </a:rPr>
              <a:t>版</a:t>
            </a:r>
            <a:endParaRPr lang="en-US" altLang="en-US" sz="900"/>
          </a:p>
          <a:p>
            <a:pPr marL="34925" indent="-22225" algn="r" rtl="0" eaLnBrk="0">
              <a:lnSpc>
                <a:spcPct val="183000"/>
              </a:lnSpc>
              <a:spcBef>
                <a:spcPts val="30"/>
              </a:spcBef>
            </a:pPr>
            <a:r>
              <a:rPr sz="900" spc="170">
                <a:solidFill>
                  <a:srgbClr val="595959">
                    <a:alpha val="100000"/>
                  </a:srgbClr>
                </a:solidFill>
                <a:latin typeface="微软雅黑"/>
                <a:ea typeface="微软雅黑"/>
                <a:cs typeface="微软雅黑"/>
              </a:rPr>
              <a:t>小牛 </a:t>
            </a:r>
            <a:r>
              <a:rPr sz="900" spc="0">
                <a:solidFill>
                  <a:srgbClr val="595959">
                    <a:alpha val="100000"/>
                  </a:srgbClr>
                </a:solidFill>
                <a:latin typeface="微软雅黑"/>
                <a:ea typeface="微软雅黑"/>
                <a:cs typeface="微软雅黑"/>
              </a:rPr>
              <a:t>NQi</a:t>
            </a:r>
            <a:r>
              <a:rPr sz="900" spc="170">
                <a:solidFill>
                  <a:srgbClr val="595959">
                    <a:alpha val="100000"/>
                  </a:srgbClr>
                </a:solidFill>
                <a:latin typeface="微软雅黑"/>
                <a:ea typeface="微软雅黑"/>
                <a:cs typeface="微软雅黑"/>
              </a:rPr>
              <a:t>顶</a:t>
            </a:r>
            <a:r>
              <a:rPr sz="900" spc="120">
                <a:solidFill>
                  <a:srgbClr val="595959">
                    <a:alpha val="100000"/>
                  </a:srgbClr>
                </a:solidFill>
                <a:latin typeface="微软雅黑"/>
                <a:ea typeface="微软雅黑"/>
                <a:cs typeface="微软雅黑"/>
              </a:rPr>
              <a:t>配</a:t>
            </a:r>
            <a:r>
              <a:rPr sz="900" spc="0">
                <a:solidFill>
                  <a:srgbClr val="595959">
                    <a:alpha val="100000"/>
                  </a:srgbClr>
                </a:solidFill>
                <a:latin typeface="微软雅黑"/>
                <a:ea typeface="微软雅黑"/>
                <a:cs typeface="微软雅黑"/>
              </a:rPr>
              <a:t>PRO </a:t>
            </a:r>
            <a:r>
              <a:rPr sz="900" spc="120">
                <a:solidFill>
                  <a:srgbClr val="595959">
                    <a:alpha val="100000"/>
                  </a:srgbClr>
                </a:solidFill>
                <a:latin typeface="微软雅黑"/>
                <a:ea typeface="微软雅黑"/>
                <a:cs typeface="微软雅黑"/>
              </a:rPr>
              <a:t>小牛 </a:t>
            </a:r>
            <a:r>
              <a:rPr sz="900" spc="0">
                <a:solidFill>
                  <a:srgbClr val="595959">
                    <a:alpha val="100000"/>
                  </a:srgbClr>
                </a:solidFill>
                <a:latin typeface="微软雅黑"/>
                <a:ea typeface="微软雅黑"/>
                <a:cs typeface="微软雅黑"/>
              </a:rPr>
              <a:t>MQi</a:t>
            </a:r>
            <a:r>
              <a:rPr sz="900" spc="120">
                <a:solidFill>
                  <a:srgbClr val="595959">
                    <a:alpha val="100000"/>
                  </a:srgbClr>
                </a:solidFill>
                <a:latin typeface="微软雅黑"/>
                <a:ea typeface="微软雅黑"/>
                <a:cs typeface="微软雅黑"/>
              </a:rPr>
              <a:t>+动力</a:t>
            </a:r>
            <a:r>
              <a:rPr sz="900" spc="70">
                <a:solidFill>
                  <a:srgbClr val="595959">
                    <a:alpha val="100000"/>
                  </a:srgbClr>
                </a:solidFill>
                <a:latin typeface="微软雅黑"/>
                <a:ea typeface="微软雅黑"/>
                <a:cs typeface="微软雅黑"/>
              </a:rPr>
              <a:t>版</a:t>
            </a:r>
            <a:r>
              <a:rPr sz="900" spc="0">
                <a:solidFill>
                  <a:srgbClr val="595959">
                    <a:alpha val="100000"/>
                  </a:srgbClr>
                </a:solidFill>
                <a:latin typeface="微软雅黑"/>
                <a:ea typeface="微软雅黑"/>
                <a:cs typeface="微软雅黑"/>
              </a:rPr>
              <a:t> </a:t>
            </a:r>
            <a:r>
              <a:rPr sz="900" spc="180">
                <a:solidFill>
                  <a:srgbClr val="595959">
                    <a:alpha val="100000"/>
                  </a:srgbClr>
                </a:solidFill>
                <a:latin typeface="微软雅黑"/>
                <a:ea typeface="微软雅黑"/>
                <a:cs typeface="微软雅黑"/>
              </a:rPr>
              <a:t>小牛</a:t>
            </a:r>
            <a:r>
              <a:rPr sz="900" spc="17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NQiGT</a:t>
            </a:r>
            <a:endParaRPr lang="en-US" altLang="en-US" sz="900"/>
          </a:p>
        </p:txBody>
      </p:sp>
      <p:pic>
        <p:nvPicPr>
          <p:cNvPr id="630" name="picture 630"/>
          <p:cNvPicPr>
            <a:picLocks noChangeAspect="1"/>
          </p:cNvPicPr>
          <p:nvPr/>
        </p:nvPicPr>
        <p:blipFill>
          <a:blip r:embed="rId5"/>
          <a:stretch>
            <a:fillRect/>
          </a:stretch>
        </p:blipFill>
        <p:spPr>
          <a:xfrm rot="21600000">
            <a:off x="2020824" y="3157728"/>
            <a:ext cx="2240279" cy="269916"/>
          </a:xfrm>
          <a:prstGeom prst="rect">
            <a:avLst/>
          </a:prstGeom>
        </p:spPr>
      </p:pic>
      <p:sp>
        <p:nvSpPr>
          <p:cNvPr id="631" name="path"/>
          <p:cNvSpPr/>
          <p:nvPr/>
        </p:nvSpPr>
        <p:spPr>
          <a:xfrm>
            <a:off x="1928097" y="3111138"/>
            <a:ext cx="2422496" cy="318094"/>
          </a:xfrm>
          <a:custGeom>
            <a:rect l="0" t="0" r="0" b="0"/>
            <a:pathLst>
              <a:path w="3814" h="500">
                <a:moveTo>
                  <a:pt x="2" y="498"/>
                </a:moveTo>
                <a:lnTo>
                  <a:pt x="2" y="0"/>
                </a:lnTo>
                <a:moveTo>
                  <a:pt x="2" y="498"/>
                </a:moveTo>
                <a:lnTo>
                  <a:pt x="3814" y="498"/>
                </a:lnTo>
              </a:path>
            </a:pathLst>
          </a:custGeom>
          <a:noFill/>
          <a:ln w="3175" cap="flat">
            <a:solidFill>
              <a:srgbClr val="595959">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2" name="rect"/>
          <p:cNvSpPr/>
          <p:nvPr/>
        </p:nvSpPr>
        <p:spPr>
          <a:xfrm>
            <a:off x="2941066" y="5617209"/>
            <a:ext cx="323595" cy="54249"/>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3" name="rect"/>
          <p:cNvSpPr/>
          <p:nvPr/>
        </p:nvSpPr>
        <p:spPr>
          <a:xfrm>
            <a:off x="2441194" y="5416041"/>
            <a:ext cx="323595" cy="255416"/>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4" name="rect"/>
          <p:cNvSpPr/>
          <p:nvPr/>
        </p:nvSpPr>
        <p:spPr>
          <a:xfrm>
            <a:off x="1947672" y="5413247"/>
            <a:ext cx="320294" cy="258210"/>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635" name="picture 635"/>
          <p:cNvPicPr>
            <a:picLocks noChangeAspect="1"/>
          </p:cNvPicPr>
          <p:nvPr/>
        </p:nvPicPr>
        <p:blipFill>
          <a:blip r:embed="rId6"/>
          <a:stretch>
            <a:fillRect/>
          </a:stretch>
        </p:blipFill>
        <p:spPr>
          <a:xfrm rot="21600000">
            <a:off x="1853612" y="5367652"/>
            <a:ext cx="2496982" cy="305394"/>
          </a:xfrm>
          <a:prstGeom prst="rect">
            <a:avLst/>
          </a:prstGeom>
        </p:spPr>
      </p:pic>
      <p:pic>
        <p:nvPicPr>
          <p:cNvPr id="636" name="picture 636"/>
          <p:cNvPicPr>
            <a:picLocks noChangeAspect="1"/>
          </p:cNvPicPr>
          <p:nvPr/>
        </p:nvPicPr>
        <p:blipFill>
          <a:blip r:embed="rId7"/>
          <a:stretch>
            <a:fillRect/>
          </a:stretch>
        </p:blipFill>
        <p:spPr>
          <a:xfrm rot="21600000">
            <a:off x="1928097" y="4239395"/>
            <a:ext cx="2422496" cy="310569"/>
          </a:xfrm>
          <a:prstGeom prst="rect">
            <a:avLst/>
          </a:prstGeom>
        </p:spPr>
      </p:pic>
      <p:sp>
        <p:nvSpPr>
          <p:cNvPr id="637" name="textbox 637"/>
          <p:cNvSpPr/>
          <p:nvPr/>
        </p:nvSpPr>
        <p:spPr>
          <a:xfrm>
            <a:off x="724985" y="2669717"/>
            <a:ext cx="3597909" cy="2152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6000"/>
              </a:lnSpc>
            </a:pPr>
            <a:r>
              <a:rPr sz="1300" spc="12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2021年两轮电动车细分价格段</a:t>
            </a:r>
            <a:r>
              <a:rPr sz="1300" spc="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TOP</a:t>
            </a:r>
            <a:r>
              <a:rPr sz="1300" spc="12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5品牌</a:t>
            </a:r>
            <a:r>
              <a:rPr sz="1300" spc="5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销</a:t>
            </a:r>
            <a:r>
              <a:rPr sz="1300" spc="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量</a:t>
            </a:r>
            <a:endParaRPr lang="en-US" altLang="en-US" sz="1300"/>
          </a:p>
        </p:txBody>
      </p:sp>
      <p:sp>
        <p:nvSpPr>
          <p:cNvPr id="638" name="textbox 638"/>
          <p:cNvSpPr/>
          <p:nvPr/>
        </p:nvSpPr>
        <p:spPr>
          <a:xfrm>
            <a:off x="4922142" y="2668828"/>
            <a:ext cx="3559175" cy="2171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97000"/>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2021年天猫平台7000元以上两轮电动车销</a:t>
            </a:r>
            <a:r>
              <a:rPr sz="1300" spc="2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量</a:t>
            </a:r>
            <a:endParaRPr lang="en-US" altLang="en-US" sz="1300"/>
          </a:p>
        </p:txBody>
      </p:sp>
      <p:sp>
        <p:nvSpPr>
          <p:cNvPr id="648" name="textbox 648"/>
          <p:cNvSpPr/>
          <p:nvPr/>
        </p:nvSpPr>
        <p:spPr>
          <a:xfrm>
            <a:off x="749415" y="5542432"/>
            <a:ext cx="526415" cy="3594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indent="44450" algn="l" rtl="0" eaLnBrk="0">
              <a:lnSpc>
                <a:spcPct val="91000"/>
              </a:lnSpc>
            </a:pPr>
            <a:r>
              <a:rPr sz="1200" spc="-20">
                <a:solidFill>
                  <a:srgbClr val="FFFFFF">
                    <a:alpha val="100000"/>
                  </a:srgbClr>
                </a:solidFill>
                <a:latin typeface="微软雅黑"/>
                <a:ea typeface="微软雅黑"/>
                <a:cs typeface="微软雅黑"/>
              </a:rPr>
              <a:t>6000</a:t>
            </a:r>
            <a:r>
              <a:rPr sz="1200" spc="-10">
                <a:solidFill>
                  <a:srgbClr val="FFFFFF">
                    <a:alpha val="100000"/>
                  </a:srgbClr>
                </a:solidFill>
                <a:latin typeface="微软雅黑"/>
                <a:ea typeface="微软雅黑"/>
                <a:cs typeface="微软雅黑"/>
              </a:rPr>
              <a:t>-</a:t>
            </a:r>
            <a:r>
              <a:rPr sz="1200" spc="0">
                <a:solidFill>
                  <a:srgbClr val="FFFFFF">
                    <a:alpha val="100000"/>
                  </a:srgbClr>
                </a:solidFill>
                <a:latin typeface="微软雅黑"/>
                <a:ea typeface="微软雅黑"/>
                <a:cs typeface="微软雅黑"/>
              </a:rPr>
              <a:t> </a:t>
            </a:r>
            <a:r>
              <a:rPr sz="1200" spc="-20">
                <a:solidFill>
                  <a:srgbClr val="FFFFFF">
                    <a:alpha val="100000"/>
                  </a:srgbClr>
                </a:solidFill>
                <a:latin typeface="微软雅黑"/>
                <a:ea typeface="微软雅黑"/>
                <a:cs typeface="微软雅黑"/>
              </a:rPr>
              <a:t>7000</a:t>
            </a:r>
            <a:r>
              <a:rPr sz="1200" spc="0">
                <a:solidFill>
                  <a:srgbClr val="FFFFFF">
                    <a:alpha val="100000"/>
                  </a:srgbClr>
                </a:solidFill>
                <a:latin typeface="微软雅黑"/>
                <a:ea typeface="微软雅黑"/>
                <a:cs typeface="微软雅黑"/>
              </a:rPr>
              <a:t>元</a:t>
            </a:r>
            <a:endParaRPr lang="en-US" altLang="en-US" sz="1200"/>
          </a:p>
        </p:txBody>
      </p:sp>
      <p:sp>
        <p:nvSpPr>
          <p:cNvPr id="649" name="textbox 649"/>
          <p:cNvSpPr/>
          <p:nvPr/>
        </p:nvSpPr>
        <p:spPr>
          <a:xfrm>
            <a:off x="7839436" y="4364405"/>
            <a:ext cx="734694"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6000"/>
              </a:lnSpc>
            </a:pPr>
            <a:r>
              <a:rPr sz="1300" spc="100">
                <a:ln w="3175" cap="flat" cmpd="sng">
                  <a:solidFill>
                    <a:srgbClr val="1EC8F3">
                      <a:alpha val="100000"/>
                    </a:srgbClr>
                  </a:solidFill>
                  <a:prstDash val="solid"/>
                  <a:miter lim="0"/>
                </a:ln>
                <a:solidFill>
                  <a:srgbClr val="1EC8F3">
                    <a:alpha val="100000"/>
                  </a:srgbClr>
                </a:solidFill>
                <a:latin typeface="微软雅黑"/>
                <a:ea typeface="微软雅黑"/>
                <a:cs typeface="微软雅黑"/>
              </a:rPr>
              <a:t>九号品</a:t>
            </a:r>
            <a:r>
              <a:rPr sz="1300" spc="80">
                <a:ln w="3175" cap="flat" cmpd="sng">
                  <a:solidFill>
                    <a:srgbClr val="1EC8F3">
                      <a:alpha val="100000"/>
                    </a:srgbClr>
                  </a:solidFill>
                  <a:prstDash val="solid"/>
                  <a:miter lim="0"/>
                </a:ln>
                <a:solidFill>
                  <a:srgbClr val="1EC8F3">
                    <a:alpha val="100000"/>
                  </a:srgbClr>
                </a:solidFill>
                <a:latin typeface="微软雅黑"/>
                <a:ea typeface="微软雅黑"/>
                <a:cs typeface="微软雅黑"/>
              </a:rPr>
              <a:t>牌</a:t>
            </a:r>
            <a:endParaRPr lang="en-US" altLang="en-US" sz="1300"/>
          </a:p>
        </p:txBody>
      </p:sp>
      <p:sp>
        <p:nvSpPr>
          <p:cNvPr id="651" name="textbox 651"/>
          <p:cNvSpPr/>
          <p:nvPr/>
        </p:nvSpPr>
        <p:spPr>
          <a:xfrm>
            <a:off x="6379339" y="6008242"/>
            <a:ext cx="778509" cy="1606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88265" algn="l" rtl="0" eaLnBrk="0">
              <a:lnSpc>
                <a:spcPct val="98000"/>
              </a:lnSpc>
              <a:tabLst>
                <a:tab pos="121920"/>
              </a:tabLst>
            </a:pPr>
            <a:r>
              <a:rPr sz="900" spc="0">
                <a:solidFill>
                  <a:srgbClr val="595959">
                    <a:alpha val="100000"/>
                  </a:srgbClr>
                </a:solidFill>
                <a:latin typeface="微软雅黑"/>
                <a:ea typeface="微软雅黑"/>
                <a:cs typeface="微软雅黑"/>
              </a:rPr>
              <a:t>	</a:t>
            </a:r>
            <a:r>
              <a:rPr sz="900" spc="260">
                <a:solidFill>
                  <a:srgbClr val="595959">
                    <a:alpha val="100000"/>
                  </a:srgbClr>
                </a:solidFill>
                <a:latin typeface="微软雅黑"/>
                <a:ea typeface="微软雅黑"/>
                <a:cs typeface="微软雅黑"/>
              </a:rPr>
              <a:t>销量(辆</a:t>
            </a:r>
            <a:r>
              <a:rPr sz="900" spc="240">
                <a:solidFill>
                  <a:srgbClr val="595959">
                    <a:alpha val="100000"/>
                  </a:srgbClr>
                </a:solidFill>
                <a:latin typeface="微软雅黑"/>
                <a:ea typeface="微软雅黑"/>
                <a:cs typeface="微软雅黑"/>
              </a:rPr>
              <a:t>)</a:t>
            </a:r>
            <a:endParaRPr lang="en-US" altLang="en-US" sz="900"/>
          </a:p>
        </p:txBody>
      </p:sp>
      <p:pic>
        <p:nvPicPr>
          <p:cNvPr id="652" name="picture 652"/>
          <p:cNvPicPr>
            <a:picLocks noChangeAspect="1"/>
          </p:cNvPicPr>
          <p:nvPr/>
        </p:nvPicPr>
        <p:blipFill>
          <a:blip r:embed="rId8"/>
          <a:stretch>
            <a:fillRect/>
          </a:stretch>
        </p:blipFill>
        <p:spPr>
          <a:xfrm rot="21600000">
            <a:off x="6392039" y="6043607"/>
            <a:ext cx="75410" cy="75409"/>
          </a:xfrm>
          <a:prstGeom prst="rect">
            <a:avLst/>
          </a:prstGeom>
        </p:spPr>
      </p:pic>
      <p:sp>
        <p:nvSpPr>
          <p:cNvPr id="653" name="rect"/>
          <p:cNvSpPr/>
          <p:nvPr/>
        </p:nvSpPr>
        <p:spPr>
          <a:xfrm>
            <a:off x="2020824" y="4303776"/>
            <a:ext cx="308101" cy="240792"/>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654" name="picture 654"/>
          <p:cNvPicPr>
            <a:picLocks noChangeAspect="1"/>
          </p:cNvPicPr>
          <p:nvPr/>
        </p:nvPicPr>
        <p:blipFill>
          <a:blip r:embed="rId9"/>
          <a:stretch>
            <a:fillRect/>
          </a:stretch>
        </p:blipFill>
        <p:spPr>
          <a:xfrm rot="21600000">
            <a:off x="2499105" y="4468114"/>
            <a:ext cx="799084" cy="76454"/>
          </a:xfrm>
          <a:prstGeom prst="rect">
            <a:avLst/>
          </a:prstGeom>
        </p:spPr>
      </p:pic>
      <p:sp>
        <p:nvSpPr>
          <p:cNvPr id="656" name="textbox 656"/>
          <p:cNvSpPr/>
          <p:nvPr/>
        </p:nvSpPr>
        <p:spPr>
          <a:xfrm>
            <a:off x="7073596" y="3065271"/>
            <a:ext cx="317500"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2000"/>
              </a:lnSpc>
            </a:pPr>
            <a:r>
              <a:rPr sz="900" spc="50">
                <a:solidFill>
                  <a:srgbClr val="595959">
                    <a:alpha val="100000"/>
                  </a:srgbClr>
                </a:solidFill>
                <a:latin typeface="微软雅黑"/>
                <a:ea typeface="微软雅黑"/>
                <a:cs typeface="微软雅黑"/>
              </a:rPr>
              <a:t>100</a:t>
            </a:r>
            <a:r>
              <a:rPr sz="900" spc="30">
                <a:solidFill>
                  <a:srgbClr val="595959">
                    <a:alpha val="100000"/>
                  </a:srgbClr>
                </a:solidFill>
                <a:latin typeface="微软雅黑"/>
                <a:ea typeface="微软雅黑"/>
                <a:cs typeface="微软雅黑"/>
              </a:rPr>
              <a:t>0</a:t>
            </a:r>
            <a:endParaRPr lang="en-US" altLang="en-US" sz="900"/>
          </a:p>
        </p:txBody>
      </p:sp>
      <p:sp>
        <p:nvSpPr>
          <p:cNvPr id="657" name="path"/>
          <p:cNvSpPr/>
          <p:nvPr/>
        </p:nvSpPr>
        <p:spPr>
          <a:xfrm>
            <a:off x="6059582" y="3312332"/>
            <a:ext cx="2329019" cy="3176"/>
          </a:xfrm>
          <a:custGeom>
            <a:rect l="0" t="0" r="0" b="0"/>
            <a:pathLst>
              <a:path w="3667" h="5">
                <a:moveTo>
                  <a:pt x="0" y="2"/>
                </a:moveTo>
                <a:lnTo>
                  <a:pt x="3667" y="2"/>
                </a:lnTo>
              </a:path>
            </a:pathLst>
          </a:custGeom>
          <a:noFill/>
          <a:ln w="3175" cap="flat">
            <a:solidFill>
              <a:srgbClr val="595959">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8" name="textbox 658"/>
          <p:cNvSpPr/>
          <p:nvPr/>
        </p:nvSpPr>
        <p:spPr>
          <a:xfrm>
            <a:off x="6015228" y="3065652"/>
            <a:ext cx="94614"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900" spc="10">
                <a:solidFill>
                  <a:srgbClr val="595959">
                    <a:alpha val="100000"/>
                  </a:srgbClr>
                </a:solidFill>
                <a:latin typeface="微软雅黑"/>
                <a:ea typeface="微软雅黑"/>
                <a:cs typeface="微软雅黑"/>
              </a:rPr>
              <a:t>0</a:t>
            </a:r>
            <a:endParaRPr lang="en-US" altLang="en-US" sz="900"/>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9" name="textbox 659"/>
          <p:cNvSpPr/>
          <p:nvPr/>
        </p:nvSpPr>
        <p:spPr>
          <a:xfrm>
            <a:off x="528568" y="1107744"/>
            <a:ext cx="8223250" cy="11423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5240" algn="l" rtl="0" eaLnBrk="0">
              <a:lnSpc>
                <a:spcPct val="90000"/>
              </a:lnSpc>
            </a:pPr>
            <a:r>
              <a:rPr sz="2400" spc="-10">
                <a:solidFill>
                  <a:srgbClr val="595959">
                    <a:alpha val="100000"/>
                  </a:srgbClr>
                </a:solidFill>
                <a:latin typeface="微软雅黑"/>
                <a:ea typeface="微软雅黑"/>
                <a:cs typeface="微软雅黑"/>
              </a:rPr>
              <a:t>传统品牌</a:t>
            </a:r>
            <a:r>
              <a:rPr sz="2400" spc="0">
                <a:solidFill>
                  <a:srgbClr val="595959">
                    <a:alpha val="100000"/>
                  </a:srgbClr>
                </a:solidFill>
                <a:latin typeface="微软雅黑"/>
                <a:ea typeface="微软雅黑"/>
                <a:cs typeface="微软雅黑"/>
              </a:rPr>
              <a:t>发力高端智能锂电，新品牌趁势扩大份额</a:t>
            </a:r>
            <a:endParaRPr lang="en-US" altLang="en-US" sz="2400"/>
          </a:p>
          <a:p>
            <a:pPr algn="l" rtl="0" eaLnBrk="0">
              <a:lnSpc>
                <a:spcPct val="117000"/>
              </a:lnSpc>
            </a:pPr>
            <a:endParaRPr lang="en-US" altLang="en-US" sz="500"/>
          </a:p>
          <a:p>
            <a:pPr marL="12700" indent="0" algn="l" rtl="0" eaLnBrk="0">
              <a:lnSpc>
                <a:spcPct val="127000"/>
              </a:lnSpc>
              <a:spcBef>
                <a:spcPts val="5"/>
              </a:spcBef>
            </a:pPr>
            <a:r>
              <a:rPr sz="1200" spc="-10">
                <a:solidFill>
                  <a:srgbClr val="595959">
                    <a:alpha val="100000"/>
                  </a:srgbClr>
                </a:solidFill>
                <a:latin typeface="微软雅黑"/>
                <a:ea typeface="微软雅黑"/>
                <a:cs typeface="微软雅黑"/>
              </a:rPr>
              <a:t>在《</a:t>
            </a:r>
            <a:r>
              <a:rPr sz="1200" spc="0">
                <a:solidFill>
                  <a:srgbClr val="595959">
                    <a:alpha val="100000"/>
                  </a:srgbClr>
                </a:solidFill>
                <a:latin typeface="微软雅黑"/>
                <a:ea typeface="微软雅黑"/>
                <a:cs typeface="微软雅黑"/>
              </a:rPr>
              <a:t>新国标》集中替换与品牌清退的重要阶段，两轮电动车品牌发展的主要特征表现有：传统品牌重点发力提升品牌价值   </a:t>
            </a:r>
            <a:r>
              <a:rPr sz="1200" spc="-20">
                <a:solidFill>
                  <a:srgbClr val="595959">
                    <a:alpha val="100000"/>
                  </a:srgbClr>
                </a:solidFill>
                <a:latin typeface="微软雅黑"/>
                <a:ea typeface="微软雅黑"/>
                <a:cs typeface="微软雅黑"/>
              </a:rPr>
              <a:t>与产品价值，成立高端智能锂电品牌， 与科技公司合作提升产品智能化水平。新品牌重点提高市</a:t>
            </a:r>
            <a:r>
              <a:rPr sz="1200" spc="-10">
                <a:solidFill>
                  <a:srgbClr val="595959">
                    <a:alpha val="100000"/>
                  </a:srgbClr>
                </a:solidFill>
                <a:latin typeface="微软雅黑"/>
                <a:ea typeface="微软雅黑"/>
                <a:cs typeface="微软雅黑"/>
              </a:rPr>
              <a:t>场</a:t>
            </a:r>
            <a:r>
              <a:rPr sz="1200" spc="0">
                <a:solidFill>
                  <a:srgbClr val="595959">
                    <a:alpha val="100000"/>
                  </a:srgbClr>
                </a:solidFill>
                <a:latin typeface="微软雅黑"/>
                <a:ea typeface="微软雅黑"/>
                <a:cs typeface="微软雅黑"/>
              </a:rPr>
              <a:t>份额， 通过低价产品线、  </a:t>
            </a:r>
            <a:r>
              <a:rPr sz="1200" spc="-10">
                <a:solidFill>
                  <a:srgbClr val="595959">
                    <a:alpha val="100000"/>
                  </a:srgbClr>
                </a:solidFill>
                <a:latin typeface="微软雅黑"/>
                <a:ea typeface="微软雅黑"/>
                <a:cs typeface="微软雅黑"/>
              </a:rPr>
              <a:t>渠道扩张快速增长；此外，新品牌在智能化</a:t>
            </a:r>
            <a:r>
              <a:rPr sz="1200" spc="0">
                <a:solidFill>
                  <a:srgbClr val="595959">
                    <a:alpha val="100000"/>
                  </a:srgbClr>
                </a:solidFill>
                <a:latin typeface="微软雅黑"/>
                <a:ea typeface="微软雅黑"/>
                <a:cs typeface="微软雅黑"/>
              </a:rPr>
              <a:t>方面主要以生态建设为主。</a:t>
            </a:r>
            <a:endParaRPr lang="en-US" altLang="en-US" sz="1200"/>
          </a:p>
        </p:txBody>
      </p:sp>
      <p:sp>
        <p:nvSpPr>
          <p:cNvPr id="660" name="textbox 660"/>
          <p:cNvSpPr/>
          <p:nvPr/>
        </p:nvSpPr>
        <p:spPr>
          <a:xfrm>
            <a:off x="5828339" y="3714698"/>
            <a:ext cx="2481579" cy="15608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indent="0" algn="l" rtl="0" eaLnBrk="0">
              <a:lnSpc>
                <a:spcPct val="93000"/>
              </a:lnSpc>
            </a:pPr>
            <a:r>
              <a:rPr sz="1200" spc="-1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推出</a:t>
            </a:r>
            <a:r>
              <a:rPr sz="1200" spc="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低价品牌、快速渠道铺设抢占市</a:t>
            </a:r>
            <a:r>
              <a:rPr sz="1200" spc="0">
                <a:solidFill>
                  <a:srgbClr val="595959">
                    <a:alpha val="100000"/>
                  </a:srgbClr>
                </a:solidFill>
                <a:latin typeface="微软雅黑"/>
                <a:ea typeface="微软雅黑"/>
                <a:cs typeface="微软雅黑"/>
              </a:rPr>
              <a:t> </a:t>
            </a:r>
            <a:r>
              <a:rPr sz="1200" spc="-1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场份</a:t>
            </a:r>
            <a:r>
              <a:rPr sz="1200" spc="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额</a:t>
            </a:r>
            <a:endParaRPr lang="en-US" altLang="en-US" sz="1200"/>
          </a:p>
          <a:p>
            <a:pPr marL="17780" algn="l" rtl="0" eaLnBrk="0">
              <a:lnSpc>
                <a:spcPts val="1245"/>
              </a:lnSpc>
              <a:spcBef>
                <a:spcPts val="605"/>
              </a:spcBef>
            </a:pPr>
            <a:r>
              <a:rPr sz="900" spc="70">
                <a:solidFill>
                  <a:srgbClr val="595959">
                    <a:alpha val="100000"/>
                  </a:srgbClr>
                </a:solidFill>
                <a:latin typeface="Arial"/>
                <a:ea typeface="Arial"/>
                <a:cs typeface="Arial"/>
              </a:rPr>
              <a:t>•    </a:t>
            </a:r>
            <a:r>
              <a:rPr sz="900" spc="70">
                <a:solidFill>
                  <a:srgbClr val="595959">
                    <a:alpha val="100000"/>
                  </a:srgbClr>
                </a:solidFill>
                <a:latin typeface="微软雅黑"/>
                <a:ea typeface="微软雅黑"/>
                <a:cs typeface="微软雅黑"/>
              </a:rPr>
              <a:t>小牛 ：推出平价低端</a:t>
            </a:r>
            <a:r>
              <a:rPr sz="900" spc="50">
                <a:solidFill>
                  <a:srgbClr val="595959">
                    <a:alpha val="100000"/>
                  </a:srgbClr>
                </a:solidFill>
                <a:latin typeface="微软雅黑"/>
                <a:ea typeface="微软雅黑"/>
                <a:cs typeface="微软雅黑"/>
              </a:rPr>
              <a:t>品</a:t>
            </a:r>
            <a:r>
              <a:rPr sz="900" spc="0">
                <a:solidFill>
                  <a:srgbClr val="595959">
                    <a:alpha val="100000"/>
                  </a:srgbClr>
                </a:solidFill>
                <a:latin typeface="微软雅黑"/>
                <a:ea typeface="微软雅黑"/>
                <a:cs typeface="微软雅黑"/>
              </a:rPr>
              <a:t>牌GOVA</a:t>
            </a:r>
            <a:endParaRPr lang="en-US" altLang="en-US" sz="900"/>
          </a:p>
          <a:p>
            <a:pPr marL="183515" indent="-165735" algn="l" rtl="0" eaLnBrk="0">
              <a:lnSpc>
                <a:spcPct val="111000"/>
              </a:lnSpc>
              <a:spcBef>
                <a:spcPts val="25"/>
              </a:spcBef>
            </a:pPr>
            <a:r>
              <a:rPr sz="900" spc="50">
                <a:solidFill>
                  <a:srgbClr val="595959">
                    <a:alpha val="100000"/>
                  </a:srgbClr>
                </a:solidFill>
                <a:latin typeface="Arial"/>
                <a:ea typeface="Arial"/>
                <a:cs typeface="Arial"/>
              </a:rPr>
              <a:t>•    </a:t>
            </a:r>
            <a:r>
              <a:rPr sz="900" spc="50">
                <a:solidFill>
                  <a:srgbClr val="595959">
                    <a:alpha val="100000"/>
                  </a:srgbClr>
                </a:solidFill>
                <a:latin typeface="微软雅黑"/>
                <a:ea typeface="微软雅黑"/>
                <a:cs typeface="微软雅黑"/>
              </a:rPr>
              <a:t>九号 ：2021年实现300%门店新增 </a:t>
            </a:r>
            <a:r>
              <a:rPr sz="900" spc="0">
                <a:solidFill>
                  <a:srgbClr val="595959">
                    <a:alpha val="100000"/>
                  </a:srgbClr>
                </a:solidFill>
                <a:latin typeface="微软雅黑"/>
                <a:ea typeface="微软雅黑"/>
                <a:cs typeface="微软雅黑"/>
              </a:rPr>
              <a:t>，完成 </a:t>
            </a:r>
            <a:r>
              <a:rPr sz="900" spc="100">
                <a:solidFill>
                  <a:srgbClr val="595959">
                    <a:alpha val="100000"/>
                  </a:srgbClr>
                </a:solidFill>
                <a:latin typeface="微软雅黑"/>
                <a:ea typeface="微软雅黑"/>
                <a:cs typeface="微软雅黑"/>
              </a:rPr>
              <a:t>线上渠道京东、天猫、得物、品牌官方</a:t>
            </a:r>
            <a:r>
              <a:rPr sz="900" spc="90">
                <a:solidFill>
                  <a:srgbClr val="595959">
                    <a:alpha val="100000"/>
                  </a:srgbClr>
                </a:solidFill>
                <a:latin typeface="微软雅黑"/>
                <a:ea typeface="微软雅黑"/>
                <a:cs typeface="微软雅黑"/>
              </a:rPr>
              <a:t>小</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程序等渠道铺</a:t>
            </a:r>
            <a:r>
              <a:rPr sz="900" spc="90">
                <a:solidFill>
                  <a:srgbClr val="595959">
                    <a:alpha val="100000"/>
                  </a:srgbClr>
                </a:solidFill>
                <a:latin typeface="微软雅黑"/>
                <a:ea typeface="微软雅黑"/>
                <a:cs typeface="微软雅黑"/>
              </a:rPr>
              <a:t>设</a:t>
            </a:r>
            <a:endParaRPr lang="en-US" altLang="en-US" sz="900"/>
          </a:p>
          <a:p>
            <a:pPr marL="13970" algn="l" rtl="0" eaLnBrk="0">
              <a:lnSpc>
                <a:spcPct val="90000"/>
              </a:lnSpc>
              <a:spcBef>
                <a:spcPts val="760"/>
              </a:spcBef>
            </a:pPr>
            <a:r>
              <a:rPr sz="1200" spc="-1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生态联</a:t>
            </a:r>
            <a:r>
              <a:rPr sz="1200" spc="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盟扩大智能生态</a:t>
            </a:r>
            <a:endParaRPr lang="en-US" altLang="en-US" sz="1200"/>
          </a:p>
          <a:p>
            <a:pPr algn="l" rtl="0" eaLnBrk="0">
              <a:lnSpc>
                <a:spcPct val="112000"/>
              </a:lnSpc>
            </a:pPr>
            <a:endParaRPr lang="en-US" altLang="en-US" sz="600"/>
          </a:p>
          <a:p>
            <a:pPr marL="17780" algn="l" rtl="0" eaLnBrk="0">
              <a:lnSpc>
                <a:spcPct val="99000"/>
              </a:lnSpc>
              <a:spcBef>
                <a:spcPts val="5"/>
              </a:spcBef>
            </a:pPr>
            <a:r>
              <a:rPr sz="900" spc="70">
                <a:solidFill>
                  <a:srgbClr val="595959">
                    <a:alpha val="100000"/>
                  </a:srgbClr>
                </a:solidFill>
                <a:latin typeface="Arial"/>
                <a:ea typeface="Arial"/>
                <a:cs typeface="Arial"/>
              </a:rPr>
              <a:t>•    </a:t>
            </a:r>
            <a:r>
              <a:rPr sz="900" spc="70">
                <a:solidFill>
                  <a:srgbClr val="595959">
                    <a:alpha val="100000"/>
                  </a:srgbClr>
                </a:solidFill>
                <a:latin typeface="微软雅黑"/>
                <a:ea typeface="微软雅黑"/>
                <a:cs typeface="微软雅黑"/>
              </a:rPr>
              <a:t>九号： 与</a:t>
            </a:r>
            <a:r>
              <a:rPr sz="900" spc="0">
                <a:solidFill>
                  <a:srgbClr val="595959">
                    <a:alpha val="100000"/>
                  </a:srgbClr>
                </a:solidFill>
                <a:latin typeface="微软雅黑"/>
                <a:ea typeface="微软雅黑"/>
                <a:cs typeface="微软雅黑"/>
              </a:rPr>
              <a:t>OPPO</a:t>
            </a:r>
            <a:r>
              <a:rPr sz="900" spc="70">
                <a:solidFill>
                  <a:srgbClr val="595959">
                    <a:alpha val="100000"/>
                  </a:srgbClr>
                </a:solidFill>
                <a:latin typeface="微软雅黑"/>
                <a:ea typeface="微软雅黑"/>
                <a:cs typeface="微软雅黑"/>
              </a:rPr>
              <a:t>、高通建立智能生</a:t>
            </a:r>
            <a:r>
              <a:rPr sz="900" spc="30">
                <a:solidFill>
                  <a:srgbClr val="595959">
                    <a:alpha val="100000"/>
                  </a:srgbClr>
                </a:solidFill>
                <a:latin typeface="微软雅黑"/>
                <a:ea typeface="微软雅黑"/>
                <a:cs typeface="微软雅黑"/>
              </a:rPr>
              <a:t>态</a:t>
            </a:r>
            <a:endParaRPr lang="en-US" altLang="en-US" sz="900"/>
          </a:p>
        </p:txBody>
      </p:sp>
      <p:sp>
        <p:nvSpPr>
          <p:cNvPr id="661" name="textbox 661"/>
          <p:cNvSpPr/>
          <p:nvPr/>
        </p:nvSpPr>
        <p:spPr>
          <a:xfrm>
            <a:off x="1335322" y="4806035"/>
            <a:ext cx="2484754" cy="12433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6510" algn="l" rtl="0" eaLnBrk="0">
              <a:lnSpc>
                <a:spcPct val="90000"/>
              </a:lnSpc>
            </a:pPr>
            <a:r>
              <a:rPr sz="1200" spc="-1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联合</a:t>
            </a:r>
            <a:r>
              <a:rPr sz="1200" spc="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科技公司提高智能化水平</a:t>
            </a:r>
            <a:endParaRPr lang="en-US" altLang="en-US" sz="1200"/>
          </a:p>
          <a:p>
            <a:pPr marL="20955" algn="l" rtl="0" eaLnBrk="0">
              <a:lnSpc>
                <a:spcPct val="96000"/>
              </a:lnSpc>
              <a:spcBef>
                <a:spcPts val="805"/>
              </a:spcBef>
            </a:pPr>
            <a:r>
              <a:rPr sz="900" spc="80">
                <a:solidFill>
                  <a:srgbClr val="595959">
                    <a:alpha val="100000"/>
                  </a:srgbClr>
                </a:solidFill>
                <a:latin typeface="Arial"/>
                <a:ea typeface="Arial"/>
                <a:cs typeface="Arial"/>
              </a:rPr>
              <a:t>•    </a:t>
            </a:r>
            <a:r>
              <a:rPr sz="900" spc="80">
                <a:solidFill>
                  <a:srgbClr val="595959">
                    <a:alpha val="100000"/>
                  </a:srgbClr>
                </a:solidFill>
                <a:latin typeface="微软雅黑"/>
                <a:ea typeface="微软雅黑"/>
                <a:cs typeface="微软雅黑"/>
              </a:rPr>
              <a:t>新日： 携手华为推出华为</a:t>
            </a:r>
            <a:r>
              <a:rPr sz="900" spc="0">
                <a:solidFill>
                  <a:srgbClr val="595959">
                    <a:alpha val="100000"/>
                  </a:srgbClr>
                </a:solidFill>
                <a:latin typeface="微软雅黑"/>
                <a:ea typeface="微软雅黑"/>
                <a:cs typeface="微软雅黑"/>
              </a:rPr>
              <a:t>HiLink</a:t>
            </a:r>
            <a:r>
              <a:rPr sz="900" spc="40">
                <a:solidFill>
                  <a:srgbClr val="595959">
                    <a:alpha val="100000"/>
                  </a:srgbClr>
                </a:solidFill>
                <a:latin typeface="微软雅黑"/>
                <a:ea typeface="微软雅黑"/>
                <a:cs typeface="微软雅黑"/>
              </a:rPr>
              <a:t>版</a:t>
            </a:r>
            <a:r>
              <a:rPr sz="900" spc="0">
                <a:solidFill>
                  <a:srgbClr val="595959">
                    <a:alpha val="100000"/>
                  </a:srgbClr>
                </a:solidFill>
                <a:latin typeface="微软雅黑"/>
                <a:ea typeface="微软雅黑"/>
                <a:cs typeface="微软雅黑"/>
              </a:rPr>
              <a:t>车型</a:t>
            </a:r>
            <a:endParaRPr lang="en-US" altLang="en-US" sz="900"/>
          </a:p>
          <a:p>
            <a:pPr marL="20955" algn="l" rtl="0" eaLnBrk="0">
              <a:lnSpc>
                <a:spcPts val="1245"/>
              </a:lnSpc>
              <a:spcBef>
                <a:spcPts val="20"/>
              </a:spcBef>
            </a:pPr>
            <a:r>
              <a:rPr sz="900" spc="70">
                <a:solidFill>
                  <a:srgbClr val="595959">
                    <a:alpha val="100000"/>
                  </a:srgbClr>
                </a:solidFill>
                <a:latin typeface="Arial"/>
                <a:ea typeface="Arial"/>
                <a:cs typeface="Arial"/>
              </a:rPr>
              <a:t>•    </a:t>
            </a:r>
            <a:r>
              <a:rPr sz="900" spc="70">
                <a:solidFill>
                  <a:srgbClr val="595959">
                    <a:alpha val="100000"/>
                  </a:srgbClr>
                </a:solidFill>
                <a:latin typeface="微软雅黑"/>
                <a:ea typeface="微软雅黑"/>
                <a:cs typeface="微软雅黑"/>
              </a:rPr>
              <a:t>爱玛 ：联合天猫精灵打造定制款智</a:t>
            </a:r>
            <a:r>
              <a:rPr sz="900" spc="40">
                <a:solidFill>
                  <a:srgbClr val="595959">
                    <a:alpha val="100000"/>
                  </a:srgbClr>
                </a:solidFill>
                <a:latin typeface="微软雅黑"/>
                <a:ea typeface="微软雅黑"/>
                <a:cs typeface="微软雅黑"/>
              </a:rPr>
              <a:t>能</a:t>
            </a:r>
            <a:r>
              <a:rPr sz="900" spc="0">
                <a:solidFill>
                  <a:srgbClr val="595959">
                    <a:alpha val="100000"/>
                  </a:srgbClr>
                </a:solidFill>
                <a:latin typeface="微软雅黑"/>
                <a:ea typeface="微软雅黑"/>
                <a:cs typeface="微软雅黑"/>
              </a:rPr>
              <a:t>单品</a:t>
            </a:r>
            <a:endParaRPr lang="en-US" altLang="en-US" sz="900"/>
          </a:p>
          <a:p>
            <a:pPr algn="l" rtl="0" eaLnBrk="0">
              <a:lnSpc>
                <a:spcPct val="136000"/>
              </a:lnSpc>
            </a:pPr>
            <a:endParaRPr lang="en-US" altLang="en-US" sz="1000"/>
          </a:p>
          <a:p>
            <a:pPr marL="12700" algn="l" rtl="0" eaLnBrk="0">
              <a:lnSpc>
                <a:spcPct val="90000"/>
              </a:lnSpc>
              <a:spcBef>
                <a:spcPts val="370"/>
              </a:spcBef>
            </a:pPr>
            <a:r>
              <a:rPr sz="1200" spc="-1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研</a:t>
            </a:r>
            <a:r>
              <a:rPr sz="1200" spc="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发超性能车型丰富产品序列</a:t>
            </a:r>
            <a:endParaRPr lang="en-US" altLang="en-US" sz="1200"/>
          </a:p>
          <a:p>
            <a:pPr algn="l" rtl="0" eaLnBrk="0">
              <a:lnSpc>
                <a:spcPct val="112000"/>
              </a:lnSpc>
            </a:pPr>
            <a:endParaRPr lang="en-US" altLang="en-US" sz="600"/>
          </a:p>
          <a:p>
            <a:pPr marL="18415" algn="l" rtl="0" eaLnBrk="0">
              <a:lnSpc>
                <a:spcPct val="99000"/>
              </a:lnSpc>
              <a:spcBef>
                <a:spcPts val="5"/>
              </a:spcBef>
            </a:pPr>
            <a:r>
              <a:rPr sz="900" spc="60">
                <a:solidFill>
                  <a:srgbClr val="595959">
                    <a:alpha val="100000"/>
                  </a:srgbClr>
                </a:solidFill>
                <a:latin typeface="Arial"/>
                <a:ea typeface="Arial"/>
                <a:cs typeface="Arial"/>
              </a:rPr>
              <a:t>•    </a:t>
            </a:r>
            <a:r>
              <a:rPr sz="900" spc="60">
                <a:solidFill>
                  <a:srgbClr val="595959">
                    <a:alpha val="100000"/>
                  </a:srgbClr>
                </a:solidFill>
                <a:latin typeface="微软雅黑"/>
                <a:ea typeface="微软雅黑"/>
                <a:cs typeface="微软雅黑"/>
              </a:rPr>
              <a:t>绿能 ：发布运动型电动</a:t>
            </a:r>
            <a:r>
              <a:rPr sz="900" spc="50">
                <a:solidFill>
                  <a:srgbClr val="595959">
                    <a:alpha val="100000"/>
                  </a:srgbClr>
                </a:solidFill>
                <a:latin typeface="微软雅黑"/>
                <a:ea typeface="微软雅黑"/>
                <a:cs typeface="微软雅黑"/>
              </a:rPr>
              <a:t>摩</a:t>
            </a:r>
            <a:r>
              <a:rPr sz="900" spc="0">
                <a:solidFill>
                  <a:srgbClr val="595959">
                    <a:alpha val="100000"/>
                  </a:srgbClr>
                </a:solidFill>
                <a:latin typeface="微软雅黑"/>
                <a:ea typeface="微软雅黑"/>
                <a:cs typeface="微软雅黑"/>
              </a:rPr>
              <a:t>托车</a:t>
            </a:r>
            <a:endParaRPr lang="en-US" altLang="en-US" sz="900"/>
          </a:p>
        </p:txBody>
      </p:sp>
      <p:sp>
        <p:nvSpPr>
          <p:cNvPr id="665" name="textbox 665"/>
          <p:cNvSpPr/>
          <p:nvPr/>
        </p:nvSpPr>
        <p:spPr>
          <a:xfrm>
            <a:off x="536900" y="552398"/>
            <a:ext cx="4485640" cy="4616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000"/>
              </a:lnSpc>
            </a:pPr>
            <a:endParaRPr lang="en-US" altLang="en-US" sz="100"/>
          </a:p>
          <a:p>
            <a:pPr marL="12700" algn="l" rtl="0" eaLnBrk="0">
              <a:lnSpc>
                <a:spcPct val="92000"/>
              </a:lnSpc>
            </a:pPr>
            <a:r>
              <a:rPr sz="3100" spc="100">
                <a:solidFill>
                  <a:srgbClr val="8BC53F">
                    <a:alpha val="100000"/>
                  </a:srgbClr>
                </a:solidFill>
                <a:latin typeface="微软雅黑"/>
                <a:ea typeface="微软雅黑"/>
                <a:cs typeface="微软雅黑"/>
              </a:rPr>
              <a:t>两轮电动车品牌发展特</a:t>
            </a:r>
            <a:r>
              <a:rPr sz="3100" spc="20">
                <a:solidFill>
                  <a:srgbClr val="8BC53F">
                    <a:alpha val="100000"/>
                  </a:srgbClr>
                </a:solidFill>
                <a:latin typeface="微软雅黑"/>
                <a:ea typeface="微软雅黑"/>
                <a:cs typeface="微软雅黑"/>
              </a:rPr>
              <a:t>征</a:t>
            </a:r>
            <a:endParaRPr lang="en-US" altLang="en-US" sz="3100"/>
          </a:p>
        </p:txBody>
      </p:sp>
      <p:sp>
        <p:nvSpPr>
          <p:cNvPr id="666" name="textbox 666"/>
          <p:cNvSpPr/>
          <p:nvPr/>
        </p:nvSpPr>
        <p:spPr>
          <a:xfrm>
            <a:off x="1338816" y="3681780"/>
            <a:ext cx="2228850" cy="77089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ts val="1585"/>
              </a:lnSpc>
            </a:pPr>
            <a:r>
              <a:rPr sz="1200" spc="1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推出高</a:t>
            </a:r>
            <a:r>
              <a:rPr sz="1200" spc="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端/智能锂电品牌提升价值</a:t>
            </a:r>
            <a:endParaRPr lang="en-US" altLang="en-US" sz="1200"/>
          </a:p>
          <a:p>
            <a:pPr marL="17780" algn="l" rtl="0" eaLnBrk="0">
              <a:lnSpc>
                <a:spcPts val="1245"/>
              </a:lnSpc>
              <a:spcBef>
                <a:spcPts val="595"/>
              </a:spcBef>
            </a:pPr>
            <a:r>
              <a:rPr sz="900" spc="40">
                <a:solidFill>
                  <a:srgbClr val="595959">
                    <a:alpha val="100000"/>
                  </a:srgbClr>
                </a:solidFill>
                <a:latin typeface="Arial"/>
                <a:ea typeface="Arial"/>
                <a:cs typeface="Arial"/>
              </a:rPr>
              <a:t>•    </a:t>
            </a:r>
            <a:r>
              <a:rPr sz="900" spc="40">
                <a:solidFill>
                  <a:srgbClr val="595959">
                    <a:alpha val="100000"/>
                  </a:srgbClr>
                </a:solidFill>
                <a:latin typeface="微软雅黑"/>
                <a:ea typeface="微软雅黑"/>
                <a:cs typeface="微软雅黑"/>
              </a:rPr>
              <a:t>雅迪 ：成立高端出行品牌</a:t>
            </a:r>
            <a:r>
              <a:rPr sz="900" spc="3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 “VFLY”</a:t>
            </a:r>
            <a:endParaRPr lang="en-US" altLang="en-US" sz="900"/>
          </a:p>
          <a:p>
            <a:pPr marL="17780" algn="l" rtl="0" eaLnBrk="0">
              <a:lnSpc>
                <a:spcPts val="1200"/>
              </a:lnSpc>
            </a:pPr>
            <a:r>
              <a:rPr sz="900" spc="30">
                <a:solidFill>
                  <a:srgbClr val="595959">
                    <a:alpha val="100000"/>
                  </a:srgbClr>
                </a:solidFill>
                <a:latin typeface="Arial"/>
                <a:ea typeface="Arial"/>
                <a:cs typeface="Arial"/>
              </a:rPr>
              <a:t>•    </a:t>
            </a:r>
            <a:r>
              <a:rPr sz="900" spc="30">
                <a:solidFill>
                  <a:srgbClr val="595959">
                    <a:alpha val="100000"/>
                  </a:srgbClr>
                </a:solidFill>
                <a:latin typeface="微软雅黑"/>
                <a:ea typeface="微软雅黑"/>
                <a:cs typeface="微软雅黑"/>
              </a:rPr>
              <a:t>爱玛 ：打造时尚轻奢品牌  “小帕</a:t>
            </a:r>
            <a:r>
              <a:rPr sz="900" spc="20">
                <a:solidFill>
                  <a:srgbClr val="595959">
                    <a:alpha val="100000"/>
                  </a:srgbClr>
                </a:solidFill>
                <a:latin typeface="微软雅黑"/>
                <a:ea typeface="微软雅黑"/>
                <a:cs typeface="微软雅黑"/>
              </a:rPr>
              <a:t>”</a:t>
            </a:r>
            <a:endParaRPr lang="en-US" altLang="en-US" sz="900"/>
          </a:p>
          <a:p>
            <a:pPr marL="17780" algn="l" rtl="0" eaLnBrk="0">
              <a:lnSpc>
                <a:spcPts val="1245"/>
              </a:lnSpc>
            </a:pPr>
            <a:r>
              <a:rPr sz="900" spc="40">
                <a:solidFill>
                  <a:srgbClr val="595959">
                    <a:alpha val="100000"/>
                  </a:srgbClr>
                </a:solidFill>
                <a:latin typeface="Arial"/>
                <a:ea typeface="Arial"/>
                <a:cs typeface="Arial"/>
              </a:rPr>
              <a:t>•    </a:t>
            </a:r>
            <a:r>
              <a:rPr sz="900" spc="40">
                <a:solidFill>
                  <a:srgbClr val="595959">
                    <a:alpha val="100000"/>
                  </a:srgbClr>
                </a:solidFill>
                <a:latin typeface="微软雅黑"/>
                <a:ea typeface="微软雅黑"/>
                <a:cs typeface="微软雅黑"/>
              </a:rPr>
              <a:t>新大洲 ：推出高端智能品牌 </a:t>
            </a:r>
            <a:r>
              <a:rPr sz="900" spc="3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“派”</a:t>
            </a:r>
            <a:endParaRPr lang="en-US" altLang="en-US" sz="900"/>
          </a:p>
        </p:txBody>
      </p:sp>
      <p:sp>
        <p:nvSpPr>
          <p:cNvPr id="667" name="textbox 667"/>
          <p:cNvSpPr/>
          <p:nvPr/>
        </p:nvSpPr>
        <p:spPr>
          <a:xfrm>
            <a:off x="5829559" y="5571540"/>
            <a:ext cx="2376804" cy="5822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0000"/>
              </a:lnSpc>
            </a:pPr>
            <a:r>
              <a:rPr sz="1200" spc="-1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开发新</a:t>
            </a:r>
            <a:r>
              <a:rPr sz="1200" spc="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品扩展产品序列</a:t>
            </a:r>
            <a:endParaRPr lang="en-US" altLang="en-US" sz="1200"/>
          </a:p>
          <a:p>
            <a:pPr marL="16510" algn="l" rtl="0" eaLnBrk="0">
              <a:lnSpc>
                <a:spcPct val="93000"/>
              </a:lnSpc>
              <a:spcBef>
                <a:spcPts val="785"/>
              </a:spcBef>
            </a:pPr>
            <a:r>
              <a:rPr sz="900" spc="50">
                <a:solidFill>
                  <a:srgbClr val="595959">
                    <a:alpha val="100000"/>
                  </a:srgbClr>
                </a:solidFill>
                <a:latin typeface="Arial"/>
                <a:ea typeface="Arial"/>
                <a:cs typeface="Arial"/>
              </a:rPr>
              <a:t>•    </a:t>
            </a:r>
            <a:r>
              <a:rPr sz="900" spc="50">
                <a:solidFill>
                  <a:srgbClr val="595959">
                    <a:alpha val="100000"/>
                  </a:srgbClr>
                </a:solidFill>
                <a:latin typeface="微软雅黑"/>
                <a:ea typeface="微软雅黑"/>
                <a:cs typeface="微软雅黑"/>
              </a:rPr>
              <a:t>小牛 ：发布电动滑</a:t>
            </a:r>
            <a:r>
              <a:rPr sz="900" spc="10">
                <a:solidFill>
                  <a:srgbClr val="595959">
                    <a:alpha val="100000"/>
                  </a:srgbClr>
                </a:solidFill>
                <a:latin typeface="微软雅黑"/>
                <a:ea typeface="微软雅黑"/>
                <a:cs typeface="微软雅黑"/>
              </a:rPr>
              <a:t>板</a:t>
            </a:r>
            <a:r>
              <a:rPr sz="900" spc="0">
                <a:solidFill>
                  <a:srgbClr val="595959">
                    <a:alpha val="100000"/>
                  </a:srgbClr>
                </a:solidFill>
                <a:latin typeface="微软雅黑"/>
                <a:ea typeface="微软雅黑"/>
                <a:cs typeface="微软雅黑"/>
              </a:rPr>
              <a:t>车</a:t>
            </a:r>
            <a:endParaRPr lang="en-US" altLang="en-US" sz="900"/>
          </a:p>
          <a:p>
            <a:pPr marL="16510" algn="l" rtl="0" eaLnBrk="0">
              <a:lnSpc>
                <a:spcPts val="1290"/>
              </a:lnSpc>
            </a:pPr>
            <a:r>
              <a:rPr sz="900" spc="80">
                <a:solidFill>
                  <a:srgbClr val="595959">
                    <a:alpha val="100000"/>
                  </a:srgbClr>
                </a:solidFill>
                <a:latin typeface="Arial"/>
                <a:ea typeface="Arial"/>
                <a:cs typeface="Arial"/>
              </a:rPr>
              <a:t>•    </a:t>
            </a:r>
            <a:r>
              <a:rPr sz="900" spc="80">
                <a:solidFill>
                  <a:srgbClr val="595959">
                    <a:alpha val="100000"/>
                  </a:srgbClr>
                </a:solidFill>
                <a:latin typeface="微软雅黑"/>
                <a:ea typeface="微软雅黑"/>
                <a:cs typeface="微软雅黑"/>
              </a:rPr>
              <a:t>九号： 推出</a:t>
            </a:r>
            <a:r>
              <a:rPr sz="900" spc="0">
                <a:solidFill>
                  <a:srgbClr val="595959">
                    <a:alpha val="100000"/>
                  </a:srgbClr>
                </a:solidFill>
                <a:latin typeface="微软雅黑"/>
                <a:ea typeface="微软雅黑"/>
                <a:cs typeface="微软雅黑"/>
              </a:rPr>
              <a:t>IP</a:t>
            </a:r>
            <a:r>
              <a:rPr sz="900" spc="80">
                <a:solidFill>
                  <a:srgbClr val="595959">
                    <a:alpha val="100000"/>
                  </a:srgbClr>
                </a:solidFill>
                <a:latin typeface="微软雅黑"/>
                <a:ea typeface="微软雅黑"/>
                <a:cs typeface="微软雅黑"/>
              </a:rPr>
              <a:t>跨界联名产品</a:t>
            </a:r>
            <a:r>
              <a:rPr sz="900" spc="0">
                <a:solidFill>
                  <a:srgbClr val="595959">
                    <a:alpha val="100000"/>
                  </a:srgbClr>
                </a:solidFill>
                <a:latin typeface="微软雅黑"/>
                <a:ea typeface="微软雅黑"/>
                <a:cs typeface="微软雅黑"/>
              </a:rPr>
              <a:t>line</a:t>
            </a:r>
            <a:r>
              <a:rPr sz="900" spc="6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friends</a:t>
            </a:r>
            <a:endParaRPr lang="en-US" altLang="en-US" sz="900"/>
          </a:p>
        </p:txBody>
      </p:sp>
      <p:sp>
        <p:nvSpPr>
          <p:cNvPr id="669" name="textbox 669"/>
          <p:cNvSpPr/>
          <p:nvPr/>
        </p:nvSpPr>
        <p:spPr>
          <a:xfrm>
            <a:off x="5247363" y="3149987"/>
            <a:ext cx="3176270" cy="376554"/>
          </a:xfrm>
          <a:prstGeom prst="rect">
            <a:avLst/>
          </a:prstGeom>
          <a:solidFill>
            <a:srgbClr val="8BC53F"/>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7000"/>
              </a:lnSpc>
            </a:pPr>
            <a:endParaRPr lang="en-US" altLang="en-US" sz="700"/>
          </a:p>
          <a:p>
            <a:pPr marL="1360170" algn="l" rtl="0" eaLnBrk="0">
              <a:lnSpc>
                <a:spcPct val="90000"/>
              </a:lnSpc>
              <a:spcBef>
                <a:spcPts val="5"/>
              </a:spcBef>
            </a:pPr>
            <a:r>
              <a:rPr sz="1200" spc="-1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新</a:t>
            </a:r>
            <a:r>
              <a:rPr sz="1200" spc="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品牌</a:t>
            </a:r>
            <a:endParaRPr lang="en-US" altLang="en-US" sz="1200"/>
          </a:p>
        </p:txBody>
      </p:sp>
      <p:sp>
        <p:nvSpPr>
          <p:cNvPr id="670" name="textbox 670"/>
          <p:cNvSpPr/>
          <p:nvPr/>
        </p:nvSpPr>
        <p:spPr>
          <a:xfrm>
            <a:off x="720385" y="3129442"/>
            <a:ext cx="3176270" cy="375920"/>
          </a:xfrm>
          <a:prstGeom prst="rect">
            <a:avLst/>
          </a:prstGeom>
          <a:solidFill>
            <a:srgbClr val="B2D234"/>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6000"/>
              </a:lnSpc>
            </a:pPr>
            <a:endParaRPr lang="en-US" altLang="en-US" sz="700"/>
          </a:p>
          <a:p>
            <a:pPr algn="l" rtl="0" eaLnBrk="0">
              <a:lnSpc>
                <a:spcPct val="7000"/>
              </a:lnSpc>
            </a:pPr>
            <a:endParaRPr lang="en-US" altLang="en-US" sz="100"/>
          </a:p>
          <a:p>
            <a:pPr marL="1285240" algn="l" rtl="0" eaLnBrk="0">
              <a:lnSpc>
                <a:spcPct val="90000"/>
              </a:lnSpc>
            </a:pPr>
            <a:r>
              <a:rPr sz="1200" spc="-1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传统</a:t>
            </a:r>
            <a:r>
              <a:rPr sz="1200" spc="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品牌</a:t>
            </a:r>
            <a:endParaRPr lang="en-US" altLang="en-US" sz="1200"/>
          </a:p>
        </p:txBody>
      </p:sp>
      <p:sp>
        <p:nvSpPr>
          <p:cNvPr id="671" name="textbox 671"/>
          <p:cNvSpPr/>
          <p:nvPr/>
        </p:nvSpPr>
        <p:spPr>
          <a:xfrm>
            <a:off x="3071652" y="2752013"/>
            <a:ext cx="2943225" cy="2171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2700" algn="l" rtl="0" eaLnBrk="0">
              <a:lnSpc>
                <a:spcPct val="97000"/>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2021年两轮电动车品牌发展部分特</a:t>
            </a:r>
            <a:r>
              <a:rPr sz="1300" spc="2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征</a:t>
            </a:r>
            <a:endParaRPr lang="en-US" altLang="en-US" sz="1300"/>
          </a:p>
        </p:txBody>
      </p:sp>
      <p:sp>
        <p:nvSpPr>
          <p:cNvPr id="678" name="path"/>
          <p:cNvSpPr/>
          <p:nvPr/>
        </p:nvSpPr>
        <p:spPr>
          <a:xfrm>
            <a:off x="4337050" y="3850125"/>
            <a:ext cx="469900" cy="283751"/>
          </a:xfrm>
          <a:custGeom>
            <a:rect l="0" t="0" r="0" b="0"/>
            <a:pathLst>
              <a:path w="740" h="446">
                <a:moveTo>
                  <a:pt x="0" y="223"/>
                </a:moveTo>
                <a:lnTo>
                  <a:pt x="223" y="0"/>
                </a:lnTo>
                <a:lnTo>
                  <a:pt x="223" y="111"/>
                </a:lnTo>
                <a:lnTo>
                  <a:pt x="516" y="111"/>
                </a:lnTo>
                <a:lnTo>
                  <a:pt x="516" y="0"/>
                </a:lnTo>
                <a:lnTo>
                  <a:pt x="740" y="223"/>
                </a:lnTo>
                <a:lnTo>
                  <a:pt x="516" y="446"/>
                </a:lnTo>
                <a:lnTo>
                  <a:pt x="516" y="335"/>
                </a:lnTo>
                <a:lnTo>
                  <a:pt x="223" y="335"/>
                </a:lnTo>
                <a:lnTo>
                  <a:pt x="223" y="446"/>
                </a:lnTo>
                <a:lnTo>
                  <a:pt x="0" y="223"/>
                </a:lnTo>
                <a:close/>
              </a:path>
            </a:pathLst>
          </a:cu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9" name="path"/>
          <p:cNvSpPr/>
          <p:nvPr/>
        </p:nvSpPr>
        <p:spPr>
          <a:xfrm>
            <a:off x="4337050" y="4812534"/>
            <a:ext cx="469900" cy="283751"/>
          </a:xfrm>
          <a:custGeom>
            <a:rect l="0" t="0" r="0" b="0"/>
            <a:pathLst>
              <a:path w="740" h="446">
                <a:moveTo>
                  <a:pt x="0" y="223"/>
                </a:moveTo>
                <a:lnTo>
                  <a:pt x="223" y="0"/>
                </a:lnTo>
                <a:lnTo>
                  <a:pt x="223" y="111"/>
                </a:lnTo>
                <a:lnTo>
                  <a:pt x="516" y="111"/>
                </a:lnTo>
                <a:lnTo>
                  <a:pt x="516" y="0"/>
                </a:lnTo>
                <a:lnTo>
                  <a:pt x="740" y="223"/>
                </a:lnTo>
                <a:lnTo>
                  <a:pt x="516" y="446"/>
                </a:lnTo>
                <a:lnTo>
                  <a:pt x="516" y="335"/>
                </a:lnTo>
                <a:lnTo>
                  <a:pt x="223" y="335"/>
                </a:lnTo>
                <a:lnTo>
                  <a:pt x="223" y="446"/>
                </a:lnTo>
                <a:lnTo>
                  <a:pt x="0" y="223"/>
                </a:lnTo>
                <a:close/>
              </a:path>
            </a:pathLst>
          </a:cu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0" name="path"/>
          <p:cNvSpPr/>
          <p:nvPr/>
        </p:nvSpPr>
        <p:spPr>
          <a:xfrm>
            <a:off x="4337050" y="5652402"/>
            <a:ext cx="469900" cy="283751"/>
          </a:xfrm>
          <a:custGeom>
            <a:rect l="0" t="0" r="0" b="0"/>
            <a:pathLst>
              <a:path w="740" h="446">
                <a:moveTo>
                  <a:pt x="0" y="223"/>
                </a:moveTo>
                <a:lnTo>
                  <a:pt x="223" y="0"/>
                </a:lnTo>
                <a:lnTo>
                  <a:pt x="223" y="111"/>
                </a:lnTo>
                <a:lnTo>
                  <a:pt x="516" y="111"/>
                </a:lnTo>
                <a:lnTo>
                  <a:pt x="516" y="0"/>
                </a:lnTo>
                <a:lnTo>
                  <a:pt x="740" y="223"/>
                </a:lnTo>
                <a:lnTo>
                  <a:pt x="516" y="446"/>
                </a:lnTo>
                <a:lnTo>
                  <a:pt x="516" y="335"/>
                </a:lnTo>
                <a:lnTo>
                  <a:pt x="223" y="335"/>
                </a:lnTo>
                <a:lnTo>
                  <a:pt x="223" y="446"/>
                </a:lnTo>
                <a:lnTo>
                  <a:pt x="0" y="223"/>
                </a:lnTo>
                <a:close/>
              </a:path>
            </a:pathLst>
          </a:cu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2" name="textbox 682"/>
          <p:cNvSpPr/>
          <p:nvPr/>
        </p:nvSpPr>
        <p:spPr>
          <a:xfrm>
            <a:off x="884635" y="3736263"/>
            <a:ext cx="248920" cy="2546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000"/>
              </a:lnSpc>
            </a:pPr>
            <a:endParaRPr lang="en-US" altLang="en-US" sz="100"/>
          </a:p>
          <a:p>
            <a:pPr marL="12700" algn="l" rtl="0" eaLnBrk="0">
              <a:lnSpc>
                <a:spcPct val="83000"/>
              </a:lnSpc>
            </a:pPr>
            <a:r>
              <a:rPr sz="1800" spc="0">
                <a:ln w="3175" cap="flat" cmpd="sng">
                  <a:solidFill>
                    <a:srgbClr val="B2D234">
                      <a:alpha val="100000"/>
                    </a:srgbClr>
                  </a:solidFill>
                  <a:prstDash val="solid"/>
                  <a:miter lim="0"/>
                </a:ln>
                <a:solidFill>
                  <a:srgbClr val="B2D234">
                    <a:alpha val="100000"/>
                  </a:srgbClr>
                </a:solidFill>
                <a:latin typeface="微软雅黑"/>
                <a:ea typeface="微软雅黑"/>
                <a:cs typeface="微软雅黑"/>
              </a:rPr>
              <a:t>①</a:t>
            </a:r>
            <a:endParaRPr lang="en-US" altLang="en-US" sz="1800"/>
          </a:p>
        </p:txBody>
      </p:sp>
      <p:sp>
        <p:nvSpPr>
          <p:cNvPr id="683" name="textbox 683"/>
          <p:cNvSpPr/>
          <p:nvPr/>
        </p:nvSpPr>
        <p:spPr>
          <a:xfrm>
            <a:off x="884635" y="4873167"/>
            <a:ext cx="248920" cy="2546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000"/>
              </a:lnSpc>
            </a:pPr>
            <a:endParaRPr lang="en-US" altLang="en-US" sz="100"/>
          </a:p>
          <a:p>
            <a:pPr marL="12700" algn="l" rtl="0" eaLnBrk="0">
              <a:lnSpc>
                <a:spcPct val="83000"/>
              </a:lnSpc>
            </a:pPr>
            <a:r>
              <a:rPr sz="1800" spc="0">
                <a:ln w="3175" cap="flat" cmpd="sng">
                  <a:solidFill>
                    <a:srgbClr val="B2D234">
                      <a:alpha val="100000"/>
                    </a:srgbClr>
                  </a:solidFill>
                  <a:prstDash val="solid"/>
                  <a:miter lim="0"/>
                </a:ln>
                <a:solidFill>
                  <a:srgbClr val="B2D234">
                    <a:alpha val="100000"/>
                  </a:srgbClr>
                </a:solidFill>
                <a:latin typeface="微软雅黑"/>
                <a:ea typeface="微软雅黑"/>
                <a:cs typeface="微软雅黑"/>
              </a:rPr>
              <a:t>②</a:t>
            </a:r>
            <a:endParaRPr lang="en-US" altLang="en-US" sz="1800"/>
          </a:p>
        </p:txBody>
      </p:sp>
      <p:sp>
        <p:nvSpPr>
          <p:cNvPr id="684" name="textbox 684"/>
          <p:cNvSpPr/>
          <p:nvPr/>
        </p:nvSpPr>
        <p:spPr>
          <a:xfrm>
            <a:off x="5331361" y="3736263"/>
            <a:ext cx="248920" cy="2546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000"/>
              </a:lnSpc>
            </a:pPr>
            <a:endParaRPr lang="en-US" altLang="en-US" sz="100"/>
          </a:p>
          <a:p>
            <a:pPr marL="12700" algn="l" rtl="0" eaLnBrk="0">
              <a:lnSpc>
                <a:spcPct val="83000"/>
              </a:lnSpc>
            </a:pPr>
            <a:r>
              <a:rPr sz="1800" spc="0">
                <a:ln w="3175" cap="flat" cmpd="sng">
                  <a:solidFill>
                    <a:srgbClr val="8BC53F">
                      <a:alpha val="100000"/>
                    </a:srgbClr>
                  </a:solidFill>
                  <a:prstDash val="solid"/>
                  <a:miter lim="0"/>
                </a:ln>
                <a:solidFill>
                  <a:srgbClr val="8BC53F">
                    <a:alpha val="100000"/>
                  </a:srgbClr>
                </a:solidFill>
                <a:latin typeface="微软雅黑"/>
                <a:ea typeface="微软雅黑"/>
                <a:cs typeface="微软雅黑"/>
              </a:rPr>
              <a:t>①</a:t>
            </a:r>
            <a:endParaRPr lang="en-US" altLang="en-US" sz="1800"/>
          </a:p>
        </p:txBody>
      </p:sp>
      <p:sp>
        <p:nvSpPr>
          <p:cNvPr id="685" name="textbox 685"/>
          <p:cNvSpPr/>
          <p:nvPr/>
        </p:nvSpPr>
        <p:spPr>
          <a:xfrm>
            <a:off x="5331361" y="4873167"/>
            <a:ext cx="248920" cy="2546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000"/>
              </a:lnSpc>
            </a:pPr>
            <a:endParaRPr lang="en-US" altLang="en-US" sz="100"/>
          </a:p>
          <a:p>
            <a:pPr marL="12700" algn="l" rtl="0" eaLnBrk="0">
              <a:lnSpc>
                <a:spcPct val="83000"/>
              </a:lnSpc>
            </a:pPr>
            <a:r>
              <a:rPr sz="1800" spc="0">
                <a:ln w="3175" cap="flat" cmpd="sng">
                  <a:solidFill>
                    <a:srgbClr val="8BC53F">
                      <a:alpha val="100000"/>
                    </a:srgbClr>
                  </a:solidFill>
                  <a:prstDash val="solid"/>
                  <a:miter lim="0"/>
                </a:ln>
                <a:solidFill>
                  <a:srgbClr val="8BC53F">
                    <a:alpha val="100000"/>
                  </a:srgbClr>
                </a:solidFill>
                <a:latin typeface="微软雅黑"/>
                <a:ea typeface="微软雅黑"/>
                <a:cs typeface="微软雅黑"/>
              </a:rPr>
              <a:t>②</a:t>
            </a:r>
            <a:endParaRPr lang="en-US" altLang="en-US" sz="1800"/>
          </a:p>
        </p:txBody>
      </p:sp>
      <p:sp>
        <p:nvSpPr>
          <p:cNvPr id="686" name="textbox 686"/>
          <p:cNvSpPr/>
          <p:nvPr/>
        </p:nvSpPr>
        <p:spPr>
          <a:xfrm>
            <a:off x="884635" y="5641263"/>
            <a:ext cx="248920" cy="2546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000"/>
              </a:lnSpc>
            </a:pPr>
            <a:endParaRPr lang="en-US" altLang="en-US" sz="100"/>
          </a:p>
          <a:p>
            <a:pPr marL="12700" algn="l" rtl="0" eaLnBrk="0">
              <a:lnSpc>
                <a:spcPct val="83000"/>
              </a:lnSpc>
            </a:pPr>
            <a:r>
              <a:rPr sz="1800" spc="0">
                <a:ln w="3175" cap="flat" cmpd="sng">
                  <a:solidFill>
                    <a:srgbClr val="B2D234">
                      <a:alpha val="100000"/>
                    </a:srgbClr>
                  </a:solidFill>
                  <a:prstDash val="solid"/>
                  <a:miter lim="0"/>
                </a:ln>
                <a:solidFill>
                  <a:srgbClr val="B2D234">
                    <a:alpha val="100000"/>
                  </a:srgbClr>
                </a:solidFill>
                <a:latin typeface="微软雅黑"/>
                <a:ea typeface="微软雅黑"/>
                <a:cs typeface="微软雅黑"/>
              </a:rPr>
              <a:t>③</a:t>
            </a:r>
            <a:endParaRPr lang="en-US" altLang="en-US" sz="1800"/>
          </a:p>
        </p:txBody>
      </p:sp>
      <p:sp>
        <p:nvSpPr>
          <p:cNvPr id="687" name="textbox 687"/>
          <p:cNvSpPr/>
          <p:nvPr/>
        </p:nvSpPr>
        <p:spPr>
          <a:xfrm>
            <a:off x="5331361" y="5641263"/>
            <a:ext cx="248920" cy="2546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000"/>
              </a:lnSpc>
            </a:pPr>
            <a:endParaRPr lang="en-US" altLang="en-US" sz="100"/>
          </a:p>
          <a:p>
            <a:pPr marL="12700" algn="l" rtl="0" eaLnBrk="0">
              <a:lnSpc>
                <a:spcPct val="83000"/>
              </a:lnSpc>
            </a:pPr>
            <a:r>
              <a:rPr sz="1800" spc="0">
                <a:ln w="3175" cap="flat" cmpd="sng">
                  <a:solidFill>
                    <a:srgbClr val="8BC53F">
                      <a:alpha val="100000"/>
                    </a:srgbClr>
                  </a:solidFill>
                  <a:prstDash val="solid"/>
                  <a:miter lim="0"/>
                </a:ln>
                <a:solidFill>
                  <a:srgbClr val="8BC53F">
                    <a:alpha val="100000"/>
                  </a:srgbClr>
                </a:solidFill>
                <a:latin typeface="微软雅黑"/>
                <a:ea typeface="微软雅黑"/>
                <a:cs typeface="微软雅黑"/>
              </a:rPr>
              <a:t>③</a:t>
            </a:r>
            <a:endParaRPr lang="en-US" altLang="en-US" sz="1800"/>
          </a:p>
        </p:txBody>
      </p:sp>
      <p:sp>
        <p:nvSpPr>
          <p:cNvPr id="688" name="textbox 688"/>
          <p:cNvSpPr/>
          <p:nvPr/>
        </p:nvSpPr>
        <p:spPr>
          <a:xfrm>
            <a:off x="4454776" y="3217367"/>
            <a:ext cx="290829" cy="2279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88000"/>
              </a:lnSpc>
            </a:pPr>
            <a:r>
              <a:rPr sz="1500" spc="110">
                <a:ln w="3175" cap="flat" cmpd="sng">
                  <a:solidFill>
                    <a:srgbClr val="1EC8F3">
                      <a:alpha val="100000"/>
                    </a:srgbClr>
                  </a:solidFill>
                  <a:prstDash val="solid"/>
                  <a:miter lim="0"/>
                </a:ln>
                <a:solidFill>
                  <a:srgbClr val="1EC8F3">
                    <a:alpha val="100000"/>
                  </a:srgbClr>
                </a:solidFill>
                <a:latin typeface="微软雅黑"/>
                <a:ea typeface="微软雅黑"/>
                <a:cs typeface="微软雅黑"/>
              </a:rPr>
              <a:t>V</a:t>
            </a:r>
            <a:r>
              <a:rPr sz="1500" spc="90">
                <a:ln w="3175" cap="flat" cmpd="sng">
                  <a:solidFill>
                    <a:srgbClr val="1EC8F3">
                      <a:alpha val="100000"/>
                    </a:srgbClr>
                  </a:solidFill>
                  <a:prstDash val="solid"/>
                  <a:miter lim="0"/>
                </a:ln>
                <a:solidFill>
                  <a:srgbClr val="1EC8F3">
                    <a:alpha val="100000"/>
                  </a:srgbClr>
                </a:solidFill>
                <a:latin typeface="微软雅黑"/>
                <a:ea typeface="微软雅黑"/>
                <a:cs typeface="微软雅黑"/>
              </a:rPr>
              <a:t>S</a:t>
            </a:r>
            <a:endParaRPr lang="en-US" altLang="en-US" sz="1500"/>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9" name="textbox 689"/>
          <p:cNvSpPr/>
          <p:nvPr/>
        </p:nvSpPr>
        <p:spPr>
          <a:xfrm>
            <a:off x="528568" y="1107744"/>
            <a:ext cx="8101330" cy="13601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5875" algn="l" rtl="0" eaLnBrk="0">
              <a:lnSpc>
                <a:spcPct val="90000"/>
              </a:lnSpc>
            </a:pPr>
            <a:r>
              <a:rPr sz="2400" spc="-10">
                <a:solidFill>
                  <a:srgbClr val="595959">
                    <a:alpha val="100000"/>
                  </a:srgbClr>
                </a:solidFill>
                <a:latin typeface="微软雅黑"/>
                <a:ea typeface="微软雅黑"/>
                <a:cs typeface="微软雅黑"/>
              </a:rPr>
              <a:t>线上营销</a:t>
            </a:r>
            <a:r>
              <a:rPr sz="2400" spc="0">
                <a:solidFill>
                  <a:srgbClr val="595959">
                    <a:alpha val="100000"/>
                  </a:srgbClr>
                </a:solidFill>
                <a:latin typeface="微软雅黑"/>
                <a:ea typeface="微软雅黑"/>
                <a:cs typeface="微软雅黑"/>
              </a:rPr>
              <a:t>力度持续提高，智能、快充成产品营销新亮点</a:t>
            </a:r>
            <a:endParaRPr lang="en-US" altLang="en-US" sz="2400"/>
          </a:p>
          <a:p>
            <a:pPr algn="l" rtl="0" eaLnBrk="0">
              <a:lnSpc>
                <a:spcPct val="104000"/>
              </a:lnSpc>
            </a:pPr>
            <a:endParaRPr lang="en-US" altLang="en-US" sz="700"/>
          </a:p>
          <a:p>
            <a:pPr algn="l" rtl="0" eaLnBrk="0">
              <a:lnSpc>
                <a:spcPct val="7000"/>
              </a:lnSpc>
            </a:pPr>
            <a:endParaRPr lang="en-US" altLang="en-US" sz="100"/>
          </a:p>
          <a:p>
            <a:pPr marL="14605" indent="-1905" algn="l" rtl="0" eaLnBrk="0">
              <a:lnSpc>
                <a:spcPct val="122000"/>
              </a:lnSpc>
            </a:pPr>
            <a:r>
              <a:rPr sz="1200" spc="-20">
                <a:solidFill>
                  <a:srgbClr val="595959">
                    <a:alpha val="100000"/>
                  </a:srgbClr>
                </a:solidFill>
                <a:latin typeface="微软雅黑"/>
                <a:ea typeface="微软雅黑"/>
                <a:cs typeface="微软雅黑"/>
              </a:rPr>
              <a:t>在营销渠道上， 随着直播、公众号、  抖音、小红书、微信裂变等互联网工具的盛行，两轮电动车线上营销的范围与力</a:t>
            </a:r>
            <a:r>
              <a:rPr sz="1200" spc="0">
                <a:solidFill>
                  <a:srgbClr val="595959">
                    <a:alpha val="100000"/>
                  </a:srgbClr>
                </a:solidFill>
                <a:latin typeface="微软雅黑"/>
                <a:ea typeface="微软雅黑"/>
                <a:cs typeface="微软雅黑"/>
              </a:rPr>
              <a:t>度不 </a:t>
            </a:r>
            <a:r>
              <a:rPr sz="1200" spc="-10">
                <a:solidFill>
                  <a:srgbClr val="595959">
                    <a:alpha val="100000"/>
                  </a:srgbClr>
                </a:solidFill>
                <a:latin typeface="微软雅黑"/>
                <a:ea typeface="微软雅黑"/>
                <a:cs typeface="微软雅黑"/>
              </a:rPr>
              <a:t>断提升</a:t>
            </a:r>
            <a:r>
              <a:rPr sz="1200" spc="0">
                <a:solidFill>
                  <a:srgbClr val="595959">
                    <a:alpha val="100000"/>
                  </a:srgbClr>
                </a:solidFill>
                <a:latin typeface="微软雅黑"/>
                <a:ea typeface="微软雅黑"/>
                <a:cs typeface="微软雅黑"/>
              </a:rPr>
              <a:t>，以微信、微博、抖音、小红书为代表的网络社交媒体平台逐渐成为两轮电动车品牌的主要营销阵地之一。在营销 </a:t>
            </a:r>
            <a:r>
              <a:rPr sz="1200" spc="-20">
                <a:solidFill>
                  <a:srgbClr val="595959">
                    <a:alpha val="100000"/>
                  </a:srgbClr>
                </a:solidFill>
                <a:latin typeface="微软雅黑"/>
                <a:ea typeface="微软雅黑"/>
                <a:cs typeface="微软雅黑"/>
              </a:rPr>
              <a:t>内容上， 强调产品的动力性能、续航能力等依旧是产品营销的重大主题，而随着两</a:t>
            </a:r>
            <a:r>
              <a:rPr sz="1200" spc="0">
                <a:solidFill>
                  <a:srgbClr val="595959">
                    <a:alpha val="100000"/>
                  </a:srgbClr>
                </a:solidFill>
                <a:latin typeface="微软雅黑"/>
                <a:ea typeface="微软雅黑"/>
                <a:cs typeface="微软雅黑"/>
              </a:rPr>
              <a:t>轮电动车中智能技术的广泛应用， 语音 </a:t>
            </a:r>
            <a:r>
              <a:rPr sz="1200" spc="-10">
                <a:solidFill>
                  <a:srgbClr val="595959">
                    <a:alpha val="100000"/>
                  </a:srgbClr>
                </a:solidFill>
                <a:latin typeface="微软雅黑"/>
                <a:ea typeface="微软雅黑"/>
                <a:cs typeface="微软雅黑"/>
              </a:rPr>
              <a:t>交互</a:t>
            </a:r>
            <a:r>
              <a:rPr sz="1200" spc="0">
                <a:solidFill>
                  <a:srgbClr val="595959">
                    <a:alpha val="100000"/>
                  </a:srgbClr>
                </a:solidFill>
                <a:latin typeface="微软雅黑"/>
                <a:ea typeface="微软雅黑"/>
                <a:cs typeface="微软雅黑"/>
              </a:rPr>
              <a:t>、远程控制、智能防盗、APP生态等智能化功能特点，支持快充等成为两轮电动车产品营销的新亮点。</a:t>
            </a:r>
            <a:endParaRPr lang="en-US" altLang="en-US" sz="1200"/>
          </a:p>
        </p:txBody>
      </p:sp>
      <p:grpSp>
        <p:nvGrpSpPr>
          <p:cNvPr id="104" name="group 104"/>
          <p:cNvGrpSpPr/>
          <p:nvPr/>
        </p:nvGrpSpPr>
        <p:grpSpPr>
          <a:xfrm rot="21600000">
            <a:off x="3405388" y="3240709"/>
            <a:ext cx="2604699" cy="1491552"/>
            <a:chExt cx="2604699" cy="1491552"/>
          </a:xfrm>
        </p:grpSpPr>
        <p:sp>
          <p:nvSpPr>
            <p:cNvPr id="690" name="rect"/>
            <p:cNvSpPr/>
            <p:nvPr/>
          </p:nvSpPr>
          <p:spPr>
            <a:xfrm>
              <a:off x="12700" y="0"/>
              <a:ext cx="2591999" cy="1491552"/>
            </a:xfrm>
            <a:prstGeom prst="rect">
              <a:avLst/>
            </a:pr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1" name="textbox 691"/>
            <p:cNvSpPr/>
            <p:nvPr/>
          </p:nvSpPr>
          <p:spPr>
            <a:xfrm>
              <a:off x="921215" y="151510"/>
              <a:ext cx="1570355" cy="12280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265430" algn="l" rtl="0" eaLnBrk="0">
                <a:lnSpc>
                  <a:spcPts val="1585"/>
                </a:lnSpc>
              </a:pPr>
              <a:r>
                <a:rPr sz="1200" b="1" spc="-10">
                  <a:solidFill>
                    <a:srgbClr val="595959">
                      <a:alpha val="100000"/>
                    </a:srgbClr>
                  </a:solidFill>
                  <a:latin typeface="微软雅黑"/>
                  <a:ea typeface="微软雅黑"/>
                  <a:cs typeface="微软雅黑"/>
                </a:rPr>
                <a:t>里程可达</a:t>
              </a:r>
              <a:r>
                <a:rPr sz="1200" b="1" spc="0">
                  <a:solidFill>
                    <a:srgbClr val="595959">
                      <a:alpha val="100000"/>
                    </a:srgbClr>
                  </a:solidFill>
                  <a:latin typeface="微软雅黑"/>
                  <a:ea typeface="微软雅黑"/>
                  <a:cs typeface="微软雅黑"/>
                </a:rPr>
                <a:t>150km级</a:t>
              </a:r>
              <a:endParaRPr lang="en-US" altLang="en-US" sz="1200"/>
            </a:p>
            <a:p>
              <a:pPr algn="l" rtl="0" eaLnBrk="0">
                <a:lnSpc>
                  <a:spcPct val="134000"/>
                </a:lnSpc>
              </a:pPr>
              <a:endParaRPr lang="en-US" altLang="en-US" sz="1000"/>
            </a:p>
            <a:p>
              <a:pPr algn="l" rtl="0" eaLnBrk="0">
                <a:lnSpc>
                  <a:spcPct val="116000"/>
                </a:lnSpc>
              </a:pPr>
              <a:endParaRPr lang="en-US" altLang="en-US" sz="200"/>
            </a:p>
            <a:p>
              <a:pPr marL="12700" indent="78105" algn="l" rtl="0" eaLnBrk="0">
                <a:lnSpc>
                  <a:spcPct val="111000"/>
                </a:lnSpc>
                <a:spcBef>
                  <a:spcPct val="0"/>
                </a:spcBef>
              </a:pPr>
              <a:r>
                <a:rPr sz="900" spc="-40">
                  <a:solidFill>
                    <a:srgbClr val="595959">
                      <a:alpha val="100000"/>
                    </a:srgbClr>
                  </a:solidFill>
                  <a:latin typeface="微软雅黑"/>
                  <a:ea typeface="微软雅黑"/>
                  <a:cs typeface="微软雅黑"/>
                </a:rPr>
                <a:t>“超强动力”系统，   </a:t>
              </a:r>
              <a:r>
                <a:rPr sz="900" spc="-2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“续航 </a:t>
              </a:r>
              <a:r>
                <a:rPr sz="900" spc="50">
                  <a:solidFill>
                    <a:srgbClr val="595959">
                      <a:alpha val="100000"/>
                    </a:srgbClr>
                  </a:solidFill>
                  <a:latin typeface="微软雅黑"/>
                  <a:ea typeface="微软雅黑"/>
                  <a:cs typeface="微软雅黑"/>
                </a:rPr>
                <a:t>150</a:t>
              </a:r>
              <a:r>
                <a:rPr sz="900" spc="0">
                  <a:solidFill>
                    <a:srgbClr val="595959">
                      <a:alpha val="100000"/>
                    </a:srgbClr>
                  </a:solidFill>
                  <a:latin typeface="微软雅黑"/>
                  <a:ea typeface="微软雅黑"/>
                  <a:cs typeface="微软雅黑"/>
                </a:rPr>
                <a:t>km</a:t>
              </a:r>
              <a:r>
                <a:rPr sz="900" spc="50">
                  <a:solidFill>
                    <a:srgbClr val="595959">
                      <a:alpha val="100000"/>
                    </a:srgbClr>
                  </a:solidFill>
                  <a:latin typeface="微软雅黑"/>
                  <a:ea typeface="微软雅黑"/>
                  <a:cs typeface="微软雅黑"/>
                </a:rPr>
                <a:t>”是九号</a:t>
              </a:r>
              <a:r>
                <a:rPr sz="900" spc="0">
                  <a:solidFill>
                    <a:srgbClr val="595959">
                      <a:alpha val="100000"/>
                    </a:srgbClr>
                  </a:solidFill>
                  <a:latin typeface="微软雅黑"/>
                  <a:ea typeface="微软雅黑"/>
                  <a:cs typeface="微软雅黑"/>
                </a:rPr>
                <a:t>E</a:t>
              </a:r>
              <a:r>
                <a:rPr sz="900" spc="50">
                  <a:solidFill>
                    <a:srgbClr val="595959">
                      <a:alpha val="100000"/>
                    </a:srgbClr>
                  </a:solidFill>
                  <a:latin typeface="微软雅黑"/>
                  <a:ea typeface="微软雅黑"/>
                  <a:cs typeface="微软雅黑"/>
                </a:rPr>
                <a:t>200</a:t>
              </a:r>
              <a:r>
                <a:rPr sz="900" spc="0">
                  <a:solidFill>
                    <a:srgbClr val="595959">
                      <a:alpha val="100000"/>
                    </a:srgbClr>
                  </a:solidFill>
                  <a:latin typeface="微软雅黑"/>
                  <a:ea typeface="微软雅黑"/>
                  <a:cs typeface="微软雅黑"/>
                </a:rPr>
                <a:t>P</a:t>
              </a:r>
              <a:r>
                <a:rPr sz="900" spc="50">
                  <a:solidFill>
                    <a:srgbClr val="595959">
                      <a:alpha val="100000"/>
                    </a:srgbClr>
                  </a:solidFill>
                  <a:latin typeface="微软雅黑"/>
                  <a:ea typeface="微软雅黑"/>
                  <a:cs typeface="微软雅黑"/>
                </a:rPr>
                <a:t>、  </a:t>
              </a:r>
              <a:r>
                <a:rPr sz="900" spc="30">
                  <a:solidFill>
                    <a:srgbClr val="595959">
                      <a:alpha val="100000"/>
                    </a:srgbClr>
                  </a:solidFill>
                  <a:latin typeface="微软雅黑"/>
                  <a:ea typeface="微软雅黑"/>
                  <a:cs typeface="微软雅黑"/>
                </a:rPr>
                <a:t>雅</a:t>
              </a:r>
              <a:r>
                <a:rPr sz="900" spc="0">
                  <a:solidFill>
                    <a:srgbClr val="595959">
                      <a:alpha val="100000"/>
                    </a:srgbClr>
                  </a:solidFill>
                  <a:latin typeface="微软雅黑"/>
                  <a:ea typeface="微软雅黑"/>
                  <a:cs typeface="微软雅黑"/>
                </a:rPr>
                <a:t> </a:t>
              </a:r>
              <a:r>
                <a:rPr sz="900" spc="50">
                  <a:solidFill>
                    <a:srgbClr val="595959">
                      <a:alpha val="100000"/>
                    </a:srgbClr>
                  </a:solidFill>
                  <a:latin typeface="微软雅黑"/>
                  <a:ea typeface="微软雅黑"/>
                  <a:cs typeface="微软雅黑"/>
                </a:rPr>
                <a:t>迪</a:t>
              </a:r>
              <a:r>
                <a:rPr sz="900" spc="0">
                  <a:solidFill>
                    <a:srgbClr val="595959">
                      <a:alpha val="100000"/>
                    </a:srgbClr>
                  </a:solidFill>
                  <a:latin typeface="微软雅黑"/>
                  <a:ea typeface="微软雅黑"/>
                  <a:cs typeface="微软雅黑"/>
                </a:rPr>
                <a:t>T</a:t>
              </a:r>
              <a:r>
                <a:rPr sz="900" spc="50">
                  <a:solidFill>
                    <a:srgbClr val="595959">
                      <a:alpha val="100000"/>
                    </a:srgbClr>
                  </a:solidFill>
                  <a:latin typeface="微软雅黑"/>
                  <a:ea typeface="微软雅黑"/>
                  <a:cs typeface="微软雅黑"/>
                </a:rPr>
                <a:t>7冠能2.0、  爱玛</a:t>
              </a:r>
              <a:r>
                <a:rPr sz="900" spc="10">
                  <a:solidFill>
                    <a:srgbClr val="595959">
                      <a:alpha val="100000"/>
                    </a:srgbClr>
                  </a:solidFill>
                  <a:latin typeface="微软雅黑"/>
                  <a:ea typeface="微软雅黑"/>
                  <a:cs typeface="微软雅黑"/>
                </a:rPr>
                <a:t>空</a:t>
              </a:r>
              <a:r>
                <a:rPr sz="900" spc="0">
                  <a:solidFill>
                    <a:srgbClr val="595959">
                      <a:alpha val="100000"/>
                    </a:srgbClr>
                  </a:solidFill>
                  <a:latin typeface="微软雅黑"/>
                  <a:ea typeface="微软雅黑"/>
                  <a:cs typeface="微软雅黑"/>
                </a:rPr>
                <a:t>军壹   </a:t>
              </a:r>
              <a:r>
                <a:rPr sz="900" spc="50">
                  <a:solidFill>
                    <a:srgbClr val="595959">
                      <a:alpha val="100000"/>
                    </a:srgbClr>
                  </a:solidFill>
                  <a:latin typeface="微软雅黑"/>
                  <a:ea typeface="微软雅黑"/>
                  <a:cs typeface="微软雅黑"/>
                </a:rPr>
                <a:t>号</a:t>
              </a:r>
              <a:r>
                <a:rPr sz="900" spc="0">
                  <a:solidFill>
                    <a:srgbClr val="595959">
                      <a:alpha val="100000"/>
                    </a:srgbClr>
                  </a:solidFill>
                  <a:latin typeface="微软雅黑"/>
                  <a:ea typeface="微软雅黑"/>
                  <a:cs typeface="微软雅黑"/>
                </a:rPr>
                <a:t>A</a:t>
              </a:r>
              <a:r>
                <a:rPr sz="900" spc="50">
                  <a:solidFill>
                    <a:srgbClr val="595959">
                      <a:alpha val="100000"/>
                    </a:srgbClr>
                  </a:solidFill>
                  <a:latin typeface="微软雅黑"/>
                  <a:ea typeface="微软雅黑"/>
                  <a:cs typeface="微软雅黑"/>
                </a:rPr>
                <a:t>500、  台铃</a:t>
              </a:r>
              <a:r>
                <a:rPr sz="900" spc="0">
                  <a:solidFill>
                    <a:srgbClr val="595959">
                      <a:alpha val="100000"/>
                    </a:srgbClr>
                  </a:solidFill>
                  <a:latin typeface="微软雅黑"/>
                  <a:ea typeface="微软雅黑"/>
                  <a:cs typeface="微软雅黑"/>
                </a:rPr>
                <a:t>T</a:t>
              </a:r>
              <a:r>
                <a:rPr sz="900" spc="50">
                  <a:solidFill>
                    <a:srgbClr val="595959">
                      <a:alpha val="100000"/>
                    </a:srgbClr>
                  </a:solidFill>
                  <a:latin typeface="微软雅黑"/>
                  <a:ea typeface="微软雅黑"/>
                  <a:cs typeface="微软雅黑"/>
                </a:rPr>
                <a:t>8等车</a:t>
              </a:r>
              <a:r>
                <a:rPr sz="900" spc="10">
                  <a:solidFill>
                    <a:srgbClr val="595959">
                      <a:alpha val="100000"/>
                    </a:srgbClr>
                  </a:solidFill>
                  <a:latin typeface="微软雅黑"/>
                  <a:ea typeface="微软雅黑"/>
                  <a:cs typeface="微软雅黑"/>
                </a:rPr>
                <a:t>型</a:t>
              </a:r>
              <a:r>
                <a:rPr sz="900" spc="0">
                  <a:solidFill>
                    <a:srgbClr val="595959">
                      <a:alpha val="100000"/>
                    </a:srgbClr>
                  </a:solidFill>
                  <a:latin typeface="微软雅黑"/>
                  <a:ea typeface="微软雅黑"/>
                  <a:cs typeface="微软雅黑"/>
                </a:rPr>
                <a:t>的  </a:t>
              </a:r>
              <a:r>
                <a:rPr sz="900" spc="100">
                  <a:solidFill>
                    <a:srgbClr val="595959">
                      <a:alpha val="100000"/>
                    </a:srgbClr>
                  </a:solidFill>
                  <a:latin typeface="微软雅黑"/>
                  <a:ea typeface="微软雅黑"/>
                  <a:cs typeface="微软雅黑"/>
                </a:rPr>
                <a:t>主要营销内</a:t>
              </a:r>
              <a:r>
                <a:rPr sz="900" spc="80">
                  <a:solidFill>
                    <a:srgbClr val="595959">
                      <a:alpha val="100000"/>
                    </a:srgbClr>
                  </a:solidFill>
                  <a:latin typeface="微软雅黑"/>
                  <a:ea typeface="微软雅黑"/>
                  <a:cs typeface="微软雅黑"/>
                </a:rPr>
                <a:t>容</a:t>
              </a:r>
              <a:endParaRPr lang="en-US" altLang="en-US" sz="900"/>
            </a:p>
          </p:txBody>
        </p:sp>
        <p:pic>
          <p:nvPicPr>
            <p:cNvPr id="692" name="picture 692"/>
            <p:cNvPicPr>
              <a:picLocks noChangeAspect="1"/>
            </p:cNvPicPr>
            <p:nvPr/>
          </p:nvPicPr>
          <p:blipFill>
            <a:blip r:embed="rId2"/>
            <a:stretch>
              <a:fillRect/>
            </a:stretch>
          </p:blipFill>
          <p:spPr>
            <a:xfrm rot="21600000">
              <a:off x="57139" y="596721"/>
              <a:ext cx="694944" cy="755904"/>
            </a:xfrm>
            <a:prstGeom prst="rect">
              <a:avLst/>
            </a:prstGeom>
          </p:spPr>
        </p:pic>
        <p:sp>
          <p:nvSpPr>
            <p:cNvPr id="693" name="path"/>
            <p:cNvSpPr/>
            <p:nvPr/>
          </p:nvSpPr>
          <p:spPr>
            <a:xfrm>
              <a:off x="12700" y="104689"/>
              <a:ext cx="929626" cy="323999"/>
            </a:xfrm>
            <a:custGeom>
              <a:rect l="0" t="0" r="0" b="0"/>
              <a:pathLst>
                <a:path w="1463" h="510">
                  <a:moveTo>
                    <a:pt x="0" y="0"/>
                  </a:moveTo>
                  <a:lnTo>
                    <a:pt x="1208" y="0"/>
                  </a:lnTo>
                  <a:lnTo>
                    <a:pt x="1463" y="255"/>
                  </a:lnTo>
                  <a:lnTo>
                    <a:pt x="1208" y="510"/>
                  </a:lnTo>
                  <a:lnTo>
                    <a:pt x="0" y="510"/>
                  </a:lnTo>
                  <a:lnTo>
                    <a:pt x="0" y="0"/>
                  </a:lnTo>
                  <a:close/>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4" name="path"/>
            <p:cNvSpPr/>
            <p:nvPr/>
          </p:nvSpPr>
          <p:spPr>
            <a:xfrm>
              <a:off x="771348" y="95709"/>
              <a:ext cx="179959" cy="341960"/>
            </a:xfrm>
            <a:custGeom>
              <a:rect l="0" t="0" r="0" b="0"/>
              <a:pathLst>
                <a:path w="283" h="538">
                  <a:moveTo>
                    <a:pt x="14" y="14"/>
                  </a:moveTo>
                  <a:lnTo>
                    <a:pt x="269" y="269"/>
                  </a:lnTo>
                  <a:lnTo>
                    <a:pt x="14" y="524"/>
                  </a:lnTo>
                </a:path>
              </a:pathLst>
            </a:custGeom>
            <a:noFill/>
            <a:ln w="25400" cap="flat">
              <a:solidFill>
                <a:srgbClr val="B2D23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5" name="rect"/>
            <p:cNvSpPr/>
            <p:nvPr/>
          </p:nvSpPr>
          <p:spPr>
            <a:xfrm>
              <a:off x="12700" y="91989"/>
              <a:ext cx="767628" cy="25400"/>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6" name="rect"/>
            <p:cNvSpPr/>
            <p:nvPr/>
          </p:nvSpPr>
          <p:spPr>
            <a:xfrm>
              <a:off x="12700" y="415989"/>
              <a:ext cx="767628" cy="25400"/>
            </a:xfrm>
            <a:prstGeom prst="rect">
              <a:avLst/>
            </a:pr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7" name="path"/>
            <p:cNvSpPr/>
            <p:nvPr/>
          </p:nvSpPr>
          <p:spPr>
            <a:xfrm>
              <a:off x="0" y="104689"/>
              <a:ext cx="25400" cy="323999"/>
            </a:xfrm>
            <a:custGeom>
              <a:rect l="0" t="0" r="0" b="0"/>
              <a:pathLst>
                <a:path w="40" h="510">
                  <a:moveTo>
                    <a:pt x="20" y="510"/>
                  </a:moveTo>
                  <a:lnTo>
                    <a:pt x="20" y="0"/>
                  </a:lnTo>
                </a:path>
              </a:pathLst>
            </a:custGeom>
            <a:noFill/>
            <a:ln w="25400" cap="flat">
              <a:solidFill>
                <a:srgbClr val="B2D234">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06" name="group 106"/>
          <p:cNvGrpSpPr/>
          <p:nvPr/>
        </p:nvGrpSpPr>
        <p:grpSpPr>
          <a:xfrm rot="21600000">
            <a:off x="6099085" y="3240709"/>
            <a:ext cx="2604699" cy="1491552"/>
            <a:chExt cx="2604699" cy="1491552"/>
          </a:xfrm>
        </p:grpSpPr>
        <p:sp>
          <p:nvSpPr>
            <p:cNvPr id="698" name="rect"/>
            <p:cNvSpPr/>
            <p:nvPr/>
          </p:nvSpPr>
          <p:spPr>
            <a:xfrm>
              <a:off x="12700" y="0"/>
              <a:ext cx="2591999" cy="1491552"/>
            </a:xfrm>
            <a:prstGeom prst="rect">
              <a:avLst/>
            </a:pr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9" name="textbox 699"/>
            <p:cNvSpPr/>
            <p:nvPr/>
          </p:nvSpPr>
          <p:spPr>
            <a:xfrm>
              <a:off x="920708" y="185342"/>
              <a:ext cx="1561464" cy="11938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234950" algn="l" rtl="0" eaLnBrk="0">
                <a:lnSpc>
                  <a:spcPct val="90000"/>
                </a:lnSpc>
              </a:pPr>
              <a:r>
                <a:rPr sz="1200" b="1" spc="-10">
                  <a:solidFill>
                    <a:srgbClr val="595959">
                      <a:alpha val="100000"/>
                    </a:srgbClr>
                  </a:solidFill>
                  <a:latin typeface="微软雅黑"/>
                  <a:ea typeface="微软雅黑"/>
                  <a:cs typeface="微软雅黑"/>
                </a:rPr>
                <a:t>黑科技</a:t>
              </a:r>
              <a:r>
                <a:rPr sz="1200" b="1" spc="0">
                  <a:solidFill>
                    <a:srgbClr val="595959">
                      <a:alpha val="100000"/>
                    </a:srgbClr>
                  </a:solidFill>
                  <a:latin typeface="微软雅黑"/>
                  <a:ea typeface="微软雅黑"/>
                  <a:cs typeface="微软雅黑"/>
                </a:rPr>
                <a:t>才是新时尚</a:t>
              </a:r>
              <a:endParaRPr lang="en-US" altLang="en-US" sz="1200"/>
            </a:p>
            <a:p>
              <a:pPr algn="l" rtl="0" eaLnBrk="0">
                <a:lnSpc>
                  <a:spcPct val="114000"/>
                </a:lnSpc>
              </a:pPr>
              <a:endParaRPr lang="en-US" altLang="en-US" sz="1000"/>
            </a:p>
            <a:p>
              <a:pPr algn="l" rtl="0" eaLnBrk="0">
                <a:lnSpc>
                  <a:spcPct val="116000"/>
                </a:lnSpc>
              </a:pPr>
              <a:endParaRPr lang="en-US" altLang="en-US" sz="200"/>
            </a:p>
            <a:p>
              <a:pPr marL="12700" indent="635" algn="l" rtl="0" eaLnBrk="0">
                <a:lnSpc>
                  <a:spcPct val="116000"/>
                </a:lnSpc>
              </a:pPr>
              <a:r>
                <a:rPr sz="900" spc="60">
                  <a:solidFill>
                    <a:srgbClr val="595959">
                      <a:alpha val="100000"/>
                    </a:srgbClr>
                  </a:solidFill>
                  <a:latin typeface="微软雅黑"/>
                  <a:ea typeface="微软雅黑"/>
                  <a:cs typeface="微软雅黑"/>
                </a:rPr>
                <a:t>新日</a:t>
              </a:r>
              <a:r>
                <a:rPr sz="900" spc="0">
                  <a:solidFill>
                    <a:srgbClr val="595959">
                      <a:alpha val="100000"/>
                    </a:srgbClr>
                  </a:solidFill>
                  <a:latin typeface="微软雅黑"/>
                  <a:ea typeface="微软雅黑"/>
                  <a:cs typeface="微软雅黑"/>
                </a:rPr>
                <a:t>Hilink</a:t>
              </a:r>
              <a:r>
                <a:rPr sz="900" spc="60">
                  <a:solidFill>
                    <a:srgbClr val="595959">
                      <a:alpha val="100000"/>
                    </a:srgbClr>
                  </a:solidFill>
                  <a:latin typeface="微软雅黑"/>
                  <a:ea typeface="微软雅黑"/>
                  <a:cs typeface="微软雅黑"/>
                </a:rPr>
                <a:t>系列、  台铃超</a:t>
              </a:r>
              <a:r>
                <a:rPr sz="900" spc="10">
                  <a:solidFill>
                    <a:srgbClr val="595959">
                      <a:alpha val="100000"/>
                    </a:srgbClr>
                  </a:solidFill>
                  <a:latin typeface="微软雅黑"/>
                  <a:ea typeface="微软雅黑"/>
                  <a:cs typeface="微软雅黑"/>
                </a:rPr>
                <a:t>智</a:t>
              </a:r>
              <a:r>
                <a:rPr sz="900" spc="0">
                  <a:solidFill>
                    <a:srgbClr val="595959">
                      <a:alpha val="100000"/>
                    </a:srgbClr>
                  </a:solidFill>
                  <a:latin typeface="微软雅黑"/>
                  <a:ea typeface="微软雅黑"/>
                  <a:cs typeface="微软雅黑"/>
                </a:rPr>
                <a:t>  </a:t>
              </a:r>
              <a:r>
                <a:rPr sz="900" spc="40">
                  <a:solidFill>
                    <a:srgbClr val="595959">
                      <a:alpha val="100000"/>
                    </a:srgbClr>
                  </a:solidFill>
                  <a:latin typeface="微软雅黑"/>
                  <a:ea typeface="微软雅黑"/>
                  <a:cs typeface="微软雅黑"/>
                </a:rPr>
                <a:t>版、九号真智能2.0、  绿</a:t>
              </a:r>
              <a:r>
                <a:rPr sz="900" spc="30">
                  <a:solidFill>
                    <a:srgbClr val="595959">
                      <a:alpha val="100000"/>
                    </a:srgbClr>
                  </a:solidFill>
                  <a:latin typeface="微软雅黑"/>
                  <a:ea typeface="微软雅黑"/>
                  <a:cs typeface="微软雅黑"/>
                </a:rPr>
                <a:t>源</a:t>
              </a:r>
              <a:r>
                <a:rPr sz="900" spc="0">
                  <a:solidFill>
                    <a:srgbClr val="595959">
                      <a:alpha val="100000"/>
                    </a:srgbClr>
                  </a:solidFill>
                  <a:latin typeface="微软雅黑"/>
                  <a:ea typeface="微软雅黑"/>
                  <a:cs typeface="微软雅黑"/>
                </a:rPr>
                <a:t>   INNO</a:t>
              </a:r>
              <a:r>
                <a:rPr sz="900" spc="120">
                  <a:solidFill>
                    <a:srgbClr val="595959">
                      <a:alpha val="100000"/>
                    </a:srgbClr>
                  </a:solidFill>
                  <a:latin typeface="微软雅黑"/>
                  <a:ea typeface="微软雅黑"/>
                  <a:cs typeface="微软雅黑"/>
                </a:rPr>
                <a:t>7等车型的手机操控</a:t>
              </a:r>
              <a:r>
                <a:rPr sz="900" spc="20">
                  <a:solidFill>
                    <a:srgbClr val="595959">
                      <a:alpha val="100000"/>
                    </a:srgbClr>
                  </a:solidFill>
                  <a:latin typeface="微软雅黑"/>
                  <a:ea typeface="微软雅黑"/>
                  <a:cs typeface="微软雅黑"/>
                </a:rPr>
                <a:t>、</a:t>
              </a:r>
              <a:r>
                <a:rPr sz="900" spc="0">
                  <a:solidFill>
                    <a:srgbClr val="595959">
                      <a:alpha val="100000"/>
                    </a:srgbClr>
                  </a:solidFill>
                  <a:latin typeface="微软雅黑"/>
                  <a:ea typeface="微软雅黑"/>
                  <a:cs typeface="微软雅黑"/>
                </a:rPr>
                <a:t> </a:t>
              </a:r>
              <a:r>
                <a:rPr sz="900" spc="60">
                  <a:solidFill>
                    <a:srgbClr val="595959">
                      <a:alpha val="100000"/>
                    </a:srgbClr>
                  </a:solidFill>
                  <a:latin typeface="微软雅黑"/>
                  <a:ea typeface="微软雅黑"/>
                  <a:cs typeface="微软雅黑"/>
                </a:rPr>
                <a:t>智能防盗、电池管理、</a:t>
              </a:r>
              <a:r>
                <a:rPr sz="900" spc="4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 APP </a:t>
              </a:r>
              <a:r>
                <a:rPr sz="900" spc="100">
                  <a:solidFill>
                    <a:srgbClr val="595959">
                      <a:alpha val="100000"/>
                    </a:srgbClr>
                  </a:solidFill>
                  <a:latin typeface="微软雅黑"/>
                  <a:ea typeface="微软雅黑"/>
                  <a:cs typeface="微软雅黑"/>
                </a:rPr>
                <a:t>生态是营的销新亮</a:t>
              </a:r>
              <a:r>
                <a:rPr sz="900" spc="90">
                  <a:solidFill>
                    <a:srgbClr val="595959">
                      <a:alpha val="100000"/>
                    </a:srgbClr>
                  </a:solidFill>
                  <a:latin typeface="微软雅黑"/>
                  <a:ea typeface="微软雅黑"/>
                  <a:cs typeface="微软雅黑"/>
                </a:rPr>
                <a:t>点</a:t>
              </a:r>
              <a:endParaRPr lang="en-US" altLang="en-US" sz="900"/>
            </a:p>
          </p:txBody>
        </p:sp>
        <p:pic>
          <p:nvPicPr>
            <p:cNvPr id="700" name="picture 700"/>
            <p:cNvPicPr>
              <a:picLocks noChangeAspect="1"/>
            </p:cNvPicPr>
            <p:nvPr/>
          </p:nvPicPr>
          <p:blipFill>
            <a:blip r:embed="rId3"/>
            <a:stretch>
              <a:fillRect/>
            </a:stretch>
          </p:blipFill>
          <p:spPr>
            <a:xfrm rot="21600000">
              <a:off x="70067" y="618058"/>
              <a:ext cx="655319" cy="710183"/>
            </a:xfrm>
            <a:prstGeom prst="rect">
              <a:avLst/>
            </a:prstGeom>
          </p:spPr>
        </p:pic>
        <p:sp>
          <p:nvSpPr>
            <p:cNvPr id="701" name="path"/>
            <p:cNvSpPr/>
            <p:nvPr/>
          </p:nvSpPr>
          <p:spPr>
            <a:xfrm>
              <a:off x="12700" y="104689"/>
              <a:ext cx="929626" cy="323998"/>
            </a:xfrm>
            <a:custGeom>
              <a:rect l="0" t="0" r="0" b="0"/>
              <a:pathLst>
                <a:path w="1463" h="510">
                  <a:moveTo>
                    <a:pt x="0" y="0"/>
                  </a:moveTo>
                  <a:lnTo>
                    <a:pt x="1208" y="0"/>
                  </a:lnTo>
                  <a:lnTo>
                    <a:pt x="1463" y="255"/>
                  </a:lnTo>
                  <a:lnTo>
                    <a:pt x="1208" y="510"/>
                  </a:lnTo>
                  <a:lnTo>
                    <a:pt x="0" y="510"/>
                  </a:lnTo>
                  <a:lnTo>
                    <a:pt x="0" y="0"/>
                  </a:lnTo>
                  <a:close/>
                </a:path>
              </a:pathLst>
            </a:custGeom>
            <a:solidFill>
              <a:srgbClr val="65AF4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02" name="path"/>
            <p:cNvSpPr/>
            <p:nvPr/>
          </p:nvSpPr>
          <p:spPr>
            <a:xfrm>
              <a:off x="771347" y="95709"/>
              <a:ext cx="179959" cy="341959"/>
            </a:xfrm>
            <a:custGeom>
              <a:rect l="0" t="0" r="0" b="0"/>
              <a:pathLst>
                <a:path w="283" h="538">
                  <a:moveTo>
                    <a:pt x="14" y="14"/>
                  </a:moveTo>
                  <a:lnTo>
                    <a:pt x="269" y="269"/>
                  </a:lnTo>
                  <a:lnTo>
                    <a:pt x="14" y="524"/>
                  </a:lnTo>
                </a:path>
              </a:pathLst>
            </a:custGeom>
            <a:noFill/>
            <a:ln w="25400" cap="flat">
              <a:solidFill>
                <a:srgbClr val="65AF45">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03" name="rect"/>
            <p:cNvSpPr/>
            <p:nvPr/>
          </p:nvSpPr>
          <p:spPr>
            <a:xfrm>
              <a:off x="12700" y="91989"/>
              <a:ext cx="767627" cy="25400"/>
            </a:xfrm>
            <a:prstGeom prst="rect">
              <a:avLst/>
            </a:prstGeom>
            <a:solidFill>
              <a:srgbClr val="65AF4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04" name="rect"/>
            <p:cNvSpPr/>
            <p:nvPr/>
          </p:nvSpPr>
          <p:spPr>
            <a:xfrm>
              <a:off x="12700" y="415988"/>
              <a:ext cx="767627" cy="25400"/>
            </a:xfrm>
            <a:prstGeom prst="rect">
              <a:avLst/>
            </a:prstGeom>
            <a:solidFill>
              <a:srgbClr val="65AF4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05" name="rect"/>
            <p:cNvSpPr/>
            <p:nvPr/>
          </p:nvSpPr>
          <p:spPr>
            <a:xfrm>
              <a:off x="0" y="104689"/>
              <a:ext cx="25400" cy="323999"/>
            </a:xfrm>
            <a:prstGeom prst="rect">
              <a:avLst/>
            </a:prstGeom>
            <a:solidFill>
              <a:srgbClr val="65AF4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08" name="group 108"/>
          <p:cNvGrpSpPr/>
          <p:nvPr/>
        </p:nvGrpSpPr>
        <p:grpSpPr>
          <a:xfrm rot="21600000">
            <a:off x="3405388" y="4773763"/>
            <a:ext cx="2604699" cy="1454833"/>
            <a:chExt cx="2604699" cy="1454833"/>
          </a:xfrm>
        </p:grpSpPr>
        <p:sp>
          <p:nvSpPr>
            <p:cNvPr id="706" name="rect"/>
            <p:cNvSpPr/>
            <p:nvPr/>
          </p:nvSpPr>
          <p:spPr>
            <a:xfrm>
              <a:off x="12700" y="0"/>
              <a:ext cx="2591999" cy="1454833"/>
            </a:xfrm>
            <a:prstGeom prst="rect">
              <a:avLst/>
            </a:pr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07" name="textbox 707"/>
            <p:cNvSpPr/>
            <p:nvPr/>
          </p:nvSpPr>
          <p:spPr>
            <a:xfrm>
              <a:off x="920199" y="170345"/>
              <a:ext cx="1588769" cy="12274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274320" algn="l" rtl="0" eaLnBrk="0">
                <a:lnSpc>
                  <a:spcPts val="1735"/>
                </a:lnSpc>
              </a:pPr>
              <a:r>
                <a:rPr sz="1200" b="1" spc="-20">
                  <a:solidFill>
                    <a:srgbClr val="595959">
                      <a:alpha val="100000"/>
                    </a:srgbClr>
                  </a:solidFill>
                  <a:latin typeface="微软雅黑"/>
                  <a:ea typeface="微软雅黑"/>
                  <a:cs typeface="微软雅黑"/>
                </a:rPr>
                <a:t>-20℃下</a:t>
              </a:r>
              <a:r>
                <a:rPr sz="1200" b="1" spc="0">
                  <a:solidFill>
                    <a:srgbClr val="595959">
                      <a:alpha val="100000"/>
                    </a:srgbClr>
                  </a:solidFill>
                  <a:latin typeface="微软雅黑"/>
                  <a:ea typeface="微软雅黑"/>
                  <a:cs typeface="微软雅黑"/>
                </a:rPr>
                <a:t>骑行无惧</a:t>
              </a:r>
              <a:endParaRPr lang="en-US" altLang="en-US" sz="1200"/>
            </a:p>
            <a:p>
              <a:pPr algn="l" rtl="0" eaLnBrk="0">
                <a:lnSpc>
                  <a:spcPct val="117000"/>
                </a:lnSpc>
              </a:pPr>
              <a:endParaRPr lang="en-US" altLang="en-US" sz="1000"/>
            </a:p>
            <a:p>
              <a:pPr algn="l" rtl="0" eaLnBrk="0">
                <a:lnSpc>
                  <a:spcPct val="113000"/>
                </a:lnSpc>
              </a:pPr>
              <a:endParaRPr lang="en-US" altLang="en-US" sz="200"/>
            </a:p>
            <a:p>
              <a:pPr marL="12700" indent="4445" algn="l" rtl="0" eaLnBrk="0">
                <a:lnSpc>
                  <a:spcPct val="112000"/>
                </a:lnSpc>
                <a:spcBef>
                  <a:spcPct val="0"/>
                </a:spcBef>
              </a:pPr>
              <a:r>
                <a:rPr sz="900" spc="50">
                  <a:solidFill>
                    <a:srgbClr val="595959">
                      <a:alpha val="100000"/>
                    </a:srgbClr>
                  </a:solidFill>
                  <a:latin typeface="微软雅黑"/>
                  <a:ea typeface="微软雅黑"/>
                  <a:cs typeface="微软雅黑"/>
                </a:rPr>
                <a:t>台铃狮子王超智版、  雅</a:t>
              </a:r>
              <a:r>
                <a:rPr sz="900" spc="20">
                  <a:solidFill>
                    <a:srgbClr val="595959">
                      <a:alpha val="100000"/>
                    </a:srgbClr>
                  </a:solidFill>
                  <a:latin typeface="微软雅黑"/>
                  <a:ea typeface="微软雅黑"/>
                  <a:cs typeface="微软雅黑"/>
                </a:rPr>
                <a:t>迪</a:t>
              </a:r>
              <a:r>
                <a:rPr sz="900" spc="0">
                  <a:solidFill>
                    <a:srgbClr val="595959">
                      <a:alpha val="100000"/>
                    </a:srgbClr>
                  </a:solidFill>
                  <a:latin typeface="微软雅黑"/>
                  <a:ea typeface="微软雅黑"/>
                  <a:cs typeface="微软雅黑"/>
                </a:rPr>
                <a:t>冠 </a:t>
              </a:r>
              <a:r>
                <a:rPr sz="900" spc="40">
                  <a:solidFill>
                    <a:srgbClr val="595959">
                      <a:alpha val="100000"/>
                    </a:srgbClr>
                  </a:solidFill>
                  <a:latin typeface="微软雅黑"/>
                  <a:ea typeface="微软雅黑"/>
                  <a:cs typeface="微软雅黑"/>
                </a:rPr>
                <a:t>能2.0 </a:t>
              </a:r>
              <a:r>
                <a:rPr sz="900" spc="0">
                  <a:solidFill>
                    <a:srgbClr val="595959">
                      <a:alpha val="100000"/>
                    </a:srgbClr>
                  </a:solidFill>
                  <a:latin typeface="微软雅黑"/>
                  <a:ea typeface="微软雅黑"/>
                  <a:cs typeface="微软雅黑"/>
                </a:rPr>
                <a:t>E</a:t>
              </a:r>
              <a:r>
                <a:rPr sz="900" spc="40">
                  <a:solidFill>
                    <a:srgbClr val="595959">
                      <a:alpha val="100000"/>
                    </a:srgbClr>
                  </a:solidFill>
                  <a:latin typeface="微软雅黑"/>
                  <a:ea typeface="微软雅黑"/>
                  <a:cs typeface="微软雅黑"/>
                </a:rPr>
                <a:t>8、  小刀</a:t>
              </a:r>
              <a:r>
                <a:rPr sz="900" spc="0">
                  <a:solidFill>
                    <a:srgbClr val="595959">
                      <a:alpha val="100000"/>
                    </a:srgbClr>
                  </a:solidFill>
                  <a:latin typeface="微软雅黑"/>
                  <a:ea typeface="微软雅黑"/>
                  <a:cs typeface="微软雅黑"/>
                </a:rPr>
                <a:t>S</a:t>
              </a:r>
              <a:r>
                <a:rPr sz="900" spc="40">
                  <a:solidFill>
                    <a:srgbClr val="595959">
                      <a:alpha val="100000"/>
                    </a:srgbClr>
                  </a:solidFill>
                  <a:latin typeface="微软雅黑"/>
                  <a:ea typeface="微软雅黑"/>
                  <a:cs typeface="微软雅黑"/>
                </a:rPr>
                <a:t>8长征</a:t>
              </a:r>
              <a:r>
                <a:rPr sz="900" spc="0">
                  <a:solidFill>
                    <a:srgbClr val="595959">
                      <a:alpha val="100000"/>
                    </a:srgbClr>
                  </a:solidFill>
                  <a:latin typeface="微软雅黑"/>
                  <a:ea typeface="微软雅黑"/>
                  <a:cs typeface="微软雅黑"/>
                </a:rPr>
                <a:t>版、  </a:t>
              </a:r>
              <a:r>
                <a:rPr sz="900" spc="30">
                  <a:solidFill>
                    <a:srgbClr val="595959">
                      <a:alpha val="100000"/>
                    </a:srgbClr>
                  </a:solidFill>
                  <a:latin typeface="微软雅黑"/>
                  <a:ea typeface="微软雅黑"/>
                  <a:cs typeface="微软雅黑"/>
                </a:rPr>
                <a:t>九号</a:t>
              </a:r>
              <a:r>
                <a:rPr sz="900" spc="0">
                  <a:solidFill>
                    <a:srgbClr val="595959">
                      <a:alpha val="100000"/>
                    </a:srgbClr>
                  </a:solidFill>
                  <a:latin typeface="微软雅黑"/>
                  <a:ea typeface="微软雅黑"/>
                  <a:cs typeface="微软雅黑"/>
                </a:rPr>
                <a:t>E</a:t>
              </a:r>
              <a:r>
                <a:rPr sz="900" spc="30">
                  <a:solidFill>
                    <a:srgbClr val="595959">
                      <a:alpha val="100000"/>
                    </a:srgbClr>
                  </a:solidFill>
                  <a:latin typeface="微软雅黑"/>
                  <a:ea typeface="微软雅黑"/>
                  <a:cs typeface="微软雅黑"/>
                </a:rPr>
                <a:t>100 ，以冰雪骑行、 </a:t>
              </a:r>
              <a:r>
                <a:rPr sz="900" spc="0">
                  <a:solidFill>
                    <a:srgbClr val="595959">
                      <a:alpha val="100000"/>
                    </a:srgbClr>
                  </a:solidFill>
                  <a:latin typeface="微软雅黑"/>
                  <a:ea typeface="微软雅黑"/>
                  <a:cs typeface="微软雅黑"/>
                </a:rPr>
                <a:t> 极 </a:t>
              </a:r>
              <a:r>
                <a:rPr sz="900" spc="100">
                  <a:solidFill>
                    <a:srgbClr val="595959">
                      <a:alpha val="100000"/>
                    </a:srgbClr>
                  </a:solidFill>
                  <a:latin typeface="微软雅黑"/>
                  <a:ea typeface="微软雅黑"/>
                  <a:cs typeface="微软雅黑"/>
                </a:rPr>
                <a:t>寒挑战等活动广泛吸引消</a:t>
              </a:r>
              <a:r>
                <a:rPr sz="900" spc="90">
                  <a:solidFill>
                    <a:srgbClr val="595959">
                      <a:alpha val="100000"/>
                    </a:srgbClr>
                  </a:solidFill>
                  <a:latin typeface="微软雅黑"/>
                  <a:ea typeface="微软雅黑"/>
                  <a:cs typeface="微软雅黑"/>
                </a:rPr>
                <a:t>费</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者关</a:t>
              </a:r>
              <a:r>
                <a:rPr sz="900" spc="90">
                  <a:solidFill>
                    <a:srgbClr val="595959">
                      <a:alpha val="100000"/>
                    </a:srgbClr>
                  </a:solidFill>
                  <a:latin typeface="微软雅黑"/>
                  <a:ea typeface="微软雅黑"/>
                  <a:cs typeface="微软雅黑"/>
                </a:rPr>
                <a:t>注</a:t>
              </a:r>
              <a:endParaRPr lang="en-US" altLang="en-US" sz="900"/>
            </a:p>
          </p:txBody>
        </p:sp>
        <p:pic>
          <p:nvPicPr>
            <p:cNvPr id="708" name="picture 708"/>
            <p:cNvPicPr>
              <a:picLocks noChangeAspect="1"/>
            </p:cNvPicPr>
            <p:nvPr/>
          </p:nvPicPr>
          <p:blipFill>
            <a:blip r:embed="rId4"/>
            <a:stretch>
              <a:fillRect/>
            </a:stretch>
          </p:blipFill>
          <p:spPr>
            <a:xfrm rot="21600000">
              <a:off x="66283" y="557188"/>
              <a:ext cx="685800" cy="743712"/>
            </a:xfrm>
            <a:prstGeom prst="rect">
              <a:avLst/>
            </a:prstGeom>
          </p:spPr>
        </p:pic>
        <p:sp>
          <p:nvSpPr>
            <p:cNvPr id="709" name="path"/>
            <p:cNvSpPr/>
            <p:nvPr/>
          </p:nvSpPr>
          <p:spPr>
            <a:xfrm>
              <a:off x="12700" y="89369"/>
              <a:ext cx="929626" cy="323998"/>
            </a:xfrm>
            <a:custGeom>
              <a:rect l="0" t="0" r="0" b="0"/>
              <a:pathLst>
                <a:path w="1463" h="510">
                  <a:moveTo>
                    <a:pt x="0" y="0"/>
                  </a:moveTo>
                  <a:lnTo>
                    <a:pt x="1208" y="0"/>
                  </a:lnTo>
                  <a:lnTo>
                    <a:pt x="1463" y="255"/>
                  </a:lnTo>
                  <a:lnTo>
                    <a:pt x="1208" y="510"/>
                  </a:lnTo>
                  <a:lnTo>
                    <a:pt x="0" y="510"/>
                  </a:lnTo>
                  <a:lnTo>
                    <a:pt x="0" y="0"/>
                  </a:lnTo>
                  <a:close/>
                </a:path>
              </a:pathLst>
            </a:cu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10" name="path"/>
            <p:cNvSpPr/>
            <p:nvPr/>
          </p:nvSpPr>
          <p:spPr>
            <a:xfrm>
              <a:off x="771347" y="80389"/>
              <a:ext cx="179960" cy="341959"/>
            </a:xfrm>
            <a:custGeom>
              <a:rect l="0" t="0" r="0" b="0"/>
              <a:pathLst>
                <a:path w="283" h="538">
                  <a:moveTo>
                    <a:pt x="14" y="14"/>
                  </a:moveTo>
                  <a:lnTo>
                    <a:pt x="269" y="269"/>
                  </a:lnTo>
                  <a:lnTo>
                    <a:pt x="14" y="524"/>
                  </a:lnTo>
                </a:path>
              </a:pathLst>
            </a:custGeom>
            <a:noFill/>
            <a:ln w="25400" cap="flat">
              <a:solidFill>
                <a:srgbClr val="8BC53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11" name="rect"/>
            <p:cNvSpPr/>
            <p:nvPr/>
          </p:nvSpPr>
          <p:spPr>
            <a:xfrm>
              <a:off x="12700" y="76669"/>
              <a:ext cx="767627" cy="25400"/>
            </a:xfrm>
            <a:prstGeom prst="rect">
              <a:avLst/>
            </a:pr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12" name="rect"/>
            <p:cNvSpPr/>
            <p:nvPr/>
          </p:nvSpPr>
          <p:spPr>
            <a:xfrm>
              <a:off x="12700" y="400668"/>
              <a:ext cx="767627" cy="25400"/>
            </a:xfrm>
            <a:prstGeom prst="rect">
              <a:avLst/>
            </a:prstGeom>
            <a:solidFill>
              <a:srgbClr val="8BC53F">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13" name="path"/>
            <p:cNvSpPr/>
            <p:nvPr/>
          </p:nvSpPr>
          <p:spPr>
            <a:xfrm>
              <a:off x="0" y="89369"/>
              <a:ext cx="25400" cy="323999"/>
            </a:xfrm>
            <a:custGeom>
              <a:rect l="0" t="0" r="0" b="0"/>
              <a:pathLst>
                <a:path w="40" h="510">
                  <a:moveTo>
                    <a:pt x="20" y="510"/>
                  </a:moveTo>
                  <a:lnTo>
                    <a:pt x="20" y="0"/>
                  </a:lnTo>
                </a:path>
              </a:pathLst>
            </a:custGeom>
            <a:noFill/>
            <a:ln w="25400" cap="flat">
              <a:solidFill>
                <a:srgbClr val="8BC53F">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714" name="rect"/>
          <p:cNvSpPr/>
          <p:nvPr/>
        </p:nvSpPr>
        <p:spPr>
          <a:xfrm>
            <a:off x="6111785" y="4773763"/>
            <a:ext cx="2591999" cy="1454833"/>
          </a:xfrm>
          <a:prstGeom prst="rect">
            <a:avLst/>
          </a:prstGeom>
          <a:solidFill>
            <a:srgbClr val="F2F2F2">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15" name="textbox 715"/>
          <p:cNvSpPr/>
          <p:nvPr/>
        </p:nvSpPr>
        <p:spPr>
          <a:xfrm>
            <a:off x="1149298" y="3305936"/>
            <a:ext cx="1937385" cy="18446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50495" algn="l" rtl="0" eaLnBrk="0">
              <a:lnSpc>
                <a:spcPts val="1290"/>
              </a:lnSpc>
            </a:pPr>
            <a:r>
              <a:rPr sz="900" b="1" spc="60">
                <a:solidFill>
                  <a:srgbClr val="595959">
                    <a:alpha val="100000"/>
                  </a:srgbClr>
                </a:solidFill>
                <a:latin typeface="微软雅黑"/>
                <a:ea typeface="微软雅黑"/>
                <a:cs typeface="微软雅黑"/>
              </a:rPr>
              <a:t>社交平台</a:t>
            </a:r>
            <a:r>
              <a:rPr sz="900" spc="60">
                <a:solidFill>
                  <a:srgbClr val="595959">
                    <a:alpha val="100000"/>
                  </a:srgbClr>
                </a:solidFill>
                <a:latin typeface="微软雅黑"/>
                <a:ea typeface="微软雅黑"/>
                <a:cs typeface="微软雅黑"/>
              </a:rPr>
              <a:t> ：</a:t>
            </a:r>
            <a:r>
              <a:rPr sz="900" spc="50">
                <a:solidFill>
                  <a:srgbClr val="595959">
                    <a:alpha val="100000"/>
                  </a:srgbClr>
                </a:solidFill>
                <a:latin typeface="微软雅黑"/>
                <a:ea typeface="微软雅黑"/>
                <a:cs typeface="微软雅黑"/>
              </a:rPr>
              <a:t>微</a:t>
            </a:r>
            <a:r>
              <a:rPr sz="900" spc="0">
                <a:solidFill>
                  <a:srgbClr val="595959">
                    <a:alpha val="100000"/>
                  </a:srgbClr>
                </a:solidFill>
                <a:latin typeface="微软雅黑"/>
                <a:ea typeface="微软雅黑"/>
                <a:cs typeface="微软雅黑"/>
              </a:rPr>
              <a:t>信</a:t>
            </a:r>
            <a:endParaRPr lang="en-US" altLang="en-US" sz="900"/>
          </a:p>
          <a:p>
            <a:pPr marL="150495" algn="l" rtl="0" eaLnBrk="0">
              <a:lnSpc>
                <a:spcPts val="1290"/>
              </a:lnSpc>
              <a:spcBef>
                <a:spcPts val="290"/>
              </a:spcBef>
            </a:pPr>
            <a:r>
              <a:rPr sz="900" b="1" spc="20">
                <a:solidFill>
                  <a:srgbClr val="595959">
                    <a:alpha val="100000"/>
                  </a:srgbClr>
                </a:solidFill>
                <a:latin typeface="微软雅黑"/>
                <a:ea typeface="微软雅黑"/>
                <a:cs typeface="微软雅黑"/>
              </a:rPr>
              <a:t>搜索引擎</a:t>
            </a:r>
            <a:r>
              <a:rPr sz="900" spc="20">
                <a:solidFill>
                  <a:srgbClr val="595959">
                    <a:alpha val="100000"/>
                  </a:srgbClr>
                </a:solidFill>
                <a:latin typeface="微软雅黑"/>
                <a:ea typeface="微软雅黑"/>
                <a:cs typeface="微软雅黑"/>
              </a:rPr>
              <a:t> ：百度、</a:t>
            </a:r>
            <a:r>
              <a:rPr sz="900" spc="0">
                <a:solidFill>
                  <a:srgbClr val="595959">
                    <a:alpha val="100000"/>
                  </a:srgbClr>
                </a:solidFill>
                <a:latin typeface="微软雅黑"/>
                <a:ea typeface="微软雅黑"/>
                <a:cs typeface="微软雅黑"/>
              </a:rPr>
              <a:t>  搜狗</a:t>
            </a:r>
            <a:endParaRPr lang="en-US" altLang="en-US" sz="900"/>
          </a:p>
          <a:p>
            <a:pPr marL="149860" indent="6350" algn="l" rtl="0" eaLnBrk="0">
              <a:lnSpc>
                <a:spcPct val="119000"/>
              </a:lnSpc>
              <a:spcBef>
                <a:spcPts val="165"/>
              </a:spcBef>
            </a:pPr>
            <a:r>
              <a:rPr sz="900" b="1" spc="30">
                <a:solidFill>
                  <a:srgbClr val="595959">
                    <a:alpha val="100000"/>
                  </a:srgbClr>
                </a:solidFill>
                <a:latin typeface="微软雅黑"/>
                <a:ea typeface="微软雅黑"/>
                <a:cs typeface="微软雅黑"/>
              </a:rPr>
              <a:t>电商平台</a:t>
            </a:r>
            <a:r>
              <a:rPr sz="900" spc="30">
                <a:solidFill>
                  <a:srgbClr val="595959">
                    <a:alpha val="100000"/>
                  </a:srgbClr>
                </a:solidFill>
                <a:latin typeface="微软雅黑"/>
                <a:ea typeface="微软雅黑"/>
                <a:cs typeface="微软雅黑"/>
              </a:rPr>
              <a:t> ：京东、天猫、  苏</a:t>
            </a:r>
            <a:r>
              <a:rPr sz="900" spc="20">
                <a:solidFill>
                  <a:srgbClr val="595959">
                    <a:alpha val="100000"/>
                  </a:srgbClr>
                </a:solidFill>
                <a:latin typeface="微软雅黑"/>
                <a:ea typeface="微软雅黑"/>
                <a:cs typeface="微软雅黑"/>
              </a:rPr>
              <a:t>宁</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拼多</a:t>
            </a:r>
            <a:r>
              <a:rPr sz="900" spc="90">
                <a:solidFill>
                  <a:srgbClr val="595959">
                    <a:alpha val="100000"/>
                  </a:srgbClr>
                </a:solidFill>
                <a:latin typeface="微软雅黑"/>
                <a:ea typeface="微软雅黑"/>
                <a:cs typeface="微软雅黑"/>
              </a:rPr>
              <a:t>多</a:t>
            </a:r>
            <a:endParaRPr lang="en-US" altLang="en-US" sz="900"/>
          </a:p>
          <a:p>
            <a:pPr marL="151130" indent="-635" algn="l" rtl="0" eaLnBrk="0">
              <a:lnSpc>
                <a:spcPct val="119000"/>
              </a:lnSpc>
              <a:spcBef>
                <a:spcPts val="210"/>
              </a:spcBef>
            </a:pPr>
            <a:r>
              <a:rPr sz="900" b="1" spc="80">
                <a:solidFill>
                  <a:srgbClr val="595959">
                    <a:alpha val="100000"/>
                  </a:srgbClr>
                </a:solidFill>
                <a:latin typeface="微软雅黑"/>
                <a:ea typeface="微软雅黑"/>
                <a:cs typeface="微软雅黑"/>
              </a:rPr>
              <a:t>社交媒体</a:t>
            </a:r>
            <a:r>
              <a:rPr sz="900" spc="80">
                <a:solidFill>
                  <a:srgbClr val="595959">
                    <a:alpha val="100000"/>
                  </a:srgbClr>
                </a:solidFill>
                <a:latin typeface="微软雅黑"/>
                <a:ea typeface="微软雅黑"/>
                <a:cs typeface="微软雅黑"/>
              </a:rPr>
              <a:t> ：微博、抖音、快</a:t>
            </a:r>
            <a:r>
              <a:rPr sz="900" spc="10">
                <a:solidFill>
                  <a:srgbClr val="595959">
                    <a:alpha val="100000"/>
                  </a:srgbClr>
                </a:solidFill>
                <a:latin typeface="微软雅黑"/>
                <a:ea typeface="微软雅黑"/>
                <a:cs typeface="微软雅黑"/>
              </a:rPr>
              <a:t>手</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小红</a:t>
            </a:r>
            <a:r>
              <a:rPr sz="900" spc="80">
                <a:solidFill>
                  <a:srgbClr val="595959">
                    <a:alpha val="100000"/>
                  </a:srgbClr>
                </a:solidFill>
                <a:latin typeface="微软雅黑"/>
                <a:ea typeface="微软雅黑"/>
                <a:cs typeface="微软雅黑"/>
              </a:rPr>
              <a:t>书</a:t>
            </a:r>
            <a:endParaRPr lang="en-US" altLang="en-US" sz="900"/>
          </a:p>
          <a:p>
            <a:pPr marL="150495" indent="635" algn="l" rtl="0" eaLnBrk="0">
              <a:lnSpc>
                <a:spcPct val="114000"/>
              </a:lnSpc>
              <a:spcBef>
                <a:spcPts val="320"/>
              </a:spcBef>
            </a:pPr>
            <a:r>
              <a:rPr sz="900" b="1" spc="80">
                <a:solidFill>
                  <a:srgbClr val="595959">
                    <a:alpha val="100000"/>
                  </a:srgbClr>
                </a:solidFill>
                <a:latin typeface="微软雅黑"/>
                <a:ea typeface="微软雅黑"/>
                <a:cs typeface="微软雅黑"/>
              </a:rPr>
              <a:t>垂直媒体</a:t>
            </a:r>
            <a:r>
              <a:rPr sz="900" spc="80">
                <a:solidFill>
                  <a:srgbClr val="595959">
                    <a:alpha val="100000"/>
                  </a:srgbClr>
                </a:solidFill>
                <a:latin typeface="微软雅黑"/>
                <a:ea typeface="微软雅黑"/>
                <a:cs typeface="微软雅黑"/>
              </a:rPr>
              <a:t> ：全球电动车网、</a:t>
            </a:r>
            <a:r>
              <a:rPr sz="900" spc="50">
                <a:solidFill>
                  <a:srgbClr val="595959">
                    <a:alpha val="100000"/>
                  </a:srgbClr>
                </a:solidFill>
                <a:latin typeface="微软雅黑"/>
                <a:ea typeface="微软雅黑"/>
                <a:cs typeface="微软雅黑"/>
              </a:rPr>
              <a:t>中</a:t>
            </a:r>
            <a:r>
              <a:rPr sz="900" spc="0">
                <a:solidFill>
                  <a:srgbClr val="595959">
                    <a:alpha val="100000"/>
                  </a:srgbClr>
                </a:solidFill>
                <a:latin typeface="微软雅黑"/>
                <a:ea typeface="微软雅黑"/>
                <a:cs typeface="微软雅黑"/>
              </a:rPr>
              <a:t>关 </a:t>
            </a:r>
            <a:r>
              <a:rPr sz="900" spc="100">
                <a:solidFill>
                  <a:srgbClr val="595959">
                    <a:alpha val="100000"/>
                  </a:srgbClr>
                </a:solidFill>
                <a:latin typeface="微软雅黑"/>
                <a:ea typeface="微软雅黑"/>
                <a:cs typeface="微软雅黑"/>
              </a:rPr>
              <a:t>村在</a:t>
            </a:r>
            <a:r>
              <a:rPr sz="900" spc="80">
                <a:solidFill>
                  <a:srgbClr val="595959">
                    <a:alpha val="100000"/>
                  </a:srgbClr>
                </a:solidFill>
                <a:latin typeface="微软雅黑"/>
                <a:ea typeface="微软雅黑"/>
                <a:cs typeface="微软雅黑"/>
              </a:rPr>
              <a:t>线</a:t>
            </a:r>
            <a:endParaRPr lang="en-US" altLang="en-US" sz="900"/>
          </a:p>
          <a:p>
            <a:pPr algn="l" rtl="0" eaLnBrk="0">
              <a:lnSpc>
                <a:spcPct val="113000"/>
              </a:lnSpc>
            </a:pPr>
            <a:endParaRPr lang="en-US" altLang="en-US" sz="500"/>
          </a:p>
          <a:p>
            <a:pPr marL="12700" indent="635" algn="l" rtl="0" eaLnBrk="0">
              <a:lnSpc>
                <a:spcPct val="114000"/>
              </a:lnSpc>
              <a:spcBef>
                <a:spcPts val="5"/>
              </a:spcBef>
            </a:pPr>
            <a:r>
              <a:rPr sz="900" b="1" spc="100">
                <a:solidFill>
                  <a:srgbClr val="8BC53F">
                    <a:alpha val="100000"/>
                  </a:srgbClr>
                </a:solidFill>
                <a:latin typeface="微软雅黑"/>
                <a:ea typeface="微软雅黑"/>
                <a:cs typeface="微软雅黑"/>
              </a:rPr>
              <a:t>营销范围广，信息传播速度快，</a:t>
            </a:r>
            <a:r>
              <a:rPr sz="900" b="1" spc="70">
                <a:solidFill>
                  <a:srgbClr val="8BC53F">
                    <a:alpha val="100000"/>
                  </a:srgbClr>
                </a:solidFill>
                <a:latin typeface="微软雅黑"/>
                <a:ea typeface="微软雅黑"/>
                <a:cs typeface="微软雅黑"/>
              </a:rPr>
              <a:t>内</a:t>
            </a:r>
            <a:r>
              <a:rPr sz="900" spc="0">
                <a:solidFill>
                  <a:srgbClr val="8BC53F">
                    <a:alpha val="100000"/>
                  </a:srgbClr>
                </a:solidFill>
                <a:latin typeface="微软雅黑"/>
                <a:ea typeface="微软雅黑"/>
                <a:cs typeface="微软雅黑"/>
              </a:rPr>
              <a:t> </a:t>
            </a:r>
            <a:r>
              <a:rPr sz="900" b="1" spc="100">
                <a:solidFill>
                  <a:srgbClr val="8BC53F">
                    <a:alpha val="100000"/>
                  </a:srgbClr>
                </a:solidFill>
                <a:latin typeface="微软雅黑"/>
                <a:ea typeface="微软雅黑"/>
                <a:cs typeface="微软雅黑"/>
              </a:rPr>
              <a:t>容、形式丰富，用户互动性</a:t>
            </a:r>
            <a:r>
              <a:rPr sz="900" b="1" spc="80">
                <a:solidFill>
                  <a:srgbClr val="8BC53F">
                    <a:alpha val="100000"/>
                  </a:srgbClr>
                </a:solidFill>
                <a:latin typeface="微软雅黑"/>
                <a:ea typeface="微软雅黑"/>
                <a:cs typeface="微软雅黑"/>
              </a:rPr>
              <a:t>强</a:t>
            </a:r>
            <a:endParaRPr lang="en-US" altLang="en-US" sz="900"/>
          </a:p>
        </p:txBody>
      </p:sp>
      <p:grpSp>
        <p:nvGrpSpPr>
          <p:cNvPr id="110" name="group 110"/>
          <p:cNvGrpSpPr/>
          <p:nvPr/>
        </p:nvGrpSpPr>
        <p:grpSpPr>
          <a:xfrm rot="21600000">
            <a:off x="702266" y="5300915"/>
            <a:ext cx="575124" cy="927682"/>
            <a:chExt cx="575124" cy="927682"/>
          </a:xfrm>
        </p:grpSpPr>
        <p:sp>
          <p:nvSpPr>
            <p:cNvPr id="717" name="path"/>
            <p:cNvSpPr/>
            <p:nvPr/>
          </p:nvSpPr>
          <p:spPr>
            <a:xfrm>
              <a:off x="0" y="0"/>
              <a:ext cx="575124" cy="927682"/>
            </a:xfrm>
            <a:custGeom>
              <a:rect l="0" t="0" r="0" b="0"/>
              <a:pathLst>
                <a:path w="905" h="1460">
                  <a:moveTo>
                    <a:pt x="0" y="1008"/>
                  </a:moveTo>
                  <a:lnTo>
                    <a:pt x="226" y="1008"/>
                  </a:lnTo>
                  <a:lnTo>
                    <a:pt x="226" y="0"/>
                  </a:lnTo>
                  <a:lnTo>
                    <a:pt x="679" y="0"/>
                  </a:lnTo>
                  <a:lnTo>
                    <a:pt x="679" y="1008"/>
                  </a:lnTo>
                  <a:lnTo>
                    <a:pt x="905" y="1008"/>
                  </a:lnTo>
                  <a:lnTo>
                    <a:pt x="452" y="1460"/>
                  </a:lnTo>
                  <a:lnTo>
                    <a:pt x="0" y="1008"/>
                  </a:lnTo>
                  <a:close/>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18" name="textbox 718"/>
            <p:cNvSpPr/>
            <p:nvPr/>
          </p:nvSpPr>
          <p:spPr>
            <a:xfrm>
              <a:off x="-29157" y="-12700"/>
              <a:ext cx="617219" cy="953135"/>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44000"/>
                </a:lnSpc>
              </a:pPr>
              <a:endParaRPr lang="en-US" altLang="en-US" sz="1000"/>
            </a:p>
            <a:p>
              <a:pPr marL="83820" algn="l" rtl="0" eaLnBrk="0">
                <a:lnSpc>
                  <a:spcPct val="90000"/>
                </a:lnSpc>
                <a:spcBef>
                  <a:spcPts val="5"/>
                </a:spcBef>
              </a:pPr>
              <a:r>
                <a:rPr sz="1200" b="1" spc="-60">
                  <a:solidFill>
                    <a:srgbClr val="FFFFFF">
                      <a:alpha val="100000"/>
                    </a:srgbClr>
                  </a:solidFill>
                  <a:latin typeface="微软雅黑"/>
                  <a:ea typeface="微软雅黑"/>
                  <a:cs typeface="微软雅黑"/>
                </a:rPr>
                <a:t>线</a:t>
              </a:r>
              <a:r>
                <a:rPr sz="1200" spc="-60">
                  <a:solidFill>
                    <a:srgbClr val="FFFFFF">
                      <a:alpha val="100000"/>
                    </a:srgbClr>
                  </a:solidFill>
                  <a:latin typeface="微软雅黑"/>
                  <a:ea typeface="微软雅黑"/>
                  <a:cs typeface="微软雅黑"/>
                </a:rPr>
                <a:t> </a:t>
              </a:r>
              <a:r>
                <a:rPr sz="1200" b="1" spc="-60">
                  <a:solidFill>
                    <a:srgbClr val="FFFFFF">
                      <a:alpha val="100000"/>
                    </a:srgbClr>
                  </a:solidFill>
                  <a:latin typeface="微软雅黑"/>
                  <a:ea typeface="微软雅黑"/>
                  <a:cs typeface="微软雅黑"/>
                </a:rPr>
                <a:t>下</a:t>
              </a:r>
              <a:r>
                <a:rPr sz="1200" spc="-60">
                  <a:solidFill>
                    <a:srgbClr val="FFFFFF">
                      <a:alpha val="100000"/>
                    </a:srgbClr>
                  </a:solidFill>
                  <a:latin typeface="微软雅黑"/>
                  <a:ea typeface="微软雅黑"/>
                  <a:cs typeface="微软雅黑"/>
                </a:rPr>
                <a:t> </a:t>
              </a:r>
              <a:r>
                <a:rPr sz="1200" b="1" spc="-60">
                  <a:solidFill>
                    <a:srgbClr val="FFFFFF">
                      <a:alpha val="100000"/>
                    </a:srgbClr>
                  </a:solidFill>
                  <a:latin typeface="微软雅黑"/>
                  <a:ea typeface="微软雅黑"/>
                  <a:cs typeface="微软雅黑"/>
                </a:rPr>
                <a:t>营</a:t>
              </a:r>
              <a:r>
                <a:rPr sz="1200" spc="-60">
                  <a:solidFill>
                    <a:srgbClr val="FFFFFF">
                      <a:alpha val="100000"/>
                    </a:srgbClr>
                  </a:solidFill>
                  <a:latin typeface="微软雅黑"/>
                  <a:ea typeface="微软雅黑"/>
                  <a:cs typeface="微软雅黑"/>
                </a:rPr>
                <a:t> </a:t>
              </a:r>
              <a:r>
                <a:rPr sz="1200" b="1" spc="-20">
                  <a:solidFill>
                    <a:srgbClr val="FFFFFF">
                      <a:alpha val="100000"/>
                    </a:srgbClr>
                  </a:solidFill>
                  <a:latin typeface="微软雅黑"/>
                  <a:ea typeface="微软雅黑"/>
                  <a:cs typeface="微软雅黑"/>
                </a:rPr>
                <a:t>销</a:t>
              </a:r>
              <a:endParaRPr lang="en-US" altLang="en-US" sz="1200"/>
            </a:p>
          </p:txBody>
        </p:sp>
      </p:grpSp>
      <p:sp>
        <p:nvSpPr>
          <p:cNvPr id="721" name="textbox 721"/>
          <p:cNvSpPr/>
          <p:nvPr/>
        </p:nvSpPr>
        <p:spPr>
          <a:xfrm>
            <a:off x="536900" y="552398"/>
            <a:ext cx="4486275" cy="4616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000"/>
              </a:lnSpc>
            </a:pPr>
            <a:endParaRPr lang="en-US" altLang="en-US" sz="100"/>
          </a:p>
          <a:p>
            <a:pPr marL="12700" algn="l" rtl="0" eaLnBrk="0">
              <a:lnSpc>
                <a:spcPct val="92000"/>
              </a:lnSpc>
            </a:pPr>
            <a:r>
              <a:rPr sz="3100" spc="100">
                <a:solidFill>
                  <a:srgbClr val="8BC53F">
                    <a:alpha val="100000"/>
                  </a:srgbClr>
                </a:solidFill>
                <a:latin typeface="微软雅黑"/>
                <a:ea typeface="微软雅黑"/>
                <a:cs typeface="微软雅黑"/>
              </a:rPr>
              <a:t>两轮电动车品牌营销特</a:t>
            </a:r>
            <a:r>
              <a:rPr sz="3100" spc="20">
                <a:solidFill>
                  <a:srgbClr val="8BC53F">
                    <a:alpha val="100000"/>
                  </a:srgbClr>
                </a:solidFill>
                <a:latin typeface="微软雅黑"/>
                <a:ea typeface="微软雅黑"/>
                <a:cs typeface="微软雅黑"/>
              </a:rPr>
              <a:t>征</a:t>
            </a:r>
            <a:endParaRPr lang="en-US" altLang="en-US" sz="3100"/>
          </a:p>
        </p:txBody>
      </p:sp>
      <p:grpSp>
        <p:nvGrpSpPr>
          <p:cNvPr id="112" name="group 112"/>
          <p:cNvGrpSpPr/>
          <p:nvPr/>
        </p:nvGrpSpPr>
        <p:grpSpPr>
          <a:xfrm rot="21600000">
            <a:off x="529729" y="3240709"/>
            <a:ext cx="575124" cy="2027146"/>
            <a:chExt cx="575124" cy="2027146"/>
          </a:xfrm>
        </p:grpSpPr>
        <p:sp>
          <p:nvSpPr>
            <p:cNvPr id="722" name="path"/>
            <p:cNvSpPr/>
            <p:nvPr/>
          </p:nvSpPr>
          <p:spPr>
            <a:xfrm>
              <a:off x="0" y="0"/>
              <a:ext cx="575124" cy="2027146"/>
            </a:xfrm>
            <a:custGeom>
              <a:rect l="0" t="0" r="0" b="0"/>
              <a:pathLst>
                <a:path w="905" h="3192">
                  <a:moveTo>
                    <a:pt x="0" y="452"/>
                  </a:moveTo>
                  <a:lnTo>
                    <a:pt x="452" y="0"/>
                  </a:lnTo>
                  <a:lnTo>
                    <a:pt x="905" y="452"/>
                  </a:lnTo>
                  <a:lnTo>
                    <a:pt x="679" y="452"/>
                  </a:lnTo>
                  <a:lnTo>
                    <a:pt x="679" y="3192"/>
                  </a:lnTo>
                  <a:lnTo>
                    <a:pt x="226" y="3192"/>
                  </a:lnTo>
                  <a:lnTo>
                    <a:pt x="226" y="452"/>
                  </a:lnTo>
                  <a:lnTo>
                    <a:pt x="0" y="452"/>
                  </a:lnTo>
                  <a:close/>
                </a:path>
              </a:pathLst>
            </a:custGeom>
            <a:solidFill>
              <a:srgbClr val="65AF45">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23" name="textbox 723"/>
            <p:cNvSpPr/>
            <p:nvPr/>
          </p:nvSpPr>
          <p:spPr>
            <a:xfrm>
              <a:off x="-29157" y="-12700"/>
              <a:ext cx="617219" cy="2052954"/>
            </a:xfrm>
            <a:prstGeom prst="rect">
              <a:avLst/>
            </a:prstGeom>
          </p:spPr>
          <p:txBody>
            <a:bodyPr vert="eaVert"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44000"/>
                </a:lnSpc>
              </a:pPr>
              <a:endParaRPr lang="en-US" altLang="en-US" sz="1000"/>
            </a:p>
            <a:p>
              <a:pPr marL="687070" algn="l" rtl="0" eaLnBrk="0">
                <a:lnSpc>
                  <a:spcPct val="90000"/>
                </a:lnSpc>
                <a:spcBef>
                  <a:spcPts val="5"/>
                </a:spcBef>
              </a:pPr>
              <a:r>
                <a:rPr sz="1200" b="1" spc="-60">
                  <a:solidFill>
                    <a:srgbClr val="FFFFFF">
                      <a:alpha val="100000"/>
                    </a:srgbClr>
                  </a:solidFill>
                  <a:latin typeface="微软雅黑"/>
                  <a:ea typeface="微软雅黑"/>
                  <a:cs typeface="微软雅黑"/>
                </a:rPr>
                <a:t>线</a:t>
              </a:r>
              <a:r>
                <a:rPr sz="1200" spc="-60">
                  <a:solidFill>
                    <a:srgbClr val="FFFFFF">
                      <a:alpha val="100000"/>
                    </a:srgbClr>
                  </a:solidFill>
                  <a:latin typeface="微软雅黑"/>
                  <a:ea typeface="微软雅黑"/>
                  <a:cs typeface="微软雅黑"/>
                </a:rPr>
                <a:t> </a:t>
              </a:r>
              <a:r>
                <a:rPr sz="1200" b="1" spc="-60">
                  <a:solidFill>
                    <a:srgbClr val="FFFFFF">
                      <a:alpha val="100000"/>
                    </a:srgbClr>
                  </a:solidFill>
                  <a:latin typeface="微软雅黑"/>
                  <a:ea typeface="微软雅黑"/>
                  <a:cs typeface="微软雅黑"/>
                </a:rPr>
                <a:t>上</a:t>
              </a:r>
              <a:r>
                <a:rPr sz="1200" spc="-60">
                  <a:solidFill>
                    <a:srgbClr val="FFFFFF">
                      <a:alpha val="100000"/>
                    </a:srgbClr>
                  </a:solidFill>
                  <a:latin typeface="微软雅黑"/>
                  <a:ea typeface="微软雅黑"/>
                  <a:cs typeface="微软雅黑"/>
                </a:rPr>
                <a:t> </a:t>
              </a:r>
              <a:r>
                <a:rPr sz="1200" b="1" spc="-60">
                  <a:solidFill>
                    <a:srgbClr val="FFFFFF">
                      <a:alpha val="100000"/>
                    </a:srgbClr>
                  </a:solidFill>
                  <a:latin typeface="微软雅黑"/>
                  <a:ea typeface="微软雅黑"/>
                  <a:cs typeface="微软雅黑"/>
                </a:rPr>
                <a:t>营</a:t>
              </a:r>
              <a:r>
                <a:rPr sz="1200" spc="-60">
                  <a:solidFill>
                    <a:srgbClr val="FFFFFF">
                      <a:alpha val="100000"/>
                    </a:srgbClr>
                  </a:solidFill>
                  <a:latin typeface="微软雅黑"/>
                  <a:ea typeface="微软雅黑"/>
                  <a:cs typeface="微软雅黑"/>
                </a:rPr>
                <a:t> </a:t>
              </a:r>
              <a:r>
                <a:rPr sz="1200" b="1" spc="-20">
                  <a:solidFill>
                    <a:srgbClr val="FFFFFF">
                      <a:alpha val="100000"/>
                    </a:srgbClr>
                  </a:solidFill>
                  <a:latin typeface="微软雅黑"/>
                  <a:ea typeface="微软雅黑"/>
                  <a:cs typeface="微软雅黑"/>
                </a:rPr>
                <a:t>销</a:t>
              </a:r>
              <a:endParaRPr lang="en-US" altLang="en-US" sz="1200"/>
            </a:p>
          </p:txBody>
        </p:sp>
      </p:grpSp>
      <p:sp>
        <p:nvSpPr>
          <p:cNvPr id="724" name="textbox 724"/>
          <p:cNvSpPr/>
          <p:nvPr/>
        </p:nvSpPr>
        <p:spPr>
          <a:xfrm>
            <a:off x="7020428" y="5400166"/>
            <a:ext cx="1593850" cy="6191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108000"/>
              </a:lnSpc>
            </a:pPr>
            <a:r>
              <a:rPr sz="900" spc="10">
                <a:solidFill>
                  <a:srgbClr val="595959">
                    <a:alpha val="100000"/>
                  </a:srgbClr>
                </a:solidFill>
                <a:latin typeface="微软雅黑"/>
                <a:ea typeface="微软雅黑"/>
                <a:cs typeface="微软雅黑"/>
              </a:rPr>
              <a:t>绿源</a:t>
            </a:r>
            <a:r>
              <a:rPr sz="900" spc="0">
                <a:solidFill>
                  <a:srgbClr val="595959">
                    <a:alpha val="100000"/>
                  </a:srgbClr>
                </a:solidFill>
                <a:latin typeface="微软雅黑"/>
                <a:ea typeface="微软雅黑"/>
                <a:cs typeface="微软雅黑"/>
              </a:rPr>
              <a:t>S</a:t>
            </a:r>
            <a:r>
              <a:rPr sz="900" spc="10">
                <a:solidFill>
                  <a:srgbClr val="595959">
                    <a:alpha val="100000"/>
                  </a:srgbClr>
                </a:solidFill>
                <a:latin typeface="微软雅黑"/>
                <a:ea typeface="微软雅黑"/>
                <a:cs typeface="微软雅黑"/>
              </a:rPr>
              <a:t>50、 </a:t>
            </a:r>
            <a:r>
              <a:rPr sz="900" spc="0">
                <a:solidFill>
                  <a:srgbClr val="595959">
                    <a:alpha val="100000"/>
                  </a:srgbClr>
                </a:solidFill>
                <a:latin typeface="微软雅黑"/>
                <a:ea typeface="微软雅黑"/>
                <a:cs typeface="微软雅黑"/>
              </a:rPr>
              <a:t> 哈啰ME70、  立    </a:t>
            </a:r>
            <a:r>
              <a:rPr sz="900" spc="50">
                <a:solidFill>
                  <a:srgbClr val="595959">
                    <a:alpha val="100000"/>
                  </a:srgbClr>
                </a:solidFill>
                <a:latin typeface="微软雅黑"/>
                <a:ea typeface="微软雅黑"/>
                <a:cs typeface="微软雅黑"/>
              </a:rPr>
              <a:t>马金牌</a:t>
            </a:r>
            <a:r>
              <a:rPr sz="900" spc="0">
                <a:solidFill>
                  <a:srgbClr val="595959">
                    <a:alpha val="100000"/>
                  </a:srgbClr>
                </a:solidFill>
                <a:latin typeface="微软雅黑"/>
                <a:ea typeface="微软雅黑"/>
                <a:cs typeface="微软雅黑"/>
              </a:rPr>
              <a:t>H</a:t>
            </a:r>
            <a:r>
              <a:rPr sz="900" spc="50">
                <a:solidFill>
                  <a:srgbClr val="595959">
                    <a:alpha val="100000"/>
                  </a:srgbClr>
                </a:solidFill>
                <a:latin typeface="微软雅黑"/>
                <a:ea typeface="微软雅黑"/>
                <a:cs typeface="微软雅黑"/>
              </a:rPr>
              <a:t>3等车型  “一小时</a:t>
            </a:r>
            <a:r>
              <a:rPr sz="900" spc="40">
                <a:solidFill>
                  <a:srgbClr val="595959">
                    <a:alpha val="100000"/>
                  </a:srgbClr>
                </a:solidFill>
                <a:latin typeface="微软雅黑"/>
                <a:ea typeface="微软雅黑"/>
                <a:cs typeface="微软雅黑"/>
              </a:rPr>
              <a:t>快</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充续航百公里以上”是产</a:t>
            </a:r>
            <a:r>
              <a:rPr sz="900" spc="80">
                <a:solidFill>
                  <a:srgbClr val="595959">
                    <a:alpha val="100000"/>
                  </a:srgbClr>
                </a:solidFill>
                <a:latin typeface="微软雅黑"/>
                <a:ea typeface="微软雅黑"/>
                <a:cs typeface="微软雅黑"/>
              </a:rPr>
              <a:t>品</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营销的主打亮</a:t>
            </a:r>
            <a:r>
              <a:rPr sz="900" spc="80">
                <a:solidFill>
                  <a:srgbClr val="595959">
                    <a:alpha val="100000"/>
                  </a:srgbClr>
                </a:solidFill>
                <a:latin typeface="微软雅黑"/>
                <a:ea typeface="微软雅黑"/>
                <a:cs typeface="微软雅黑"/>
              </a:rPr>
              <a:t>点</a:t>
            </a:r>
            <a:endParaRPr lang="en-US" altLang="en-US" sz="900"/>
          </a:p>
        </p:txBody>
      </p:sp>
      <p:sp>
        <p:nvSpPr>
          <p:cNvPr id="725" name="textbox 725"/>
          <p:cNvSpPr/>
          <p:nvPr/>
        </p:nvSpPr>
        <p:spPr>
          <a:xfrm>
            <a:off x="1377194" y="5803391"/>
            <a:ext cx="1673860" cy="3130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58420" indent="-45720" algn="l" rtl="0" eaLnBrk="0">
              <a:lnSpc>
                <a:spcPct val="105000"/>
              </a:lnSpc>
            </a:pPr>
            <a:r>
              <a:rPr sz="900" b="1" spc="100">
                <a:solidFill>
                  <a:srgbClr val="1EC8F3">
                    <a:alpha val="100000"/>
                  </a:srgbClr>
                </a:solidFill>
                <a:latin typeface="微软雅黑"/>
                <a:ea typeface="微软雅黑"/>
                <a:cs typeface="微软雅黑"/>
              </a:rPr>
              <a:t>营销形式单调，用户吸引力</a:t>
            </a:r>
            <a:r>
              <a:rPr sz="900" b="1" spc="70">
                <a:solidFill>
                  <a:srgbClr val="1EC8F3">
                    <a:alpha val="100000"/>
                  </a:srgbClr>
                </a:solidFill>
                <a:latin typeface="微软雅黑"/>
                <a:ea typeface="微软雅黑"/>
                <a:cs typeface="微软雅黑"/>
              </a:rPr>
              <a:t>差</a:t>
            </a:r>
            <a:r>
              <a:rPr sz="900" spc="0">
                <a:solidFill>
                  <a:srgbClr val="1EC8F3">
                    <a:alpha val="100000"/>
                  </a:srgbClr>
                </a:solidFill>
                <a:latin typeface="微软雅黑"/>
                <a:ea typeface="微软雅黑"/>
                <a:cs typeface="微软雅黑"/>
              </a:rPr>
              <a:t> </a:t>
            </a:r>
            <a:r>
              <a:rPr sz="900" b="1" spc="70">
                <a:solidFill>
                  <a:srgbClr val="1EC8F3">
                    <a:alpha val="100000"/>
                  </a:srgbClr>
                </a:solidFill>
                <a:latin typeface="微软雅黑"/>
                <a:ea typeface="微软雅黑"/>
                <a:cs typeface="微软雅黑"/>
              </a:rPr>
              <a:t>，范围局限，数字化程度</a:t>
            </a:r>
            <a:r>
              <a:rPr sz="900" b="1" spc="30">
                <a:solidFill>
                  <a:srgbClr val="1EC8F3">
                    <a:alpha val="100000"/>
                  </a:srgbClr>
                </a:solidFill>
                <a:latin typeface="微软雅黑"/>
                <a:ea typeface="微软雅黑"/>
                <a:cs typeface="微软雅黑"/>
              </a:rPr>
              <a:t>低</a:t>
            </a:r>
            <a:endParaRPr lang="en-US" altLang="en-US" sz="900"/>
          </a:p>
        </p:txBody>
      </p:sp>
      <p:pic>
        <p:nvPicPr>
          <p:cNvPr id="726" name="picture 726"/>
          <p:cNvPicPr>
            <a:picLocks noChangeAspect="1"/>
          </p:cNvPicPr>
          <p:nvPr/>
        </p:nvPicPr>
        <p:blipFill>
          <a:blip r:embed="rId5"/>
          <a:stretch>
            <a:fillRect/>
          </a:stretch>
        </p:blipFill>
        <p:spPr>
          <a:xfrm rot="21600000">
            <a:off x="6141720" y="5370576"/>
            <a:ext cx="609599" cy="661416"/>
          </a:xfrm>
          <a:prstGeom prst="rect">
            <a:avLst/>
          </a:prstGeom>
        </p:spPr>
      </p:pic>
      <p:sp>
        <p:nvSpPr>
          <p:cNvPr id="733" name="path"/>
          <p:cNvSpPr/>
          <p:nvPr/>
        </p:nvSpPr>
        <p:spPr>
          <a:xfrm>
            <a:off x="6111785" y="4863133"/>
            <a:ext cx="929626" cy="323998"/>
          </a:xfrm>
          <a:custGeom>
            <a:rect l="0" t="0" r="0" b="0"/>
            <a:pathLst>
              <a:path w="1463" h="510">
                <a:moveTo>
                  <a:pt x="0" y="0"/>
                </a:moveTo>
                <a:lnTo>
                  <a:pt x="1208" y="0"/>
                </a:lnTo>
                <a:lnTo>
                  <a:pt x="1463" y="255"/>
                </a:lnTo>
                <a:lnTo>
                  <a:pt x="1208" y="510"/>
                </a:lnTo>
                <a:lnTo>
                  <a:pt x="0" y="510"/>
                </a:lnTo>
                <a:lnTo>
                  <a:pt x="0" y="0"/>
                </a:lnTo>
                <a:close/>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34" name="textbox 734"/>
          <p:cNvSpPr/>
          <p:nvPr/>
        </p:nvSpPr>
        <p:spPr>
          <a:xfrm>
            <a:off x="1042016" y="2931312"/>
            <a:ext cx="1621155" cy="2165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000"/>
              </a:lnSpc>
            </a:pPr>
            <a:endParaRPr lang="en-US" altLang="en-US" sz="100"/>
          </a:p>
          <a:p>
            <a:pPr marL="12700" algn="l" rtl="0" eaLnBrk="0">
              <a:lnSpc>
                <a:spcPct val="96000"/>
              </a:lnSpc>
            </a:pPr>
            <a:r>
              <a:rPr sz="1300" b="1" spc="100">
                <a:solidFill>
                  <a:srgbClr val="404040">
                    <a:alpha val="100000"/>
                  </a:srgbClr>
                </a:solidFill>
                <a:latin typeface="微软雅黑"/>
                <a:ea typeface="微软雅黑"/>
                <a:cs typeface="微软雅黑"/>
              </a:rPr>
              <a:t>两轮电动车营销渠</a:t>
            </a:r>
            <a:r>
              <a:rPr sz="1300" b="1" spc="60">
                <a:solidFill>
                  <a:srgbClr val="404040">
                    <a:alpha val="100000"/>
                  </a:srgbClr>
                </a:solidFill>
                <a:latin typeface="微软雅黑"/>
                <a:ea typeface="微软雅黑"/>
                <a:cs typeface="微软雅黑"/>
              </a:rPr>
              <a:t>道</a:t>
            </a:r>
            <a:endParaRPr lang="en-US" altLang="en-US" sz="1300"/>
          </a:p>
        </p:txBody>
      </p:sp>
      <p:sp>
        <p:nvSpPr>
          <p:cNvPr id="735" name="textbox 735"/>
          <p:cNvSpPr/>
          <p:nvPr/>
        </p:nvSpPr>
        <p:spPr>
          <a:xfrm>
            <a:off x="5284805" y="2932201"/>
            <a:ext cx="1621155" cy="215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6000"/>
              </a:lnSpc>
            </a:pPr>
            <a:r>
              <a:rPr sz="1300" b="1" spc="100">
                <a:solidFill>
                  <a:srgbClr val="404040">
                    <a:alpha val="100000"/>
                  </a:srgbClr>
                </a:solidFill>
                <a:latin typeface="微软雅黑"/>
                <a:ea typeface="微软雅黑"/>
                <a:cs typeface="微软雅黑"/>
              </a:rPr>
              <a:t>两轮电动车营销内</a:t>
            </a:r>
            <a:r>
              <a:rPr sz="1300" b="1" spc="60">
                <a:solidFill>
                  <a:srgbClr val="404040">
                    <a:alpha val="100000"/>
                  </a:srgbClr>
                </a:solidFill>
                <a:latin typeface="微软雅黑"/>
                <a:ea typeface="微软雅黑"/>
                <a:cs typeface="微软雅黑"/>
              </a:rPr>
              <a:t>容</a:t>
            </a:r>
            <a:endParaRPr lang="en-US" altLang="en-US" sz="1300"/>
          </a:p>
        </p:txBody>
      </p:sp>
      <p:graphicFrame>
        <p:nvGraphicFramePr>
          <p:cNvPr id="736" name="table 736"/>
          <p:cNvGraphicFramePr>
            <a:graphicFrameLocks noGrp="1"/>
          </p:cNvGraphicFramePr>
          <p:nvPr/>
        </p:nvGraphicFramePr>
        <p:xfrm>
          <a:off x="6099085" y="4850433"/>
          <a:ext cx="779780" cy="349250"/>
        </p:xfrm>
        <a:graphic>
          <a:graphicData uri="http://schemas.openxmlformats.org/drawingml/2006/table">
            <a:tbl>
              <a:tblPr/>
              <a:tblGrid>
                <a:gridCol w="779780"/>
              </a:tblGrid>
              <a:tr h="323850">
                <a:tc>
                  <a:txBody>
                    <a:bodyPr vert="horz" wrap="square"/>
                    <a:lstStyle/>
                    <a:p>
                      <a:pPr algn="l" rtl="0" eaLnBrk="0">
                        <a:lnSpc>
                          <a:spcPct val="101000"/>
                        </a:lnSpc>
                      </a:pPr>
                      <a:endParaRPr lang="en-US" altLang="en-US" sz="700"/>
                    </a:p>
                    <a:p>
                      <a:pPr marL="285750" algn="l" rtl="0" eaLnBrk="0">
                        <a:lnSpc>
                          <a:spcPct val="90000"/>
                        </a:lnSpc>
                        <a:spcBef>
                          <a:spcPts val="5"/>
                        </a:spcBef>
                      </a:pPr>
                      <a:r>
                        <a:rPr sz="1200" b="1" spc="-10">
                          <a:solidFill>
                            <a:srgbClr val="FFFFFF">
                              <a:alpha val="100000"/>
                            </a:srgbClr>
                          </a:solidFill>
                          <a:latin typeface="微软雅黑"/>
                          <a:ea typeface="微软雅黑"/>
                          <a:cs typeface="微软雅黑"/>
                        </a:rPr>
                        <a:t>快</a:t>
                      </a:r>
                      <a:r>
                        <a:rPr sz="1200" b="1" spc="0">
                          <a:solidFill>
                            <a:srgbClr val="FFFFFF">
                              <a:alpha val="100000"/>
                            </a:srgbClr>
                          </a:solidFill>
                          <a:latin typeface="微软雅黑"/>
                          <a:ea typeface="微软雅黑"/>
                          <a:cs typeface="微软雅黑"/>
                        </a:rPr>
                        <a:t>充</a:t>
                      </a:r>
                      <a:endParaRPr lang="en-US" altLang="en-US" sz="1200"/>
                    </a:p>
                  </a:txBody>
                  <a:tcPr marL="0" marR="0" marT="0" marB="0">
                    <a:lnL w="25400" cap="flat" cmpd="sng" algn="ctr">
                      <a:solidFill>
                        <a:srgbClr val="1EC8F3"/>
                      </a:solidFill>
                      <a:prstDash val="solid"/>
                      <a:round/>
                      <a:headEnd type="none" w="med" len="med"/>
                      <a:tailEnd type="none" w="med" len="med"/>
                    </a:lnL>
                    <a:lnR>
                      <a:noFill/>
                    </a:lnR>
                    <a:lnT w="25400" cap="flat" cmpd="sng" algn="ctr">
                      <a:solidFill>
                        <a:srgbClr val="1EC8F3"/>
                      </a:solidFill>
                      <a:prstDash val="solid"/>
                      <a:round/>
                      <a:headEnd type="none" w="med" len="med"/>
                      <a:tailEnd type="none" w="med" len="med"/>
                    </a:lnT>
                    <a:lnB w="25400" cap="flat" cmpd="sng" algn="ctr">
                      <a:solidFill>
                        <a:srgbClr val="1EC8F3"/>
                      </a:solidFill>
                      <a:prstDash val="solid"/>
                      <a:round/>
                      <a:headEnd type="none" w="med" len="med"/>
                      <a:tailEnd type="none" w="med" len="med"/>
                    </a:lnB>
                  </a:tcPr>
                </a:tc>
              </a:tr>
            </a:tbl>
          </a:graphicData>
        </a:graphic>
      </p:graphicFrame>
      <p:sp>
        <p:nvSpPr>
          <p:cNvPr id="738" name="textbox 738"/>
          <p:cNvSpPr/>
          <p:nvPr/>
        </p:nvSpPr>
        <p:spPr>
          <a:xfrm>
            <a:off x="7241680" y="4943499"/>
            <a:ext cx="1336039"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0000"/>
              </a:lnSpc>
            </a:pPr>
            <a:r>
              <a:rPr sz="1200" b="1" spc="-10">
                <a:solidFill>
                  <a:srgbClr val="595959">
                    <a:alpha val="100000"/>
                  </a:srgbClr>
                </a:solidFill>
                <a:latin typeface="微软雅黑"/>
                <a:ea typeface="微软雅黑"/>
                <a:cs typeface="微软雅黑"/>
              </a:rPr>
              <a:t>充1小</a:t>
            </a:r>
            <a:r>
              <a:rPr sz="1200" b="1" spc="0">
                <a:solidFill>
                  <a:srgbClr val="595959">
                    <a:alpha val="100000"/>
                  </a:srgbClr>
                </a:solidFill>
                <a:latin typeface="微软雅黑"/>
                <a:ea typeface="微软雅黑"/>
                <a:cs typeface="微软雅黑"/>
              </a:rPr>
              <a:t>时续航百公里</a:t>
            </a:r>
            <a:endParaRPr lang="en-US" altLang="en-US" sz="1200"/>
          </a:p>
        </p:txBody>
      </p:sp>
      <p:sp>
        <p:nvSpPr>
          <p:cNvPr id="739" name="textbox 739"/>
          <p:cNvSpPr/>
          <p:nvPr/>
        </p:nvSpPr>
        <p:spPr>
          <a:xfrm>
            <a:off x="1339538" y="5467603"/>
            <a:ext cx="1544955" cy="1612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99000"/>
              </a:lnSpc>
            </a:pPr>
            <a:r>
              <a:rPr sz="900" b="1" spc="100">
                <a:solidFill>
                  <a:srgbClr val="595959">
                    <a:alpha val="100000"/>
                  </a:srgbClr>
                </a:solidFill>
                <a:latin typeface="微软雅黑"/>
                <a:ea typeface="微软雅黑"/>
                <a:cs typeface="微软雅黑"/>
              </a:rPr>
              <a:t>以门店营销、车展营销为</a:t>
            </a:r>
            <a:r>
              <a:rPr sz="900" b="1" spc="60">
                <a:solidFill>
                  <a:srgbClr val="595959">
                    <a:alpha val="100000"/>
                  </a:srgbClr>
                </a:solidFill>
                <a:latin typeface="微软雅黑"/>
                <a:ea typeface="微软雅黑"/>
                <a:cs typeface="微软雅黑"/>
              </a:rPr>
              <a:t>主</a:t>
            </a:r>
            <a:endParaRPr lang="en-US" altLang="en-US" sz="900"/>
          </a:p>
        </p:txBody>
      </p:sp>
      <p:sp>
        <p:nvSpPr>
          <p:cNvPr id="741" name="textbox 741"/>
          <p:cNvSpPr/>
          <p:nvPr/>
        </p:nvSpPr>
        <p:spPr>
          <a:xfrm>
            <a:off x="3526730" y="3428644"/>
            <a:ext cx="633730" cy="1898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0000"/>
              </a:lnSpc>
            </a:pPr>
            <a:r>
              <a:rPr sz="1200" b="1" spc="-10">
                <a:solidFill>
                  <a:srgbClr val="FFFFFF">
                    <a:alpha val="100000"/>
                  </a:srgbClr>
                </a:solidFill>
                <a:latin typeface="微软雅黑"/>
                <a:ea typeface="微软雅黑"/>
                <a:cs typeface="微软雅黑"/>
              </a:rPr>
              <a:t>超长</a:t>
            </a:r>
            <a:r>
              <a:rPr sz="1200" b="1" spc="0">
                <a:solidFill>
                  <a:srgbClr val="FFFFFF">
                    <a:alpha val="100000"/>
                  </a:srgbClr>
                </a:solidFill>
                <a:latin typeface="微软雅黑"/>
                <a:ea typeface="微软雅黑"/>
                <a:cs typeface="微软雅黑"/>
              </a:rPr>
              <a:t>续航</a:t>
            </a:r>
            <a:endParaRPr lang="en-US" altLang="en-US" sz="1200"/>
          </a:p>
        </p:txBody>
      </p:sp>
      <p:sp>
        <p:nvSpPr>
          <p:cNvPr id="742" name="textbox 742"/>
          <p:cNvSpPr/>
          <p:nvPr/>
        </p:nvSpPr>
        <p:spPr>
          <a:xfrm>
            <a:off x="3526882" y="4947005"/>
            <a:ext cx="633094" cy="1892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90000"/>
              </a:lnSpc>
            </a:pPr>
            <a:r>
              <a:rPr sz="1200" b="1" spc="-10">
                <a:solidFill>
                  <a:srgbClr val="FFFFFF">
                    <a:alpha val="100000"/>
                  </a:srgbClr>
                </a:solidFill>
                <a:latin typeface="微软雅黑"/>
                <a:ea typeface="微软雅黑"/>
                <a:cs typeface="微软雅黑"/>
              </a:rPr>
              <a:t>低温</a:t>
            </a:r>
            <a:r>
              <a:rPr sz="1200" b="1" spc="0">
                <a:solidFill>
                  <a:srgbClr val="FFFFFF">
                    <a:alpha val="100000"/>
                  </a:srgbClr>
                </a:solidFill>
                <a:latin typeface="微软雅黑"/>
                <a:ea typeface="微软雅黑"/>
                <a:cs typeface="微软雅黑"/>
              </a:rPr>
              <a:t>性能</a:t>
            </a:r>
            <a:endParaRPr lang="en-US" altLang="en-US" sz="1200"/>
          </a:p>
        </p:txBody>
      </p:sp>
      <p:sp>
        <p:nvSpPr>
          <p:cNvPr id="743" name="path"/>
          <p:cNvSpPr/>
          <p:nvPr/>
        </p:nvSpPr>
        <p:spPr>
          <a:xfrm>
            <a:off x="6870432" y="4854153"/>
            <a:ext cx="179959" cy="341959"/>
          </a:xfrm>
          <a:custGeom>
            <a:rect l="0" t="0" r="0" b="0"/>
            <a:pathLst>
              <a:path w="283" h="538">
                <a:moveTo>
                  <a:pt x="14" y="14"/>
                </a:moveTo>
                <a:lnTo>
                  <a:pt x="269" y="269"/>
                </a:lnTo>
                <a:lnTo>
                  <a:pt x="14" y="524"/>
                </a:lnTo>
              </a:path>
            </a:pathLst>
          </a:custGeom>
          <a:noFill/>
          <a:ln w="25400" cap="flat">
            <a:solidFill>
              <a:srgbClr val="1EC8F3">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44" name="textbox 744"/>
          <p:cNvSpPr/>
          <p:nvPr/>
        </p:nvSpPr>
        <p:spPr>
          <a:xfrm>
            <a:off x="6374198" y="3429101"/>
            <a:ext cx="327025" cy="1892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90000"/>
              </a:lnSpc>
            </a:pPr>
            <a:r>
              <a:rPr sz="1200" b="1" spc="-10">
                <a:solidFill>
                  <a:srgbClr val="FFFFFF">
                    <a:alpha val="100000"/>
                  </a:srgbClr>
                </a:solidFill>
                <a:latin typeface="微软雅黑"/>
                <a:ea typeface="微软雅黑"/>
                <a:cs typeface="微软雅黑"/>
              </a:rPr>
              <a:t>智能</a:t>
            </a:r>
            <a:endParaRPr lang="en-US" altLang="en-US" sz="1200"/>
          </a:p>
        </p:txBody>
      </p:sp>
      <p:sp>
        <p:nvSpPr>
          <p:cNvPr id="745" name="rect"/>
          <p:cNvSpPr/>
          <p:nvPr/>
        </p:nvSpPr>
        <p:spPr>
          <a:xfrm>
            <a:off x="3229753" y="3240709"/>
            <a:ext cx="9525" cy="3001340"/>
          </a:xfrm>
          <a:prstGeom prst="rect">
            <a:avLst/>
          </a:prstGeom>
          <a:solidFill>
            <a:srgbClr val="595959">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6" name="textbox 746"/>
          <p:cNvSpPr/>
          <p:nvPr/>
        </p:nvSpPr>
        <p:spPr>
          <a:xfrm>
            <a:off x="528264" y="1108049"/>
            <a:ext cx="8101330" cy="2049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31750" algn="l" rtl="0" eaLnBrk="0">
              <a:lnSpc>
                <a:spcPct val="90000"/>
              </a:lnSpc>
            </a:pPr>
            <a:r>
              <a:rPr sz="2400" spc="-20">
                <a:solidFill>
                  <a:srgbClr val="595959">
                    <a:alpha val="100000"/>
                  </a:srgbClr>
                </a:solidFill>
                <a:latin typeface="微软雅黑"/>
                <a:ea typeface="微软雅黑"/>
                <a:cs typeface="微软雅黑"/>
              </a:rPr>
              <a:t>品牌设计自主化，</a:t>
            </a:r>
            <a:r>
              <a:rPr sz="2400" spc="0">
                <a:solidFill>
                  <a:srgbClr val="595959">
                    <a:alpha val="100000"/>
                  </a:srgbClr>
                </a:solidFill>
                <a:latin typeface="微软雅黑"/>
                <a:ea typeface="微软雅黑"/>
                <a:cs typeface="微软雅黑"/>
              </a:rPr>
              <a:t>产品发展智能化</a:t>
            </a:r>
            <a:endParaRPr lang="en-US" altLang="en-US" sz="2400"/>
          </a:p>
          <a:p>
            <a:pPr marL="12700" indent="2540" algn="l" rtl="0" eaLnBrk="0">
              <a:lnSpc>
                <a:spcPct val="123000"/>
              </a:lnSpc>
              <a:spcBef>
                <a:spcPts val="885"/>
              </a:spcBef>
            </a:pPr>
            <a:r>
              <a:rPr sz="1200" spc="-20">
                <a:solidFill>
                  <a:srgbClr val="595959">
                    <a:alpha val="100000"/>
                  </a:srgbClr>
                </a:solidFill>
                <a:latin typeface="微软雅黑"/>
                <a:ea typeface="微软雅黑"/>
                <a:cs typeface="微软雅黑"/>
              </a:rPr>
              <a:t>两轮电动车长期以来陷入同质化、价格战的恶性竞争， 随着产品的“高端化”升级</a:t>
            </a:r>
            <a:r>
              <a:rPr sz="1200" spc="-10">
                <a:solidFill>
                  <a:srgbClr val="595959">
                    <a:alpha val="100000"/>
                  </a:srgbClr>
                </a:solidFill>
                <a:latin typeface="微软雅黑"/>
                <a:ea typeface="微软雅黑"/>
                <a:cs typeface="微软雅黑"/>
              </a:rPr>
              <a:t>，</a:t>
            </a:r>
            <a:r>
              <a:rPr sz="1200" spc="0">
                <a:solidFill>
                  <a:srgbClr val="595959">
                    <a:alpha val="100000"/>
                  </a:srgbClr>
                </a:solidFill>
                <a:latin typeface="微软雅黑"/>
                <a:ea typeface="微软雅黑"/>
                <a:cs typeface="微软雅黑"/>
              </a:rPr>
              <a:t>品牌更加重视自身产品原创能力， 从 </a:t>
            </a:r>
            <a:r>
              <a:rPr sz="1200" spc="-20">
                <a:solidFill>
                  <a:srgbClr val="595959">
                    <a:alpha val="100000"/>
                  </a:srgbClr>
                </a:solidFill>
                <a:latin typeface="微软雅黑"/>
                <a:ea typeface="微软雅黑"/>
                <a:cs typeface="微软雅黑"/>
              </a:rPr>
              <a:t>建模设计到生产制造全产业链的自主化， 通过独特的品牌印记、家</a:t>
            </a:r>
            <a:r>
              <a:rPr sz="1200" spc="0">
                <a:solidFill>
                  <a:srgbClr val="595959">
                    <a:alpha val="100000"/>
                  </a:srgbClr>
                </a:solidFill>
                <a:latin typeface="微软雅黑"/>
                <a:ea typeface="微软雅黑"/>
                <a:cs typeface="微软雅黑"/>
              </a:rPr>
              <a:t>族式设计语言、一体化设计传承等塑造整体品牌风格。 </a:t>
            </a:r>
            <a:r>
              <a:rPr sz="1200" spc="-10">
                <a:solidFill>
                  <a:srgbClr val="595959">
                    <a:alpha val="100000"/>
                  </a:srgbClr>
                </a:solidFill>
                <a:latin typeface="微软雅黑"/>
                <a:ea typeface="微软雅黑"/>
                <a:cs typeface="微软雅黑"/>
              </a:rPr>
              <a:t>锂电</a:t>
            </a:r>
            <a:r>
              <a:rPr sz="1200" spc="0">
                <a:solidFill>
                  <a:srgbClr val="595959">
                    <a:alpha val="100000"/>
                  </a:srgbClr>
                </a:solidFill>
                <a:latin typeface="微软雅黑"/>
                <a:ea typeface="微软雅黑"/>
                <a:cs typeface="微软雅黑"/>
              </a:rPr>
              <a:t>两轮电动车的智能化向上发展，使产品获得更多智能感知、操控、便捷、安全的功能，用户使用体验更佳。</a:t>
            </a:r>
            <a:endParaRPr lang="en-US" altLang="en-US" sz="1200"/>
          </a:p>
          <a:p>
            <a:pPr marL="12700" indent="635" algn="l" rtl="0" eaLnBrk="0">
              <a:lnSpc>
                <a:spcPct val="103000"/>
              </a:lnSpc>
              <a:spcBef>
                <a:spcPts val="415"/>
              </a:spcBef>
            </a:pPr>
            <a:r>
              <a:rPr sz="1200" spc="-10">
                <a:solidFill>
                  <a:srgbClr val="595959">
                    <a:alpha val="100000"/>
                  </a:srgbClr>
                </a:solidFill>
                <a:latin typeface="微软雅黑"/>
                <a:ea typeface="微软雅黑"/>
                <a:cs typeface="微软雅黑"/>
              </a:rPr>
              <a:t>此外</a:t>
            </a:r>
            <a:r>
              <a:rPr sz="1200" spc="0">
                <a:solidFill>
                  <a:srgbClr val="595959">
                    <a:alpha val="100000"/>
                  </a:srgbClr>
                </a:solidFill>
                <a:latin typeface="微软雅黑"/>
                <a:ea typeface="微软雅黑"/>
                <a:cs typeface="微软雅黑"/>
              </a:rPr>
              <a:t>，性能是两轮电动车永恒的主题，随着电池、电机技术水平的提升，两轮电动车产品续航、低温环境使用性能等方面 </a:t>
            </a:r>
            <a:r>
              <a:rPr sz="1200" spc="-10">
                <a:solidFill>
                  <a:srgbClr val="595959">
                    <a:alpha val="100000"/>
                  </a:srgbClr>
                </a:solidFill>
                <a:latin typeface="微软雅黑"/>
                <a:ea typeface="微软雅黑"/>
                <a:cs typeface="微软雅黑"/>
              </a:rPr>
              <a:t>进一</a:t>
            </a:r>
            <a:r>
              <a:rPr sz="1200" spc="0">
                <a:solidFill>
                  <a:srgbClr val="595959">
                    <a:alpha val="100000"/>
                  </a:srgbClr>
                </a:solidFill>
                <a:latin typeface="微软雅黑"/>
                <a:ea typeface="微软雅黑"/>
                <a:cs typeface="微软雅黑"/>
              </a:rPr>
              <a:t>步增强。</a:t>
            </a:r>
            <a:endParaRPr lang="en-US" altLang="en-US" sz="1200"/>
          </a:p>
          <a:p>
            <a:pPr algn="l" rtl="0" eaLnBrk="0">
              <a:lnSpc>
                <a:spcPct val="155000"/>
              </a:lnSpc>
            </a:pPr>
            <a:endParaRPr lang="en-US" altLang="en-US" sz="1000"/>
          </a:p>
          <a:p>
            <a:pPr algn="l" rtl="0" eaLnBrk="0">
              <a:lnSpc>
                <a:spcPct val="109000"/>
              </a:lnSpc>
            </a:pPr>
            <a:endParaRPr lang="en-US" altLang="en-US" sz="300"/>
          </a:p>
          <a:p>
            <a:pPr marL="3070225" algn="l" rtl="0" eaLnBrk="0">
              <a:lnSpc>
                <a:spcPct val="97000"/>
              </a:lnSpc>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两轮电动车产品发展特</a:t>
            </a:r>
            <a:r>
              <a:rPr sz="1300" spc="6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征</a:t>
            </a:r>
            <a:endParaRPr lang="en-US" altLang="en-US" sz="1300"/>
          </a:p>
        </p:txBody>
      </p:sp>
      <p:graphicFrame>
        <p:nvGraphicFramePr>
          <p:cNvPr id="747" name="table 747"/>
          <p:cNvGraphicFramePr>
            <a:graphicFrameLocks noGrp="1"/>
          </p:cNvGraphicFramePr>
          <p:nvPr/>
        </p:nvGraphicFramePr>
        <p:xfrm>
          <a:off x="6391885" y="3419237"/>
          <a:ext cx="1764030" cy="1316354"/>
        </p:xfrm>
        <a:graphic>
          <a:graphicData uri="http://schemas.openxmlformats.org/drawingml/2006/table">
            <a:tbl>
              <a:tblPr/>
              <a:tblGrid>
                <a:gridCol w="1764030"/>
              </a:tblGrid>
              <a:tr h="1303654">
                <a:tc>
                  <a:txBody>
                    <a:bodyPr vert="horz" wrap="square"/>
                    <a:lstStyle/>
                    <a:p>
                      <a:pPr algn="l" rtl="0" eaLnBrk="0">
                        <a:lnSpc>
                          <a:spcPct val="100000"/>
                        </a:lnSpc>
                      </a:pPr>
                      <a:endParaRPr lang="en-US" altLang="en-US" sz="1000"/>
                    </a:p>
                  </a:txBody>
                  <a:tcPr marL="0" marR="0" marT="0" marB="0">
                    <a:lnL w="12700" cap="flat" cmpd="sng" algn="ctr">
                      <a:solidFill>
                        <a:srgbClr val="65AF45"/>
                      </a:solidFill>
                      <a:prstDash val="solid"/>
                      <a:round/>
                      <a:headEnd type="none" w="med" len="med"/>
                      <a:tailEnd type="none" w="med" len="med"/>
                    </a:lnL>
                    <a:lnR w="12700" cap="flat" cmpd="sng" algn="ctr">
                      <a:solidFill>
                        <a:srgbClr val="65AF45"/>
                      </a:solidFill>
                      <a:prstDash val="solid"/>
                      <a:round/>
                      <a:headEnd type="none" w="med" len="med"/>
                      <a:tailEnd type="none" w="med" len="med"/>
                    </a:lnR>
                    <a:lnT w="12700" cap="flat" cmpd="sng" algn="ctr">
                      <a:solidFill>
                        <a:srgbClr val="65AF45"/>
                      </a:solidFill>
                      <a:prstDash val="solid"/>
                      <a:round/>
                      <a:headEnd type="none" w="med" len="med"/>
                      <a:tailEnd type="none" w="med" len="med"/>
                    </a:lnT>
                    <a:lnB w="12700" cap="flat" cmpd="sng" algn="ctr">
                      <a:solidFill>
                        <a:srgbClr val="65AF45"/>
                      </a:solidFill>
                      <a:prstDash val="solid"/>
                      <a:round/>
                      <a:headEnd type="none" w="med" len="med"/>
                      <a:tailEnd type="none" w="med" len="med"/>
                    </a:lnB>
                  </a:tcPr>
                </a:tc>
              </a:tr>
            </a:tbl>
          </a:graphicData>
        </a:graphic>
      </p:graphicFrame>
      <p:pic>
        <p:nvPicPr>
          <p:cNvPr id="748" name="picture 748"/>
          <p:cNvPicPr>
            <a:picLocks noChangeAspect="1"/>
          </p:cNvPicPr>
          <p:nvPr/>
        </p:nvPicPr>
        <p:blipFill>
          <a:blip r:embed="rId2"/>
          <a:stretch>
            <a:fillRect/>
          </a:stretch>
        </p:blipFill>
        <p:spPr>
          <a:xfrm rot="21600000">
            <a:off x="6404585" y="3431937"/>
            <a:ext cx="1738714" cy="1290994"/>
          </a:xfrm>
          <a:prstGeom prst="rect">
            <a:avLst/>
          </a:prstGeom>
        </p:spPr>
      </p:pic>
      <p:graphicFrame>
        <p:nvGraphicFramePr>
          <p:cNvPr id="749" name="table 749"/>
          <p:cNvGraphicFramePr>
            <a:graphicFrameLocks noGrp="1"/>
          </p:cNvGraphicFramePr>
          <p:nvPr/>
        </p:nvGraphicFramePr>
        <p:xfrm>
          <a:off x="3788445" y="3419237"/>
          <a:ext cx="1579245" cy="1381760"/>
        </p:xfrm>
        <a:graphic>
          <a:graphicData uri="http://schemas.openxmlformats.org/drawingml/2006/table">
            <a:tbl>
              <a:tblPr/>
              <a:tblGrid>
                <a:gridCol w="1579245"/>
              </a:tblGrid>
              <a:tr h="1369060">
                <a:tc>
                  <a:txBody>
                    <a:bodyPr vert="horz" wrap="square"/>
                    <a:lstStyle/>
                    <a:p>
                      <a:pPr algn="l" rtl="0" eaLnBrk="0">
                        <a:lnSpc>
                          <a:spcPct val="100000"/>
                        </a:lnSpc>
                      </a:pPr>
                      <a:endParaRPr lang="en-US" altLang="en-US" sz="1000"/>
                    </a:p>
                  </a:txBody>
                  <a:tcPr marL="0" marR="0" marT="0" marB="0">
                    <a:lnL w="12700" cap="flat" cmpd="sng" algn="ctr">
                      <a:solidFill>
                        <a:srgbClr val="8BC53F"/>
                      </a:solidFill>
                      <a:prstDash val="solid"/>
                      <a:round/>
                      <a:headEnd type="none" w="med" len="med"/>
                      <a:tailEnd type="none" w="med" len="med"/>
                    </a:lnL>
                    <a:lnR w="12700" cap="flat" cmpd="sng" algn="ctr">
                      <a:solidFill>
                        <a:srgbClr val="8BC53F"/>
                      </a:solidFill>
                      <a:prstDash val="solid"/>
                      <a:round/>
                      <a:headEnd type="none" w="med" len="med"/>
                      <a:tailEnd type="none" w="med" len="med"/>
                    </a:lnR>
                    <a:lnT w="12700" cap="flat" cmpd="sng" algn="ctr">
                      <a:solidFill>
                        <a:srgbClr val="8BC53F"/>
                      </a:solidFill>
                      <a:prstDash val="solid"/>
                      <a:round/>
                      <a:headEnd type="none" w="med" len="med"/>
                      <a:tailEnd type="none" w="med" len="med"/>
                    </a:lnT>
                    <a:lnB w="12700" cap="flat" cmpd="sng" algn="ctr">
                      <a:solidFill>
                        <a:srgbClr val="8BC53F"/>
                      </a:solidFill>
                      <a:prstDash val="solid"/>
                      <a:round/>
                      <a:headEnd type="none" w="med" len="med"/>
                      <a:tailEnd type="none" w="med" len="med"/>
                    </a:lnB>
                  </a:tcPr>
                </a:tc>
              </a:tr>
            </a:tbl>
          </a:graphicData>
        </a:graphic>
      </p:graphicFrame>
      <p:pic>
        <p:nvPicPr>
          <p:cNvPr id="753" name="picture 753"/>
          <p:cNvPicPr>
            <a:picLocks noChangeAspect="1"/>
          </p:cNvPicPr>
          <p:nvPr/>
        </p:nvPicPr>
        <p:blipFill>
          <a:blip r:embed="rId3"/>
          <a:stretch>
            <a:fillRect/>
          </a:stretch>
        </p:blipFill>
        <p:spPr>
          <a:xfrm rot="21600000">
            <a:off x="3801145" y="3431938"/>
            <a:ext cx="1553999" cy="1356621"/>
          </a:xfrm>
          <a:prstGeom prst="rect">
            <a:avLst/>
          </a:prstGeom>
        </p:spPr>
      </p:pic>
      <p:graphicFrame>
        <p:nvGraphicFramePr>
          <p:cNvPr id="754" name="table 754"/>
          <p:cNvGraphicFramePr>
            <a:graphicFrameLocks noGrp="1"/>
          </p:cNvGraphicFramePr>
          <p:nvPr/>
        </p:nvGraphicFramePr>
        <p:xfrm>
          <a:off x="1070915" y="3419237"/>
          <a:ext cx="1597659" cy="1316354"/>
        </p:xfrm>
        <a:graphic>
          <a:graphicData uri="http://schemas.openxmlformats.org/drawingml/2006/table">
            <a:tbl>
              <a:tblPr/>
              <a:tblGrid>
                <a:gridCol w="1597659"/>
              </a:tblGrid>
              <a:tr h="1303654">
                <a:tc>
                  <a:txBody>
                    <a:bodyPr vert="horz" wrap="square"/>
                    <a:lstStyle/>
                    <a:p>
                      <a:pPr algn="l" rtl="0" eaLnBrk="0">
                        <a:lnSpc>
                          <a:spcPct val="100000"/>
                        </a:lnSpc>
                      </a:pPr>
                      <a:endParaRPr lang="en-US" altLang="en-US" sz="1000"/>
                    </a:p>
                  </a:txBody>
                  <a:tcPr marL="0" marR="0" marT="0" marB="0">
                    <a:lnL w="12700" cap="flat" cmpd="sng" algn="ctr">
                      <a:solidFill>
                        <a:srgbClr val="B2D234"/>
                      </a:solidFill>
                      <a:prstDash val="solid"/>
                      <a:round/>
                      <a:headEnd type="none" w="med" len="med"/>
                      <a:tailEnd type="none" w="med" len="med"/>
                    </a:lnL>
                    <a:lnR w="12700" cap="flat" cmpd="sng" algn="ctr">
                      <a:solidFill>
                        <a:srgbClr val="B2D234"/>
                      </a:solidFill>
                      <a:prstDash val="solid"/>
                      <a:round/>
                      <a:headEnd type="none" w="med" len="med"/>
                      <a:tailEnd type="none" w="med" len="med"/>
                    </a:lnR>
                    <a:lnT w="12700" cap="flat" cmpd="sng" algn="ctr">
                      <a:solidFill>
                        <a:srgbClr val="B2D234"/>
                      </a:solidFill>
                      <a:prstDash val="solid"/>
                      <a:round/>
                      <a:headEnd type="none" w="med" len="med"/>
                      <a:tailEnd type="none" w="med" len="med"/>
                    </a:lnT>
                    <a:lnB w="12700" cap="flat" cmpd="sng" algn="ctr">
                      <a:solidFill>
                        <a:srgbClr val="B2D234"/>
                      </a:solidFill>
                      <a:prstDash val="solid"/>
                      <a:round/>
                      <a:headEnd type="none" w="med" len="med"/>
                      <a:tailEnd type="none" w="med" len="med"/>
                    </a:lnB>
                  </a:tcPr>
                </a:tc>
              </a:tr>
            </a:tbl>
          </a:graphicData>
        </a:graphic>
      </p:graphicFrame>
      <p:pic>
        <p:nvPicPr>
          <p:cNvPr id="755" name="picture 755"/>
          <p:cNvPicPr>
            <a:picLocks noChangeAspect="1"/>
          </p:cNvPicPr>
          <p:nvPr/>
        </p:nvPicPr>
        <p:blipFill>
          <a:blip r:embed="rId4"/>
          <a:stretch>
            <a:fillRect/>
          </a:stretch>
        </p:blipFill>
        <p:spPr>
          <a:xfrm rot="21600000">
            <a:off x="1083615" y="3431937"/>
            <a:ext cx="1572884" cy="1290994"/>
          </a:xfrm>
          <a:prstGeom prst="rect">
            <a:avLst/>
          </a:prstGeom>
        </p:spPr>
      </p:pic>
      <p:sp>
        <p:nvSpPr>
          <p:cNvPr id="756" name="textbox 756"/>
          <p:cNvSpPr/>
          <p:nvPr/>
        </p:nvSpPr>
        <p:spPr>
          <a:xfrm>
            <a:off x="536900" y="552398"/>
            <a:ext cx="4485640" cy="4616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000"/>
              </a:lnSpc>
            </a:pPr>
            <a:endParaRPr lang="en-US" altLang="en-US" sz="100"/>
          </a:p>
          <a:p>
            <a:pPr marL="12700" algn="l" rtl="0" eaLnBrk="0">
              <a:lnSpc>
                <a:spcPct val="92000"/>
              </a:lnSpc>
            </a:pPr>
            <a:r>
              <a:rPr sz="3100" spc="100">
                <a:solidFill>
                  <a:srgbClr val="8BC53F">
                    <a:alpha val="100000"/>
                  </a:srgbClr>
                </a:solidFill>
                <a:latin typeface="微软雅黑"/>
                <a:ea typeface="微软雅黑"/>
                <a:cs typeface="微软雅黑"/>
              </a:rPr>
              <a:t>两轮电动车产品发展特</a:t>
            </a:r>
            <a:r>
              <a:rPr sz="3100" spc="10">
                <a:solidFill>
                  <a:srgbClr val="8BC53F">
                    <a:alpha val="100000"/>
                  </a:srgbClr>
                </a:solidFill>
                <a:latin typeface="微软雅黑"/>
                <a:ea typeface="微软雅黑"/>
                <a:cs typeface="微软雅黑"/>
              </a:rPr>
              <a:t>征</a:t>
            </a:r>
            <a:endParaRPr lang="en-US" altLang="en-US" sz="3100"/>
          </a:p>
        </p:txBody>
      </p:sp>
      <p:sp>
        <p:nvSpPr>
          <p:cNvPr id="757" name="textbox 757"/>
          <p:cNvSpPr/>
          <p:nvPr/>
        </p:nvSpPr>
        <p:spPr>
          <a:xfrm>
            <a:off x="3393750" y="5599277"/>
            <a:ext cx="2310764" cy="6515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6000"/>
              </a:lnSpc>
            </a:pPr>
            <a:endParaRPr lang="en-US" altLang="en-US" sz="100"/>
          </a:p>
          <a:p>
            <a:pPr marL="12700" indent="1270" algn="l" rtl="0" eaLnBrk="0">
              <a:lnSpc>
                <a:spcPct val="105000"/>
              </a:lnSpc>
            </a:pPr>
            <a:r>
              <a:rPr sz="1200" spc="4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交互智能：</a:t>
            </a:r>
            <a:r>
              <a:rPr sz="1200" spc="40">
                <a:solidFill>
                  <a:srgbClr val="595959">
                    <a:alpha val="100000"/>
                  </a:srgbClr>
                </a:solidFill>
                <a:latin typeface="微软雅黑"/>
                <a:ea typeface="微软雅黑"/>
                <a:cs typeface="微软雅黑"/>
              </a:rPr>
              <a:t> </a:t>
            </a:r>
            <a:r>
              <a:rPr sz="900" spc="40">
                <a:solidFill>
                  <a:srgbClr val="595959">
                    <a:alpha val="100000"/>
                  </a:srgbClr>
                </a:solidFill>
                <a:latin typeface="微软雅黑"/>
                <a:ea typeface="微软雅黑"/>
                <a:cs typeface="微软雅黑"/>
              </a:rPr>
              <a:t>通过</a:t>
            </a:r>
            <a:r>
              <a:rPr sz="900" spc="0">
                <a:solidFill>
                  <a:srgbClr val="595959">
                    <a:alpha val="100000"/>
                  </a:srgbClr>
                </a:solidFill>
                <a:latin typeface="微软雅黑"/>
                <a:ea typeface="微软雅黑"/>
                <a:cs typeface="微软雅黑"/>
              </a:rPr>
              <a:t>APP</a:t>
            </a:r>
            <a:r>
              <a:rPr sz="900" spc="40">
                <a:solidFill>
                  <a:srgbClr val="595959">
                    <a:alpha val="100000"/>
                  </a:srgbClr>
                </a:solidFill>
                <a:latin typeface="微软雅黑"/>
                <a:ea typeface="微软雅黑"/>
                <a:cs typeface="微软雅黑"/>
              </a:rPr>
              <a:t>无感解锁 </a:t>
            </a:r>
            <a:r>
              <a:rPr sz="900" spc="30">
                <a:solidFill>
                  <a:srgbClr val="595959">
                    <a:alpha val="100000"/>
                  </a:srgbClr>
                </a:solidFill>
                <a:latin typeface="微软雅黑"/>
                <a:ea typeface="微软雅黑"/>
                <a:cs typeface="微软雅黑"/>
              </a:rPr>
              <a:t>，</a:t>
            </a:r>
            <a:r>
              <a:rPr sz="900" spc="0">
                <a:solidFill>
                  <a:srgbClr val="595959">
                    <a:alpha val="100000"/>
                  </a:srgbClr>
                </a:solidFill>
                <a:latin typeface="微软雅黑"/>
                <a:ea typeface="微软雅黑"/>
                <a:cs typeface="微软雅黑"/>
              </a:rPr>
              <a:t>实时远 </a:t>
            </a:r>
            <a:r>
              <a:rPr sz="900" spc="70">
                <a:solidFill>
                  <a:srgbClr val="595959">
                    <a:alpha val="100000"/>
                  </a:srgbClr>
                </a:solidFill>
                <a:latin typeface="微软雅黑"/>
                <a:ea typeface="微软雅黑"/>
                <a:cs typeface="微软雅黑"/>
              </a:rPr>
              <a:t>程控制车辆自动设防、  撤防，查看历</a:t>
            </a:r>
            <a:r>
              <a:rPr sz="900" spc="0">
                <a:solidFill>
                  <a:srgbClr val="595959">
                    <a:alpha val="100000"/>
                  </a:srgbClr>
                </a:solidFill>
                <a:latin typeface="微软雅黑"/>
                <a:ea typeface="微软雅黑"/>
                <a:cs typeface="微软雅黑"/>
              </a:rPr>
              <a:t>史记 </a:t>
            </a:r>
            <a:r>
              <a:rPr sz="900" spc="40">
                <a:solidFill>
                  <a:srgbClr val="595959">
                    <a:alpha val="100000"/>
                  </a:srgbClr>
                </a:solidFill>
                <a:latin typeface="微软雅黑"/>
                <a:ea typeface="微软雅黑"/>
                <a:cs typeface="微软雅黑"/>
              </a:rPr>
              <a:t>录、行车轨迹、  精准定位等。  语</a:t>
            </a:r>
            <a:r>
              <a:rPr sz="900" spc="0">
                <a:solidFill>
                  <a:srgbClr val="595959">
                    <a:alpha val="100000"/>
                  </a:srgbClr>
                </a:solidFill>
                <a:latin typeface="微软雅黑"/>
                <a:ea typeface="微软雅黑"/>
                <a:cs typeface="微软雅黑"/>
              </a:rPr>
              <a:t>音交互系 </a:t>
            </a:r>
            <a:r>
              <a:rPr sz="900" spc="50">
                <a:solidFill>
                  <a:srgbClr val="595959">
                    <a:alpha val="100000"/>
                  </a:srgbClr>
                </a:solidFill>
                <a:latin typeface="微软雅黑"/>
                <a:ea typeface="微软雅黑"/>
                <a:cs typeface="微软雅黑"/>
              </a:rPr>
              <a:t>统查询天气、  播放音</a:t>
            </a:r>
            <a:r>
              <a:rPr sz="900" spc="10">
                <a:solidFill>
                  <a:srgbClr val="595959">
                    <a:alpha val="100000"/>
                  </a:srgbClr>
                </a:solidFill>
                <a:latin typeface="微软雅黑"/>
                <a:ea typeface="微软雅黑"/>
                <a:cs typeface="微软雅黑"/>
              </a:rPr>
              <a:t>乐</a:t>
            </a:r>
            <a:r>
              <a:rPr sz="900" spc="0">
                <a:solidFill>
                  <a:srgbClr val="595959">
                    <a:alpha val="100000"/>
                  </a:srgbClr>
                </a:solidFill>
                <a:latin typeface="微软雅黑"/>
                <a:ea typeface="微软雅黑"/>
                <a:cs typeface="微软雅黑"/>
              </a:rPr>
              <a:t>等。</a:t>
            </a:r>
            <a:endParaRPr lang="en-US" altLang="en-US" sz="900"/>
          </a:p>
        </p:txBody>
      </p:sp>
      <p:sp>
        <p:nvSpPr>
          <p:cNvPr id="758" name="textbox 758"/>
          <p:cNvSpPr/>
          <p:nvPr/>
        </p:nvSpPr>
        <p:spPr>
          <a:xfrm>
            <a:off x="6096479" y="4937404"/>
            <a:ext cx="2310129" cy="6394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5000"/>
              </a:lnSpc>
            </a:pPr>
            <a:endParaRPr lang="en-US" altLang="en-US" sz="100"/>
          </a:p>
          <a:p>
            <a:pPr marL="13335" indent="-635" algn="l" rtl="0" eaLnBrk="0">
              <a:lnSpc>
                <a:spcPct val="103000"/>
              </a:lnSpc>
            </a:pPr>
            <a:r>
              <a:rPr sz="1200" spc="5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续航提升：</a:t>
            </a:r>
            <a:r>
              <a:rPr sz="1200" spc="50">
                <a:solidFill>
                  <a:srgbClr val="595959">
                    <a:alpha val="100000"/>
                  </a:srgbClr>
                </a:solidFill>
                <a:latin typeface="微软雅黑"/>
                <a:ea typeface="微软雅黑"/>
                <a:cs typeface="微软雅黑"/>
              </a:rPr>
              <a:t> </a:t>
            </a:r>
            <a:r>
              <a:rPr sz="900" spc="50">
                <a:solidFill>
                  <a:srgbClr val="595959">
                    <a:alpha val="100000"/>
                  </a:srgbClr>
                </a:solidFill>
                <a:latin typeface="微软雅黑"/>
                <a:ea typeface="微软雅黑"/>
                <a:cs typeface="微软雅黑"/>
              </a:rPr>
              <a:t>随着电池、电机技术水</a:t>
            </a:r>
            <a:r>
              <a:rPr sz="900" spc="30">
                <a:solidFill>
                  <a:srgbClr val="595959">
                    <a:alpha val="100000"/>
                  </a:srgbClr>
                </a:solidFill>
                <a:latin typeface="微软雅黑"/>
                <a:ea typeface="微软雅黑"/>
                <a:cs typeface="微软雅黑"/>
              </a:rPr>
              <a:t>平</a:t>
            </a:r>
            <a:r>
              <a:rPr sz="900" spc="0">
                <a:solidFill>
                  <a:srgbClr val="595959">
                    <a:alpha val="100000"/>
                  </a:srgbClr>
                </a:solidFill>
                <a:latin typeface="微软雅黑"/>
                <a:ea typeface="微软雅黑"/>
                <a:cs typeface="微软雅黑"/>
              </a:rPr>
              <a:t>提 </a:t>
            </a:r>
            <a:r>
              <a:rPr sz="900" spc="40">
                <a:solidFill>
                  <a:srgbClr val="595959">
                    <a:alpha val="100000"/>
                  </a:srgbClr>
                </a:solidFill>
                <a:latin typeface="微软雅黑"/>
                <a:ea typeface="微软雅黑"/>
                <a:cs typeface="微软雅黑"/>
              </a:rPr>
              <a:t>升， 两轮电动车续航能力提高。  </a:t>
            </a:r>
            <a:r>
              <a:rPr sz="900" spc="30">
                <a:solidFill>
                  <a:srgbClr val="595959">
                    <a:alpha val="100000"/>
                  </a:srgbClr>
                </a:solidFill>
                <a:latin typeface="微软雅黑"/>
                <a:ea typeface="微软雅黑"/>
                <a:cs typeface="微软雅黑"/>
              </a:rPr>
              <a:t>此</a:t>
            </a:r>
            <a:r>
              <a:rPr sz="900" spc="0">
                <a:solidFill>
                  <a:srgbClr val="595959">
                    <a:alpha val="100000"/>
                  </a:srgbClr>
                </a:solidFill>
                <a:latin typeface="微软雅黑"/>
                <a:ea typeface="微软雅黑"/>
                <a:cs typeface="微软雅黑"/>
              </a:rPr>
              <a:t>外， 能 </a:t>
            </a:r>
            <a:r>
              <a:rPr sz="900" spc="100">
                <a:solidFill>
                  <a:srgbClr val="595959">
                    <a:alpha val="100000"/>
                  </a:srgbClr>
                </a:solidFill>
                <a:latin typeface="微软雅黑"/>
                <a:ea typeface="微软雅黑"/>
                <a:cs typeface="微软雅黑"/>
              </a:rPr>
              <a:t>力回收系统性能优化持续提高电动车续</a:t>
            </a:r>
            <a:r>
              <a:rPr sz="900" spc="80">
                <a:solidFill>
                  <a:srgbClr val="595959">
                    <a:alpha val="100000"/>
                  </a:srgbClr>
                </a:solidFill>
                <a:latin typeface="微软雅黑"/>
                <a:ea typeface="微软雅黑"/>
                <a:cs typeface="微软雅黑"/>
              </a:rPr>
              <a:t>航</a:t>
            </a:r>
            <a:r>
              <a:rPr sz="900" spc="0">
                <a:solidFill>
                  <a:srgbClr val="595959">
                    <a:alpha val="100000"/>
                  </a:srgbClr>
                </a:solidFill>
                <a:latin typeface="微软雅黑"/>
                <a:ea typeface="微软雅黑"/>
                <a:cs typeface="微软雅黑"/>
              </a:rPr>
              <a:t> </a:t>
            </a:r>
            <a:r>
              <a:rPr sz="900" spc="20">
                <a:solidFill>
                  <a:srgbClr val="595959">
                    <a:alpha val="100000"/>
                  </a:srgbClr>
                </a:solidFill>
                <a:latin typeface="微软雅黑"/>
                <a:ea typeface="微软雅黑"/>
                <a:cs typeface="微软雅黑"/>
              </a:rPr>
              <a:t>能力</a:t>
            </a:r>
            <a:r>
              <a:rPr sz="900" spc="0">
                <a:solidFill>
                  <a:srgbClr val="595959">
                    <a:alpha val="100000"/>
                  </a:srgbClr>
                </a:solidFill>
                <a:latin typeface="微软雅黑"/>
                <a:ea typeface="微软雅黑"/>
                <a:cs typeface="微软雅黑"/>
              </a:rPr>
              <a:t>。</a:t>
            </a:r>
            <a:endParaRPr lang="en-US" altLang="en-US" sz="900"/>
          </a:p>
        </p:txBody>
      </p:sp>
      <p:sp>
        <p:nvSpPr>
          <p:cNvPr id="759" name="textbox 759"/>
          <p:cNvSpPr/>
          <p:nvPr/>
        </p:nvSpPr>
        <p:spPr>
          <a:xfrm>
            <a:off x="691986" y="5574741"/>
            <a:ext cx="2355214" cy="4870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3970" indent="-1270" algn="l" rtl="0" eaLnBrk="0">
              <a:lnSpc>
                <a:spcPct val="101000"/>
              </a:lnSpc>
            </a:pPr>
            <a:r>
              <a:rPr sz="1200" spc="5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外观年轻化：</a:t>
            </a:r>
            <a:r>
              <a:rPr sz="1200" spc="50">
                <a:solidFill>
                  <a:srgbClr val="595959">
                    <a:alpha val="100000"/>
                  </a:srgbClr>
                </a:solidFill>
                <a:latin typeface="微软雅黑"/>
                <a:ea typeface="微软雅黑"/>
                <a:cs typeface="微软雅黑"/>
              </a:rPr>
              <a:t> </a:t>
            </a:r>
            <a:r>
              <a:rPr sz="900" spc="50">
                <a:solidFill>
                  <a:srgbClr val="595959">
                    <a:alpha val="100000"/>
                  </a:srgbClr>
                </a:solidFill>
                <a:latin typeface="微软雅黑"/>
                <a:ea typeface="微软雅黑"/>
                <a:cs typeface="微软雅黑"/>
              </a:rPr>
              <a:t>品牌产品外观设</a:t>
            </a:r>
            <a:r>
              <a:rPr sz="900" spc="30">
                <a:solidFill>
                  <a:srgbClr val="595959">
                    <a:alpha val="100000"/>
                  </a:srgbClr>
                </a:solidFill>
                <a:latin typeface="微软雅黑"/>
                <a:ea typeface="微软雅黑"/>
                <a:cs typeface="微软雅黑"/>
              </a:rPr>
              <a:t>计</a:t>
            </a:r>
            <a:r>
              <a:rPr sz="900" spc="0">
                <a:solidFill>
                  <a:srgbClr val="595959">
                    <a:alpha val="100000"/>
                  </a:srgbClr>
                </a:solidFill>
                <a:latin typeface="微软雅黑"/>
                <a:ea typeface="微软雅黑"/>
                <a:cs typeface="微软雅黑"/>
              </a:rPr>
              <a:t>更加鲜 </a:t>
            </a:r>
            <a:r>
              <a:rPr sz="900" spc="60">
                <a:solidFill>
                  <a:srgbClr val="595959">
                    <a:alpha val="100000"/>
                  </a:srgbClr>
                </a:solidFill>
                <a:latin typeface="微软雅黑"/>
                <a:ea typeface="微软雅黑"/>
                <a:cs typeface="微软雅黑"/>
              </a:rPr>
              <a:t>明、时尚、个性，更符合90、  95后两轮</a:t>
            </a:r>
            <a:r>
              <a:rPr sz="900" spc="20">
                <a:solidFill>
                  <a:srgbClr val="595959">
                    <a:alpha val="100000"/>
                  </a:srgbClr>
                </a:solidFill>
                <a:latin typeface="微软雅黑"/>
                <a:ea typeface="微软雅黑"/>
                <a:cs typeface="微软雅黑"/>
              </a:rPr>
              <a:t>电</a:t>
            </a:r>
            <a:r>
              <a:rPr sz="900" spc="0">
                <a:solidFill>
                  <a:srgbClr val="595959">
                    <a:alpha val="100000"/>
                  </a:srgbClr>
                </a:solidFill>
                <a:latin typeface="微软雅黑"/>
                <a:ea typeface="微软雅黑"/>
                <a:cs typeface="微软雅黑"/>
              </a:rPr>
              <a:t> </a:t>
            </a:r>
            <a:r>
              <a:rPr sz="900" spc="80">
                <a:solidFill>
                  <a:srgbClr val="595959">
                    <a:alpha val="100000"/>
                  </a:srgbClr>
                </a:solidFill>
                <a:latin typeface="微软雅黑"/>
                <a:ea typeface="微软雅黑"/>
                <a:cs typeface="微软雅黑"/>
              </a:rPr>
              <a:t>动车消费群体偏好</a:t>
            </a:r>
            <a:r>
              <a:rPr sz="900" spc="20">
                <a:solidFill>
                  <a:srgbClr val="595959">
                    <a:alpha val="100000"/>
                  </a:srgbClr>
                </a:solidFill>
                <a:latin typeface="微软雅黑"/>
                <a:ea typeface="微软雅黑"/>
                <a:cs typeface="微软雅黑"/>
              </a:rPr>
              <a:t>。</a:t>
            </a:r>
            <a:endParaRPr lang="en-US" altLang="en-US" sz="900"/>
          </a:p>
        </p:txBody>
      </p:sp>
      <p:sp>
        <p:nvSpPr>
          <p:cNvPr id="760" name="textbox 760"/>
          <p:cNvSpPr/>
          <p:nvPr/>
        </p:nvSpPr>
        <p:spPr>
          <a:xfrm>
            <a:off x="692825" y="4937251"/>
            <a:ext cx="2334895" cy="48768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indent="635" algn="l" rtl="0" eaLnBrk="0">
              <a:lnSpc>
                <a:spcPct val="101000"/>
              </a:lnSpc>
            </a:pPr>
            <a:r>
              <a:rPr sz="1200" spc="1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设计自主化：</a:t>
            </a:r>
            <a:r>
              <a:rPr sz="1200" spc="10">
                <a:solidFill>
                  <a:srgbClr val="595959">
                    <a:alpha val="100000"/>
                  </a:srgbClr>
                </a:solidFill>
                <a:latin typeface="微软雅黑"/>
                <a:ea typeface="微软雅黑"/>
                <a:cs typeface="微软雅黑"/>
              </a:rPr>
              <a:t> </a:t>
            </a:r>
            <a:r>
              <a:rPr sz="900" spc="10">
                <a:solidFill>
                  <a:srgbClr val="595959">
                    <a:alpha val="100000"/>
                  </a:srgbClr>
                </a:solidFill>
                <a:latin typeface="微软雅黑"/>
                <a:ea typeface="微软雅黑"/>
                <a:cs typeface="微软雅黑"/>
              </a:rPr>
              <a:t>品牌以独特的印记、  家</a:t>
            </a:r>
            <a:r>
              <a:rPr sz="900" spc="0">
                <a:solidFill>
                  <a:srgbClr val="595959">
                    <a:alpha val="100000"/>
                  </a:srgbClr>
                </a:solidFill>
                <a:latin typeface="微软雅黑"/>
                <a:ea typeface="微软雅黑"/>
                <a:cs typeface="微软雅黑"/>
              </a:rPr>
              <a:t>族 </a:t>
            </a:r>
            <a:r>
              <a:rPr sz="900" spc="80">
                <a:solidFill>
                  <a:srgbClr val="595959">
                    <a:alpha val="100000"/>
                  </a:srgbClr>
                </a:solidFill>
                <a:latin typeface="微软雅黑"/>
                <a:ea typeface="微软雅黑"/>
                <a:cs typeface="微软雅黑"/>
              </a:rPr>
              <a:t>式设计语音等塑造整体风格， 获得用户</a:t>
            </a:r>
            <a:r>
              <a:rPr sz="900" spc="70">
                <a:solidFill>
                  <a:srgbClr val="595959">
                    <a:alpha val="100000"/>
                  </a:srgbClr>
                </a:solidFill>
                <a:latin typeface="微软雅黑"/>
                <a:ea typeface="微软雅黑"/>
                <a:cs typeface="微软雅黑"/>
              </a:rPr>
              <a:t>青</a:t>
            </a:r>
            <a:r>
              <a:rPr sz="900" spc="0">
                <a:solidFill>
                  <a:srgbClr val="595959">
                    <a:alpha val="100000"/>
                  </a:srgbClr>
                </a:solidFill>
                <a:latin typeface="微软雅黑"/>
                <a:ea typeface="微软雅黑"/>
                <a:cs typeface="微软雅黑"/>
              </a:rPr>
              <a:t> </a:t>
            </a:r>
            <a:r>
              <a:rPr sz="900" spc="50">
                <a:solidFill>
                  <a:srgbClr val="595959">
                    <a:alpha val="100000"/>
                  </a:srgbClr>
                </a:solidFill>
                <a:latin typeface="微软雅黑"/>
                <a:ea typeface="微软雅黑"/>
                <a:cs typeface="微软雅黑"/>
              </a:rPr>
              <a:t>睐</a:t>
            </a:r>
            <a:r>
              <a:rPr sz="900" spc="30">
                <a:solidFill>
                  <a:srgbClr val="595959">
                    <a:alpha val="100000"/>
                  </a:srgbClr>
                </a:solidFill>
                <a:latin typeface="微软雅黑"/>
                <a:ea typeface="微软雅黑"/>
                <a:cs typeface="微软雅黑"/>
              </a:rPr>
              <a:t>。</a:t>
            </a:r>
            <a:endParaRPr lang="en-US" altLang="en-US" sz="900"/>
          </a:p>
        </p:txBody>
      </p:sp>
      <p:sp>
        <p:nvSpPr>
          <p:cNvPr id="761" name="textbox 761"/>
          <p:cNvSpPr/>
          <p:nvPr/>
        </p:nvSpPr>
        <p:spPr>
          <a:xfrm>
            <a:off x="3394385" y="4937861"/>
            <a:ext cx="2310129" cy="4870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00"/>
              </a:lnSpc>
            </a:pPr>
            <a:endParaRPr lang="en-US" altLang="en-US" sz="100"/>
          </a:p>
          <a:p>
            <a:pPr marL="12700" indent="0" algn="l" rtl="0" eaLnBrk="0">
              <a:lnSpc>
                <a:spcPct val="101000"/>
              </a:lnSpc>
            </a:pPr>
            <a:r>
              <a:rPr sz="1200" spc="5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感知智能：</a:t>
            </a:r>
            <a:r>
              <a:rPr sz="1200" spc="50">
                <a:solidFill>
                  <a:srgbClr val="595959">
                    <a:alpha val="100000"/>
                  </a:srgbClr>
                </a:solidFill>
                <a:latin typeface="微软雅黑"/>
                <a:ea typeface="微软雅黑"/>
                <a:cs typeface="微软雅黑"/>
              </a:rPr>
              <a:t> </a:t>
            </a:r>
            <a:r>
              <a:rPr sz="900" spc="50">
                <a:solidFill>
                  <a:srgbClr val="595959">
                    <a:alpha val="100000"/>
                  </a:srgbClr>
                </a:solidFill>
                <a:latin typeface="微软雅黑"/>
                <a:ea typeface="微软雅黑"/>
                <a:cs typeface="微软雅黑"/>
              </a:rPr>
              <a:t>基于传感器、通信技术</a:t>
            </a:r>
            <a:r>
              <a:rPr sz="900" spc="30">
                <a:solidFill>
                  <a:srgbClr val="595959">
                    <a:alpha val="100000"/>
                  </a:srgbClr>
                </a:solidFill>
                <a:latin typeface="微软雅黑"/>
                <a:ea typeface="微软雅黑"/>
                <a:cs typeface="微软雅黑"/>
              </a:rPr>
              <a:t>等</a:t>
            </a:r>
            <a:r>
              <a:rPr sz="900" spc="0">
                <a:solidFill>
                  <a:srgbClr val="595959">
                    <a:alpha val="100000"/>
                  </a:srgbClr>
                </a:solidFill>
                <a:latin typeface="微软雅黑"/>
                <a:ea typeface="微软雅黑"/>
                <a:cs typeface="微软雅黑"/>
              </a:rPr>
              <a:t>打 </a:t>
            </a:r>
            <a:r>
              <a:rPr sz="900" spc="100">
                <a:solidFill>
                  <a:srgbClr val="595959">
                    <a:alpha val="100000"/>
                  </a:srgbClr>
                </a:solidFill>
                <a:latin typeface="微软雅黑"/>
                <a:ea typeface="微软雅黑"/>
                <a:cs typeface="微软雅黑"/>
              </a:rPr>
              <a:t>造车辆智能感知系统，实现无接触或接</a:t>
            </a:r>
            <a:r>
              <a:rPr sz="900" spc="80">
                <a:solidFill>
                  <a:srgbClr val="595959">
                    <a:alpha val="100000"/>
                  </a:srgbClr>
                </a:solidFill>
                <a:latin typeface="微软雅黑"/>
                <a:ea typeface="微软雅黑"/>
                <a:cs typeface="微软雅黑"/>
              </a:rPr>
              <a:t>触</a:t>
            </a:r>
            <a:r>
              <a:rPr sz="900" spc="0">
                <a:solidFill>
                  <a:srgbClr val="595959">
                    <a:alpha val="100000"/>
                  </a:srgbClr>
                </a:solidFill>
                <a:latin typeface="微软雅黑"/>
                <a:ea typeface="微软雅黑"/>
                <a:cs typeface="微软雅黑"/>
              </a:rPr>
              <a:t> </a:t>
            </a:r>
            <a:r>
              <a:rPr sz="900" spc="70">
                <a:solidFill>
                  <a:srgbClr val="595959">
                    <a:alpha val="100000"/>
                  </a:srgbClr>
                </a:solidFill>
                <a:latin typeface="微软雅黑"/>
                <a:ea typeface="微软雅黑"/>
                <a:cs typeface="微软雅黑"/>
              </a:rPr>
              <a:t>式智能感知 ，启、停、防盗等</a:t>
            </a:r>
            <a:r>
              <a:rPr sz="900" spc="40">
                <a:solidFill>
                  <a:srgbClr val="595959">
                    <a:alpha val="100000"/>
                  </a:srgbClr>
                </a:solidFill>
                <a:latin typeface="微软雅黑"/>
                <a:ea typeface="微软雅黑"/>
                <a:cs typeface="微软雅黑"/>
              </a:rPr>
              <a:t>。</a:t>
            </a:r>
            <a:endParaRPr lang="en-US" altLang="en-US" sz="900"/>
          </a:p>
        </p:txBody>
      </p:sp>
      <p:sp>
        <p:nvSpPr>
          <p:cNvPr id="762" name="textbox 762"/>
          <p:cNvSpPr/>
          <p:nvPr/>
        </p:nvSpPr>
        <p:spPr>
          <a:xfrm>
            <a:off x="6096581" y="5727141"/>
            <a:ext cx="2310129" cy="4870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indent="0" algn="l" rtl="0" eaLnBrk="0">
              <a:lnSpc>
                <a:spcPct val="101000"/>
              </a:lnSpc>
            </a:pPr>
            <a:r>
              <a:rPr sz="1200" spc="4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极端环境性能：</a:t>
            </a:r>
            <a:r>
              <a:rPr sz="1200" spc="40">
                <a:solidFill>
                  <a:srgbClr val="595959">
                    <a:alpha val="100000"/>
                  </a:srgbClr>
                </a:solidFill>
                <a:latin typeface="微软雅黑"/>
                <a:ea typeface="微软雅黑"/>
                <a:cs typeface="微软雅黑"/>
              </a:rPr>
              <a:t> </a:t>
            </a:r>
            <a:r>
              <a:rPr sz="900" spc="40">
                <a:solidFill>
                  <a:srgbClr val="595959">
                    <a:alpha val="100000"/>
                  </a:srgbClr>
                </a:solidFill>
                <a:latin typeface="微软雅黑"/>
                <a:ea typeface="微软雅黑"/>
                <a:cs typeface="微软雅黑"/>
              </a:rPr>
              <a:t>材料、工艺</a:t>
            </a:r>
            <a:r>
              <a:rPr sz="900" spc="10">
                <a:solidFill>
                  <a:srgbClr val="595959">
                    <a:alpha val="100000"/>
                  </a:srgbClr>
                </a:solidFill>
                <a:latin typeface="微软雅黑"/>
                <a:ea typeface="微软雅黑"/>
                <a:cs typeface="微软雅黑"/>
              </a:rPr>
              <a:t>升</a:t>
            </a:r>
            <a:r>
              <a:rPr sz="900" spc="0">
                <a:solidFill>
                  <a:srgbClr val="595959">
                    <a:alpha val="100000"/>
                  </a:srgbClr>
                </a:solidFill>
                <a:latin typeface="微软雅黑"/>
                <a:ea typeface="微软雅黑"/>
                <a:cs typeface="微软雅黑"/>
              </a:rPr>
              <a:t>级使两   </a:t>
            </a:r>
            <a:r>
              <a:rPr sz="900" spc="100">
                <a:solidFill>
                  <a:srgbClr val="595959">
                    <a:alpha val="100000"/>
                  </a:srgbClr>
                </a:solidFill>
                <a:latin typeface="微软雅黑"/>
                <a:ea typeface="微软雅黑"/>
                <a:cs typeface="微软雅黑"/>
              </a:rPr>
              <a:t>轮电动车产品在低温环境下仍然保持较</a:t>
            </a:r>
            <a:r>
              <a:rPr sz="900" spc="80">
                <a:solidFill>
                  <a:srgbClr val="595959">
                    <a:alpha val="100000"/>
                  </a:srgbClr>
                </a:solidFill>
                <a:latin typeface="微软雅黑"/>
                <a:ea typeface="微软雅黑"/>
                <a:cs typeface="微软雅黑"/>
              </a:rPr>
              <a:t>佳</a:t>
            </a:r>
            <a:r>
              <a:rPr sz="900" spc="0">
                <a:solidFill>
                  <a:srgbClr val="595959">
                    <a:alpha val="100000"/>
                  </a:srgbClr>
                </a:solidFill>
                <a:latin typeface="微软雅黑"/>
                <a:ea typeface="微软雅黑"/>
                <a:cs typeface="微软雅黑"/>
              </a:rPr>
              <a:t> </a:t>
            </a:r>
            <a:r>
              <a:rPr sz="900" spc="50">
                <a:solidFill>
                  <a:srgbClr val="595959">
                    <a:alpha val="100000"/>
                  </a:srgbClr>
                </a:solidFill>
                <a:latin typeface="微软雅黑"/>
                <a:ea typeface="微软雅黑"/>
                <a:cs typeface="微软雅黑"/>
              </a:rPr>
              <a:t>的性能</a:t>
            </a:r>
            <a:r>
              <a:rPr sz="900" spc="10">
                <a:solidFill>
                  <a:srgbClr val="595959">
                    <a:alpha val="100000"/>
                  </a:srgbClr>
                </a:solidFill>
                <a:latin typeface="微软雅黑"/>
                <a:ea typeface="微软雅黑"/>
                <a:cs typeface="微软雅黑"/>
              </a:rPr>
              <a:t>。</a:t>
            </a:r>
            <a:endParaRPr lang="en-US" altLang="en-US" sz="900"/>
          </a:p>
        </p:txBody>
      </p:sp>
      <p:sp>
        <p:nvSpPr>
          <p:cNvPr id="763" name="textbox 763"/>
          <p:cNvSpPr/>
          <p:nvPr/>
        </p:nvSpPr>
        <p:spPr>
          <a:xfrm>
            <a:off x="612179" y="4516022"/>
            <a:ext cx="2515870" cy="341629"/>
          </a:xfrm>
          <a:prstGeom prst="rect">
            <a:avLst/>
          </a:prstGeom>
          <a:solidFill>
            <a:srgbClr val="B2D234"/>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6000"/>
              </a:lnSpc>
            </a:pPr>
            <a:endParaRPr lang="en-US" altLang="en-US" sz="400"/>
          </a:p>
          <a:p>
            <a:pPr marL="815975" algn="l" rtl="0" eaLnBrk="0">
              <a:lnSpc>
                <a:spcPct val="96000"/>
              </a:lnSpc>
              <a:spcBef>
                <a:spcPts val="5"/>
              </a:spcBef>
            </a:pPr>
            <a:r>
              <a:rPr sz="1300" spc="10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设计自主</a:t>
            </a:r>
            <a:r>
              <a:rPr sz="1300" spc="7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化</a:t>
            </a:r>
            <a:endParaRPr lang="en-US" altLang="en-US" sz="1300"/>
          </a:p>
        </p:txBody>
      </p:sp>
      <p:sp>
        <p:nvSpPr>
          <p:cNvPr id="764" name="textbox 764"/>
          <p:cNvSpPr/>
          <p:nvPr/>
        </p:nvSpPr>
        <p:spPr>
          <a:xfrm>
            <a:off x="6016064" y="4516022"/>
            <a:ext cx="2515870" cy="341629"/>
          </a:xfrm>
          <a:prstGeom prst="rect">
            <a:avLst/>
          </a:prstGeom>
          <a:solidFill>
            <a:srgbClr val="65AF45"/>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9000"/>
              </a:lnSpc>
            </a:pPr>
            <a:endParaRPr lang="en-US" altLang="en-US" sz="400"/>
          </a:p>
          <a:p>
            <a:pPr marL="905510" algn="l" rtl="0" eaLnBrk="0">
              <a:lnSpc>
                <a:spcPct val="95000"/>
              </a:lnSpc>
              <a:spcBef>
                <a:spcPct val="0"/>
              </a:spcBef>
            </a:pPr>
            <a:r>
              <a:rPr sz="1300" spc="10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性能增</a:t>
            </a:r>
            <a:r>
              <a:rPr sz="1300" spc="7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进</a:t>
            </a:r>
            <a:endParaRPr lang="en-US" altLang="en-US" sz="1300"/>
          </a:p>
        </p:txBody>
      </p:sp>
      <p:sp>
        <p:nvSpPr>
          <p:cNvPr id="765" name="textbox 765"/>
          <p:cNvSpPr/>
          <p:nvPr/>
        </p:nvSpPr>
        <p:spPr>
          <a:xfrm>
            <a:off x="3320267" y="4516022"/>
            <a:ext cx="2515870" cy="341629"/>
          </a:xfrm>
          <a:prstGeom prst="rect">
            <a:avLst/>
          </a:prstGeom>
          <a:solidFill>
            <a:srgbClr val="8BC53F"/>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8000"/>
              </a:lnSpc>
            </a:pPr>
            <a:endParaRPr lang="en-US" altLang="en-US" sz="400"/>
          </a:p>
          <a:p>
            <a:pPr marL="815340" algn="l" rtl="0" eaLnBrk="0">
              <a:lnSpc>
                <a:spcPct val="96000"/>
              </a:lnSpc>
              <a:spcBef>
                <a:spcPct val="0"/>
              </a:spcBef>
            </a:pPr>
            <a:r>
              <a:rPr sz="1300" spc="10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产品智能</a:t>
            </a:r>
            <a:r>
              <a:rPr sz="1300" spc="8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化</a:t>
            </a:r>
            <a:endParaRPr lang="en-US" altLang="en-US" sz="1300"/>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6" name="textbox 776"/>
          <p:cNvSpPr/>
          <p:nvPr/>
        </p:nvSpPr>
        <p:spPr>
          <a:xfrm>
            <a:off x="527806" y="1108049"/>
            <a:ext cx="8122284" cy="23463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31115" algn="l" rtl="0" eaLnBrk="0">
              <a:lnSpc>
                <a:spcPct val="90000"/>
              </a:lnSpc>
            </a:pPr>
            <a:r>
              <a:rPr sz="2400" spc="-10">
                <a:solidFill>
                  <a:srgbClr val="595959">
                    <a:alpha val="100000"/>
                  </a:srgbClr>
                </a:solidFill>
                <a:latin typeface="微软雅黑"/>
                <a:ea typeface="微软雅黑"/>
                <a:cs typeface="微软雅黑"/>
              </a:rPr>
              <a:t>电池成本占比逐渐下降，智能化模</a:t>
            </a:r>
            <a:r>
              <a:rPr sz="2400" spc="0">
                <a:solidFill>
                  <a:srgbClr val="595959">
                    <a:alpha val="100000"/>
                  </a:srgbClr>
                </a:solidFill>
                <a:latin typeface="微软雅黑"/>
                <a:ea typeface="微软雅黑"/>
                <a:cs typeface="微软雅黑"/>
              </a:rPr>
              <a:t>块成本占比增加</a:t>
            </a:r>
            <a:endParaRPr lang="en-US" altLang="en-US" sz="2400"/>
          </a:p>
          <a:p>
            <a:pPr marL="12700" indent="2540" algn="l" rtl="0" eaLnBrk="0">
              <a:lnSpc>
                <a:spcPct val="119000"/>
              </a:lnSpc>
              <a:spcBef>
                <a:spcPts val="1010"/>
              </a:spcBef>
            </a:pPr>
            <a:r>
              <a:rPr sz="1200" spc="-20">
                <a:solidFill>
                  <a:srgbClr val="595959">
                    <a:alpha val="100000"/>
                  </a:srgbClr>
                </a:solidFill>
                <a:latin typeface="微软雅黑"/>
                <a:ea typeface="微软雅黑"/>
                <a:cs typeface="微软雅黑"/>
              </a:rPr>
              <a:t>两轮电动车的成本构成中占比最大的部分是电池， 其中， 铅酸电池价格长期以来维</a:t>
            </a:r>
            <a:r>
              <a:rPr sz="1200" spc="0">
                <a:solidFill>
                  <a:srgbClr val="595959">
                    <a:alpha val="100000"/>
                  </a:srgbClr>
                </a:solidFill>
                <a:latin typeface="微软雅黑"/>
                <a:ea typeface="微软雅黑"/>
                <a:cs typeface="微软雅黑"/>
              </a:rPr>
              <a:t>持在400元左右，其价差主要来自于上 </a:t>
            </a:r>
            <a:r>
              <a:rPr sz="1200" spc="-40">
                <a:solidFill>
                  <a:srgbClr val="595959">
                    <a:alpha val="100000"/>
                  </a:srgbClr>
                </a:solidFill>
                <a:latin typeface="微软雅黑"/>
                <a:ea typeface="微软雅黑"/>
                <a:cs typeface="微软雅黑"/>
              </a:rPr>
              <a:t>游原材料价格的涨跌 ；锂离子电池方面， 2021年锂离子电池成本已下降至千元左右。  由此， 随着电动车锂电化</a:t>
            </a:r>
            <a:r>
              <a:rPr sz="1200" spc="0">
                <a:solidFill>
                  <a:srgbClr val="595959">
                    <a:alpha val="100000"/>
                  </a:srgbClr>
                </a:solidFill>
                <a:latin typeface="微软雅黑"/>
                <a:ea typeface="微软雅黑"/>
                <a:cs typeface="微软雅黑"/>
              </a:rPr>
              <a:t>、品质化、 </a:t>
            </a:r>
            <a:r>
              <a:rPr sz="1200" spc="-20">
                <a:solidFill>
                  <a:srgbClr val="595959">
                    <a:alpha val="100000"/>
                  </a:srgbClr>
                </a:solidFill>
                <a:latin typeface="微软雅黑"/>
                <a:ea typeface="微软雅黑"/>
                <a:cs typeface="微软雅黑"/>
              </a:rPr>
              <a:t>性能化、轻量化发展，两轮电动车在电池、电机、车架等方面的成本占比增加。同时</a:t>
            </a:r>
            <a:r>
              <a:rPr sz="1200" spc="0">
                <a:solidFill>
                  <a:srgbClr val="595959">
                    <a:alpha val="100000"/>
                  </a:srgbClr>
                </a:solidFill>
                <a:latin typeface="微软雅黑"/>
                <a:ea typeface="微软雅黑"/>
                <a:cs typeface="微软雅黑"/>
              </a:rPr>
              <a:t>， 随着锂离子电池成本的下降 ，两轮 </a:t>
            </a:r>
            <a:r>
              <a:rPr sz="1200" spc="-10">
                <a:solidFill>
                  <a:srgbClr val="595959">
                    <a:alpha val="100000"/>
                  </a:srgbClr>
                </a:solidFill>
                <a:latin typeface="微软雅黑"/>
                <a:ea typeface="微软雅黑"/>
                <a:cs typeface="微软雅黑"/>
              </a:rPr>
              <a:t>电</a:t>
            </a:r>
            <a:r>
              <a:rPr sz="1200" spc="0">
                <a:solidFill>
                  <a:srgbClr val="595959">
                    <a:alpha val="100000"/>
                  </a:srgbClr>
                </a:solidFill>
                <a:latin typeface="微软雅黑"/>
                <a:ea typeface="微软雅黑"/>
                <a:cs typeface="微软雅黑"/>
              </a:rPr>
              <a:t>动车的电池成本占比缩减；在智能化发展推动下，两轮电动车智能模块，如：智能中控、智能防盗、液晶仪表、传感器 </a:t>
            </a:r>
            <a:r>
              <a:rPr sz="1200" spc="-20">
                <a:solidFill>
                  <a:srgbClr val="595959">
                    <a:alpha val="100000"/>
                  </a:srgbClr>
                </a:solidFill>
                <a:latin typeface="微软雅黑"/>
                <a:ea typeface="微软雅黑"/>
                <a:cs typeface="微软雅黑"/>
              </a:rPr>
              <a:t>等方面的成本占比提高</a:t>
            </a:r>
            <a:r>
              <a:rPr sz="1200" spc="0">
                <a:solidFill>
                  <a:srgbClr val="595959">
                    <a:alpha val="100000"/>
                  </a:srgbClr>
                </a:solidFill>
                <a:latin typeface="微软雅黑"/>
                <a:ea typeface="微软雅黑"/>
                <a:cs typeface="微软雅黑"/>
              </a:rPr>
              <a:t>。</a:t>
            </a:r>
            <a:endParaRPr lang="en-US" altLang="en-US" sz="1200"/>
          </a:p>
          <a:p>
            <a:pPr algn="l" rtl="0" eaLnBrk="0">
              <a:lnSpc>
                <a:spcPct val="131000"/>
              </a:lnSpc>
            </a:pPr>
            <a:endParaRPr lang="en-US" altLang="en-US" sz="1000"/>
          </a:p>
          <a:p>
            <a:pPr marL="2510155" algn="l" rtl="0" eaLnBrk="0">
              <a:lnSpc>
                <a:spcPts val="1655"/>
              </a:lnSpc>
              <a:spcBef>
                <a:spcPts val="400"/>
              </a:spcBef>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2017-2021年中国两轮电动车电池</a:t>
            </a:r>
            <a:r>
              <a:rPr sz="1300" spc="7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成</a:t>
            </a:r>
            <a:r>
              <a:rPr sz="1300" spc="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本</a:t>
            </a:r>
            <a:endParaRPr lang="en-US" altLang="en-US" sz="1300"/>
          </a:p>
          <a:p>
            <a:pPr algn="l" rtl="0" eaLnBrk="0">
              <a:lnSpc>
                <a:spcPct val="100000"/>
              </a:lnSpc>
            </a:pPr>
            <a:endParaRPr lang="en-US" altLang="en-US" sz="1000"/>
          </a:p>
          <a:p>
            <a:pPr algn="l" rtl="0" eaLnBrk="0">
              <a:lnSpc>
                <a:spcPct val="115000"/>
              </a:lnSpc>
            </a:pPr>
            <a:endParaRPr lang="en-US" altLang="en-US" sz="200"/>
          </a:p>
          <a:p>
            <a:pPr marL="1503680" algn="l" rtl="0" eaLnBrk="0">
              <a:lnSpc>
                <a:spcPct val="92000"/>
              </a:lnSpc>
            </a:pPr>
            <a:r>
              <a:rPr sz="900" spc="40">
                <a:solidFill>
                  <a:srgbClr val="595959">
                    <a:alpha val="100000"/>
                  </a:srgbClr>
                </a:solidFill>
                <a:latin typeface="微软雅黑"/>
                <a:ea typeface="微软雅黑"/>
                <a:cs typeface="微软雅黑"/>
              </a:rPr>
              <a:t>180</a:t>
            </a:r>
            <a:r>
              <a:rPr sz="900" spc="20">
                <a:solidFill>
                  <a:srgbClr val="595959">
                    <a:alpha val="100000"/>
                  </a:srgbClr>
                </a:solidFill>
                <a:latin typeface="微软雅黑"/>
                <a:ea typeface="微软雅黑"/>
                <a:cs typeface="微软雅黑"/>
              </a:rPr>
              <a:t>0</a:t>
            </a:r>
            <a:endParaRPr lang="en-US" altLang="en-US" sz="900"/>
          </a:p>
        </p:txBody>
      </p:sp>
      <p:grpSp>
        <p:nvGrpSpPr>
          <p:cNvPr id="118" name="group 118"/>
          <p:cNvGrpSpPr/>
          <p:nvPr/>
        </p:nvGrpSpPr>
        <p:grpSpPr>
          <a:xfrm rot="21600000">
            <a:off x="1831975" y="3523488"/>
            <a:ext cx="5480050" cy="2019285"/>
            <a:chExt cx="5480050" cy="2019285"/>
          </a:xfrm>
        </p:grpSpPr>
        <p:pic>
          <p:nvPicPr>
            <p:cNvPr id="777" name="picture 777"/>
            <p:cNvPicPr>
              <a:picLocks noChangeAspect="1"/>
            </p:cNvPicPr>
            <p:nvPr/>
          </p:nvPicPr>
          <p:blipFill>
            <a:blip r:embed="rId2"/>
            <a:stretch>
              <a:fillRect/>
            </a:stretch>
          </p:blipFill>
          <p:spPr>
            <a:xfrm rot="21600000">
              <a:off x="127889" y="0"/>
              <a:ext cx="5224271" cy="2017697"/>
            </a:xfrm>
            <a:prstGeom prst="rect">
              <a:avLst/>
            </a:prstGeom>
          </p:spPr>
        </p:pic>
        <p:sp>
          <p:nvSpPr>
            <p:cNvPr id="778" name="textbox 778"/>
            <p:cNvSpPr/>
            <p:nvPr/>
          </p:nvSpPr>
          <p:spPr>
            <a:xfrm>
              <a:off x="1282748" y="227583"/>
              <a:ext cx="3984625" cy="12731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2700" algn="l" rtl="0" eaLnBrk="0">
                <a:lnSpc>
                  <a:spcPct val="82000"/>
                </a:lnSpc>
              </a:pPr>
              <a:r>
                <a:rPr sz="900" spc="40">
                  <a:solidFill>
                    <a:srgbClr val="595959">
                      <a:alpha val="100000"/>
                    </a:srgbClr>
                  </a:solidFill>
                  <a:latin typeface="微软雅黑"/>
                  <a:ea typeface="微软雅黑"/>
                  <a:cs typeface="微软雅黑"/>
                </a:rPr>
                <a:t>140</a:t>
              </a:r>
              <a:r>
                <a:rPr sz="900" spc="20">
                  <a:solidFill>
                    <a:srgbClr val="595959">
                      <a:alpha val="100000"/>
                    </a:srgbClr>
                  </a:solidFill>
                  <a:latin typeface="微软雅黑"/>
                  <a:ea typeface="微软雅黑"/>
                  <a:cs typeface="微软雅黑"/>
                </a:rPr>
                <a:t>0</a:t>
              </a:r>
              <a:endParaRPr lang="en-US" altLang="en-US" sz="900"/>
            </a:p>
            <a:p>
              <a:pPr marL="1108710" algn="l" rtl="0" eaLnBrk="0">
                <a:lnSpc>
                  <a:spcPct val="91000"/>
                </a:lnSpc>
                <a:spcBef>
                  <a:spcPts val="5"/>
                </a:spcBef>
              </a:pPr>
              <a:r>
                <a:rPr sz="900" spc="40">
                  <a:solidFill>
                    <a:srgbClr val="595959">
                      <a:alpha val="100000"/>
                    </a:srgbClr>
                  </a:solidFill>
                  <a:latin typeface="微软雅黑"/>
                  <a:ea typeface="微软雅黑"/>
                  <a:cs typeface="微软雅黑"/>
                </a:rPr>
                <a:t>130</a:t>
              </a:r>
              <a:r>
                <a:rPr sz="900" spc="20">
                  <a:solidFill>
                    <a:srgbClr val="595959">
                      <a:alpha val="100000"/>
                    </a:srgbClr>
                  </a:solidFill>
                  <a:latin typeface="微软雅黑"/>
                  <a:ea typeface="微软雅黑"/>
                  <a:cs typeface="微软雅黑"/>
                </a:rPr>
                <a:t>0</a:t>
              </a:r>
              <a:endParaRPr lang="en-US" altLang="en-US" sz="900"/>
            </a:p>
            <a:p>
              <a:pPr marL="2204720" algn="l" rtl="0" eaLnBrk="0">
                <a:lnSpc>
                  <a:spcPct val="82000"/>
                </a:lnSpc>
                <a:spcBef>
                  <a:spcPts val="335"/>
                </a:spcBef>
              </a:pPr>
              <a:r>
                <a:rPr sz="900" spc="40">
                  <a:solidFill>
                    <a:srgbClr val="595959">
                      <a:alpha val="100000"/>
                    </a:srgbClr>
                  </a:solidFill>
                  <a:latin typeface="微软雅黑"/>
                  <a:ea typeface="微软雅黑"/>
                  <a:cs typeface="微软雅黑"/>
                </a:rPr>
                <a:t>115</a:t>
              </a:r>
              <a:r>
                <a:rPr sz="900" spc="20">
                  <a:solidFill>
                    <a:srgbClr val="595959">
                      <a:alpha val="100000"/>
                    </a:srgbClr>
                  </a:solidFill>
                  <a:latin typeface="微软雅黑"/>
                  <a:ea typeface="微软雅黑"/>
                  <a:cs typeface="微软雅黑"/>
                </a:rPr>
                <a:t>0</a:t>
              </a:r>
              <a:endParaRPr lang="en-US" altLang="en-US" sz="900"/>
            </a:p>
            <a:p>
              <a:pPr marL="3300730" algn="l" rtl="0" eaLnBrk="0">
                <a:lnSpc>
                  <a:spcPct val="91000"/>
                </a:lnSpc>
                <a:spcBef>
                  <a:spcPts val="5"/>
                </a:spcBef>
              </a:pPr>
              <a:r>
                <a:rPr sz="900" spc="40">
                  <a:solidFill>
                    <a:srgbClr val="595959">
                      <a:alpha val="100000"/>
                    </a:srgbClr>
                  </a:solidFill>
                  <a:latin typeface="微软雅黑"/>
                  <a:ea typeface="微软雅黑"/>
                  <a:cs typeface="微软雅黑"/>
                </a:rPr>
                <a:t>105</a:t>
              </a:r>
              <a:r>
                <a:rPr sz="900" spc="20">
                  <a:solidFill>
                    <a:srgbClr val="595959">
                      <a:alpha val="100000"/>
                    </a:srgbClr>
                  </a:solidFill>
                  <a:latin typeface="微软雅黑"/>
                  <a:ea typeface="微软雅黑"/>
                  <a:cs typeface="微软雅黑"/>
                </a:rPr>
                <a:t>0</a:t>
              </a:r>
              <a:endParaRPr lang="en-US" altLang="en-US" sz="900"/>
            </a:p>
            <a:p>
              <a:pPr algn="l" rtl="0" eaLnBrk="0">
                <a:lnSpc>
                  <a:spcPct val="124000"/>
                </a:lnSpc>
              </a:pPr>
              <a:endParaRPr lang="en-US" altLang="en-US" sz="1000"/>
            </a:p>
            <a:p>
              <a:pPr algn="l" rtl="0" eaLnBrk="0">
                <a:lnSpc>
                  <a:spcPct val="124000"/>
                </a:lnSpc>
              </a:pPr>
              <a:endParaRPr lang="en-US" altLang="en-US" sz="1000"/>
            </a:p>
            <a:p>
              <a:pPr algn="l" rtl="0" eaLnBrk="0">
                <a:lnSpc>
                  <a:spcPct val="125000"/>
                </a:lnSpc>
              </a:pPr>
              <a:endParaRPr lang="en-US" altLang="en-US" sz="1000"/>
            </a:p>
            <a:p>
              <a:pPr algn="l" rtl="0" eaLnBrk="0">
                <a:lnSpc>
                  <a:spcPct val="115000"/>
                </a:lnSpc>
              </a:pPr>
              <a:endParaRPr lang="en-US" altLang="en-US" sz="200"/>
            </a:p>
            <a:p>
              <a:pPr algn="r" rtl="0" eaLnBrk="0">
                <a:lnSpc>
                  <a:spcPct val="91000"/>
                </a:lnSpc>
                <a:spcBef>
                  <a:spcPct val="0"/>
                </a:spcBef>
              </a:pPr>
              <a:r>
                <a:rPr sz="900" spc="60">
                  <a:solidFill>
                    <a:srgbClr val="595959">
                      <a:alpha val="100000"/>
                    </a:srgbClr>
                  </a:solidFill>
                  <a:latin typeface="微软雅黑"/>
                  <a:ea typeface="微软雅黑"/>
                  <a:cs typeface="微软雅黑"/>
                </a:rPr>
                <a:t>40</a:t>
              </a:r>
              <a:r>
                <a:rPr sz="900" spc="40">
                  <a:solidFill>
                    <a:srgbClr val="595959">
                      <a:alpha val="100000"/>
                    </a:srgbClr>
                  </a:solidFill>
                  <a:latin typeface="微软雅黑"/>
                  <a:ea typeface="微软雅黑"/>
                  <a:cs typeface="微软雅黑"/>
                </a:rPr>
                <a:t>0</a:t>
              </a:r>
              <a:endParaRPr lang="en-US" altLang="en-US" sz="900"/>
            </a:p>
          </p:txBody>
        </p:sp>
        <p:sp>
          <p:nvSpPr>
            <p:cNvPr id="779" name="path"/>
            <p:cNvSpPr/>
            <p:nvPr/>
          </p:nvSpPr>
          <p:spPr>
            <a:xfrm>
              <a:off x="0" y="2016109"/>
              <a:ext cx="5480050" cy="3175"/>
            </a:xfrm>
            <a:custGeom>
              <a:rect l="0" t="0" r="0" b="0"/>
              <a:pathLst>
                <a:path w="8630" h="5">
                  <a:moveTo>
                    <a:pt x="0" y="2"/>
                  </a:moveTo>
                  <a:lnTo>
                    <a:pt x="8630" y="2"/>
                  </a:lnTo>
                </a:path>
              </a:pathLst>
            </a:custGeom>
            <a:noFill/>
            <a:ln w="3175" cap="flat">
              <a:solidFill>
                <a:srgbClr val="595959">
                  <a:alpha val="100000"/>
                </a:srgbClr>
              </a:solidFill>
              <a:prstDash val="solid"/>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783" name="textbox 783"/>
          <p:cNvSpPr/>
          <p:nvPr/>
        </p:nvSpPr>
        <p:spPr>
          <a:xfrm>
            <a:off x="536900" y="552398"/>
            <a:ext cx="4485640" cy="4616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2000"/>
              </a:lnSpc>
            </a:pPr>
            <a:endParaRPr lang="en-US" altLang="en-US" sz="100"/>
          </a:p>
          <a:p>
            <a:pPr marL="12700" algn="l" rtl="0" eaLnBrk="0">
              <a:lnSpc>
                <a:spcPct val="92000"/>
              </a:lnSpc>
            </a:pPr>
            <a:r>
              <a:rPr sz="3100" spc="100">
                <a:solidFill>
                  <a:srgbClr val="8BC53F">
                    <a:alpha val="100000"/>
                  </a:srgbClr>
                </a:solidFill>
                <a:latin typeface="微软雅黑"/>
                <a:ea typeface="微软雅黑"/>
                <a:cs typeface="微软雅黑"/>
              </a:rPr>
              <a:t>两轮电动车产品发展特</a:t>
            </a:r>
            <a:r>
              <a:rPr sz="3100" spc="20">
                <a:solidFill>
                  <a:srgbClr val="8BC53F">
                    <a:alpha val="100000"/>
                  </a:srgbClr>
                </a:solidFill>
                <a:latin typeface="微软雅黑"/>
                <a:ea typeface="微软雅黑"/>
                <a:cs typeface="微软雅黑"/>
              </a:rPr>
              <a:t>征</a:t>
            </a:r>
            <a:endParaRPr lang="en-US" altLang="en-US" sz="3100"/>
          </a:p>
        </p:txBody>
      </p:sp>
      <p:sp>
        <p:nvSpPr>
          <p:cNvPr id="785" name="textbox 785"/>
          <p:cNvSpPr/>
          <p:nvPr/>
        </p:nvSpPr>
        <p:spPr>
          <a:xfrm>
            <a:off x="3320921" y="5659119"/>
            <a:ext cx="2513964" cy="4337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2000"/>
              </a:lnSpc>
            </a:pPr>
            <a:r>
              <a:rPr sz="900" spc="20">
                <a:solidFill>
                  <a:srgbClr val="595959">
                    <a:alpha val="100000"/>
                  </a:srgbClr>
                </a:solidFill>
                <a:latin typeface="微软雅黑"/>
                <a:ea typeface="微软雅黑"/>
                <a:cs typeface="微软雅黑"/>
              </a:rPr>
              <a:t>2018                       2019                   </a:t>
            </a:r>
            <a:r>
              <a:rPr sz="900" spc="1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   2020</a:t>
            </a:r>
            <a:endParaRPr lang="en-US" altLang="en-US" sz="900"/>
          </a:p>
          <a:p>
            <a:pPr algn="l" rtl="0" eaLnBrk="0">
              <a:lnSpc>
                <a:spcPct val="110000"/>
              </a:lnSpc>
            </a:pPr>
            <a:endParaRPr lang="en-US" altLang="en-US" sz="700"/>
          </a:p>
          <a:p>
            <a:pPr marL="196850" algn="l" rtl="0" eaLnBrk="0">
              <a:lnSpc>
                <a:spcPts val="1290"/>
              </a:lnSpc>
              <a:spcBef>
                <a:spcPts val="5"/>
              </a:spcBef>
              <a:tabLst>
                <a:tab pos="229870"/>
              </a:tabLst>
            </a:pPr>
            <a:r>
              <a:rPr sz="900" spc="0">
                <a:solidFill>
                  <a:srgbClr val="595959">
                    <a:alpha val="100000"/>
                  </a:srgbClr>
                </a:solidFill>
                <a:latin typeface="微软雅黑"/>
                <a:ea typeface="微软雅黑"/>
                <a:cs typeface="微软雅黑"/>
              </a:rPr>
              <a:t>	</a:t>
            </a:r>
            <a:r>
              <a:rPr sz="900" spc="130">
                <a:solidFill>
                  <a:srgbClr val="595959">
                    <a:alpha val="100000"/>
                  </a:srgbClr>
                </a:solidFill>
                <a:latin typeface="微软雅黑"/>
                <a:ea typeface="微软雅黑"/>
                <a:cs typeface="微软雅黑"/>
              </a:rPr>
              <a:t>锂离子电池(元)          铅酸电池(元</a:t>
            </a:r>
            <a:r>
              <a:rPr sz="900" spc="50">
                <a:solidFill>
                  <a:srgbClr val="595959">
                    <a:alpha val="100000"/>
                  </a:srgbClr>
                </a:solidFill>
                <a:latin typeface="微软雅黑"/>
                <a:ea typeface="微软雅黑"/>
                <a:cs typeface="微软雅黑"/>
              </a:rPr>
              <a:t>)</a:t>
            </a:r>
            <a:endParaRPr lang="en-US" altLang="en-US" sz="900"/>
          </a:p>
        </p:txBody>
      </p:sp>
      <p:pic>
        <p:nvPicPr>
          <p:cNvPr id="786" name="picture 786"/>
          <p:cNvPicPr>
            <a:picLocks noChangeAspect="1"/>
          </p:cNvPicPr>
          <p:nvPr/>
        </p:nvPicPr>
        <p:blipFill>
          <a:blip r:embed="rId3"/>
          <a:stretch>
            <a:fillRect/>
          </a:stretch>
        </p:blipFill>
        <p:spPr>
          <a:xfrm rot="21600000">
            <a:off x="3442355" y="5964232"/>
            <a:ext cx="75409" cy="75409"/>
          </a:xfrm>
          <a:prstGeom prst="rect">
            <a:avLst/>
          </a:prstGeom>
        </p:spPr>
      </p:pic>
      <p:sp>
        <p:nvSpPr>
          <p:cNvPr id="794" name="textbox 794"/>
          <p:cNvSpPr/>
          <p:nvPr/>
        </p:nvSpPr>
        <p:spPr>
          <a:xfrm>
            <a:off x="2224911" y="5659119"/>
            <a:ext cx="321945"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2000"/>
              </a:lnSpc>
            </a:pPr>
            <a:r>
              <a:rPr sz="900" spc="60">
                <a:solidFill>
                  <a:srgbClr val="595959">
                    <a:alpha val="100000"/>
                  </a:srgbClr>
                </a:solidFill>
                <a:latin typeface="微软雅黑"/>
                <a:ea typeface="微软雅黑"/>
                <a:cs typeface="微软雅黑"/>
              </a:rPr>
              <a:t>201</a:t>
            </a:r>
            <a:r>
              <a:rPr sz="900" spc="40">
                <a:solidFill>
                  <a:srgbClr val="595959">
                    <a:alpha val="100000"/>
                  </a:srgbClr>
                </a:solidFill>
                <a:latin typeface="微软雅黑"/>
                <a:ea typeface="微软雅黑"/>
                <a:cs typeface="微软雅黑"/>
              </a:rPr>
              <a:t>7</a:t>
            </a:r>
            <a:endParaRPr lang="en-US" altLang="en-US" sz="900"/>
          </a:p>
        </p:txBody>
      </p:sp>
      <p:sp>
        <p:nvSpPr>
          <p:cNvPr id="795" name="textbox 795"/>
          <p:cNvSpPr/>
          <p:nvPr/>
        </p:nvSpPr>
        <p:spPr>
          <a:xfrm>
            <a:off x="6608951" y="5659119"/>
            <a:ext cx="321945"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2000"/>
              </a:lnSpc>
            </a:pPr>
            <a:r>
              <a:rPr sz="900" spc="60">
                <a:solidFill>
                  <a:srgbClr val="595959">
                    <a:alpha val="100000"/>
                  </a:srgbClr>
                </a:solidFill>
                <a:latin typeface="微软雅黑"/>
                <a:ea typeface="微软雅黑"/>
                <a:cs typeface="微软雅黑"/>
              </a:rPr>
              <a:t>202</a:t>
            </a:r>
            <a:r>
              <a:rPr sz="900" spc="40">
                <a:solidFill>
                  <a:srgbClr val="595959">
                    <a:alpha val="100000"/>
                  </a:srgbClr>
                </a:solidFill>
                <a:latin typeface="微软雅黑"/>
                <a:ea typeface="微软雅黑"/>
                <a:cs typeface="微软雅黑"/>
              </a:rPr>
              <a:t>1</a:t>
            </a:r>
            <a:endParaRPr lang="en-US" altLang="en-US" sz="900"/>
          </a:p>
        </p:txBody>
      </p:sp>
      <p:sp>
        <p:nvSpPr>
          <p:cNvPr id="796" name="textbox 796"/>
          <p:cNvSpPr/>
          <p:nvPr/>
        </p:nvSpPr>
        <p:spPr>
          <a:xfrm>
            <a:off x="2467465" y="4873116"/>
            <a:ext cx="247650"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900" spc="60">
                <a:solidFill>
                  <a:srgbClr val="595959">
                    <a:alpha val="100000"/>
                  </a:srgbClr>
                </a:solidFill>
                <a:latin typeface="微软雅黑"/>
                <a:ea typeface="微软雅黑"/>
                <a:cs typeface="微软雅黑"/>
              </a:rPr>
              <a:t>40</a:t>
            </a:r>
            <a:r>
              <a:rPr sz="900" spc="40">
                <a:solidFill>
                  <a:srgbClr val="595959">
                    <a:alpha val="100000"/>
                  </a:srgbClr>
                </a:solidFill>
                <a:latin typeface="微软雅黑"/>
                <a:ea typeface="微软雅黑"/>
                <a:cs typeface="微软雅黑"/>
              </a:rPr>
              <a:t>0</a:t>
            </a:r>
            <a:endParaRPr lang="en-US" altLang="en-US" sz="900"/>
          </a:p>
        </p:txBody>
      </p:sp>
      <p:sp>
        <p:nvSpPr>
          <p:cNvPr id="797" name="textbox 797"/>
          <p:cNvSpPr/>
          <p:nvPr/>
        </p:nvSpPr>
        <p:spPr>
          <a:xfrm>
            <a:off x="3563475" y="4873116"/>
            <a:ext cx="247650"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900" spc="60">
                <a:solidFill>
                  <a:srgbClr val="595959">
                    <a:alpha val="100000"/>
                  </a:srgbClr>
                </a:solidFill>
                <a:latin typeface="微软雅黑"/>
                <a:ea typeface="微软雅黑"/>
                <a:cs typeface="微软雅黑"/>
              </a:rPr>
              <a:t>40</a:t>
            </a:r>
            <a:r>
              <a:rPr sz="900" spc="40">
                <a:solidFill>
                  <a:srgbClr val="595959">
                    <a:alpha val="100000"/>
                  </a:srgbClr>
                </a:solidFill>
                <a:latin typeface="微软雅黑"/>
                <a:ea typeface="微软雅黑"/>
                <a:cs typeface="微软雅黑"/>
              </a:rPr>
              <a:t>0</a:t>
            </a:r>
            <a:endParaRPr lang="en-US" altLang="en-US" sz="900"/>
          </a:p>
        </p:txBody>
      </p:sp>
      <p:sp>
        <p:nvSpPr>
          <p:cNvPr id="798" name="textbox 798"/>
          <p:cNvSpPr/>
          <p:nvPr/>
        </p:nvSpPr>
        <p:spPr>
          <a:xfrm>
            <a:off x="4659485" y="4873116"/>
            <a:ext cx="247650"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900" spc="60">
                <a:solidFill>
                  <a:srgbClr val="595959">
                    <a:alpha val="100000"/>
                  </a:srgbClr>
                </a:solidFill>
                <a:latin typeface="微软雅黑"/>
                <a:ea typeface="微软雅黑"/>
                <a:cs typeface="微软雅黑"/>
              </a:rPr>
              <a:t>40</a:t>
            </a:r>
            <a:r>
              <a:rPr sz="900" spc="40">
                <a:solidFill>
                  <a:srgbClr val="595959">
                    <a:alpha val="100000"/>
                  </a:srgbClr>
                </a:solidFill>
                <a:latin typeface="微软雅黑"/>
                <a:ea typeface="微软雅黑"/>
                <a:cs typeface="微软雅黑"/>
              </a:rPr>
              <a:t>0</a:t>
            </a:r>
            <a:endParaRPr lang="en-US" altLang="en-US" sz="900"/>
          </a:p>
        </p:txBody>
      </p:sp>
      <p:sp>
        <p:nvSpPr>
          <p:cNvPr id="799" name="textbox 799"/>
          <p:cNvSpPr/>
          <p:nvPr/>
        </p:nvSpPr>
        <p:spPr>
          <a:xfrm>
            <a:off x="5755495" y="4873116"/>
            <a:ext cx="247650" cy="1511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900" spc="60">
                <a:solidFill>
                  <a:srgbClr val="595959">
                    <a:alpha val="100000"/>
                  </a:srgbClr>
                </a:solidFill>
                <a:latin typeface="微软雅黑"/>
                <a:ea typeface="微软雅黑"/>
                <a:cs typeface="微软雅黑"/>
              </a:rPr>
              <a:t>40</a:t>
            </a:r>
            <a:r>
              <a:rPr sz="900" spc="40">
                <a:solidFill>
                  <a:srgbClr val="595959">
                    <a:alpha val="100000"/>
                  </a:srgbClr>
                </a:solidFill>
                <a:latin typeface="微软雅黑"/>
                <a:ea typeface="微软雅黑"/>
                <a:cs typeface="微软雅黑"/>
              </a:rPr>
              <a:t>0</a:t>
            </a:r>
            <a:endParaRPr lang="en-US" altLang="en-US" sz="900"/>
          </a:p>
        </p:txBody>
      </p:sp>
      <p:sp>
        <p:nvSpPr>
          <p:cNvPr id="800" name="rect"/>
          <p:cNvSpPr/>
          <p:nvPr/>
        </p:nvSpPr>
        <p:spPr>
          <a:xfrm>
            <a:off x="4756282" y="5964232"/>
            <a:ext cx="75410" cy="75409"/>
          </a:xfrm>
          <a:prstGeom prst="rect">
            <a:avLst/>
          </a:pr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1" name="textbox 801"/>
          <p:cNvSpPr/>
          <p:nvPr/>
        </p:nvSpPr>
        <p:spPr>
          <a:xfrm>
            <a:off x="528111" y="1108049"/>
            <a:ext cx="8101330" cy="21170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5240" algn="l" rtl="0" eaLnBrk="0">
              <a:lnSpc>
                <a:spcPct val="90000"/>
              </a:lnSpc>
            </a:pPr>
            <a:r>
              <a:rPr sz="2400" spc="-10">
                <a:solidFill>
                  <a:srgbClr val="595959">
                    <a:alpha val="100000"/>
                  </a:srgbClr>
                </a:solidFill>
                <a:latin typeface="微软雅黑"/>
                <a:ea typeface="微软雅黑"/>
                <a:cs typeface="微软雅黑"/>
              </a:rPr>
              <a:t>发展路</a:t>
            </a:r>
            <a:r>
              <a:rPr sz="2400" spc="0">
                <a:solidFill>
                  <a:srgbClr val="595959">
                    <a:alpha val="100000"/>
                  </a:srgbClr>
                </a:solidFill>
                <a:latin typeface="微软雅黑"/>
                <a:ea typeface="微软雅黑"/>
                <a:cs typeface="微软雅黑"/>
              </a:rPr>
              <a:t>径更加明确，智能化重心由“车”到“生态体系”</a:t>
            </a:r>
            <a:endParaRPr lang="en-US" altLang="en-US" sz="2400"/>
          </a:p>
          <a:p>
            <a:pPr marL="12700" indent="6985" algn="l" rtl="0" eaLnBrk="0">
              <a:lnSpc>
                <a:spcPct val="117000"/>
              </a:lnSpc>
              <a:spcBef>
                <a:spcPts val="1175"/>
              </a:spcBef>
            </a:pPr>
            <a:r>
              <a:rPr sz="1200" spc="-10">
                <a:solidFill>
                  <a:srgbClr val="595959">
                    <a:alpha val="100000"/>
                  </a:srgbClr>
                </a:solidFill>
                <a:latin typeface="微软雅黑"/>
                <a:ea typeface="微软雅黑"/>
                <a:cs typeface="微软雅黑"/>
              </a:rPr>
              <a:t>当前两轮电动车智能化发展路径更加明确 ，品牌智能化发展关注重心从单一的车辆智能化功能</a:t>
            </a:r>
            <a:r>
              <a:rPr sz="1200" spc="0">
                <a:solidFill>
                  <a:srgbClr val="595959">
                    <a:alpha val="100000"/>
                  </a:srgbClr>
                </a:solidFill>
                <a:latin typeface="微软雅黑"/>
                <a:ea typeface="微软雅黑"/>
                <a:cs typeface="微软雅黑"/>
              </a:rPr>
              <a:t>实现，上升至由智能两轮车 </a:t>
            </a:r>
            <a:r>
              <a:rPr sz="1200" spc="10">
                <a:solidFill>
                  <a:srgbClr val="595959">
                    <a:alpha val="100000"/>
                  </a:srgbClr>
                </a:solidFill>
                <a:latin typeface="微软雅黑"/>
                <a:ea typeface="微软雅黑"/>
                <a:cs typeface="微软雅黑"/>
              </a:rPr>
              <a:t>产品延伸出的“人-</a:t>
            </a:r>
            <a:r>
              <a:rPr sz="1200" spc="0">
                <a:solidFill>
                  <a:srgbClr val="595959">
                    <a:alpha val="100000"/>
                  </a:srgbClr>
                </a:solidFill>
                <a:latin typeface="微软雅黑"/>
                <a:ea typeface="微软雅黑"/>
                <a:cs typeface="微软雅黑"/>
              </a:rPr>
              <a:t>车-路-云”协同智能系统架构建设与出行服务生态的建设。在系统架构方面：1 ) 实现基于物联网、移 </a:t>
            </a:r>
            <a:r>
              <a:rPr sz="1200" spc="-10">
                <a:solidFill>
                  <a:srgbClr val="595959">
                    <a:alpha val="100000"/>
                  </a:srgbClr>
                </a:solidFill>
                <a:latin typeface="微软雅黑"/>
                <a:ea typeface="微软雅黑"/>
                <a:cs typeface="微软雅黑"/>
              </a:rPr>
              <a:t>动通信、传感器等技术使两轮电动车具备无感解锁、远程控制、智</a:t>
            </a:r>
            <a:r>
              <a:rPr sz="1200" spc="0">
                <a:solidFill>
                  <a:srgbClr val="595959">
                    <a:alpha val="100000"/>
                  </a:srgbClr>
                </a:solidFill>
                <a:latin typeface="微软雅黑"/>
                <a:ea typeface="微软雅黑"/>
                <a:cs typeface="微软雅黑"/>
              </a:rPr>
              <a:t>能安防等便捷、安全性智能化功能建设； 2 ) 实现基于 </a:t>
            </a:r>
            <a:r>
              <a:rPr sz="1200" spc="-20">
                <a:solidFill>
                  <a:srgbClr val="595959">
                    <a:alpha val="100000"/>
                  </a:srgbClr>
                </a:solidFill>
                <a:latin typeface="微软雅黑"/>
                <a:ea typeface="微软雅黑"/>
                <a:cs typeface="微软雅黑"/>
              </a:rPr>
              <a:t>4</a:t>
            </a:r>
            <a:r>
              <a:rPr sz="1200" spc="0">
                <a:solidFill>
                  <a:srgbClr val="595959">
                    <a:alpha val="100000"/>
                  </a:srgbClr>
                </a:solidFill>
                <a:latin typeface="微软雅黑"/>
                <a:ea typeface="微软雅黑"/>
                <a:cs typeface="微软雅黑"/>
              </a:rPr>
              <a:t>G</a:t>
            </a:r>
            <a:r>
              <a:rPr sz="1200" spc="-20">
                <a:solidFill>
                  <a:srgbClr val="595959">
                    <a:alpha val="100000"/>
                  </a:srgbClr>
                </a:solidFill>
                <a:latin typeface="微软雅黑"/>
                <a:ea typeface="微软雅黑"/>
                <a:cs typeface="微软雅黑"/>
              </a:rPr>
              <a:t>/5</a:t>
            </a:r>
            <a:r>
              <a:rPr sz="1200" spc="0">
                <a:solidFill>
                  <a:srgbClr val="595959">
                    <a:alpha val="100000"/>
                  </a:srgbClr>
                </a:solidFill>
                <a:latin typeface="微软雅黑"/>
                <a:ea typeface="微软雅黑"/>
                <a:cs typeface="微软雅黑"/>
              </a:rPr>
              <a:t>G</a:t>
            </a:r>
            <a:r>
              <a:rPr sz="1200" spc="-20">
                <a:solidFill>
                  <a:srgbClr val="595959">
                    <a:alpha val="100000"/>
                  </a:srgbClr>
                </a:solidFill>
                <a:latin typeface="微软雅黑"/>
                <a:ea typeface="微软雅黑"/>
                <a:cs typeface="微软雅黑"/>
              </a:rPr>
              <a:t>通信与云端后台架构 ，使两轮电动车具备更加高效的数据传输交互性能，满足</a:t>
            </a:r>
            <a:r>
              <a:rPr sz="1200" spc="0">
                <a:solidFill>
                  <a:srgbClr val="595959">
                    <a:alpha val="100000"/>
                  </a:srgbClr>
                </a:solidFill>
                <a:latin typeface="微软雅黑"/>
                <a:ea typeface="微软雅黑"/>
                <a:cs typeface="微软雅黑"/>
              </a:rPr>
              <a:t>OTA</a:t>
            </a:r>
            <a:r>
              <a:rPr sz="1200" spc="-20">
                <a:solidFill>
                  <a:srgbClr val="595959">
                    <a:alpha val="100000"/>
                  </a:srgbClr>
                </a:solidFill>
                <a:latin typeface="微软雅黑"/>
                <a:ea typeface="微软雅黑"/>
                <a:cs typeface="微软雅黑"/>
              </a:rPr>
              <a:t>升级</a:t>
            </a:r>
            <a:r>
              <a:rPr sz="1200" spc="-10">
                <a:solidFill>
                  <a:srgbClr val="595959">
                    <a:alpha val="100000"/>
                  </a:srgbClr>
                </a:solidFill>
                <a:latin typeface="微软雅黑"/>
                <a:ea typeface="微软雅黑"/>
                <a:cs typeface="微软雅黑"/>
              </a:rPr>
              <a:t>需</a:t>
            </a:r>
            <a:r>
              <a:rPr sz="1200" spc="0">
                <a:solidFill>
                  <a:srgbClr val="595959">
                    <a:alpha val="100000"/>
                  </a:srgbClr>
                </a:solidFill>
                <a:latin typeface="微软雅黑"/>
                <a:ea typeface="微软雅黑"/>
                <a:cs typeface="微软雅黑"/>
              </a:rPr>
              <a:t>求； 3 ) 加强云端与后台 </a:t>
            </a:r>
            <a:r>
              <a:rPr sz="1200" spc="-20">
                <a:solidFill>
                  <a:srgbClr val="595959">
                    <a:alpha val="100000"/>
                  </a:srgbClr>
                </a:solidFill>
                <a:latin typeface="微软雅黑"/>
                <a:ea typeface="微软雅黑"/>
                <a:cs typeface="微软雅黑"/>
              </a:rPr>
              <a:t>系统建设与运营 ，提高数据链价值； 4 ) 发展未来与其他道路</a:t>
            </a:r>
            <a:r>
              <a:rPr sz="1200" spc="-10">
                <a:solidFill>
                  <a:srgbClr val="595959">
                    <a:alpha val="100000"/>
                  </a:srgbClr>
                </a:solidFill>
                <a:latin typeface="微软雅黑"/>
                <a:ea typeface="微软雅黑"/>
                <a:cs typeface="微软雅黑"/>
              </a:rPr>
              <a:t>交</a:t>
            </a:r>
            <a:r>
              <a:rPr sz="1200" spc="0">
                <a:solidFill>
                  <a:srgbClr val="595959">
                    <a:alpha val="100000"/>
                  </a:srgbClr>
                </a:solidFill>
                <a:latin typeface="微软雅黑"/>
                <a:ea typeface="微软雅黑"/>
                <a:cs typeface="微软雅黑"/>
              </a:rPr>
              <a:t>通系统的智能融合。在出行服务生态方面：通过智能APP  </a:t>
            </a:r>
            <a:r>
              <a:rPr sz="1200" spc="-20">
                <a:solidFill>
                  <a:srgbClr val="595959">
                    <a:alpha val="100000"/>
                  </a:srgbClr>
                </a:solidFill>
                <a:latin typeface="微软雅黑"/>
                <a:ea typeface="微软雅黑"/>
                <a:cs typeface="微软雅黑"/>
              </a:rPr>
              <a:t>搭建以用户为中心的品牌-产品-营销-服务生态平台 </a:t>
            </a:r>
            <a:r>
              <a:rPr sz="1200" spc="-10">
                <a:solidFill>
                  <a:srgbClr val="595959">
                    <a:alpha val="100000"/>
                  </a:srgbClr>
                </a:solidFill>
                <a:latin typeface="微软雅黑"/>
                <a:ea typeface="微软雅黑"/>
                <a:cs typeface="微软雅黑"/>
              </a:rPr>
              <a:t>，</a:t>
            </a:r>
            <a:r>
              <a:rPr sz="1200" spc="0">
                <a:solidFill>
                  <a:srgbClr val="595959">
                    <a:alpha val="100000"/>
                  </a:srgbClr>
                </a:solidFill>
                <a:latin typeface="微软雅黑"/>
                <a:ea typeface="微软雅黑"/>
                <a:cs typeface="微软雅黑"/>
              </a:rPr>
              <a:t>提供便捷、安全的出行管理服务与智慧出行生活服务。</a:t>
            </a:r>
            <a:endParaRPr lang="en-US" altLang="en-US" sz="1200"/>
          </a:p>
          <a:p>
            <a:pPr algn="l" rtl="0" eaLnBrk="0">
              <a:lnSpc>
                <a:spcPct val="101000"/>
              </a:lnSpc>
            </a:pPr>
            <a:endParaRPr lang="en-US" altLang="en-US" sz="900"/>
          </a:p>
          <a:p>
            <a:pPr marL="3070225" algn="l" rtl="0" eaLnBrk="0">
              <a:lnSpc>
                <a:spcPct val="96000"/>
              </a:lnSpc>
              <a:spcBef>
                <a:spcPct val="0"/>
              </a:spcBef>
            </a:pPr>
            <a:r>
              <a:rPr sz="1300" spc="10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两轮电动智能化发展特</a:t>
            </a:r>
            <a:r>
              <a:rPr sz="1300" spc="60">
                <a:ln w="3175" cap="flat" cmpd="sng">
                  <a:solidFill>
                    <a:srgbClr val="404040">
                      <a:alpha val="100000"/>
                    </a:srgbClr>
                  </a:solidFill>
                  <a:prstDash val="solid"/>
                  <a:miter lim="0"/>
                </a:ln>
                <a:solidFill>
                  <a:srgbClr val="404040">
                    <a:alpha val="100000"/>
                  </a:srgbClr>
                </a:solidFill>
                <a:latin typeface="微软雅黑"/>
                <a:ea typeface="微软雅黑"/>
                <a:cs typeface="微软雅黑"/>
              </a:rPr>
              <a:t>征</a:t>
            </a:r>
            <a:endParaRPr lang="en-US" altLang="en-US" sz="1300"/>
          </a:p>
        </p:txBody>
      </p:sp>
      <p:sp>
        <p:nvSpPr>
          <p:cNvPr id="802" name="textbox 802"/>
          <p:cNvSpPr/>
          <p:nvPr/>
        </p:nvSpPr>
        <p:spPr>
          <a:xfrm>
            <a:off x="3718654" y="5460059"/>
            <a:ext cx="4558029" cy="7442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5240" algn="l" rtl="0" eaLnBrk="0">
              <a:lnSpc>
                <a:spcPct val="87000"/>
              </a:lnSpc>
            </a:pPr>
            <a:r>
              <a:rPr sz="1800" spc="-10">
                <a:ln w="3175" cap="flat" cmpd="sng">
                  <a:solidFill>
                    <a:srgbClr val="B2D234">
                      <a:alpha val="100000"/>
                    </a:srgbClr>
                  </a:solidFill>
                  <a:prstDash val="solid"/>
                  <a:miter lim="0"/>
                </a:ln>
                <a:solidFill>
                  <a:srgbClr val="B2D234">
                    <a:alpha val="100000"/>
                  </a:srgbClr>
                </a:solidFill>
                <a:latin typeface="微软雅黑"/>
                <a:ea typeface="微软雅黑"/>
                <a:cs typeface="微软雅黑"/>
              </a:rPr>
              <a:t>生态服</a:t>
            </a:r>
            <a:r>
              <a:rPr sz="1800" spc="0">
                <a:ln w="3175" cap="flat" cmpd="sng">
                  <a:solidFill>
                    <a:srgbClr val="B2D234">
                      <a:alpha val="100000"/>
                    </a:srgbClr>
                  </a:solidFill>
                  <a:prstDash val="solid"/>
                  <a:miter lim="0"/>
                </a:ln>
                <a:solidFill>
                  <a:srgbClr val="B2D234">
                    <a:alpha val="100000"/>
                  </a:srgbClr>
                </a:solidFill>
                <a:latin typeface="微软雅黑"/>
                <a:ea typeface="微软雅黑"/>
                <a:cs typeface="微软雅黑"/>
              </a:rPr>
              <a:t>务</a:t>
            </a:r>
            <a:endParaRPr lang="en-US" altLang="en-US" sz="1800"/>
          </a:p>
          <a:p>
            <a:pPr marL="19050" indent="-6350" algn="l" rtl="0" eaLnBrk="0">
              <a:lnSpc>
                <a:spcPct val="116000"/>
              </a:lnSpc>
              <a:spcBef>
                <a:spcPts val="25"/>
              </a:spcBef>
            </a:pPr>
            <a:r>
              <a:rPr sz="900" spc="40">
                <a:solidFill>
                  <a:srgbClr val="595959">
                    <a:alpha val="100000"/>
                  </a:srgbClr>
                </a:solidFill>
                <a:latin typeface="微软雅黑"/>
                <a:ea typeface="微软雅黑"/>
                <a:cs typeface="微软雅黑"/>
              </a:rPr>
              <a:t>基于智能</a:t>
            </a:r>
            <a:r>
              <a:rPr sz="900" spc="0">
                <a:solidFill>
                  <a:srgbClr val="595959">
                    <a:alpha val="100000"/>
                  </a:srgbClr>
                </a:solidFill>
                <a:latin typeface="微软雅黑"/>
                <a:ea typeface="微软雅黑"/>
                <a:cs typeface="微软雅黑"/>
              </a:rPr>
              <a:t>APP</a:t>
            </a:r>
            <a:r>
              <a:rPr sz="900" spc="40">
                <a:solidFill>
                  <a:srgbClr val="595959">
                    <a:alpha val="100000"/>
                  </a:srgbClr>
                </a:solidFill>
                <a:latin typeface="微软雅黑"/>
                <a:ea typeface="微软雅黑"/>
                <a:cs typeface="微软雅黑"/>
              </a:rPr>
              <a:t> ，为用户提供便捷车辆服务 ，如 ：无感解锁、  远程控制、  骑行导</a:t>
            </a:r>
            <a:r>
              <a:rPr sz="900" spc="20">
                <a:solidFill>
                  <a:srgbClr val="595959">
                    <a:alpha val="100000"/>
                  </a:srgbClr>
                </a:solidFill>
                <a:latin typeface="微软雅黑"/>
                <a:ea typeface="微软雅黑"/>
                <a:cs typeface="微软雅黑"/>
              </a:rPr>
              <a:t>航</a:t>
            </a:r>
            <a:r>
              <a:rPr sz="900" spc="0">
                <a:solidFill>
                  <a:srgbClr val="595959">
                    <a:alpha val="100000"/>
                  </a:srgbClr>
                </a:solidFill>
                <a:latin typeface="微软雅黑"/>
                <a:ea typeface="微软雅黑"/>
                <a:cs typeface="微软雅黑"/>
              </a:rPr>
              <a:t>、  </a:t>
            </a:r>
            <a:r>
              <a:rPr sz="900" spc="70">
                <a:solidFill>
                  <a:srgbClr val="595959">
                    <a:alpha val="100000"/>
                  </a:srgbClr>
                </a:solidFill>
                <a:latin typeface="微软雅黑"/>
                <a:ea typeface="微软雅黑"/>
                <a:cs typeface="微软雅黑"/>
              </a:rPr>
              <a:t>电量查询等，安全出行服务 ，如地理围栏、  智能安防、求救报警等；</a:t>
            </a:r>
            <a:r>
              <a:rPr sz="900" spc="60">
                <a:solidFill>
                  <a:srgbClr val="595959">
                    <a:alpha val="100000"/>
                  </a:srgbClr>
                </a:solidFill>
                <a:latin typeface="微软雅黑"/>
                <a:ea typeface="微软雅黑"/>
                <a:cs typeface="微软雅黑"/>
              </a:rPr>
              <a:t> </a:t>
            </a:r>
            <a:r>
              <a:rPr sz="900" spc="0">
                <a:solidFill>
                  <a:srgbClr val="595959">
                    <a:alpha val="100000"/>
                  </a:srgbClr>
                </a:solidFill>
                <a:latin typeface="微软雅黑"/>
                <a:ea typeface="微软雅黑"/>
                <a:cs typeface="微软雅黑"/>
              </a:rPr>
              <a:t>以及一站式   </a:t>
            </a:r>
            <a:r>
              <a:rPr sz="900" spc="40">
                <a:solidFill>
                  <a:srgbClr val="595959">
                    <a:alpha val="100000"/>
                  </a:srgbClr>
                </a:solidFill>
                <a:latin typeface="微软雅黑"/>
                <a:ea typeface="微软雅黑"/>
                <a:cs typeface="微软雅黑"/>
              </a:rPr>
              <a:t>出行生活服务 ，如：售后维修、  智慧门店、  内容社区、用户社交、  </a:t>
            </a:r>
            <a:r>
              <a:rPr sz="900" spc="30">
                <a:solidFill>
                  <a:srgbClr val="595959">
                    <a:alpha val="100000"/>
                  </a:srgbClr>
                </a:solidFill>
                <a:latin typeface="微软雅黑"/>
                <a:ea typeface="微软雅黑"/>
                <a:cs typeface="微软雅黑"/>
              </a:rPr>
              <a:t>积</a:t>
            </a:r>
            <a:r>
              <a:rPr sz="900" spc="0">
                <a:solidFill>
                  <a:srgbClr val="595959">
                    <a:alpha val="100000"/>
                  </a:srgbClr>
                </a:solidFill>
                <a:latin typeface="微软雅黑"/>
                <a:ea typeface="微软雅黑"/>
                <a:cs typeface="微软雅黑"/>
              </a:rPr>
              <a:t>分商城等</a:t>
            </a:r>
            <a:endParaRPr lang="en-US" altLang="en-US" sz="900"/>
          </a:p>
        </p:txBody>
      </p:sp>
      <p:sp>
        <p:nvSpPr>
          <p:cNvPr id="803" name="textbox 803"/>
          <p:cNvSpPr/>
          <p:nvPr/>
        </p:nvSpPr>
        <p:spPr>
          <a:xfrm>
            <a:off x="4231033" y="4377029"/>
            <a:ext cx="4011929" cy="7061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6510" algn="l" rtl="0" eaLnBrk="0">
              <a:lnSpc>
                <a:spcPct val="95000"/>
              </a:lnSpc>
            </a:pPr>
            <a:r>
              <a:rPr sz="1500" spc="90">
                <a:ln w="3175" cap="flat" cmpd="sng">
                  <a:solidFill>
                    <a:srgbClr val="8BC53F">
                      <a:alpha val="100000"/>
                    </a:srgbClr>
                  </a:solidFill>
                  <a:prstDash val="solid"/>
                  <a:miter lim="0"/>
                </a:ln>
                <a:solidFill>
                  <a:srgbClr val="8BC53F">
                    <a:alpha val="100000"/>
                  </a:srgbClr>
                </a:solidFill>
                <a:latin typeface="微软雅黑"/>
                <a:ea typeface="微软雅黑"/>
                <a:cs typeface="微软雅黑"/>
              </a:rPr>
              <a:t>车辆智</a:t>
            </a:r>
            <a:r>
              <a:rPr sz="1500" spc="80">
                <a:ln w="3175" cap="flat" cmpd="sng">
                  <a:solidFill>
                    <a:srgbClr val="8BC53F">
                      <a:alpha val="100000"/>
                    </a:srgbClr>
                  </a:solidFill>
                  <a:prstDash val="solid"/>
                  <a:miter lim="0"/>
                </a:ln>
                <a:solidFill>
                  <a:srgbClr val="8BC53F">
                    <a:alpha val="100000"/>
                  </a:srgbClr>
                </a:solidFill>
                <a:latin typeface="微软雅黑"/>
                <a:ea typeface="微软雅黑"/>
                <a:cs typeface="微软雅黑"/>
              </a:rPr>
              <a:t>能</a:t>
            </a:r>
            <a:endParaRPr lang="en-US" altLang="en-US" sz="1500"/>
          </a:p>
          <a:p>
            <a:pPr marL="12700" indent="1270" algn="l" rtl="0" eaLnBrk="0">
              <a:lnSpc>
                <a:spcPct val="109000"/>
              </a:lnSpc>
              <a:spcBef>
                <a:spcPts val="120"/>
              </a:spcBef>
            </a:pPr>
            <a:r>
              <a:rPr sz="900" spc="80">
                <a:solidFill>
                  <a:srgbClr val="595959">
                    <a:alpha val="100000"/>
                  </a:srgbClr>
                </a:solidFill>
                <a:latin typeface="微软雅黑"/>
                <a:ea typeface="微软雅黑"/>
                <a:cs typeface="微软雅黑"/>
              </a:rPr>
              <a:t>升级“人-车-路-云”系统架构 ，创造更佳的</a:t>
            </a:r>
            <a:r>
              <a:rPr sz="900" spc="0">
                <a:solidFill>
                  <a:srgbClr val="595959">
                    <a:alpha val="100000"/>
                  </a:srgbClr>
                </a:solidFill>
                <a:latin typeface="微软雅黑"/>
                <a:ea typeface="微软雅黑"/>
                <a:cs typeface="微软雅黑"/>
              </a:rPr>
              <a:t>OTA</a:t>
            </a:r>
            <a:r>
              <a:rPr sz="900" spc="80">
                <a:solidFill>
                  <a:srgbClr val="595959">
                    <a:alpha val="100000"/>
                  </a:srgbClr>
                </a:solidFill>
                <a:latin typeface="微软雅黑"/>
                <a:ea typeface="微软雅黑"/>
                <a:cs typeface="微软雅黑"/>
              </a:rPr>
              <a:t>升级条件 ，使两轮电</a:t>
            </a:r>
            <a:r>
              <a:rPr sz="900" spc="30">
                <a:solidFill>
                  <a:srgbClr val="595959">
                    <a:alpha val="100000"/>
                  </a:srgbClr>
                </a:solidFill>
                <a:latin typeface="微软雅黑"/>
                <a:ea typeface="微软雅黑"/>
                <a:cs typeface="微软雅黑"/>
              </a:rPr>
              <a:t>动</a:t>
            </a:r>
            <a:r>
              <a:rPr sz="900" spc="0">
                <a:solidFill>
                  <a:srgbClr val="595959">
                    <a:alpha val="100000"/>
                  </a:srgbClr>
                </a:solidFill>
                <a:latin typeface="微软雅黑"/>
                <a:ea typeface="微软雅黑"/>
                <a:cs typeface="微软雅黑"/>
              </a:rPr>
              <a:t> </a:t>
            </a:r>
            <a:r>
              <a:rPr sz="900" spc="70">
                <a:solidFill>
                  <a:srgbClr val="595959">
                    <a:alpha val="100000"/>
                  </a:srgbClr>
                </a:solidFill>
                <a:latin typeface="微软雅黑"/>
                <a:ea typeface="微软雅黑"/>
                <a:cs typeface="微软雅黑"/>
              </a:rPr>
              <a:t>车智能化功能具备更佳的稳定性、  操控性体验 ；研发去中心化的智</a:t>
            </a:r>
            <a:r>
              <a:rPr sz="900" spc="40">
                <a:solidFill>
                  <a:srgbClr val="595959">
                    <a:alpha val="100000"/>
                  </a:srgbClr>
                </a:solidFill>
                <a:latin typeface="微软雅黑"/>
                <a:ea typeface="微软雅黑"/>
                <a:cs typeface="微软雅黑"/>
              </a:rPr>
              <a:t>能</a:t>
            </a:r>
            <a:r>
              <a:rPr sz="900" spc="0">
                <a:solidFill>
                  <a:srgbClr val="595959">
                    <a:alpha val="100000"/>
                  </a:srgbClr>
                </a:solidFill>
                <a:latin typeface="微软雅黑"/>
                <a:ea typeface="微软雅黑"/>
                <a:cs typeface="微软雅黑"/>
              </a:rPr>
              <a:t>车  </a:t>
            </a:r>
            <a:r>
              <a:rPr sz="900" spc="100">
                <a:solidFill>
                  <a:srgbClr val="595959">
                    <a:alpha val="100000"/>
                  </a:srgbClr>
                </a:solidFill>
                <a:latin typeface="微软雅黑"/>
                <a:ea typeface="微软雅黑"/>
                <a:cs typeface="微软雅黑"/>
              </a:rPr>
              <a:t>机系统，实现智能交互控制</a:t>
            </a:r>
            <a:r>
              <a:rPr sz="900" spc="80">
                <a:solidFill>
                  <a:srgbClr val="595959">
                    <a:alpha val="100000"/>
                  </a:srgbClr>
                </a:solidFill>
                <a:latin typeface="微软雅黑"/>
                <a:ea typeface="微软雅黑"/>
                <a:cs typeface="微软雅黑"/>
              </a:rPr>
              <a:t>等</a:t>
            </a:r>
            <a:endParaRPr lang="en-US" altLang="en-US" sz="900"/>
          </a:p>
        </p:txBody>
      </p:sp>
      <p:pic>
        <p:nvPicPr>
          <p:cNvPr id="804" name="picture 804"/>
          <p:cNvPicPr>
            <a:picLocks noChangeAspect="1"/>
          </p:cNvPicPr>
          <p:nvPr/>
        </p:nvPicPr>
        <p:blipFill>
          <a:blip r:embed="rId2"/>
          <a:stretch>
            <a:fillRect/>
          </a:stretch>
        </p:blipFill>
        <p:spPr>
          <a:xfrm rot="21600000">
            <a:off x="1830265" y="3936791"/>
            <a:ext cx="1601486" cy="1563896"/>
          </a:xfrm>
          <a:prstGeom prst="rect">
            <a:avLst/>
          </a:prstGeom>
        </p:spPr>
      </p:pic>
      <p:sp>
        <p:nvSpPr>
          <p:cNvPr id="805" name="textbox 805"/>
          <p:cNvSpPr/>
          <p:nvPr/>
        </p:nvSpPr>
        <p:spPr>
          <a:xfrm>
            <a:off x="3786814" y="3450437"/>
            <a:ext cx="4459604" cy="5543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7145" algn="l" rtl="0" eaLnBrk="0">
              <a:lnSpc>
                <a:spcPct val="95000"/>
              </a:lnSpc>
            </a:pPr>
            <a:r>
              <a:rPr sz="1500" spc="90">
                <a:ln w="3175" cap="flat" cmpd="sng">
                  <a:solidFill>
                    <a:srgbClr val="1EC8F3">
                      <a:alpha val="100000"/>
                    </a:srgbClr>
                  </a:solidFill>
                  <a:prstDash val="solid"/>
                  <a:miter lim="0"/>
                </a:ln>
                <a:solidFill>
                  <a:srgbClr val="1EC8F3">
                    <a:alpha val="100000"/>
                  </a:srgbClr>
                </a:solidFill>
                <a:latin typeface="微软雅黑"/>
                <a:ea typeface="微软雅黑"/>
                <a:cs typeface="微软雅黑"/>
              </a:rPr>
              <a:t>云端智</a:t>
            </a:r>
            <a:r>
              <a:rPr sz="1500" spc="70">
                <a:ln w="3175" cap="flat" cmpd="sng">
                  <a:solidFill>
                    <a:srgbClr val="1EC8F3">
                      <a:alpha val="100000"/>
                    </a:srgbClr>
                  </a:solidFill>
                  <a:prstDash val="solid"/>
                  <a:miter lim="0"/>
                </a:ln>
                <a:solidFill>
                  <a:srgbClr val="1EC8F3">
                    <a:alpha val="100000"/>
                  </a:srgbClr>
                </a:solidFill>
                <a:latin typeface="微软雅黑"/>
                <a:ea typeface="微软雅黑"/>
                <a:cs typeface="微软雅黑"/>
              </a:rPr>
              <a:t>能</a:t>
            </a:r>
            <a:endParaRPr lang="en-US" altLang="en-US" sz="1500"/>
          </a:p>
          <a:p>
            <a:pPr marL="12700" indent="1905" algn="l" rtl="0" eaLnBrk="0">
              <a:lnSpc>
                <a:spcPct val="105000"/>
              </a:lnSpc>
              <a:spcBef>
                <a:spcPts val="180"/>
              </a:spcBef>
            </a:pPr>
            <a:r>
              <a:rPr sz="900" spc="70">
                <a:solidFill>
                  <a:srgbClr val="595959">
                    <a:alpha val="100000"/>
                  </a:srgbClr>
                </a:solidFill>
                <a:latin typeface="微软雅黑"/>
                <a:ea typeface="微软雅黑"/>
                <a:cs typeface="微软雅黑"/>
              </a:rPr>
              <a:t>强化云端建设与后台管理，提升数据采集、  大数据分析等技术应用的价值 ；为</a:t>
            </a:r>
            <a:r>
              <a:rPr sz="900" spc="10">
                <a:solidFill>
                  <a:srgbClr val="595959">
                    <a:alpha val="100000"/>
                  </a:srgbClr>
                </a:solidFill>
                <a:latin typeface="微软雅黑"/>
                <a:ea typeface="微软雅黑"/>
                <a:cs typeface="微软雅黑"/>
              </a:rPr>
              <a:t>品</a:t>
            </a:r>
            <a:r>
              <a:rPr sz="900" spc="0">
                <a:solidFill>
                  <a:srgbClr val="595959">
                    <a:alpha val="100000"/>
                  </a:srgbClr>
                </a:solidFill>
                <a:latin typeface="微软雅黑"/>
                <a:ea typeface="微软雅黑"/>
                <a:cs typeface="微软雅黑"/>
              </a:rPr>
              <a:t> </a:t>
            </a:r>
            <a:r>
              <a:rPr sz="900" spc="100">
                <a:solidFill>
                  <a:srgbClr val="595959">
                    <a:alpha val="100000"/>
                  </a:srgbClr>
                </a:solidFill>
                <a:latin typeface="微软雅黑"/>
                <a:ea typeface="微软雅黑"/>
                <a:cs typeface="微软雅黑"/>
              </a:rPr>
              <a:t>牌建立以用户为中心的服务生态创造条件 ；为车辆</a:t>
            </a:r>
            <a:r>
              <a:rPr sz="900" spc="0">
                <a:solidFill>
                  <a:srgbClr val="595959">
                    <a:alpha val="100000"/>
                  </a:srgbClr>
                </a:solidFill>
                <a:latin typeface="微软雅黑"/>
                <a:ea typeface="微软雅黑"/>
                <a:cs typeface="微软雅黑"/>
              </a:rPr>
              <a:t>OTA</a:t>
            </a:r>
            <a:r>
              <a:rPr sz="900" spc="100">
                <a:solidFill>
                  <a:srgbClr val="595959">
                    <a:alpha val="100000"/>
                  </a:srgbClr>
                </a:solidFill>
                <a:latin typeface="微软雅黑"/>
                <a:ea typeface="微软雅黑"/>
                <a:cs typeface="微软雅黑"/>
              </a:rPr>
              <a:t>提供</a:t>
            </a:r>
            <a:r>
              <a:rPr sz="900" spc="10">
                <a:solidFill>
                  <a:srgbClr val="595959">
                    <a:alpha val="100000"/>
                  </a:srgbClr>
                </a:solidFill>
                <a:latin typeface="微软雅黑"/>
                <a:ea typeface="微软雅黑"/>
                <a:cs typeface="微软雅黑"/>
              </a:rPr>
              <a:t>基</a:t>
            </a:r>
            <a:r>
              <a:rPr sz="900" spc="0">
                <a:solidFill>
                  <a:srgbClr val="595959">
                    <a:alpha val="100000"/>
                  </a:srgbClr>
                </a:solidFill>
                <a:latin typeface="微软雅黑"/>
                <a:ea typeface="微软雅黑"/>
                <a:cs typeface="微软雅黑"/>
              </a:rPr>
              <a:t>础</a:t>
            </a:r>
            <a:endParaRPr lang="en-US" altLang="en-US" sz="900"/>
          </a:p>
        </p:txBody>
      </p:sp>
      <p:sp>
        <p:nvSpPr>
          <p:cNvPr id="808" name="textbox 808"/>
          <p:cNvSpPr/>
          <p:nvPr/>
        </p:nvSpPr>
        <p:spPr>
          <a:xfrm>
            <a:off x="536900" y="549960"/>
            <a:ext cx="4892040" cy="4641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7000"/>
              </a:lnSpc>
            </a:pPr>
            <a:endParaRPr lang="en-US" altLang="en-US" sz="100"/>
          </a:p>
          <a:p>
            <a:pPr marL="12700" algn="l" rtl="0" eaLnBrk="0">
              <a:lnSpc>
                <a:spcPct val="93000"/>
              </a:lnSpc>
            </a:pPr>
            <a:r>
              <a:rPr sz="3100" spc="100">
                <a:solidFill>
                  <a:srgbClr val="8BC53F">
                    <a:alpha val="100000"/>
                  </a:srgbClr>
                </a:solidFill>
                <a:latin typeface="微软雅黑"/>
                <a:ea typeface="微软雅黑"/>
                <a:cs typeface="微软雅黑"/>
              </a:rPr>
              <a:t>两轮电动车智能化发展特</a:t>
            </a:r>
            <a:r>
              <a:rPr sz="3100" spc="10">
                <a:solidFill>
                  <a:srgbClr val="8BC53F">
                    <a:alpha val="100000"/>
                  </a:srgbClr>
                </a:solidFill>
                <a:latin typeface="微软雅黑"/>
                <a:ea typeface="微软雅黑"/>
                <a:cs typeface="微软雅黑"/>
              </a:rPr>
              <a:t>征</a:t>
            </a:r>
            <a:endParaRPr lang="en-US" altLang="en-US" sz="3100"/>
          </a:p>
        </p:txBody>
      </p:sp>
      <p:sp>
        <p:nvSpPr>
          <p:cNvPr id="809" name="path"/>
          <p:cNvSpPr/>
          <p:nvPr/>
        </p:nvSpPr>
        <p:spPr>
          <a:xfrm>
            <a:off x="1577283" y="3685664"/>
            <a:ext cx="586796" cy="2197513"/>
          </a:xfrm>
          <a:custGeom>
            <a:rect l="0" t="0" r="0" b="0"/>
            <a:pathLst>
              <a:path w="924" h="3460">
                <a:moveTo>
                  <a:pt x="924" y="7"/>
                </a:moveTo>
                <a:lnTo>
                  <a:pt x="7" y="7"/>
                </a:lnTo>
                <a:lnTo>
                  <a:pt x="7" y="3453"/>
                </a:lnTo>
                <a:lnTo>
                  <a:pt x="912" y="3453"/>
                </a:lnTo>
              </a:path>
            </a:pathLst>
          </a:custGeom>
          <a:noFill/>
          <a:ln w="9525" cap="flat">
            <a:solidFill>
              <a:srgbClr val="7F7F7F">
                <a:alpha val="100000"/>
              </a:srgbClr>
            </a:solidFill>
            <a:prstDash val="dash"/>
            <a:round/>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24" name="group 124"/>
          <p:cNvGrpSpPr/>
          <p:nvPr/>
        </p:nvGrpSpPr>
        <p:grpSpPr>
          <a:xfrm rot="21600000">
            <a:off x="2220866" y="3449197"/>
            <a:ext cx="811529" cy="470535"/>
            <a:chExt cx="811529" cy="470535"/>
          </a:xfrm>
        </p:grpSpPr>
        <p:sp>
          <p:nvSpPr>
            <p:cNvPr id="816" name="path"/>
            <p:cNvSpPr/>
            <p:nvPr/>
          </p:nvSpPr>
          <p:spPr>
            <a:xfrm>
              <a:off x="0" y="0"/>
              <a:ext cx="811529" cy="470535"/>
            </a:xfrm>
            <a:custGeom>
              <a:rect l="0" t="0" r="0" b="0"/>
              <a:pathLst>
                <a:path w="1277" h="741">
                  <a:moveTo>
                    <a:pt x="1099" y="379"/>
                  </a:moveTo>
                  <a:cubicBezTo>
                    <a:pt x="1095" y="379"/>
                    <a:pt x="1088" y="379"/>
                    <a:pt x="1084" y="379"/>
                  </a:cubicBezTo>
                  <a:cubicBezTo>
                    <a:pt x="1084" y="379"/>
                    <a:pt x="1084" y="379"/>
                    <a:pt x="1084" y="379"/>
                  </a:cubicBezTo>
                  <a:cubicBezTo>
                    <a:pt x="1084" y="306"/>
                    <a:pt x="1048" y="238"/>
                    <a:pt x="990" y="196"/>
                  </a:cubicBezTo>
                  <a:cubicBezTo>
                    <a:pt x="930" y="154"/>
                    <a:pt x="853" y="143"/>
                    <a:pt x="784" y="167"/>
                  </a:cubicBezTo>
                  <a:cubicBezTo>
                    <a:pt x="727" y="57"/>
                    <a:pt x="601" y="0"/>
                    <a:pt x="481" y="28"/>
                  </a:cubicBezTo>
                  <a:cubicBezTo>
                    <a:pt x="361" y="57"/>
                    <a:pt x="274" y="165"/>
                    <a:pt x="274" y="289"/>
                  </a:cubicBezTo>
                  <a:cubicBezTo>
                    <a:pt x="274" y="289"/>
                    <a:pt x="274" y="291"/>
                    <a:pt x="274" y="292"/>
                  </a:cubicBezTo>
                  <a:cubicBezTo>
                    <a:pt x="191" y="279"/>
                    <a:pt x="109" y="313"/>
                    <a:pt x="58" y="379"/>
                  </a:cubicBezTo>
                  <a:cubicBezTo>
                    <a:pt x="8" y="447"/>
                    <a:pt x="0" y="535"/>
                    <a:pt x="34" y="610"/>
                  </a:cubicBezTo>
                  <a:cubicBezTo>
                    <a:pt x="70" y="685"/>
                    <a:pt x="145" y="735"/>
                    <a:pt x="227" y="739"/>
                  </a:cubicBezTo>
                  <a:lnTo>
                    <a:pt x="227" y="741"/>
                  </a:lnTo>
                  <a:lnTo>
                    <a:pt x="1097" y="741"/>
                  </a:lnTo>
                  <a:cubicBezTo>
                    <a:pt x="1196" y="741"/>
                    <a:pt x="1277" y="660"/>
                    <a:pt x="1277" y="561"/>
                  </a:cubicBezTo>
                  <a:cubicBezTo>
                    <a:pt x="1277" y="462"/>
                    <a:pt x="1198" y="379"/>
                    <a:pt x="1099" y="379"/>
                  </a:cubicBezTo>
                </a:path>
              </a:pathLst>
            </a:custGeom>
            <a:solidFill>
              <a:srgbClr val="1EC8F3">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17" name="textbox 817"/>
            <p:cNvSpPr/>
            <p:nvPr/>
          </p:nvSpPr>
          <p:spPr>
            <a:xfrm>
              <a:off x="-12700" y="-12700"/>
              <a:ext cx="836930" cy="5187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4000"/>
                </a:lnSpc>
              </a:pPr>
              <a:endParaRPr lang="en-US" altLang="en-US" sz="1000"/>
            </a:p>
            <a:p>
              <a:pPr marL="340360" algn="l" rtl="0" eaLnBrk="0">
                <a:lnSpc>
                  <a:spcPct val="93000"/>
                </a:lnSpc>
                <a:spcBef>
                  <a:spcPts val="5"/>
                </a:spcBef>
              </a:pPr>
              <a:r>
                <a:rPr sz="1300" spc="5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云</a:t>
              </a:r>
              <a:endParaRPr lang="en-US" altLang="en-US" sz="1300"/>
            </a:p>
          </p:txBody>
        </p:sp>
      </p:grpSp>
      <p:sp>
        <p:nvSpPr>
          <p:cNvPr id="818" name="path"/>
          <p:cNvSpPr/>
          <p:nvPr/>
        </p:nvSpPr>
        <p:spPr>
          <a:xfrm>
            <a:off x="2478968" y="5590415"/>
            <a:ext cx="304080" cy="557480"/>
          </a:xfrm>
          <a:custGeom>
            <a:rect l="0" t="0" r="0" b="0"/>
            <a:pathLst>
              <a:path w="478" h="877">
                <a:moveTo>
                  <a:pt x="419" y="758"/>
                </a:moveTo>
                <a:lnTo>
                  <a:pt x="59" y="758"/>
                </a:lnTo>
                <a:lnTo>
                  <a:pt x="59" y="119"/>
                </a:lnTo>
                <a:lnTo>
                  <a:pt x="419" y="119"/>
                </a:lnTo>
                <a:lnTo>
                  <a:pt x="419" y="758"/>
                </a:lnTo>
                <a:close/>
                <a:moveTo>
                  <a:pt x="199" y="39"/>
                </a:moveTo>
                <a:lnTo>
                  <a:pt x="279" y="39"/>
                </a:lnTo>
                <a:cubicBezTo>
                  <a:pt x="290" y="39"/>
                  <a:pt x="299" y="48"/>
                  <a:pt x="299" y="59"/>
                </a:cubicBezTo>
                <a:cubicBezTo>
                  <a:pt x="299" y="70"/>
                  <a:pt x="290" y="79"/>
                  <a:pt x="279" y="79"/>
                </a:cubicBezTo>
                <a:lnTo>
                  <a:pt x="199" y="79"/>
                </a:lnTo>
                <a:cubicBezTo>
                  <a:pt x="188" y="79"/>
                  <a:pt x="179" y="70"/>
                  <a:pt x="179" y="59"/>
                </a:cubicBezTo>
                <a:cubicBezTo>
                  <a:pt x="179" y="48"/>
                  <a:pt x="188" y="39"/>
                  <a:pt x="199" y="39"/>
                </a:cubicBezTo>
                <a:moveTo>
                  <a:pt x="458" y="0"/>
                </a:moveTo>
                <a:lnTo>
                  <a:pt x="19" y="0"/>
                </a:lnTo>
                <a:cubicBezTo>
                  <a:pt x="8" y="0"/>
                  <a:pt x="0" y="8"/>
                  <a:pt x="0" y="19"/>
                </a:cubicBezTo>
                <a:lnTo>
                  <a:pt x="0" y="857"/>
                </a:lnTo>
                <a:cubicBezTo>
                  <a:pt x="0" y="868"/>
                  <a:pt x="8" y="877"/>
                  <a:pt x="19" y="877"/>
                </a:cubicBezTo>
                <a:lnTo>
                  <a:pt x="458" y="877"/>
                </a:lnTo>
                <a:cubicBezTo>
                  <a:pt x="469" y="877"/>
                  <a:pt x="478" y="868"/>
                  <a:pt x="478" y="857"/>
                </a:cubicBezTo>
                <a:lnTo>
                  <a:pt x="478" y="19"/>
                </a:lnTo>
                <a:cubicBezTo>
                  <a:pt x="478" y="8"/>
                  <a:pt x="469" y="0"/>
                  <a:pt x="458" y="0"/>
                </a:cubicBezTo>
              </a:path>
            </a:pathLst>
          </a:custGeom>
          <a:solidFill>
            <a:srgbClr val="B2D23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23" name="textbox 823"/>
          <p:cNvSpPr/>
          <p:nvPr/>
        </p:nvSpPr>
        <p:spPr>
          <a:xfrm>
            <a:off x="1875194" y="5023129"/>
            <a:ext cx="198754" cy="215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000"/>
              </a:lnSpc>
            </a:pPr>
            <a:endParaRPr lang="en-US" altLang="en-US" sz="100"/>
          </a:p>
          <a:p>
            <a:pPr marL="12700" algn="l" rtl="0" eaLnBrk="0">
              <a:lnSpc>
                <a:spcPct val="96000"/>
              </a:lnSpc>
            </a:pPr>
            <a:r>
              <a:rPr sz="1300" spc="6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车</a:t>
            </a:r>
            <a:endParaRPr lang="en-US" altLang="en-US" sz="1300"/>
          </a:p>
        </p:txBody>
      </p:sp>
      <p:sp>
        <p:nvSpPr>
          <p:cNvPr id="824" name="textbox 824"/>
          <p:cNvSpPr/>
          <p:nvPr/>
        </p:nvSpPr>
        <p:spPr>
          <a:xfrm>
            <a:off x="2531670" y="5750152"/>
            <a:ext cx="201295" cy="2152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00"/>
              </a:lnSpc>
            </a:pPr>
            <a:endParaRPr lang="en-US" altLang="en-US" sz="100"/>
          </a:p>
          <a:p>
            <a:pPr marL="12700" algn="l" rtl="0" eaLnBrk="0">
              <a:lnSpc>
                <a:spcPct val="96000"/>
              </a:lnSpc>
            </a:pPr>
            <a:r>
              <a:rPr sz="1300" spc="80">
                <a:ln w="3175" cap="flat" cmpd="sng">
                  <a:solidFill>
                    <a:srgbClr val="595959">
                      <a:alpha val="100000"/>
                    </a:srgbClr>
                  </a:solidFill>
                  <a:prstDash val="solid"/>
                  <a:miter lim="0"/>
                </a:ln>
                <a:solidFill>
                  <a:srgbClr val="595959">
                    <a:alpha val="100000"/>
                  </a:srgbClr>
                </a:solidFill>
                <a:latin typeface="微软雅黑"/>
                <a:ea typeface="微软雅黑"/>
                <a:cs typeface="微软雅黑"/>
              </a:rPr>
              <a:t>人</a:t>
            </a:r>
            <a:endParaRPr lang="en-US" altLang="en-US" sz="1300"/>
          </a:p>
        </p:txBody>
      </p:sp>
      <p:sp>
        <p:nvSpPr>
          <p:cNvPr id="825" name="textbox 825"/>
          <p:cNvSpPr/>
          <p:nvPr/>
        </p:nvSpPr>
        <p:spPr>
          <a:xfrm>
            <a:off x="3439436" y="3524859"/>
            <a:ext cx="197485" cy="2101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3000"/>
              </a:lnSpc>
            </a:pPr>
            <a:r>
              <a:rPr sz="1300" spc="50">
                <a:ln w="3175" cap="flat" cmpd="sng">
                  <a:solidFill>
                    <a:srgbClr val="FFFFFF">
                      <a:alpha val="100000"/>
                    </a:srgbClr>
                  </a:solidFill>
                  <a:prstDash val="solid"/>
                  <a:miter lim="0"/>
                </a:ln>
                <a:solidFill>
                  <a:srgbClr val="FFFFFF">
                    <a:alpha val="100000"/>
                  </a:srgbClr>
                </a:solidFill>
                <a:latin typeface="微软雅黑"/>
                <a:ea typeface="微软雅黑"/>
                <a:cs typeface="微软雅黑"/>
              </a:rPr>
              <a:t>云</a:t>
            </a:r>
            <a:endParaRPr lang="en-US" altLang="en-US" sz="1300"/>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https://d.book118.com/148070021004006050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443</Paragraphs>
  <Slides>25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25</vt:i4>
      </vt:variant>
    </vt:vector>
  </HeadingPairs>
  <TitlesOfParts>
    <vt:vector baseType="lpstr" size="30">
      <vt:lpstr>Arial</vt:lpstr>
      <vt:lpstr>Calibri</vt:lpstr>
      <vt:lpstr>微软雅黑</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2024-09-29T12:50:29.963</cp:lastPrinted>
  <dcterms:created xsi:type="dcterms:W3CDTF">2024-09-29T04:50:29Z</dcterms:created>
  <dcterms:modified xsi:type="dcterms:W3CDTF">2024-09-29T04:50:32Z</dcterms:modified>
</cp:coreProperties>
</file>