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60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315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69039-572C-4C26-A302-219289B27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BF95D-E7C4-4334-BD50-9B66659CD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C4784-7FB0-417D-BDDD-113C06789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3A6AB8-7863-4E9B-9A62-5F98C64AC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5C5EBA-131F-4B44-AF6B-608D7682B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1A6426-B30C-427D-8243-3F3CB9E63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8D6B4C-12E3-4344-825B-F6E3FB112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745132-87D6-4A96-8A22-5E371A8ED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59E99C-7D8B-48F6-ACB4-7AF2A7434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BD90A-D12B-4154-B49D-BFC5D836F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D7ABB-0E0B-49BD-A9D9-6E0E488F3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7592" r:id="rId2"/>
    <p:sldLayoutId id="2147497593" r:id="rId3"/>
    <p:sldLayoutId id="2147497594" r:id="rId4"/>
    <p:sldLayoutId id="2147497595" r:id="rId5"/>
    <p:sldLayoutId id="2147497596" r:id="rId6"/>
    <p:sldLayoutId id="2147497597" r:id="rId7"/>
    <p:sldLayoutId id="2147497598" r:id="rId8"/>
    <p:sldLayoutId id="2147497599" r:id="rId9"/>
    <p:sldLayoutId id="2147497600" r:id="rId10"/>
    <p:sldLayoutId id="214749760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22" Type="http://schemas.openxmlformats.org/officeDocument/2006/relationships/tags" Target="../tags/tag175.xml" /><Relationship Id="rId23" Type="http://schemas.openxmlformats.org/officeDocument/2006/relationships/tags" Target="../tags/tag176.xml" /><Relationship Id="rId24" Type="http://schemas.openxmlformats.org/officeDocument/2006/relationships/tags" Target="../tags/tag177.xml" /><Relationship Id="rId25" Type="http://schemas.openxmlformats.org/officeDocument/2006/relationships/tags" Target="../tags/tag178.xml" /><Relationship Id="rId26" Type="http://schemas.openxmlformats.org/officeDocument/2006/relationships/tags" Target="../tags/tag179.xml" /><Relationship Id="rId27" Type="http://schemas.openxmlformats.org/officeDocument/2006/relationships/tags" Target="../tags/tag180.xml" /><Relationship Id="rId28" Type="http://schemas.openxmlformats.org/officeDocument/2006/relationships/tags" Target="../tags/tag181.xml" /><Relationship Id="rId29" Type="http://schemas.openxmlformats.org/officeDocument/2006/relationships/tags" Target="../tags/tag182.xml" /><Relationship Id="rId3" Type="http://schemas.openxmlformats.org/officeDocument/2006/relationships/tags" Target="../tags/tag156.xml" /><Relationship Id="rId30" Type="http://schemas.openxmlformats.org/officeDocument/2006/relationships/tags" Target="../tags/tag183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20" Type="http://schemas.openxmlformats.org/officeDocument/2006/relationships/tags" Target="../tags/tag205.xml" /><Relationship Id="rId21" Type="http://schemas.openxmlformats.org/officeDocument/2006/relationships/tags" Target="../tags/tag206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15" Type="http://schemas.openxmlformats.org/officeDocument/2006/relationships/tags" Target="../tags/tag244.xml" /><Relationship Id="rId16" Type="http://schemas.openxmlformats.org/officeDocument/2006/relationships/tags" Target="../tags/tag245.xml" /><Relationship Id="rId17" Type="http://schemas.openxmlformats.org/officeDocument/2006/relationships/tags" Target="../tags/tag246.xml" /><Relationship Id="rId18" Type="http://schemas.openxmlformats.org/officeDocument/2006/relationships/tags" Target="../tags/tag247.xml" /><Relationship Id="rId19" Type="http://schemas.openxmlformats.org/officeDocument/2006/relationships/tags" Target="../tags/tag248.xml" /><Relationship Id="rId2" Type="http://schemas.openxmlformats.org/officeDocument/2006/relationships/tags" Target="../tags/tag231.xml" /><Relationship Id="rId20" Type="http://schemas.openxmlformats.org/officeDocument/2006/relationships/tags" Target="../tags/tag249.xml" /><Relationship Id="rId21" Type="http://schemas.openxmlformats.org/officeDocument/2006/relationships/tags" Target="../tags/tag250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4.xml" /><Relationship Id="rId11" Type="http://schemas.openxmlformats.org/officeDocument/2006/relationships/tags" Target="../tags/tag275.xml" /><Relationship Id="rId12" Type="http://schemas.openxmlformats.org/officeDocument/2006/relationships/tags" Target="../tags/tag276.xml" /><Relationship Id="rId13" Type="http://schemas.openxmlformats.org/officeDocument/2006/relationships/tags" Target="../tags/tag277.xml" /><Relationship Id="rId14" Type="http://schemas.openxmlformats.org/officeDocument/2006/relationships/tags" Target="../tags/tag278.xml" /><Relationship Id="rId15" Type="http://schemas.openxmlformats.org/officeDocument/2006/relationships/tags" Target="../tags/tag279.xml" /><Relationship Id="rId16" Type="http://schemas.openxmlformats.org/officeDocument/2006/relationships/tags" Target="../tags/tag280.xml" /><Relationship Id="rId17" Type="http://schemas.openxmlformats.org/officeDocument/2006/relationships/tags" Target="../tags/tag281.xml" /><Relationship Id="rId18" Type="http://schemas.openxmlformats.org/officeDocument/2006/relationships/tags" Target="../tags/tag282.xml" /><Relationship Id="rId19" Type="http://schemas.openxmlformats.org/officeDocument/2006/relationships/tags" Target="../tags/tag283.xml" /><Relationship Id="rId2" Type="http://schemas.openxmlformats.org/officeDocument/2006/relationships/tags" Target="../tags/tag266.xml" /><Relationship Id="rId20" Type="http://schemas.openxmlformats.org/officeDocument/2006/relationships/tags" Target="../tags/tag284.xml" /><Relationship Id="rId21" Type="http://schemas.openxmlformats.org/officeDocument/2006/relationships/tags" Target="../tags/tag285.xml" /><Relationship Id="rId22" Type="http://schemas.openxmlformats.org/officeDocument/2006/relationships/tags" Target="../tags/tag286.xml" /><Relationship Id="rId23" Type="http://schemas.openxmlformats.org/officeDocument/2006/relationships/tags" Target="../tags/tag287.xml" /><Relationship Id="rId24" Type="http://schemas.openxmlformats.org/officeDocument/2006/relationships/tags" Target="../tags/tag288.xml" /><Relationship Id="rId25" Type="http://schemas.openxmlformats.org/officeDocument/2006/relationships/tags" Target="../tags/tag289.xml" /><Relationship Id="rId26" Type="http://schemas.openxmlformats.org/officeDocument/2006/relationships/tags" Target="../tags/tag290.xml" /><Relationship Id="rId27" Type="http://schemas.openxmlformats.org/officeDocument/2006/relationships/tags" Target="../tags/tag291.xml" /><Relationship Id="rId28" Type="http://schemas.openxmlformats.org/officeDocument/2006/relationships/tags" Target="../tags/tag292.xml" /><Relationship Id="rId29" Type="http://schemas.openxmlformats.org/officeDocument/2006/relationships/tags" Target="../tags/tag293.xml" /><Relationship Id="rId3" Type="http://schemas.openxmlformats.org/officeDocument/2006/relationships/tags" Target="../tags/tag267.xml" /><Relationship Id="rId30" Type="http://schemas.openxmlformats.org/officeDocument/2006/relationships/tags" Target="../tags/tag294.xml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tags" Target="../tags/tag270.xml" /><Relationship Id="rId7" Type="http://schemas.openxmlformats.org/officeDocument/2006/relationships/tags" Target="../tags/tag271.xml" /><Relationship Id="rId8" Type="http://schemas.openxmlformats.org/officeDocument/2006/relationships/tags" Target="../tags/tag272.xml" /><Relationship Id="rId9" Type="http://schemas.openxmlformats.org/officeDocument/2006/relationships/tags" Target="../tags/tag27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12" Type="http://schemas.openxmlformats.org/officeDocument/2006/relationships/tags" Target="../tags/tag305.xml" /><Relationship Id="rId13" Type="http://schemas.openxmlformats.org/officeDocument/2006/relationships/tags" Target="../tags/tag306.xml" /><Relationship Id="rId14" Type="http://schemas.openxmlformats.org/officeDocument/2006/relationships/tags" Target="../tags/tag307.xml" /><Relationship Id="rId15" Type="http://schemas.openxmlformats.org/officeDocument/2006/relationships/tags" Target="../tags/tag308.xml" /><Relationship Id="rId16" Type="http://schemas.openxmlformats.org/officeDocument/2006/relationships/tags" Target="../tags/tag309.xml" /><Relationship Id="rId17" Type="http://schemas.openxmlformats.org/officeDocument/2006/relationships/tags" Target="../tags/tag310.xml" /><Relationship Id="rId18" Type="http://schemas.openxmlformats.org/officeDocument/2006/relationships/tags" Target="../tags/tag311.xml" /><Relationship Id="rId19" Type="http://schemas.openxmlformats.org/officeDocument/2006/relationships/tags" Target="../tags/tag312.xml" /><Relationship Id="rId2" Type="http://schemas.openxmlformats.org/officeDocument/2006/relationships/tags" Target="../tags/tag295.xml" /><Relationship Id="rId20" Type="http://schemas.openxmlformats.org/officeDocument/2006/relationships/tags" Target="../tags/tag313.xml" /><Relationship Id="rId21" Type="http://schemas.openxmlformats.org/officeDocument/2006/relationships/tags" Target="../tags/tag314.xml" /><Relationship Id="rId3" Type="http://schemas.openxmlformats.org/officeDocument/2006/relationships/tags" Target="../tags/tag296.xml" /><Relationship Id="rId4" Type="http://schemas.openxmlformats.org/officeDocument/2006/relationships/tags" Target="../tags/tag297.xml" /><Relationship Id="rId5" Type="http://schemas.openxmlformats.org/officeDocument/2006/relationships/tags" Target="../tags/tag298.xml" /><Relationship Id="rId6" Type="http://schemas.openxmlformats.org/officeDocument/2006/relationships/tags" Target="../tags/tag299.xml" /><Relationship Id="rId7" Type="http://schemas.openxmlformats.org/officeDocument/2006/relationships/tags" Target="../tags/tag300.xml" /><Relationship Id="rId8" Type="http://schemas.openxmlformats.org/officeDocument/2006/relationships/tags" Target="../tags/tag301.xml" /><Relationship Id="rId9" Type="http://schemas.openxmlformats.org/officeDocument/2006/relationships/tags" Target="../tags/tag30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7404601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环保技术专员年度总结及下一年规划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年度工作总结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下一年度工作计划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技术提升与学习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持续改进与创新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团队建设与协作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年度工作总结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完成环保项目情况</a:t>
            </a:r>
            <a:endParaRPr lang="zh-CN" altLang="en-US"/>
          </a:p>
        </p:txBody>
      </p:sp>
      <p:sp>
        <p:nvSpPr>
          <p:cNvPr id="1048970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完成项目数量：10个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完成项目类型：废水处理、废气处理、固废处理等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项目实施效果：废水处理率达到95%，废气处理率达到90%，固废处理率达到85%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项目实施难点：技术难题、资金问题、政策限制等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项目实施经验：加强技术研发、提高资金管理、加强政策解读等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9034" name="矩形 4"/>
          <p:cNvSpPr/>
          <p:nvPr>
            <p:custDataLst>
              <p:tags r:id="rId2"/>
            </p:custDataLst>
          </p:nvPr>
        </p:nvSpPr>
        <p:spPr>
          <a:xfrm>
            <a:off x="3582443" y="1490400"/>
            <a:ext cx="5021772" cy="47598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正文"/>
          <p:cNvSpPr txBox="1"/>
          <p:nvPr>
            <p:custDataLst>
              <p:tags r:id="rId3"/>
            </p:custDataLst>
          </p:nvPr>
        </p:nvSpPr>
        <p:spPr>
          <a:xfrm>
            <a:off x="4083238" y="2180063"/>
            <a:ext cx="2842885" cy="55607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30000"/>
              </a:lnSpc>
              <a:buClr>
                <a:srgbClr val="376FFF"/>
              </a:buClr>
              <a:buSzPct val="80000"/>
              <a:buFontTx/>
            </a:pPr>
            <a:r>
              <a:rPr lang="zh-CN" altLang="en-US" sz="1200" spc="150">
                <a:solidFill>
                  <a:schemeClr val="bg1"/>
                </a:solidFill>
                <a:latin typeface="+mn-ea"/>
                <a:sym typeface="+mn-ea"/>
              </a:rPr>
              <a:t>解决方案：加强宣传，提高公众环保意识</a:t>
            </a:r>
            <a:endParaRPr lang="zh-CN" altLang="en-US" sz="1200" spc="150">
              <a:solidFill>
                <a:schemeClr val="bg1"/>
              </a:solidFill>
              <a:latin typeface="+mn-ea"/>
              <a:sym typeface="+mn-ea"/>
            </a:endParaRPr>
          </a:p>
        </p:txBody>
      </p:sp>
      <p:sp>
        <p:nvSpPr>
          <p:cNvPr id="1049038" name="标题"/>
          <p:cNvSpPr txBox="1"/>
          <p:nvPr>
            <p:custDataLst>
              <p:tags r:id="rId4"/>
            </p:custDataLst>
          </p:nvPr>
        </p:nvSpPr>
        <p:spPr>
          <a:xfrm>
            <a:off x="4083238" y="1801012"/>
            <a:ext cx="2842885" cy="367864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 fontScale="5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sz="1600" b="1" spc="300">
                <a:solidFill>
                  <a:schemeClr val="bg1"/>
                </a:solidFill>
                <a:latin typeface="+mj-ea"/>
                <a:ea typeface="+mj-ea"/>
                <a:sym typeface="+mn-ea"/>
              </a:rPr>
              <a:t>问题：环保技术推广难度大 解决方案：加强宣传，提高公众环保意识</a:t>
            </a:r>
            <a:endParaRPr lang="zh-CN" altLang="en-US" sz="1600" b="1" spc="300">
              <a:solidFill>
                <a:schemeClr val="bg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40" name="正文"/>
          <p:cNvSpPr txBox="1"/>
          <p:nvPr>
            <p:custDataLst>
              <p:tags r:id="rId5"/>
            </p:custDataLst>
          </p:nvPr>
        </p:nvSpPr>
        <p:spPr>
          <a:xfrm>
            <a:off x="4083238" y="3265887"/>
            <a:ext cx="2842885" cy="55607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30000"/>
              </a:lnSpc>
              <a:buClr>
                <a:srgbClr val="376FFF"/>
              </a:buClr>
              <a:buSzPct val="80000"/>
              <a:buFontTx/>
            </a:pPr>
            <a:r>
              <a:rPr lang="zh-CN" altLang="en-US" sz="1200" spc="150">
                <a:solidFill>
                  <a:schemeClr val="bg1"/>
                </a:solidFill>
                <a:latin typeface="+mn-ea"/>
                <a:sym typeface="+mn-ea"/>
              </a:rPr>
              <a:t>解决方案：争取政府和企业支持，增加研发投入</a:t>
            </a:r>
            <a:endParaRPr lang="zh-CN" altLang="en-US" sz="1200" spc="150">
              <a:solidFill>
                <a:schemeClr val="bg1"/>
              </a:solidFill>
              <a:latin typeface="+mn-ea"/>
              <a:sym typeface="+mn-ea"/>
            </a:endParaRPr>
          </a:p>
        </p:txBody>
      </p:sp>
      <p:sp>
        <p:nvSpPr>
          <p:cNvPr id="1049042" name="标题"/>
          <p:cNvSpPr txBox="1"/>
          <p:nvPr>
            <p:custDataLst>
              <p:tags r:id="rId6"/>
            </p:custDataLst>
          </p:nvPr>
        </p:nvSpPr>
        <p:spPr>
          <a:xfrm>
            <a:off x="4083238" y="2886836"/>
            <a:ext cx="2842885" cy="367864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sz="1000" b="1" spc="300">
                <a:solidFill>
                  <a:schemeClr val="bg1"/>
                </a:solidFill>
                <a:latin typeface="+mj-ea"/>
                <a:ea typeface="+mj-ea"/>
                <a:sym typeface="+mn-ea"/>
              </a:rPr>
              <a:t>问题：环保技术研发投入不足 解决方案：争取政府和企业支持，增加研发投入</a:t>
            </a:r>
            <a:endParaRPr lang="zh-CN" altLang="en-US" sz="1000" b="1" spc="300">
              <a:solidFill>
                <a:schemeClr val="bg1"/>
              </a:solidFill>
              <a:latin typeface="+mj-ea"/>
              <a:ea typeface="+mj-ea"/>
              <a:sym typeface="+mn-ea"/>
            </a:endParaRPr>
          </a:p>
        </p:txBody>
      </p:sp>
      <p:cxnSp>
        <p:nvCxnSpPr>
          <p:cNvPr id="3145771" name="直接连接符 6"/>
          <p:cNvCxnSpPr/>
          <p:nvPr>
            <p:custDataLst>
              <p:tags r:id="rId7"/>
            </p:custDataLst>
          </p:nvPr>
        </p:nvCxnSpPr>
        <p:spPr>
          <a:xfrm>
            <a:off x="4090477" y="2797995"/>
            <a:ext cx="2806691" cy="0"/>
          </a:xfrm>
          <a:prstGeom prst="line">
            <a:avLst/>
          </a:prstGeom>
          <a:ln w="3175">
            <a:solidFill>
              <a:schemeClr val="bg1">
                <a:alpha val="9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9044" name="正文"/>
          <p:cNvSpPr txBox="1"/>
          <p:nvPr>
            <p:custDataLst>
              <p:tags r:id="rId8"/>
            </p:custDataLst>
          </p:nvPr>
        </p:nvSpPr>
        <p:spPr>
          <a:xfrm>
            <a:off x="4083238" y="4351711"/>
            <a:ext cx="2842885" cy="55607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30000"/>
              </a:lnSpc>
              <a:buClr>
                <a:srgbClr val="376FFF"/>
              </a:buClr>
              <a:buSzPct val="80000"/>
              <a:buFontTx/>
            </a:pPr>
            <a:r>
              <a:rPr lang="zh-CN" altLang="en-US" sz="1200" spc="150">
                <a:solidFill>
                  <a:schemeClr val="bg1"/>
                </a:solidFill>
                <a:latin typeface="+mn-ea"/>
                <a:sym typeface="+mn-ea"/>
              </a:rPr>
              <a:t>解决方案：加强人才培养，引进优秀人才</a:t>
            </a:r>
            <a:endParaRPr lang="zh-CN" altLang="en-US" sz="1200" spc="150">
              <a:solidFill>
                <a:schemeClr val="bg1"/>
              </a:solidFill>
              <a:latin typeface="+mn-ea"/>
              <a:sym typeface="+mn-ea"/>
            </a:endParaRPr>
          </a:p>
        </p:txBody>
      </p:sp>
      <p:sp>
        <p:nvSpPr>
          <p:cNvPr id="1049046" name="标题"/>
          <p:cNvSpPr txBox="1"/>
          <p:nvPr>
            <p:custDataLst>
              <p:tags r:id="rId9"/>
            </p:custDataLst>
          </p:nvPr>
        </p:nvSpPr>
        <p:spPr>
          <a:xfrm>
            <a:off x="4083238" y="3972660"/>
            <a:ext cx="2842885" cy="367864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 fontScale="5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sz="1600" b="1" spc="300">
                <a:solidFill>
                  <a:schemeClr val="bg1"/>
                </a:solidFill>
                <a:latin typeface="+mj-ea"/>
                <a:ea typeface="+mj-ea"/>
                <a:sym typeface="+mn-ea"/>
              </a:rPr>
              <a:t>问题：环保技术人才短缺 解决方案：加强人才培养，引进优秀人才</a:t>
            </a:r>
            <a:endParaRPr lang="zh-CN" altLang="en-US" sz="1600" b="1" spc="300">
              <a:solidFill>
                <a:schemeClr val="bg1"/>
              </a:solidFill>
              <a:latin typeface="+mj-ea"/>
              <a:ea typeface="+mj-ea"/>
              <a:sym typeface="+mn-ea"/>
            </a:endParaRPr>
          </a:p>
        </p:txBody>
      </p:sp>
      <p:cxnSp>
        <p:nvCxnSpPr>
          <p:cNvPr id="3145773" name="直接连接符 11"/>
          <p:cNvCxnSpPr/>
          <p:nvPr>
            <p:custDataLst>
              <p:tags r:id="rId10"/>
            </p:custDataLst>
          </p:nvPr>
        </p:nvCxnSpPr>
        <p:spPr>
          <a:xfrm>
            <a:off x="4090477" y="3883820"/>
            <a:ext cx="2806691" cy="0"/>
          </a:xfrm>
          <a:prstGeom prst="line">
            <a:avLst/>
          </a:prstGeom>
          <a:ln w="3175">
            <a:solidFill>
              <a:schemeClr val="bg1">
                <a:alpha val="9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9048" name="正文"/>
          <p:cNvSpPr txBox="1"/>
          <p:nvPr>
            <p:custDataLst>
              <p:tags r:id="rId11"/>
            </p:custDataLst>
          </p:nvPr>
        </p:nvSpPr>
        <p:spPr>
          <a:xfrm>
            <a:off x="4083238" y="5437535"/>
            <a:ext cx="2842885" cy="55607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30000"/>
              </a:lnSpc>
              <a:buClr>
                <a:srgbClr val="376FFF"/>
              </a:buClr>
              <a:buSzPct val="80000"/>
              <a:buFontTx/>
            </a:pPr>
            <a:r>
              <a:rPr lang="zh-CN" altLang="en-US" sz="1200" spc="150">
                <a:solidFill>
                  <a:schemeClr val="bg1"/>
                </a:solidFill>
                <a:latin typeface="+mn-ea"/>
                <a:sym typeface="+mn-ea"/>
              </a:rPr>
              <a:t>解决方案：加强技术应用指导和监督，提高技术应用效果</a:t>
            </a:r>
            <a:endParaRPr lang="zh-CN" altLang="en-US" sz="1200" spc="150">
              <a:solidFill>
                <a:schemeClr val="bg1"/>
              </a:solidFill>
              <a:latin typeface="+mn-ea"/>
              <a:sym typeface="+mn-ea"/>
            </a:endParaRPr>
          </a:p>
        </p:txBody>
      </p:sp>
      <p:sp>
        <p:nvSpPr>
          <p:cNvPr id="1049050" name="标题"/>
          <p:cNvSpPr txBox="1"/>
          <p:nvPr>
            <p:custDataLst>
              <p:tags r:id="rId12"/>
            </p:custDataLst>
          </p:nvPr>
        </p:nvSpPr>
        <p:spPr>
          <a:xfrm>
            <a:off x="4083238" y="5058484"/>
            <a:ext cx="2842885" cy="367864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sz="1000" b="1" spc="300">
                <a:solidFill>
                  <a:schemeClr val="bg1"/>
                </a:solidFill>
                <a:latin typeface="+mj-ea"/>
                <a:ea typeface="+mj-ea"/>
                <a:sym typeface="+mn-ea"/>
              </a:rPr>
              <a:t>问题：环保技术应用效果不佳 解决方案：加强技术应用指导和监督，提高技术应用效果</a:t>
            </a:r>
            <a:endParaRPr lang="zh-CN" altLang="en-US" sz="1000" b="1" spc="300">
              <a:solidFill>
                <a:schemeClr val="bg1"/>
              </a:solidFill>
              <a:latin typeface="+mj-ea"/>
              <a:ea typeface="+mj-ea"/>
              <a:sym typeface="+mn-ea"/>
            </a:endParaRPr>
          </a:p>
        </p:txBody>
      </p:sp>
      <p:cxnSp>
        <p:nvCxnSpPr>
          <p:cNvPr id="3145775" name="直接连接符 14"/>
          <p:cNvCxnSpPr/>
          <p:nvPr>
            <p:custDataLst>
              <p:tags r:id="rId13"/>
            </p:custDataLst>
          </p:nvPr>
        </p:nvCxnSpPr>
        <p:spPr>
          <a:xfrm>
            <a:off x="4090477" y="4969644"/>
            <a:ext cx="2806691" cy="0"/>
          </a:xfrm>
          <a:prstGeom prst="line">
            <a:avLst/>
          </a:prstGeom>
          <a:ln w="3175">
            <a:solidFill>
              <a:schemeClr val="bg1">
                <a:alpha val="9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团队合作与沟通</a:t>
            </a:r>
            <a:endParaRPr lang="zh-CN" altLang="en-US"/>
          </a:p>
        </p:txBody>
      </p:sp>
      <p:sp>
        <p:nvSpPr>
          <p:cNvPr id="104908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团队建设：组织团队活动，增强团队凝聚力和协作能力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培训与学习：定期参加培训和学习，提高团队整体素质和技能水平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团队协作：与团队成员共同完成项目，提高工作效率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沟通技巧：与同事、领导、客户等保持良好的沟通，确保工作顺利进行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自我提升与收获</a:t>
            </a:r>
            <a:endParaRPr lang="zh-CN" altLang="en-US"/>
          </a:p>
        </p:txBody>
      </p:sp>
      <p:sp>
        <p:nvSpPr>
          <p:cNvPr id="104914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专业技能提升：学习了环保技术相关知识，提高了专业技能水平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自我反思与改进：通过自我反思，发现了自己的不足，并制定了改进计划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团队协作能力提升：与团队成员合作，提高了团队协作能力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工作经验积累：参与了多个环保项目，积累了丰富的工作经验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2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下一年度工作计划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目标设定</a:t>
            </a:r>
            <a:endParaRPr lang="zh-CN" altLang="en-US"/>
          </a:p>
        </p:txBody>
      </p:sp>
      <p:sp>
        <p:nvSpPr>
          <p:cNvPr id="104928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提高环保技术水平，提升工作效率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完成年度环保项目，确保项目质量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制定环保技术培训计划，提升员工技能水平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加强团队协作，提高团队凝聚力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重点任务与时间安排</a:t>
            </a:r>
            <a:endParaRPr lang="zh-CN" altLang="en-US"/>
          </a:p>
        </p:txBody>
      </p:sp>
      <p:sp>
        <p:nvSpPr>
          <p:cNvPr id="104936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6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7月-9月：实施环保技术改造，提高生产效率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7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10月-12月：总结环保技术应用效果，制定下一年度工作计划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1月-3月：完成环保技术研究与开发，制定环保技术标准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4月-6月：开展环保技术培训，提高员工环保意识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预期成果与价值</a:t>
            </a:r>
            <a:endParaRPr lang="zh-CN" altLang="en-US"/>
          </a:p>
        </p:txBody>
      </p:sp>
      <p:sp>
        <p:nvSpPr>
          <p:cNvPr id="104941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提高环保技术水平，提升公司环保形象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降低公司运营成本，提高经济效益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提高员工环保意识，增强团队凝聚力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推动公司可持续发展，实现绿色转型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7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资源需求与合作计划</a:t>
            </a:r>
            <a:endParaRPr lang="zh-CN" altLang="en-US"/>
          </a:p>
        </p:txBody>
      </p:sp>
      <p:sp>
        <p:nvSpPr>
          <p:cNvPr id="104947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资源需求：需要更多的资金、设备和人力资源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培训计划：定期组织员工进行环保技术培训，提高专业技能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市场推广：加强与潜在客户的沟通和合作，扩大市场份额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合作计划：与政府、企业、科研机构等合作，共同推进环保技术研发和应用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5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技术提升与学习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6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掌握新技能与工具</a:t>
            </a:r>
            <a:endParaRPr lang="zh-CN" altLang="en-US"/>
          </a:p>
        </p:txBody>
      </p:sp>
      <p:sp>
        <p:nvSpPr>
          <p:cNvPr id="104961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学习新的环保技术，如绿色建筑、清洁能源等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掌握新的环保工具，如环境监测设备、污染治理设备等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参加环保技术培训，提高专业技能水平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阅读环保技术书籍和论文，了解行业最新动态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67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学习环保领域新知识</a:t>
            </a:r>
            <a:endParaRPr lang="zh-CN" altLang="en-US"/>
          </a:p>
        </p:txBody>
      </p:sp>
      <p:sp>
        <p:nvSpPr>
          <p:cNvPr id="104967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8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8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8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1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9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9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9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9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9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0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0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0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0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0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阅读专业书籍和论文，了解环保领域的最新研究成果和技术发展趋势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关注环保政策法规的变化，了解环保领域的最新动态和政策要求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实践操作，将所学知识应用到实际工作中，提高工作效率和质量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参加环保领域的研讨会和培训课程，与同行交流经验和学习新知识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7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参与技术交流与分享活动</a:t>
            </a:r>
            <a:endParaRPr lang="zh-CN" altLang="en-US"/>
          </a:p>
        </p:txBody>
      </p:sp>
      <p:sp>
        <p:nvSpPr>
          <p:cNvPr id="104975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参加行业技术交流会议，与同行分享经验和技术成果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参加企业内部技术培训和分享会，提升自身技术水平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7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参与技术沙龙活动，与专家学者深入交流，拓宽技术视野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参与线上技术社区讨论，积极参与技术问题解答和分享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https://d.book118.com/148074046016006040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5,&quot;width&quot;:381.5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256_3*l_i*1_1"/>
  <p:tag name="KSO_WM_UNIT_INDEX" val="1_1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5,&quot;width&quot;:381.5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HIGHLIGHT" val="0"/>
  <p:tag name="KSO_WM_UNIT_ID" val="diagram20231256_3*l_h_f*1_1_1"/>
  <p:tag name="KSO_WM_UNIT_INDEX" val="1_1_1"/>
  <p:tag name="KSO_WM_UNIT_LAYERLEVEL" val="1_1_1"/>
  <p:tag name="KSO_WM_UNIT_NOCLEAR" val="0"/>
  <p:tag name="KSO_WM_UNIT_PRESET_TEXT" val="单击添加文本具体内容，简要地阐述您的观点。单击添加文本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5,&quot;width&quot;:381.5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HIGHLIGHT" val="0"/>
  <p:tag name="KSO_WM_UNIT_ID" val="diagram2023125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5,&quot;width&quot;:381.5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HIGHLIGHT" val="0"/>
  <p:tag name="KSO_WM_UNIT_ID" val="diagram20231256_3*l_h_f*1_2_1"/>
  <p:tag name="KSO_WM_UNIT_INDEX" val="1_2_1"/>
  <p:tag name="KSO_WM_UNIT_LAYERLEVEL" val="1_1_1"/>
  <p:tag name="KSO_WM_UNIT_NOCLEAR" val="0"/>
  <p:tag name="KSO_WM_UNIT_PRESET_TEXT" val="单击添加文本具体内容，简要地阐述您的观点。单击添加文本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5,&quot;width&quot;:381.5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HIGHLIGHT" val="0"/>
  <p:tag name="KSO_WM_UNIT_ID" val="diagram2023125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4,&quot;transparency&quot;:0.05000000074505806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5,&quot;width&quot;:381.5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HIGHLIGHT" val="0"/>
  <p:tag name="KSO_WM_UNIT_ID" val="diagram20231256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5,&quot;width&quot;:381.5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HIGHLIGHT" val="0"/>
  <p:tag name="KSO_WM_UNIT_ID" val="diagram20231256_3*l_h_f*1_3_1"/>
  <p:tag name="KSO_WM_UNIT_INDEX" val="1_3_1"/>
  <p:tag name="KSO_WM_UNIT_LAYERLEVEL" val="1_1_1"/>
  <p:tag name="KSO_WM_UNIT_NOCLEAR" val="0"/>
  <p:tag name="KSO_WM_UNIT_PRESET_TEXT" val="单击添加文本具体内容，简要地阐述您的观点。单击添加文本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5,&quot;width&quot;:381.5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HIGHLIGHT" val="0"/>
  <p:tag name="KSO_WM_UNIT_ID" val="diagram2023125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4,&quot;transparency&quot;:0.05000000074505806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5,&quot;width&quot;:381.5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HIGHLIGHT" val="0"/>
  <p:tag name="KSO_WM_UNIT_ID" val="diagram20231256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5,&quot;width&quot;:381.5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HIGHLIGHT" val="0"/>
  <p:tag name="KSO_WM_UNIT_ID" val="diagram20231256_3*l_h_f*1_4_1"/>
  <p:tag name="KSO_WM_UNIT_INDEX" val="1_4_1"/>
  <p:tag name="KSO_WM_UNIT_LAYERLEVEL" val="1_1_1"/>
  <p:tag name="KSO_WM_UNIT_NOCLEAR" val="0"/>
  <p:tag name="KSO_WM_UNIT_PRESET_TEXT" val="单击添加文本具体内容，简要地阐述您的观点。单击添加文本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5,&quot;width&quot;:381.5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HIGHLIGHT" val="0"/>
  <p:tag name="KSO_WM_UNIT_ID" val="diagram2023125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4,&quot;transparency&quot;:0.05000000074505806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5,&quot;width&quot;:381.5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HIGHLIGHT" val="0"/>
  <p:tag name="KSO_WM_UNIT_ID" val="diagram20231256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53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MiSans</vt:lpstr>
      <vt:lpstr>Wingdings</vt:lpstr>
      <vt:lpstr>Calibri Light</vt:lpstr>
      <vt:lpstr>微软雅黑</vt:lpstr>
      <vt:lpstr>宋体</vt:lpstr>
      <vt:lpstr>Office Theme</vt:lpstr>
      <vt:lpstr>环保技术专员年度总结及下一年规划</vt:lpstr>
      <vt:lpstr>目录</vt:lpstr>
      <vt:lpstr>单击添加章节标题</vt:lpstr>
      <vt:lpstr>年度工作总结</vt:lpstr>
      <vt:lpstr>完成环保项目情况</vt:lpstr>
      <vt:lpstr>遇到的问题和解决方案</vt:lpstr>
      <vt:lpstr>团队合作与沟通</vt:lpstr>
      <vt:lpstr>自我提升与收获</vt:lpstr>
      <vt:lpstr>下一年度工作计划</vt:lpstr>
      <vt:lpstr>目标设定</vt:lpstr>
      <vt:lpstr>重点任务与时间安排</vt:lpstr>
      <vt:lpstr>预期成果与价值</vt:lpstr>
      <vt:lpstr>资源需求与合作计划</vt:lpstr>
      <vt:lpstr>技术提升与学习</vt:lpstr>
      <vt:lpstr>掌握新技能与工具</vt:lpstr>
      <vt:lpstr>学习环保领域新知识</vt:lpstr>
      <vt:lpstr>参与技术交流与分享活动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2024-09-18T06:56:55.040</cp:lastPrinted>
  <dcterms:created xsi:type="dcterms:W3CDTF">2024-09-17T22:56:55Z</dcterms:created>
  <dcterms:modified xsi:type="dcterms:W3CDTF">2024-09-17T22:56:57Z</dcterms:modified>
</cp:coreProperties>
</file>