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BD1526C-F20F-4D31-A46C-0695F2AEBD0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7" name="PlaceHolder 1"/>
          <p:cNvSpPr>
            <a:spLocks noGrp="1"/>
          </p:cNvSpPr>
          <p:nvPr>
            <p:ph type="sldImg"/>
          </p:nvPr>
        </p:nvSpPr>
        <p:spPr>
          <a:xfrm>
            <a:off x="685800" y="1143000"/>
            <a:ext cx="5486040" cy="3085920"/>
          </a:xfrm>
          <a:prstGeom prst="rect">
            <a:avLst/>
          </a:prstGeom>
          <a:ln w="0">
            <a:noFill/>
          </a:ln>
        </p:spPr>
      </p:sp>
      <p:sp>
        <p:nvSpPr>
          <p:cNvPr id="50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0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0" name="PlaceHolder 1"/>
          <p:cNvSpPr>
            <a:spLocks noGrp="1"/>
          </p:cNvSpPr>
          <p:nvPr>
            <p:ph type="sldImg"/>
          </p:nvPr>
        </p:nvSpPr>
        <p:spPr>
          <a:xfrm>
            <a:off x="685800" y="1143000"/>
            <a:ext cx="5486040" cy="3085920"/>
          </a:xfrm>
          <a:prstGeom prst="rect">
            <a:avLst/>
          </a:prstGeom>
          <a:ln w="0">
            <a:noFill/>
          </a:ln>
        </p:spPr>
      </p:sp>
      <p:sp>
        <p:nvSpPr>
          <p:cNvPr id="51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1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3" name="PlaceHolder 1"/>
          <p:cNvSpPr>
            <a:spLocks noGrp="1"/>
          </p:cNvSpPr>
          <p:nvPr>
            <p:ph type="sldImg"/>
          </p:nvPr>
        </p:nvSpPr>
        <p:spPr>
          <a:xfrm>
            <a:off x="685800" y="1143000"/>
            <a:ext cx="5486040" cy="3085920"/>
          </a:xfrm>
          <a:prstGeom prst="rect">
            <a:avLst/>
          </a:prstGeom>
          <a:ln w="0">
            <a:noFill/>
          </a:ln>
        </p:spPr>
      </p:sp>
      <p:sp>
        <p:nvSpPr>
          <p:cNvPr id="51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1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6" name="PlaceHolder 1"/>
          <p:cNvSpPr>
            <a:spLocks noGrp="1"/>
          </p:cNvSpPr>
          <p:nvPr>
            <p:ph type="sldImg"/>
          </p:nvPr>
        </p:nvSpPr>
        <p:spPr>
          <a:xfrm>
            <a:off x="685800" y="1143000"/>
            <a:ext cx="5486040" cy="3085920"/>
          </a:xfrm>
          <a:prstGeom prst="rect">
            <a:avLst/>
          </a:prstGeom>
          <a:ln w="0">
            <a:noFill/>
          </a:ln>
        </p:spPr>
      </p:sp>
      <p:sp>
        <p:nvSpPr>
          <p:cNvPr id="51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1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9" name="PlaceHolder 1"/>
          <p:cNvSpPr>
            <a:spLocks noGrp="1"/>
          </p:cNvSpPr>
          <p:nvPr>
            <p:ph type="sldImg"/>
          </p:nvPr>
        </p:nvSpPr>
        <p:spPr>
          <a:xfrm>
            <a:off x="685800" y="1143000"/>
            <a:ext cx="5486040" cy="3085920"/>
          </a:xfrm>
          <a:prstGeom prst="rect">
            <a:avLst/>
          </a:prstGeom>
          <a:ln w="0">
            <a:noFill/>
          </a:ln>
        </p:spPr>
      </p:sp>
      <p:sp>
        <p:nvSpPr>
          <p:cNvPr id="52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2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46024-8F55-4667-8C26-8E93C4F2C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1546D-33A4-43D9-999B-254705003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074B13-F74E-4289-8D16-43FB9E044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47980-86F4-4800-9296-5944531C3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D13BA8-9B04-4B2F-9058-522B11A325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B17461-7483-418D-8212-13B564CCE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50D0BA-F8D7-49C2-94ED-419AFDAE65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AE3FE-53EA-4D0E-B285-30F497953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03DEA-07EB-40D2-BE89-C968610B1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E23C1-5657-4BDE-BBCF-84086FC23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4AB0C-2195-4D1E-94E7-08A5C9B8A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0D501E0-B89F-4910-B488-C3B18FD7C6A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FE42101-214B-4E50-81DE-6843E806C94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0607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管理者决策与问题解决能力培训</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决策分析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问题解决技巧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决策与问题解决案例分析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战略规划与执行</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结束语</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课程概述</a:t>
            </a:r>
            <a:endParaRPr lang="en-US" sz="28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管理者决策与问题解决能力培训是为了帮助管理者提高决策与问题解决能力的重要课程。本课程旨在指导管理者在实际工作中更好地应对各种挑战，通过培训提升其领导力和协作精神。</a:t>
            </a:r>
            <a:endParaRPr lang="en-US" sz="18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06" name="图片 4"/>
          <p:cNvPicPr/>
          <p:nvPr/>
        </p:nvPicPr>
        <p:blipFill>
          <a:blip r:embed="rId2"/>
          <a:stretch>
            <a:fillRect/>
          </a:stretch>
        </p:blipFill>
        <p:spPr>
          <a:xfrm>
            <a:off x="510840" y="700560"/>
            <a:ext cx="5381640" cy="5381640"/>
          </a:xfrm>
          <a:prstGeom prst="rect">
            <a:avLst/>
          </a:prstGeom>
          <a:ln w="0">
            <a:noFill/>
          </a:ln>
        </p:spPr>
      </p:pic>
      <p:pic>
        <p:nvPicPr>
          <p:cNvPr id="107" name="图片 22"/>
          <p:cNvPicPr/>
          <p:nvPr/>
        </p:nvPicPr>
        <p:blipFill>
          <a:blip r:embed="rId3"/>
          <a:srcRect l="19237" t="10197"/>
          <a:stretch>
            <a:fillRect/>
          </a:stretch>
        </p:blipFill>
        <p:spPr>
          <a:xfrm>
            <a:off x="0" y="0"/>
            <a:ext cx="514440" cy="929880"/>
          </a:xfrm>
          <a:prstGeom prst="rect">
            <a:avLst/>
          </a:prstGeom>
          <a:ln w="0">
            <a:noFill/>
          </a:ln>
        </p:spPr>
      </p:pic>
      <p:pic>
        <p:nvPicPr>
          <p:cNvPr id="108" name="图片 23"/>
          <p:cNvPicPr/>
          <p:nvPr/>
        </p:nvPicPr>
        <p:blipFill>
          <a:blip r:embed="rId4"/>
          <a:srcRect l="55284"/>
          <a:stretch>
            <a:fillRect/>
          </a:stretch>
        </p:blipFill>
        <p:spPr>
          <a:xfrm>
            <a:off x="0" y="625680"/>
            <a:ext cx="426600" cy="1140840"/>
          </a:xfrm>
          <a:prstGeom prst="rect">
            <a:avLst/>
          </a:prstGeom>
          <a:ln w="0">
            <a:noFill/>
          </a:ln>
        </p:spPr>
      </p:pic>
      <p:pic>
        <p:nvPicPr>
          <p:cNvPr id="109" name="图片 7"/>
          <p:cNvPicPr/>
          <p:nvPr/>
        </p:nvPicPr>
        <p:blipFill>
          <a:blip r:embed="rId5"/>
          <a:srcRect t="23379" r="-3045"/>
          <a:stretch>
            <a:fillRect/>
          </a:stretch>
        </p:blipFill>
        <p:spPr>
          <a:xfrm>
            <a:off x="8933040" y="0"/>
            <a:ext cx="1378440" cy="1427400"/>
          </a:xfrm>
          <a:prstGeom prst="rect">
            <a:avLst/>
          </a:prstGeom>
          <a:ln w="0">
            <a:noFill/>
          </a:ln>
        </p:spPr>
      </p:pic>
      <p:pic>
        <p:nvPicPr>
          <p:cNvPr id="110" name="图片 2"/>
          <p:cNvPicPr/>
          <p:nvPr/>
        </p:nvPicPr>
        <p:blipFill>
          <a:blip r:embed="rId6"/>
          <a:srcRect t="10754"/>
          <a:stretch>
            <a:fillRect/>
          </a:stretch>
        </p:blipFill>
        <p:spPr>
          <a:xfrm>
            <a:off x="8476200" y="0"/>
            <a:ext cx="589680" cy="1017000"/>
          </a:xfrm>
          <a:prstGeom prst="rect">
            <a:avLst/>
          </a:prstGeom>
          <a:ln w="0">
            <a:noFill/>
          </a:ln>
        </p:spPr>
      </p:pic>
      <p:pic>
        <p:nvPicPr>
          <p:cNvPr id="1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left)">
                                      <p:cBhvr additive="repl">
                                        <p:cTn id="7" dur="500"/>
                                        <p:tgtEl>
                                          <p:spTgt spid="1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8"/>
                                        </p:tgtEl>
                                        <p:attrNameLst>
                                          <p:attrName>style.visibility</p:attrName>
                                        </p:attrNameLst>
                                      </p:cBhvr>
                                      <p:to>
                                        <p:strVal val="visible"/>
                                      </p:to>
                                    </p:set>
                                    <p:animEffect transition="in" filter="wipe(left)">
                                      <p:cBhvr additive="repl">
                                        <p:cTn id="10" dur="500"/>
                                        <p:tgtEl>
                                          <p:spTgt spid="1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9"/>
                                        </p:tgtEl>
                                        <p:attrNameLst>
                                          <p:attrName>style.visibility</p:attrName>
                                        </p:attrNameLst>
                                      </p:cBhvr>
                                      <p:to>
                                        <p:strVal val="visible"/>
                                      </p:to>
                                    </p:set>
                                    <p:animEffect transition="in" filter="wipe(left)">
                                      <p:cBhvr additive="repl">
                                        <p:cTn id="13" dur="500"/>
                                        <p:tgtEl>
                                          <p:spTgt spid="1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10"/>
                                        </p:tgtEl>
                                        <p:attrNameLst>
                                          <p:attrName>style.visibility</p:attrName>
                                        </p:attrNameLst>
                                      </p:cBhvr>
                                      <p:to>
                                        <p:strVal val="visible"/>
                                      </p:to>
                                    </p:set>
                                    <p:animEffect transition="in" filter="wipe(left)">
                                      <p:cBhvr additive="repl">
                                        <p:cTn id="16" dur="500"/>
                                        <p:tgtEl>
                                          <p:spTgt spid="1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wipe(left)">
                                      <p:cBhvr additive="repl">
                                        <p:cTn id="19"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组合 26"/>
          <p:cNvGrpSpPr/>
          <p:nvPr/>
        </p:nvGrpSpPr>
        <p:grpSpPr>
          <a:xfrm>
            <a:off x="360" y="0"/>
            <a:ext cx="12191040" cy="6858000"/>
            <a:chOff x="360" y="0"/>
            <a:chExt cx="12191040" cy="6858000"/>
          </a:xfrm>
        </p:grpSpPr>
        <p:pic>
          <p:nvPicPr>
            <p:cNvPr id="11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1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培训对象</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负责组织和协调工作</a:t>
            </a:r>
            <a:endParaRPr lang="en-US" sz="1600" b="0" strike="noStrike" spc="-1">
              <a:solidFill>
                <a:srgbClr val="000000"/>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管理者</a:t>
            </a:r>
            <a:endParaRPr lang="en-US" sz="2000" b="0" strike="noStrike" spc="-1">
              <a:solidFill>
                <a:srgbClr val="000000"/>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具有领导团队的能力</a:t>
            </a:r>
            <a:endParaRPr lang="en-US" sz="1600" b="0" strike="noStrike" spc="-1">
              <a:solidFill>
                <a:srgbClr val="000000"/>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领导者</a:t>
            </a:r>
            <a:endParaRPr lang="en-US" sz="2000" b="0" strike="noStrike" spc="-1">
              <a:solidFill>
                <a:srgbClr val="000000"/>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需要做出重要决策</a:t>
            </a:r>
            <a:endParaRPr lang="en-US" sz="1600" b="0" strike="noStrike" spc="-1">
              <a:solidFill>
                <a:srgbClr val="000000"/>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决策者</a:t>
            </a:r>
            <a:endParaRPr lang="en-US" sz="2000" b="0" strike="noStrike" spc="-1">
              <a:solidFill>
                <a:srgbClr val="000000"/>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解决工作中出现的问题</a:t>
            </a:r>
            <a:endParaRPr lang="en-US" sz="1600" b="0" strike="noStrike" spc="-1">
              <a:solidFill>
                <a:srgbClr val="000000"/>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问题解决者</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4" name="组合 26"/>
          <p:cNvGrpSpPr/>
          <p:nvPr/>
        </p:nvGrpSpPr>
        <p:grpSpPr>
          <a:xfrm>
            <a:off x="360" y="0"/>
            <a:ext cx="12191040" cy="6858000"/>
            <a:chOff x="360" y="0"/>
            <a:chExt cx="12191040" cy="6858000"/>
          </a:xfrm>
        </p:grpSpPr>
        <p:pic>
          <p:nvPicPr>
            <p:cNvPr id="12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2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增强管理者的问题解决能力</a:t>
            </a:r>
            <a:endParaRPr lang="en-US" sz="1800" b="0" strike="noStrike" spc="-1">
              <a:solidFill>
                <a:srgbClr val="000000"/>
              </a:solidFill>
              <a:latin typeface="Arial"/>
            </a:endParaRPr>
          </a:p>
        </p:txBody>
      </p:sp>
      <p:sp>
        <p:nvSpPr>
          <p:cNvPr id="12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训练管理者寻找问题解决方案的能力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加强管理者的解决问题的实践经验</a:t>
            </a:r>
            <a:endParaRPr lang="en-US" sz="1400" b="0" strike="noStrike" spc="-1">
              <a:solidFill>
                <a:srgbClr val="000000"/>
              </a:solidFill>
              <a:latin typeface="Arial"/>
            </a:endParaRPr>
          </a:p>
        </p:txBody>
      </p:sp>
      <p:sp>
        <p:nvSpPr>
          <p:cNvPr id="1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培养管理者的团队协作精神</a:t>
            </a:r>
            <a:endParaRPr lang="en-US" sz="1800" b="0" strike="noStrike" spc="-1">
              <a:solidFill>
                <a:srgbClr val="000000"/>
              </a:solidFill>
              <a:latin typeface="Arial"/>
            </a:endParaRPr>
          </a:p>
        </p:txBody>
      </p:sp>
      <p:sp>
        <p:nvSpPr>
          <p:cNvPr id="13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促进管理者与团队之间的沟通与合作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培养管理者协调与团队管理能力</a:t>
            </a:r>
            <a:endParaRPr lang="en-US" sz="1400" b="0" strike="noStrike" spc="-1">
              <a:solidFill>
                <a:srgbClr val="000000"/>
              </a:solidFill>
              <a:latin typeface="Arial"/>
            </a:endParaRPr>
          </a:p>
        </p:txBody>
      </p:sp>
      <p:sp>
        <p:nvSpPr>
          <p:cNvPr id="1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培养管理者的创新思维能力</a:t>
            </a:r>
            <a:endParaRPr lang="en-US" sz="1800" b="0" strike="noStrike" spc="-1">
              <a:solidFill>
                <a:srgbClr val="000000"/>
              </a:solidFill>
              <a:latin typeface="Arial"/>
            </a:endParaRPr>
          </a:p>
        </p:txBody>
      </p:sp>
      <p:sp>
        <p:nvSpPr>
          <p:cNvPr id="13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激发管理者创新潜力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培养管理者解决问题的创新方法</a:t>
            </a:r>
            <a:endParaRPr lang="en-US" sz="1400" b="0" strike="noStrike" spc="-1">
              <a:solidFill>
                <a:srgbClr val="000000"/>
              </a:solidFill>
              <a:latin typeface="Arial"/>
            </a:endParaRPr>
          </a:p>
        </p:txBody>
      </p:sp>
      <p:sp>
        <p:nvSpPr>
          <p:cNvPr id="13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学习目标</a:t>
            </a:r>
            <a:endParaRPr lang="en-US" sz="3600" b="0" strike="noStrike" spc="-1">
              <a:solidFill>
                <a:schemeClr val="dk1"/>
              </a:solidFill>
              <a:latin typeface="Arial"/>
            </a:endParaRPr>
          </a:p>
        </p:txBody>
      </p:sp>
      <p:sp>
        <p:nvSpPr>
          <p:cNvPr id="1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提高管理者的决策能力</a:t>
            </a:r>
            <a:endParaRPr lang="en-US" sz="1800" b="0" strike="noStrike" spc="-1">
              <a:solidFill>
                <a:srgbClr val="000000"/>
              </a:solidFill>
              <a:latin typeface="Arial"/>
            </a:endParaRPr>
          </a:p>
        </p:txBody>
      </p:sp>
      <p:sp>
        <p:nvSpPr>
          <p:cNvPr id="13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培训管理者对决策过程的深入理解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提升管理者分析问题的能力</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课程安排</a:t>
            </a:r>
            <a:endParaRPr lang="en-US" sz="3600" b="0" strike="noStrike" spc="-1">
              <a:solidFill>
                <a:schemeClr val="dk1"/>
              </a:solidFill>
              <a:latin typeface="Arial"/>
            </a:endParaRPr>
          </a:p>
        </p:txBody>
      </p:sp>
      <p:sp>
        <p:nvSpPr>
          <p:cNvPr id="14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灵活安排培训时间，确保管理者参与度高</a:t>
            </a:r>
            <a:endParaRPr lang="en-US" sz="1600" b="0" strike="noStrike" spc="-1">
              <a:solidFill>
                <a:srgbClr val="000000"/>
              </a:solidFill>
              <a:latin typeface="Arial"/>
            </a:endParaRPr>
          </a:p>
        </p:txBody>
      </p:sp>
      <p:sp>
        <p:nvSpPr>
          <p:cNvPr id="14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课程时间安排</a:t>
            </a:r>
            <a:endParaRPr lang="en-US" sz="2000" b="0" strike="noStrike" spc="-1">
              <a:solidFill>
                <a:srgbClr val="000000"/>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设立实际案例分析和问题解决考核环节</a:t>
            </a:r>
            <a:endParaRPr lang="en-US" sz="1600" b="0" strike="noStrike" spc="-1">
              <a:solidFill>
                <a:srgbClr val="000000"/>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考核方式</a:t>
            </a:r>
            <a:endParaRPr lang="en-US" sz="2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采用案例分析、角色扮演等多种形式进行学习</a:t>
            </a:r>
            <a:endParaRPr lang="en-US" sz="1600" b="0" strike="noStrike" spc="-1">
              <a:solidFill>
                <a:srgbClr val="000000"/>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学习方式</a:t>
            </a:r>
            <a:endParaRPr lang="en-US" sz="2000" b="0" strike="noStrike" spc="-1">
              <a:solidFill>
                <a:srgbClr val="000000"/>
              </a:solidFill>
              <a:latin typeface="Arial"/>
            </a:endParaRPr>
          </a:p>
        </p:txBody>
      </p:sp>
      <p:pic>
        <p:nvPicPr>
          <p:cNvPr id="150" name="图片 4"/>
          <p:cNvPicPr/>
          <p:nvPr/>
        </p:nvPicPr>
        <p:blipFill>
          <a:blip r:embed="rId2"/>
          <a:stretch>
            <a:fillRect/>
          </a:stretch>
        </p:blipFill>
        <p:spPr>
          <a:xfrm>
            <a:off x="6135480" y="1175400"/>
            <a:ext cx="5381640" cy="5381640"/>
          </a:xfrm>
          <a:prstGeom prst="rect">
            <a:avLst/>
          </a:prstGeom>
          <a:ln w="0">
            <a:noFill/>
          </a:ln>
        </p:spPr>
      </p:pic>
      <p:pic>
        <p:nvPicPr>
          <p:cNvPr id="151" name="图片 22"/>
          <p:cNvPicPr/>
          <p:nvPr/>
        </p:nvPicPr>
        <p:blipFill>
          <a:blip r:embed="rId3"/>
          <a:srcRect l="19237" t="10197"/>
          <a:stretch>
            <a:fillRect/>
          </a:stretch>
        </p:blipFill>
        <p:spPr>
          <a:xfrm>
            <a:off x="0" y="0"/>
            <a:ext cx="514440" cy="929880"/>
          </a:xfrm>
          <a:prstGeom prst="rect">
            <a:avLst/>
          </a:prstGeom>
          <a:ln w="0">
            <a:noFill/>
          </a:ln>
        </p:spPr>
      </p:pic>
      <p:pic>
        <p:nvPicPr>
          <p:cNvPr id="152" name="图片 23"/>
          <p:cNvPicPr/>
          <p:nvPr/>
        </p:nvPicPr>
        <p:blipFill>
          <a:blip r:embed="rId4"/>
          <a:srcRect l="55284"/>
          <a:stretch>
            <a:fillRect/>
          </a:stretch>
        </p:blipFill>
        <p:spPr>
          <a:xfrm>
            <a:off x="0" y="625680"/>
            <a:ext cx="426600" cy="1140840"/>
          </a:xfrm>
          <a:prstGeom prst="rect">
            <a:avLst/>
          </a:prstGeom>
          <a:ln w="0">
            <a:noFill/>
          </a:ln>
        </p:spPr>
      </p:pic>
      <p:pic>
        <p:nvPicPr>
          <p:cNvPr id="153" name="图片 7"/>
          <p:cNvPicPr/>
          <p:nvPr/>
        </p:nvPicPr>
        <p:blipFill>
          <a:blip r:embed="rId5"/>
          <a:srcRect t="23379" r="-3045"/>
          <a:stretch>
            <a:fillRect/>
          </a:stretch>
        </p:blipFill>
        <p:spPr>
          <a:xfrm>
            <a:off x="8933040" y="0"/>
            <a:ext cx="1378440" cy="1427400"/>
          </a:xfrm>
          <a:prstGeom prst="rect">
            <a:avLst/>
          </a:prstGeom>
          <a:ln w="0">
            <a:noFill/>
          </a:ln>
        </p:spPr>
      </p:pic>
      <p:pic>
        <p:nvPicPr>
          <p:cNvPr id="154" name="图片 6"/>
          <p:cNvPicPr/>
          <p:nvPr/>
        </p:nvPicPr>
        <p:blipFill>
          <a:blip r:embed="rId6"/>
          <a:srcRect t="10754"/>
          <a:stretch>
            <a:fillRect/>
          </a:stretch>
        </p:blipFill>
        <p:spPr>
          <a:xfrm>
            <a:off x="8476200" y="0"/>
            <a:ext cx="589680" cy="1017000"/>
          </a:xfrm>
          <a:prstGeom prst="rect">
            <a:avLst/>
          </a:prstGeom>
          <a:ln w="0">
            <a:noFill/>
          </a:ln>
        </p:spPr>
      </p:pic>
      <p:pic>
        <p:nvPicPr>
          <p:cNvPr id="15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51"/>
                                        </p:tgtEl>
                                        <p:attrNameLst>
                                          <p:attrName>style.visibility</p:attrName>
                                        </p:attrNameLst>
                                      </p:cBhvr>
                                      <p:to>
                                        <p:strVal val="visible"/>
                                      </p:to>
                                    </p:set>
                                    <p:animEffect transition="in" filter="wipe(left)">
                                      <p:cBhvr additive="repl">
                                        <p:cTn id="7" dur="500"/>
                                        <p:tgtEl>
                                          <p:spTgt spid="15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2"/>
                                        </p:tgtEl>
                                        <p:attrNameLst>
                                          <p:attrName>style.visibility</p:attrName>
                                        </p:attrNameLst>
                                      </p:cBhvr>
                                      <p:to>
                                        <p:strVal val="visible"/>
                                      </p:to>
                                    </p:set>
                                    <p:animEffect transition="in" filter="wipe(left)">
                                      <p:cBhvr additive="repl">
                                        <p:cTn id="10" dur="500"/>
                                        <p:tgtEl>
                                          <p:spTgt spid="15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3"/>
                                        </p:tgtEl>
                                        <p:attrNameLst>
                                          <p:attrName>style.visibility</p:attrName>
                                        </p:attrNameLst>
                                      </p:cBhvr>
                                      <p:to>
                                        <p:strVal val="visible"/>
                                      </p:to>
                                    </p:set>
                                    <p:animEffect transition="in" filter="wipe(left)">
                                      <p:cBhvr additive="repl">
                                        <p:cTn id="13" dur="500"/>
                                        <p:tgtEl>
                                          <p:spTgt spid="15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4"/>
                                        </p:tgtEl>
                                        <p:attrNameLst>
                                          <p:attrName>style.visibility</p:attrName>
                                        </p:attrNameLst>
                                      </p:cBhvr>
                                      <p:to>
                                        <p:strVal val="visible"/>
                                      </p:to>
                                    </p:set>
                                    <p:animEffect transition="in" filter="wipe(left)">
                                      <p:cBhvr additive="repl">
                                        <p:cTn id="16" dur="500"/>
                                        <p:tgtEl>
                                          <p:spTgt spid="15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5"/>
                                        </p:tgtEl>
                                        <p:attrNameLst>
                                          <p:attrName>style.visibility</p:attrName>
                                        </p:attrNameLst>
                                      </p:cBhvr>
                                      <p:to>
                                        <p:strVal val="visible"/>
                                      </p:to>
                                    </p:set>
                                    <p:animEffect transition="in" filter="wipe(left)">
                                      <p:cBhvr additive="repl">
                                        <p:cTn id="19" dur="500"/>
                                        <p:tgtEl>
                                          <p:spTgt spid="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6" name="组合 26"/>
          <p:cNvGrpSpPr/>
          <p:nvPr/>
        </p:nvGrpSpPr>
        <p:grpSpPr>
          <a:xfrm>
            <a:off x="360" y="0"/>
            <a:ext cx="12191040" cy="6858000"/>
            <a:chOff x="360" y="0"/>
            <a:chExt cx="12191040" cy="6858000"/>
          </a:xfrm>
        </p:grpSpPr>
        <p:pic>
          <p:nvPicPr>
            <p:cNvPr id="157"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58"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5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6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决策与问题解决能力的培训有助于提升管理者的组织和管理能力</a:t>
            </a:r>
            <a:endParaRPr lang="en-US" sz="1600" b="0" strike="noStrike" spc="-1">
              <a:solidFill>
                <a:srgbClr val="000000"/>
              </a:solidFill>
              <a:latin typeface="Arial"/>
            </a:endParaRPr>
          </a:p>
        </p:txBody>
      </p:sp>
      <p:sp>
        <p:nvSpPr>
          <p:cNvPr id="16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提高管理者能力</a:t>
            </a:r>
            <a:endParaRPr lang="en-US" sz="2000" b="0" strike="noStrike" spc="-1">
              <a:solidFill>
                <a:srgbClr val="000000"/>
              </a:solidFill>
              <a:latin typeface="Arial"/>
            </a:endParaRPr>
          </a:p>
        </p:txBody>
      </p:sp>
      <p:sp>
        <p:nvSpPr>
          <p:cNvPr id="16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培养管理者的团队协作精神，促进团队整体发展</a:t>
            </a:r>
            <a:endParaRPr lang="en-US" sz="1600" b="0" strike="noStrike" spc="-1">
              <a:solidFill>
                <a:srgbClr val="000000"/>
              </a:solidFill>
              <a:latin typeface="Arial"/>
            </a:endParaRPr>
          </a:p>
        </p:txBody>
      </p:sp>
      <p:sp>
        <p:nvSpPr>
          <p:cNvPr id="16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促进团队发展</a:t>
            </a:r>
            <a:endParaRPr lang="en-US" sz="2000" b="0" strike="noStrike" spc="-1">
              <a:solidFill>
                <a:srgbClr val="000000"/>
              </a:solidFill>
              <a:latin typeface="Arial"/>
            </a:endParaRPr>
          </a:p>
        </p:txBody>
      </p:sp>
      <p:sp>
        <p:nvSpPr>
          <p:cNvPr id="16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创新思维是企业发展的关键，培养管理者的创新能力至关重要</a:t>
            </a:r>
            <a:endParaRPr lang="en-US" sz="1600" b="0" strike="noStrike" spc="-1">
              <a:solidFill>
                <a:srgbClr val="000000"/>
              </a:solidFill>
              <a:latin typeface="Arial"/>
            </a:endParaRPr>
          </a:p>
        </p:txBody>
      </p:sp>
      <p:sp>
        <p:nvSpPr>
          <p:cNvPr id="16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激发创新思维</a:t>
            </a:r>
            <a:endParaRPr lang="en-US" sz="2000" b="0" strike="noStrike" spc="-1">
              <a:solidFill>
                <a:srgbClr val="000000"/>
              </a:solidFill>
              <a:latin typeface="Arial"/>
            </a:endParaRPr>
          </a:p>
        </p:txBody>
      </p:sp>
      <p:sp>
        <p:nvSpPr>
          <p:cNvPr id="16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8" name="图片 12"/>
          <p:cNvPicPr/>
          <p:nvPr/>
        </p:nvPicPr>
        <p:blipFill>
          <a:blip r:embed="rId3"/>
          <a:stretch>
            <a:fillRect/>
          </a:stretch>
        </p:blipFill>
        <p:spPr>
          <a:xfrm rot="6156000">
            <a:off x="11461320" y="-1101240"/>
            <a:ext cx="1066320" cy="1733040"/>
          </a:xfrm>
          <a:prstGeom prst="rect">
            <a:avLst/>
          </a:prstGeom>
          <a:ln w="0">
            <a:noFill/>
          </a:ln>
        </p:spPr>
      </p:pic>
      <p:pic>
        <p:nvPicPr>
          <p:cNvPr id="169" name="图片 22"/>
          <p:cNvPicPr/>
          <p:nvPr/>
        </p:nvPicPr>
        <p:blipFill>
          <a:blip r:embed="rId4"/>
          <a:stretch>
            <a:fillRect/>
          </a:stretch>
        </p:blipFill>
        <p:spPr>
          <a:xfrm rot="3960600">
            <a:off x="11266560" y="-218880"/>
            <a:ext cx="961560" cy="2219040"/>
          </a:xfrm>
          <a:prstGeom prst="rect">
            <a:avLst/>
          </a:prstGeom>
          <a:ln w="0">
            <a:noFill/>
          </a:ln>
        </p:spPr>
      </p:pic>
      <p:pic>
        <p:nvPicPr>
          <p:cNvPr id="170"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71" name="图片 14"/>
          <p:cNvPicPr/>
          <p:nvPr/>
        </p:nvPicPr>
        <p:blipFill>
          <a:blip r:embed="rId6"/>
          <a:stretch>
            <a:fillRect/>
          </a:stretch>
        </p:blipFill>
        <p:spPr>
          <a:xfrm>
            <a:off x="11670480" y="474840"/>
            <a:ext cx="1584000" cy="2206080"/>
          </a:xfrm>
          <a:prstGeom prst="rect">
            <a:avLst/>
          </a:prstGeom>
          <a:ln w="0">
            <a:noFill/>
          </a:ln>
        </p:spPr>
      </p:pic>
      <p:pic>
        <p:nvPicPr>
          <p:cNvPr id="172" name="图片 18"/>
          <p:cNvPicPr/>
          <p:nvPr/>
        </p:nvPicPr>
        <p:blipFill>
          <a:blip r:embed="rId7"/>
          <a:stretch>
            <a:fillRect/>
          </a:stretch>
        </p:blipFill>
        <p:spPr>
          <a:xfrm rot="19285800">
            <a:off x="11289600" y="968760"/>
            <a:ext cx="914400" cy="552960"/>
          </a:xfrm>
          <a:prstGeom prst="rect">
            <a:avLst/>
          </a:prstGeom>
          <a:ln w="0">
            <a:noFill/>
          </a:ln>
        </p:spPr>
      </p:pic>
      <p:pic>
        <p:nvPicPr>
          <p:cNvPr id="173" name="图片 20"/>
          <p:cNvPicPr/>
          <p:nvPr/>
        </p:nvPicPr>
        <p:blipFill>
          <a:blip r:embed="rId8"/>
          <a:stretch>
            <a:fillRect/>
          </a:stretch>
        </p:blipFill>
        <p:spPr>
          <a:xfrm>
            <a:off x="-135360" y="-385920"/>
            <a:ext cx="1076040" cy="1285560"/>
          </a:xfrm>
          <a:prstGeom prst="rect">
            <a:avLst/>
          </a:prstGeom>
          <a:ln w="0">
            <a:noFill/>
          </a:ln>
        </p:spPr>
      </p:pic>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决策分析</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7" name="组合 26"/>
          <p:cNvGrpSpPr/>
          <p:nvPr/>
        </p:nvGrpSpPr>
        <p:grpSpPr>
          <a:xfrm>
            <a:off x="360" y="0"/>
            <a:ext cx="12191040" cy="6858000"/>
            <a:chOff x="360" y="0"/>
            <a:chExt cx="12191040" cy="6858000"/>
          </a:xfrm>
        </p:grpSpPr>
        <p:pic>
          <p:nvPicPr>
            <p:cNvPr id="17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7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决策的特点</a:t>
            </a:r>
            <a:endParaRPr lang="en-US" sz="1800" b="0" strike="noStrike" spc="-1">
              <a:solidFill>
                <a:srgbClr val="000000"/>
              </a:solidFill>
              <a:latin typeface="Arial"/>
            </a:endParaRPr>
          </a:p>
        </p:txBody>
      </p:sp>
      <p:sp>
        <p:nvSpPr>
          <p:cNvPr id="18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决策是一种有风险的行为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决策是一种不确定的过程</a:t>
            </a:r>
            <a:endParaRPr lang="en-US" sz="14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决策的过程</a:t>
            </a:r>
            <a:endParaRPr lang="en-US" sz="1800" b="0" strike="noStrike" spc="-1">
              <a:solidFill>
                <a:srgbClr val="000000"/>
              </a:solidFill>
              <a:latin typeface="Arial"/>
            </a:endParaRPr>
          </a:p>
        </p:txBody>
      </p:sp>
      <p:sp>
        <p:nvSpPr>
          <p:cNvPr id="18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确定决策目标</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收集信息</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评价信息</a:t>
            </a:r>
            <a:endParaRPr lang="en-US" sz="14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8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8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决策的定义</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决策的概念</a:t>
            </a:r>
            <a:endParaRPr lang="en-US" sz="1800" b="0" strike="noStrike" spc="-1">
              <a:solidFill>
                <a:srgbClr val="000000"/>
              </a:solidFill>
              <a:latin typeface="Arial"/>
            </a:endParaRPr>
          </a:p>
        </p:txBody>
      </p:sp>
      <p:sp>
        <p:nvSpPr>
          <p:cNvPr id="19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决策是指在多种方案中选择一种的过程</a:t>
            </a:r>
            <a:endParaRPr lang="en-US" sz="14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决策的影响因素</a:t>
            </a:r>
            <a:endParaRPr lang="en-US" sz="3600" b="0" strike="noStrike" spc="-1">
              <a:solidFill>
                <a:schemeClr val="dk1"/>
              </a:solidFill>
              <a:latin typeface="Arial"/>
            </a:endParaRPr>
          </a:p>
        </p:txBody>
      </p:sp>
      <p:sp>
        <p:nvSpPr>
          <p:cNvPr id="1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个性特点、价值观念等</a:t>
            </a:r>
            <a:endParaRPr lang="en-US" sz="1600" b="0" strike="noStrike" spc="-1">
              <a:solidFill>
                <a:srgbClr val="000000"/>
              </a:solidFill>
              <a:latin typeface="Arial"/>
            </a:endParaRPr>
          </a:p>
        </p:txBody>
      </p:sp>
      <p:sp>
        <p:nvSpPr>
          <p:cNvPr id="1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决策者的个人素质</a:t>
            </a:r>
            <a:endParaRPr lang="en-US" sz="2000" b="0" strike="noStrike" spc="-1">
              <a:solidFill>
                <a:srgbClr val="000000"/>
              </a:solidFill>
              <a:latin typeface="Arial"/>
            </a:endParaRPr>
          </a:p>
        </p:txBody>
      </p:sp>
      <p:sp>
        <p:nvSpPr>
          <p:cNvPr id="1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外部环境、市场变化等</a:t>
            </a:r>
            <a:endParaRPr lang="en-US" sz="1600" b="0" strike="noStrike" spc="-1">
              <a:solidFill>
                <a:srgbClr val="000000"/>
              </a:solidFill>
              <a:latin typeface="Arial"/>
            </a:endParaRPr>
          </a:p>
        </p:txBody>
      </p:sp>
      <p:sp>
        <p:nvSpPr>
          <p:cNvPr id="1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决策环境的不确定性</a:t>
            </a:r>
            <a:endParaRPr lang="en-US" sz="2000" b="0" strike="noStrike" spc="-1">
              <a:solidFill>
                <a:srgbClr val="000000"/>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过往经历、专业知识等</a:t>
            </a:r>
            <a:endParaRPr lang="en-US" sz="1600" b="0" strike="noStrike" spc="-1">
              <a:solidFill>
                <a:srgbClr val="000000"/>
              </a:solidFill>
              <a:latin typeface="Arial"/>
            </a:endParaRPr>
          </a:p>
        </p:txBody>
      </p:sp>
      <p:sp>
        <p:nvSpPr>
          <p:cNvPr id="2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决策者的经验</a:t>
            </a:r>
            <a:endParaRPr lang="en-US" sz="2000" b="0" strike="noStrike" spc="-1">
              <a:solidFill>
                <a:srgbClr val="000000"/>
              </a:solidFill>
              <a:latin typeface="Arial"/>
            </a:endParaRPr>
          </a:p>
        </p:txBody>
      </p:sp>
      <p:pic>
        <p:nvPicPr>
          <p:cNvPr id="203" name="图片 4"/>
          <p:cNvPicPr/>
          <p:nvPr/>
        </p:nvPicPr>
        <p:blipFill>
          <a:blip r:embed="rId2"/>
          <a:stretch>
            <a:fillRect/>
          </a:stretch>
        </p:blipFill>
        <p:spPr>
          <a:xfrm>
            <a:off x="6135480" y="1175400"/>
            <a:ext cx="5381640" cy="5381640"/>
          </a:xfrm>
          <a:prstGeom prst="rect">
            <a:avLst/>
          </a:prstGeom>
          <a:ln w="0">
            <a:noFill/>
          </a:ln>
        </p:spPr>
      </p:pic>
      <p:pic>
        <p:nvPicPr>
          <p:cNvPr id="204" name="图片 22"/>
          <p:cNvPicPr/>
          <p:nvPr/>
        </p:nvPicPr>
        <p:blipFill>
          <a:blip r:embed="rId3"/>
          <a:srcRect l="19237" t="10197"/>
          <a:stretch>
            <a:fillRect/>
          </a:stretch>
        </p:blipFill>
        <p:spPr>
          <a:xfrm>
            <a:off x="0" y="0"/>
            <a:ext cx="514440" cy="929880"/>
          </a:xfrm>
          <a:prstGeom prst="rect">
            <a:avLst/>
          </a:prstGeom>
          <a:ln w="0">
            <a:noFill/>
          </a:ln>
        </p:spPr>
      </p:pic>
      <p:pic>
        <p:nvPicPr>
          <p:cNvPr id="205" name="图片 23"/>
          <p:cNvPicPr/>
          <p:nvPr/>
        </p:nvPicPr>
        <p:blipFill>
          <a:blip r:embed="rId4"/>
          <a:srcRect l="55284"/>
          <a:stretch>
            <a:fillRect/>
          </a:stretch>
        </p:blipFill>
        <p:spPr>
          <a:xfrm>
            <a:off x="0" y="625680"/>
            <a:ext cx="426600" cy="1140840"/>
          </a:xfrm>
          <a:prstGeom prst="rect">
            <a:avLst/>
          </a:prstGeom>
          <a:ln w="0">
            <a:noFill/>
          </a:ln>
        </p:spPr>
      </p:pic>
      <p:pic>
        <p:nvPicPr>
          <p:cNvPr id="206" name="图片 7"/>
          <p:cNvPicPr/>
          <p:nvPr/>
        </p:nvPicPr>
        <p:blipFill>
          <a:blip r:embed="rId5"/>
          <a:srcRect t="23379" r="-3045"/>
          <a:stretch>
            <a:fillRect/>
          </a:stretch>
        </p:blipFill>
        <p:spPr>
          <a:xfrm>
            <a:off x="8933040" y="0"/>
            <a:ext cx="1378440" cy="1427400"/>
          </a:xfrm>
          <a:prstGeom prst="rect">
            <a:avLst/>
          </a:prstGeom>
          <a:ln w="0">
            <a:noFill/>
          </a:ln>
        </p:spPr>
      </p:pic>
      <p:pic>
        <p:nvPicPr>
          <p:cNvPr id="207" name="图片 6"/>
          <p:cNvPicPr/>
          <p:nvPr/>
        </p:nvPicPr>
        <p:blipFill>
          <a:blip r:embed="rId6"/>
          <a:srcRect t="10754"/>
          <a:stretch>
            <a:fillRect/>
          </a:stretch>
        </p:blipFill>
        <p:spPr>
          <a:xfrm>
            <a:off x="8476200" y="0"/>
            <a:ext cx="589680" cy="1017000"/>
          </a:xfrm>
          <a:prstGeom prst="rect">
            <a:avLst/>
          </a:prstGeom>
          <a:ln w="0">
            <a:noFill/>
          </a:ln>
        </p:spPr>
      </p:pic>
      <p:pic>
        <p:nvPicPr>
          <p:cNvPr id="208"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04"/>
                                        </p:tgtEl>
                                        <p:attrNameLst>
                                          <p:attrName>style.visibility</p:attrName>
                                        </p:attrNameLst>
                                      </p:cBhvr>
                                      <p:to>
                                        <p:strVal val="visible"/>
                                      </p:to>
                                    </p:set>
                                    <p:animEffect transition="in" filter="wipe(left)">
                                      <p:cBhvr additive="repl">
                                        <p:cTn id="7" dur="500"/>
                                        <p:tgtEl>
                                          <p:spTgt spid="20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05"/>
                                        </p:tgtEl>
                                        <p:attrNameLst>
                                          <p:attrName>style.visibility</p:attrName>
                                        </p:attrNameLst>
                                      </p:cBhvr>
                                      <p:to>
                                        <p:strVal val="visible"/>
                                      </p:to>
                                    </p:set>
                                    <p:animEffect transition="in" filter="wipe(left)">
                                      <p:cBhvr additive="repl">
                                        <p:cTn id="10" dur="500"/>
                                        <p:tgtEl>
                                          <p:spTgt spid="20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06"/>
                                        </p:tgtEl>
                                        <p:attrNameLst>
                                          <p:attrName>style.visibility</p:attrName>
                                        </p:attrNameLst>
                                      </p:cBhvr>
                                      <p:to>
                                        <p:strVal val="visible"/>
                                      </p:to>
                                    </p:set>
                                    <p:animEffect transition="in" filter="wipe(left)">
                                      <p:cBhvr additive="repl">
                                        <p:cTn id="13" dur="500"/>
                                        <p:tgtEl>
                                          <p:spTgt spid="20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07"/>
                                        </p:tgtEl>
                                        <p:attrNameLst>
                                          <p:attrName>style.visibility</p:attrName>
                                        </p:attrNameLst>
                                      </p:cBhvr>
                                      <p:to>
                                        <p:strVal val="visible"/>
                                      </p:to>
                                    </p:set>
                                    <p:animEffect transition="in" filter="wipe(left)">
                                      <p:cBhvr additive="repl">
                                        <p:cTn id="16" dur="500"/>
                                        <p:tgtEl>
                                          <p:spTgt spid="20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08"/>
                                        </p:tgtEl>
                                        <p:attrNameLst>
                                          <p:attrName>style.visibility</p:attrName>
                                        </p:attrNameLst>
                                      </p:cBhvr>
                                      <p:to>
                                        <p:strVal val="visible"/>
                                      </p:to>
                                    </p:set>
                                    <p:animEffect transition="in" filter="wipe(left)">
                                      <p:cBhvr additive="repl">
                                        <p:cTn id="19" dur="500"/>
                                        <p:tgtEl>
                                          <p:spTgt spid="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9" name="组合 26"/>
          <p:cNvGrpSpPr/>
          <p:nvPr/>
        </p:nvGrpSpPr>
        <p:grpSpPr>
          <a:xfrm>
            <a:off x="360" y="0"/>
            <a:ext cx="12191040" cy="6858000"/>
            <a:chOff x="360" y="0"/>
            <a:chExt cx="12191040" cy="6858000"/>
          </a:xfrm>
        </p:grpSpPr>
        <p:pic>
          <p:nvPicPr>
            <p:cNvPr id="210"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11"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决策模型</a:t>
            </a:r>
            <a:endParaRPr lang="en-US" sz="3600" b="0" strike="noStrike" spc="-1">
              <a:solidFill>
                <a:schemeClr val="dk1"/>
              </a:solidFill>
              <a:latin typeface="Arial"/>
            </a:endParaRPr>
          </a:p>
        </p:txBody>
      </p:sp>
      <p:sp>
        <p:nvSpPr>
          <p:cNvPr id="21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基于逻辑思维的决策模型</a:t>
            </a:r>
            <a:endParaRPr lang="en-US" sz="1600" b="0" strike="noStrike" spc="-1">
              <a:solidFill>
                <a:srgbClr val="000000"/>
              </a:solidFill>
              <a:latin typeface="Arial"/>
            </a:endParaRPr>
          </a:p>
        </p:txBody>
      </p:sp>
      <p:sp>
        <p:nvSpPr>
          <p:cNvPr id="21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理性决策模型</a:t>
            </a:r>
            <a:endParaRPr lang="en-US" sz="2000" b="0" strike="noStrike" spc="-1">
              <a:solidFill>
                <a:srgbClr val="000000"/>
              </a:solidFill>
              <a:latin typeface="Arial"/>
            </a:endParaRPr>
          </a:p>
        </p:txBody>
      </p:sp>
      <p:sp>
        <p:nvSpPr>
          <p:cNvPr id="21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在有限条件下做出满意的决策</a:t>
            </a:r>
            <a:endParaRPr lang="en-US" sz="1600" b="0" strike="noStrike" spc="-1">
              <a:solidFill>
                <a:srgbClr val="000000"/>
              </a:solidFill>
              <a:latin typeface="Arial"/>
            </a:endParaRPr>
          </a:p>
        </p:txBody>
      </p:sp>
      <p:sp>
        <p:nvSpPr>
          <p:cNvPr id="21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满意决策模型</a:t>
            </a:r>
            <a:endParaRPr lang="en-US" sz="2000" b="0" strike="noStrike" spc="-1">
              <a:solidFill>
                <a:srgbClr val="000000"/>
              </a:solidFill>
              <a:latin typeface="Arial"/>
            </a:endParaRPr>
          </a:p>
        </p:txBody>
      </p:sp>
      <p:sp>
        <p:nvSpPr>
          <p:cNvPr id="21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有效解决问题并实现目标的决策模型</a:t>
            </a:r>
            <a:endParaRPr lang="en-US" sz="1600" b="0" strike="noStrike" spc="-1">
              <a:solidFill>
                <a:srgbClr val="000000"/>
              </a:solidFill>
              <a:latin typeface="Arial"/>
            </a:endParaRPr>
          </a:p>
        </p:txBody>
      </p:sp>
      <p:sp>
        <p:nvSpPr>
          <p:cNvPr id="21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有效决策模型</a:t>
            </a:r>
            <a:endParaRPr lang="en-US" sz="2000" b="0" strike="noStrike" spc="-1">
              <a:solidFill>
                <a:srgbClr val="000000"/>
              </a:solidFill>
              <a:latin typeface="Arial"/>
            </a:endParaRPr>
          </a:p>
        </p:txBody>
      </p:sp>
      <p:sp>
        <p:nvSpPr>
          <p:cNvPr id="21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决策实践</a:t>
            </a:r>
            <a:endParaRPr lang="en-US" sz="2800" b="0" strike="noStrike" spc="-1">
              <a:solidFill>
                <a:srgbClr val="000000"/>
              </a:solidFill>
              <a:latin typeface="Arial"/>
            </a:endParaRPr>
          </a:p>
        </p:txBody>
      </p:sp>
      <p:sp>
        <p:nvSpPr>
          <p:cNvPr id="22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决策实践是指在实际工作中运用决策模型进行决策</a:t>
            </a:r>
            <a:r>
              <a:rPr lang="en-US" sz="1800" b="0" strike="noStrike" spc="148">
                <a:solidFill>
                  <a:schemeClr val="dk1"/>
                </a:solidFill>
                <a:latin typeface="Arial"/>
                <a:ea typeface="微软雅黑"/>
              </a:rPr>
              <a:t>, </a:t>
            </a:r>
            <a:r>
              <a:rPr lang="zh-CN" sz="1800" b="0" strike="noStrike" spc="148">
                <a:solidFill>
                  <a:schemeClr val="dk1"/>
                </a:solidFill>
                <a:latin typeface="Arial"/>
                <a:ea typeface="微软雅黑"/>
              </a:rPr>
              <a:t>通过实例分析和案例研究可以提高决策者的决策能力和效率。角色扮演可以帮助决策者更好地理解不同立场和决策方式的影响。</a:t>
            </a:r>
            <a:endParaRPr lang="en-US" sz="1800" b="0" strike="noStrike" spc="-1">
              <a:solidFill>
                <a:srgbClr val="000000"/>
              </a:solidFill>
              <a:latin typeface="Arial"/>
            </a:endParaRPr>
          </a:p>
        </p:txBody>
      </p:sp>
      <p:sp>
        <p:nvSpPr>
          <p:cNvPr id="2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25" name="图片 4"/>
          <p:cNvPicPr/>
          <p:nvPr/>
        </p:nvPicPr>
        <p:blipFill>
          <a:blip r:embed="rId2"/>
          <a:stretch>
            <a:fillRect/>
          </a:stretch>
        </p:blipFill>
        <p:spPr>
          <a:xfrm>
            <a:off x="510840" y="700560"/>
            <a:ext cx="5381640" cy="5381640"/>
          </a:xfrm>
          <a:prstGeom prst="rect">
            <a:avLst/>
          </a:prstGeom>
          <a:ln w="0">
            <a:noFill/>
          </a:ln>
        </p:spPr>
      </p:pic>
      <p:pic>
        <p:nvPicPr>
          <p:cNvPr id="226" name="图片 22"/>
          <p:cNvPicPr/>
          <p:nvPr/>
        </p:nvPicPr>
        <p:blipFill>
          <a:blip r:embed="rId3"/>
          <a:srcRect l="19237" t="10197"/>
          <a:stretch>
            <a:fillRect/>
          </a:stretch>
        </p:blipFill>
        <p:spPr>
          <a:xfrm>
            <a:off x="0" y="0"/>
            <a:ext cx="514440" cy="929880"/>
          </a:xfrm>
          <a:prstGeom prst="rect">
            <a:avLst/>
          </a:prstGeom>
          <a:ln w="0">
            <a:noFill/>
          </a:ln>
        </p:spPr>
      </p:pic>
      <p:pic>
        <p:nvPicPr>
          <p:cNvPr id="227" name="图片 23"/>
          <p:cNvPicPr/>
          <p:nvPr/>
        </p:nvPicPr>
        <p:blipFill>
          <a:blip r:embed="rId4"/>
          <a:srcRect l="55284"/>
          <a:stretch>
            <a:fillRect/>
          </a:stretch>
        </p:blipFill>
        <p:spPr>
          <a:xfrm>
            <a:off x="0" y="625680"/>
            <a:ext cx="426600" cy="1140840"/>
          </a:xfrm>
          <a:prstGeom prst="rect">
            <a:avLst/>
          </a:prstGeom>
          <a:ln w="0">
            <a:noFill/>
          </a:ln>
        </p:spPr>
      </p:pic>
      <p:pic>
        <p:nvPicPr>
          <p:cNvPr id="228" name="图片 7"/>
          <p:cNvPicPr/>
          <p:nvPr/>
        </p:nvPicPr>
        <p:blipFill>
          <a:blip r:embed="rId5"/>
          <a:srcRect t="23379" r="-3045"/>
          <a:stretch>
            <a:fillRect/>
          </a:stretch>
        </p:blipFill>
        <p:spPr>
          <a:xfrm>
            <a:off x="8933040" y="0"/>
            <a:ext cx="1378440" cy="1427400"/>
          </a:xfrm>
          <a:prstGeom prst="rect">
            <a:avLst/>
          </a:prstGeom>
          <a:ln w="0">
            <a:noFill/>
          </a:ln>
        </p:spPr>
      </p:pic>
      <p:pic>
        <p:nvPicPr>
          <p:cNvPr id="229" name="图片 2"/>
          <p:cNvPicPr/>
          <p:nvPr/>
        </p:nvPicPr>
        <p:blipFill>
          <a:blip r:embed="rId6"/>
          <a:srcRect t="10754"/>
          <a:stretch>
            <a:fillRect/>
          </a:stretch>
        </p:blipFill>
        <p:spPr>
          <a:xfrm>
            <a:off x="8476200" y="0"/>
            <a:ext cx="589680" cy="1017000"/>
          </a:xfrm>
          <a:prstGeom prst="rect">
            <a:avLst/>
          </a:prstGeom>
          <a:ln w="0">
            <a:noFill/>
          </a:ln>
        </p:spPr>
      </p:pic>
      <p:pic>
        <p:nvPicPr>
          <p:cNvPr id="230"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6"/>
                                        </p:tgtEl>
                                        <p:attrNameLst>
                                          <p:attrName>style.visibility</p:attrName>
                                        </p:attrNameLst>
                                      </p:cBhvr>
                                      <p:to>
                                        <p:strVal val="visible"/>
                                      </p:to>
                                    </p:set>
                                    <p:animEffect transition="in" filter="wipe(left)">
                                      <p:cBhvr additive="repl">
                                        <p:cTn id="7" dur="500"/>
                                        <p:tgtEl>
                                          <p:spTgt spid="22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27"/>
                                        </p:tgtEl>
                                        <p:attrNameLst>
                                          <p:attrName>style.visibility</p:attrName>
                                        </p:attrNameLst>
                                      </p:cBhvr>
                                      <p:to>
                                        <p:strVal val="visible"/>
                                      </p:to>
                                    </p:set>
                                    <p:animEffect transition="in" filter="wipe(left)">
                                      <p:cBhvr additive="repl">
                                        <p:cTn id="10" dur="500"/>
                                        <p:tgtEl>
                                          <p:spTgt spid="22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28"/>
                                        </p:tgtEl>
                                        <p:attrNameLst>
                                          <p:attrName>style.visibility</p:attrName>
                                        </p:attrNameLst>
                                      </p:cBhvr>
                                      <p:to>
                                        <p:strVal val="visible"/>
                                      </p:to>
                                    </p:set>
                                    <p:animEffect transition="in" filter="wipe(left)">
                                      <p:cBhvr additive="repl">
                                        <p:cTn id="13" dur="500"/>
                                        <p:tgtEl>
                                          <p:spTgt spid="22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29"/>
                                        </p:tgtEl>
                                        <p:attrNameLst>
                                          <p:attrName>style.visibility</p:attrName>
                                        </p:attrNameLst>
                                      </p:cBhvr>
                                      <p:to>
                                        <p:strVal val="visible"/>
                                      </p:to>
                                    </p:set>
                                    <p:animEffect transition="in" filter="wipe(left)">
                                      <p:cBhvr additive="repl">
                                        <p:cTn id="16" dur="500"/>
                                        <p:tgtEl>
                                          <p:spTgt spid="22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30"/>
                                        </p:tgtEl>
                                        <p:attrNameLst>
                                          <p:attrName>style.visibility</p:attrName>
                                        </p:attrNameLst>
                                      </p:cBhvr>
                                      <p:to>
                                        <p:strVal val="visible"/>
                                      </p:to>
                                    </p:set>
                                    <p:animEffect transition="in" filter="wipe(left)">
                                      <p:cBhvr additive="repl">
                                        <p:cTn id="19" dur="500"/>
                                        <p:tgtEl>
                                          <p:spTgt spid="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1" name="图片 12"/>
          <p:cNvPicPr/>
          <p:nvPr/>
        </p:nvPicPr>
        <p:blipFill>
          <a:blip r:embed="rId3"/>
          <a:stretch>
            <a:fillRect/>
          </a:stretch>
        </p:blipFill>
        <p:spPr>
          <a:xfrm rot="6156000">
            <a:off x="11461320" y="-1101240"/>
            <a:ext cx="1066320" cy="1733040"/>
          </a:xfrm>
          <a:prstGeom prst="rect">
            <a:avLst/>
          </a:prstGeom>
          <a:ln w="0">
            <a:noFill/>
          </a:ln>
        </p:spPr>
      </p:pic>
      <p:pic>
        <p:nvPicPr>
          <p:cNvPr id="232" name="图片 22"/>
          <p:cNvPicPr/>
          <p:nvPr/>
        </p:nvPicPr>
        <p:blipFill>
          <a:blip r:embed="rId4"/>
          <a:stretch>
            <a:fillRect/>
          </a:stretch>
        </p:blipFill>
        <p:spPr>
          <a:xfrm rot="3960600">
            <a:off x="11266560" y="-218880"/>
            <a:ext cx="961560" cy="2219040"/>
          </a:xfrm>
          <a:prstGeom prst="rect">
            <a:avLst/>
          </a:prstGeom>
          <a:ln w="0">
            <a:noFill/>
          </a:ln>
        </p:spPr>
      </p:pic>
      <p:pic>
        <p:nvPicPr>
          <p:cNvPr id="233"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34" name="图片 14"/>
          <p:cNvPicPr/>
          <p:nvPr/>
        </p:nvPicPr>
        <p:blipFill>
          <a:blip r:embed="rId6"/>
          <a:stretch>
            <a:fillRect/>
          </a:stretch>
        </p:blipFill>
        <p:spPr>
          <a:xfrm>
            <a:off x="11670480" y="474840"/>
            <a:ext cx="1584000" cy="2206080"/>
          </a:xfrm>
          <a:prstGeom prst="rect">
            <a:avLst/>
          </a:prstGeom>
          <a:ln w="0">
            <a:noFill/>
          </a:ln>
        </p:spPr>
      </p:pic>
      <p:pic>
        <p:nvPicPr>
          <p:cNvPr id="235" name="图片 18"/>
          <p:cNvPicPr/>
          <p:nvPr/>
        </p:nvPicPr>
        <p:blipFill>
          <a:blip r:embed="rId7"/>
          <a:stretch>
            <a:fillRect/>
          </a:stretch>
        </p:blipFill>
        <p:spPr>
          <a:xfrm rot="19285800">
            <a:off x="11289600" y="968760"/>
            <a:ext cx="914400" cy="552960"/>
          </a:xfrm>
          <a:prstGeom prst="rect">
            <a:avLst/>
          </a:prstGeom>
          <a:ln w="0">
            <a:noFill/>
          </a:ln>
        </p:spPr>
      </p:pic>
      <p:pic>
        <p:nvPicPr>
          <p:cNvPr id="236" name="图片 20"/>
          <p:cNvPicPr/>
          <p:nvPr/>
        </p:nvPicPr>
        <p:blipFill>
          <a:blip r:embed="rId8"/>
          <a:stretch>
            <a:fillRect/>
          </a:stretch>
        </p:blipFill>
        <p:spPr>
          <a:xfrm>
            <a:off x="-135360" y="-385920"/>
            <a:ext cx="1076040" cy="1285560"/>
          </a:xfrm>
          <a:prstGeom prst="rect">
            <a:avLst/>
          </a:prstGeom>
          <a:ln w="0">
            <a:noFill/>
          </a:ln>
        </p:spPr>
      </p:pic>
      <p:sp>
        <p:nvSpPr>
          <p:cNvPr id="23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3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问题解决技巧</a:t>
            </a:r>
            <a:endParaRPr lang="en-US" sz="3600" b="0" strike="noStrike" spc="-1">
              <a:solidFill>
                <a:schemeClr val="dk1"/>
              </a:solidFill>
              <a:latin typeface="Arial"/>
            </a:endParaRPr>
          </a:p>
        </p:txBody>
      </p:sp>
      <p:sp>
        <p:nvSpPr>
          <p:cNvPr id="2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0" name="组合 26"/>
          <p:cNvGrpSpPr/>
          <p:nvPr/>
        </p:nvGrpSpPr>
        <p:grpSpPr>
          <a:xfrm>
            <a:off x="360" y="0"/>
            <a:ext cx="12191040" cy="6858000"/>
            <a:chOff x="360" y="0"/>
            <a:chExt cx="12191040" cy="6858000"/>
          </a:xfrm>
        </p:grpSpPr>
        <p:pic>
          <p:nvPicPr>
            <p:cNvPr id="241"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42"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4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问题解决是指通过分析、识别和解决具体问题来达到预期目标的过程。它包括了问题的定义、分析、寻找解决方案以及实施解决方案等步骤。问题解决的重要性在于提高团队的效率和执行力，同时也是管理者必备的核心能力之一。</a:t>
            </a:r>
            <a:endParaRPr lang="en-US" sz="2000" b="0" strike="noStrike" spc="-1">
              <a:solidFill>
                <a:srgbClr val="000000"/>
              </a:solidFill>
              <a:latin typeface="Arial"/>
            </a:endParaRPr>
          </a:p>
        </p:txBody>
      </p:sp>
      <p:pic>
        <p:nvPicPr>
          <p:cNvPr id="244" name="图片 22"/>
          <p:cNvPicPr/>
          <p:nvPr/>
        </p:nvPicPr>
        <p:blipFill>
          <a:blip r:embed="rId4"/>
          <a:srcRect l="19237" t="10197"/>
          <a:stretch>
            <a:fillRect/>
          </a:stretch>
        </p:blipFill>
        <p:spPr>
          <a:xfrm>
            <a:off x="0" y="0"/>
            <a:ext cx="514440" cy="929880"/>
          </a:xfrm>
          <a:prstGeom prst="rect">
            <a:avLst/>
          </a:prstGeom>
          <a:ln w="0">
            <a:noFill/>
          </a:ln>
        </p:spPr>
      </p:pic>
      <p:pic>
        <p:nvPicPr>
          <p:cNvPr id="245" name="图片 23"/>
          <p:cNvPicPr/>
          <p:nvPr/>
        </p:nvPicPr>
        <p:blipFill>
          <a:blip r:embed="rId5"/>
          <a:srcRect l="55284"/>
          <a:stretch>
            <a:fillRect/>
          </a:stretch>
        </p:blipFill>
        <p:spPr>
          <a:xfrm>
            <a:off x="0" y="625680"/>
            <a:ext cx="426600" cy="1140840"/>
          </a:xfrm>
          <a:prstGeom prst="rect">
            <a:avLst/>
          </a:prstGeom>
          <a:ln w="0">
            <a:noFill/>
          </a:ln>
        </p:spPr>
      </p:pic>
      <p:pic>
        <p:nvPicPr>
          <p:cNvPr id="246" name="图片 7"/>
          <p:cNvPicPr/>
          <p:nvPr/>
        </p:nvPicPr>
        <p:blipFill>
          <a:blip r:embed="rId6"/>
          <a:srcRect t="23379" r="-3045"/>
          <a:stretch>
            <a:fillRect/>
          </a:stretch>
        </p:blipFill>
        <p:spPr>
          <a:xfrm>
            <a:off x="8933040" y="0"/>
            <a:ext cx="1378440" cy="1427400"/>
          </a:xfrm>
          <a:prstGeom prst="rect">
            <a:avLst/>
          </a:prstGeom>
          <a:ln w="0">
            <a:noFill/>
          </a:ln>
        </p:spPr>
      </p:pic>
      <p:pic>
        <p:nvPicPr>
          <p:cNvPr id="247" name="图片 6"/>
          <p:cNvPicPr/>
          <p:nvPr/>
        </p:nvPicPr>
        <p:blipFill>
          <a:blip r:embed="rId7"/>
          <a:srcRect t="10754"/>
          <a:stretch>
            <a:fillRect/>
          </a:stretch>
        </p:blipFill>
        <p:spPr>
          <a:xfrm>
            <a:off x="8476200" y="0"/>
            <a:ext cx="589680" cy="1017000"/>
          </a:xfrm>
          <a:prstGeom prst="rect">
            <a:avLst/>
          </a:prstGeom>
          <a:ln w="0">
            <a:noFill/>
          </a:ln>
        </p:spPr>
      </p:pic>
      <p:pic>
        <p:nvPicPr>
          <p:cNvPr id="248"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24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问题解决的定义</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4"/>
                                        </p:tgtEl>
                                        <p:attrNameLst>
                                          <p:attrName>style.visibility</p:attrName>
                                        </p:attrNameLst>
                                      </p:cBhvr>
                                      <p:to>
                                        <p:strVal val="visible"/>
                                      </p:to>
                                    </p:set>
                                    <p:animEffect transition="in" filter="wipe(left)">
                                      <p:cBhvr additive="repl">
                                        <p:cTn id="7" dur="500"/>
                                        <p:tgtEl>
                                          <p:spTgt spid="24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45"/>
                                        </p:tgtEl>
                                        <p:attrNameLst>
                                          <p:attrName>style.visibility</p:attrName>
                                        </p:attrNameLst>
                                      </p:cBhvr>
                                      <p:to>
                                        <p:strVal val="visible"/>
                                      </p:to>
                                    </p:set>
                                    <p:animEffect transition="in" filter="wipe(left)">
                                      <p:cBhvr additive="repl">
                                        <p:cTn id="10" dur="500"/>
                                        <p:tgtEl>
                                          <p:spTgt spid="24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6"/>
                                        </p:tgtEl>
                                        <p:attrNameLst>
                                          <p:attrName>style.visibility</p:attrName>
                                        </p:attrNameLst>
                                      </p:cBhvr>
                                      <p:to>
                                        <p:strVal val="visible"/>
                                      </p:to>
                                    </p:set>
                                    <p:animEffect transition="in" filter="wipe(left)">
                                      <p:cBhvr additive="repl">
                                        <p:cTn id="13" dur="500"/>
                                        <p:tgtEl>
                                          <p:spTgt spid="24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7"/>
                                        </p:tgtEl>
                                        <p:attrNameLst>
                                          <p:attrName>style.visibility</p:attrName>
                                        </p:attrNameLst>
                                      </p:cBhvr>
                                      <p:to>
                                        <p:strVal val="visible"/>
                                      </p:to>
                                    </p:set>
                                    <p:animEffect transition="in" filter="wipe(left)">
                                      <p:cBhvr additive="repl">
                                        <p:cTn id="16" dur="500"/>
                                        <p:tgtEl>
                                          <p:spTgt spid="24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48"/>
                                        </p:tgtEl>
                                        <p:attrNameLst>
                                          <p:attrName>style.visibility</p:attrName>
                                        </p:attrNameLst>
                                      </p:cBhvr>
                                      <p:to>
                                        <p:strVal val="visible"/>
                                      </p:to>
                                    </p:set>
                                    <p:animEffect transition="in" filter="wipe(left)">
                                      <p:cBhvr additive="repl">
                                        <p:cTn id="19" dur="500"/>
                                        <p:tgtEl>
                                          <p:spTgt spid="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0" name="组合 26"/>
          <p:cNvGrpSpPr/>
          <p:nvPr/>
        </p:nvGrpSpPr>
        <p:grpSpPr>
          <a:xfrm>
            <a:off x="360" y="0"/>
            <a:ext cx="12191040" cy="6858000"/>
            <a:chOff x="360" y="0"/>
            <a:chExt cx="12191040" cy="6858000"/>
          </a:xfrm>
        </p:grpSpPr>
        <p:pic>
          <p:nvPicPr>
            <p:cNvPr id="251"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52"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5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问题解决的流程</a:t>
            </a:r>
            <a:endParaRPr lang="en-US" sz="3600" b="0" strike="noStrike" spc="-1">
              <a:solidFill>
                <a:schemeClr val="dk1"/>
              </a:solidFill>
              <a:latin typeface="Arial"/>
            </a:endParaRPr>
          </a:p>
        </p:txBody>
      </p:sp>
      <p:sp>
        <p:nvSpPr>
          <p:cNvPr id="25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明确问题所在</a:t>
            </a:r>
            <a:endParaRPr lang="en-US" sz="1600" b="0" strike="noStrike" spc="-1">
              <a:solidFill>
                <a:srgbClr val="000000"/>
              </a:solidFill>
              <a:latin typeface="Arial"/>
            </a:endParaRPr>
          </a:p>
        </p:txBody>
      </p:sp>
      <p:sp>
        <p:nvSpPr>
          <p:cNvPr id="25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问题识别</a:t>
            </a:r>
            <a:endParaRPr lang="en-US" sz="2000" b="0" strike="noStrike" spc="-1">
              <a:solidFill>
                <a:srgbClr val="000000"/>
              </a:solidFill>
              <a:latin typeface="Arial"/>
            </a:endParaRPr>
          </a:p>
        </p:txBody>
      </p:sp>
      <p:sp>
        <p:nvSpPr>
          <p:cNvPr id="25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深入分析问题根源</a:t>
            </a:r>
            <a:endParaRPr lang="en-US" sz="1600" b="0" strike="noStrike" spc="-1">
              <a:solidFill>
                <a:srgbClr val="000000"/>
              </a:solidFill>
              <a:latin typeface="Arial"/>
            </a:endParaRPr>
          </a:p>
        </p:txBody>
      </p:sp>
      <p:sp>
        <p:nvSpPr>
          <p:cNvPr id="25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问题分析</a:t>
            </a:r>
            <a:endParaRPr lang="en-US" sz="2000" b="0" strike="noStrike" spc="-1">
              <a:solidFill>
                <a:srgbClr val="000000"/>
              </a:solidFill>
              <a:latin typeface="Arial"/>
            </a:endParaRPr>
          </a:p>
        </p:txBody>
      </p:sp>
      <p:sp>
        <p:nvSpPr>
          <p:cNvPr id="25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制定可行的解决方案</a:t>
            </a:r>
            <a:endParaRPr lang="en-US" sz="1600" b="0" strike="noStrike" spc="-1">
              <a:solidFill>
                <a:srgbClr val="000000"/>
              </a:solidFill>
              <a:latin typeface="Arial"/>
            </a:endParaRPr>
          </a:p>
        </p:txBody>
      </p:sp>
      <p:sp>
        <p:nvSpPr>
          <p:cNvPr id="25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解决方案制定</a:t>
            </a:r>
            <a:endParaRPr lang="en-US" sz="2000" b="0" strike="noStrike" spc="-1">
              <a:solidFill>
                <a:srgbClr val="000000"/>
              </a:solidFill>
              <a:latin typeface="Arial"/>
            </a:endParaRPr>
          </a:p>
        </p:txBody>
      </p:sp>
      <p:sp>
        <p:nvSpPr>
          <p:cNvPr id="26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团队解决问题</a:t>
            </a:r>
            <a:endParaRPr lang="en-US" sz="3600" b="0" strike="noStrike" spc="-1">
              <a:solidFill>
                <a:schemeClr val="dk1"/>
              </a:solidFill>
              <a:latin typeface="Arial"/>
            </a:endParaRPr>
          </a:p>
        </p:txBody>
      </p:sp>
      <p:sp>
        <p:nvSpPr>
          <p:cNvPr id="26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集思广益，各显其能</a:t>
            </a:r>
            <a:endParaRPr lang="en-US" sz="1600" b="0" strike="noStrike" spc="-1">
              <a:solidFill>
                <a:srgbClr val="000000"/>
              </a:solidFill>
              <a:latin typeface="Arial"/>
            </a:endParaRPr>
          </a:p>
        </p:txBody>
      </p:sp>
      <p:sp>
        <p:nvSpPr>
          <p:cNvPr id="26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团队问题解决的优势</a:t>
            </a:r>
            <a:endParaRPr lang="en-US" sz="2000" b="0" strike="noStrike" spc="-1">
              <a:solidFill>
                <a:srgbClr val="000000"/>
              </a:solidFill>
              <a:latin typeface="Arial"/>
            </a:endParaRPr>
          </a:p>
        </p:txBody>
      </p:sp>
      <p:sp>
        <p:nvSpPr>
          <p:cNvPr id="26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6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6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有效沟通，分工合作</a:t>
            </a:r>
            <a:endParaRPr lang="en-US" sz="1600" b="0" strike="noStrike" spc="-1">
              <a:solidFill>
                <a:srgbClr val="000000"/>
              </a:solidFill>
              <a:latin typeface="Arial"/>
            </a:endParaRPr>
          </a:p>
        </p:txBody>
      </p:sp>
      <p:sp>
        <p:nvSpPr>
          <p:cNvPr id="26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团队协作技巧</a:t>
            </a:r>
            <a:endParaRPr lang="en-US" sz="2000" b="0" strike="noStrike" spc="-1">
              <a:solidFill>
                <a:srgbClr val="000000"/>
              </a:solidFill>
              <a:latin typeface="Arial"/>
            </a:endParaRPr>
          </a:p>
        </p:txBody>
      </p:sp>
      <p:sp>
        <p:nvSpPr>
          <p:cNvPr id="26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7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加强团队凝聚力和合作精神</a:t>
            </a:r>
            <a:endParaRPr lang="en-US" sz="1600" b="0" strike="noStrike" spc="-1">
              <a:solidFill>
                <a:srgbClr val="000000"/>
              </a:solidFill>
              <a:latin typeface="Arial"/>
            </a:endParaRPr>
          </a:p>
        </p:txBody>
      </p:sp>
      <p:sp>
        <p:nvSpPr>
          <p:cNvPr id="27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团队建设与问题解决</a:t>
            </a:r>
            <a:endParaRPr lang="en-US" sz="2000" b="0" strike="noStrike" spc="-1">
              <a:solidFill>
                <a:srgbClr val="000000"/>
              </a:solidFill>
              <a:latin typeface="Arial"/>
            </a:endParaRPr>
          </a:p>
        </p:txBody>
      </p:sp>
      <p:pic>
        <p:nvPicPr>
          <p:cNvPr id="272" name="图片 4"/>
          <p:cNvPicPr/>
          <p:nvPr/>
        </p:nvPicPr>
        <p:blipFill>
          <a:blip r:embed="rId2"/>
          <a:stretch>
            <a:fillRect/>
          </a:stretch>
        </p:blipFill>
        <p:spPr>
          <a:xfrm>
            <a:off x="6135480" y="1175400"/>
            <a:ext cx="5381640" cy="5381640"/>
          </a:xfrm>
          <a:prstGeom prst="rect">
            <a:avLst/>
          </a:prstGeom>
          <a:ln w="0">
            <a:noFill/>
          </a:ln>
        </p:spPr>
      </p:pic>
      <p:pic>
        <p:nvPicPr>
          <p:cNvPr id="273" name="图片 22"/>
          <p:cNvPicPr/>
          <p:nvPr/>
        </p:nvPicPr>
        <p:blipFill>
          <a:blip r:embed="rId3"/>
          <a:srcRect l="19237" t="10197"/>
          <a:stretch>
            <a:fillRect/>
          </a:stretch>
        </p:blipFill>
        <p:spPr>
          <a:xfrm>
            <a:off x="0" y="0"/>
            <a:ext cx="514440" cy="929880"/>
          </a:xfrm>
          <a:prstGeom prst="rect">
            <a:avLst/>
          </a:prstGeom>
          <a:ln w="0">
            <a:noFill/>
          </a:ln>
        </p:spPr>
      </p:pic>
      <p:pic>
        <p:nvPicPr>
          <p:cNvPr id="274" name="图片 23"/>
          <p:cNvPicPr/>
          <p:nvPr/>
        </p:nvPicPr>
        <p:blipFill>
          <a:blip r:embed="rId4"/>
          <a:srcRect l="55284"/>
          <a:stretch>
            <a:fillRect/>
          </a:stretch>
        </p:blipFill>
        <p:spPr>
          <a:xfrm>
            <a:off x="0" y="625680"/>
            <a:ext cx="426600" cy="1140840"/>
          </a:xfrm>
          <a:prstGeom prst="rect">
            <a:avLst/>
          </a:prstGeom>
          <a:ln w="0">
            <a:noFill/>
          </a:ln>
        </p:spPr>
      </p:pic>
      <p:pic>
        <p:nvPicPr>
          <p:cNvPr id="275" name="图片 7"/>
          <p:cNvPicPr/>
          <p:nvPr/>
        </p:nvPicPr>
        <p:blipFill>
          <a:blip r:embed="rId5"/>
          <a:srcRect t="23379" r="-3045"/>
          <a:stretch>
            <a:fillRect/>
          </a:stretch>
        </p:blipFill>
        <p:spPr>
          <a:xfrm>
            <a:off x="8933040" y="0"/>
            <a:ext cx="1378440" cy="1427400"/>
          </a:xfrm>
          <a:prstGeom prst="rect">
            <a:avLst/>
          </a:prstGeom>
          <a:ln w="0">
            <a:noFill/>
          </a:ln>
        </p:spPr>
      </p:pic>
      <p:pic>
        <p:nvPicPr>
          <p:cNvPr id="276" name="图片 6"/>
          <p:cNvPicPr/>
          <p:nvPr/>
        </p:nvPicPr>
        <p:blipFill>
          <a:blip r:embed="rId6"/>
          <a:srcRect t="10754"/>
          <a:stretch>
            <a:fillRect/>
          </a:stretch>
        </p:blipFill>
        <p:spPr>
          <a:xfrm>
            <a:off x="8476200" y="0"/>
            <a:ext cx="589680" cy="1017000"/>
          </a:xfrm>
          <a:prstGeom prst="rect">
            <a:avLst/>
          </a:prstGeom>
          <a:ln w="0">
            <a:noFill/>
          </a:ln>
        </p:spPr>
      </p:pic>
      <p:pic>
        <p:nvPicPr>
          <p:cNvPr id="27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wipe(left)">
                                      <p:cBhvr additive="repl">
                                        <p:cTn id="7" dur="500"/>
                                        <p:tgtEl>
                                          <p:spTgt spid="27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74"/>
                                        </p:tgtEl>
                                        <p:attrNameLst>
                                          <p:attrName>style.visibility</p:attrName>
                                        </p:attrNameLst>
                                      </p:cBhvr>
                                      <p:to>
                                        <p:strVal val="visible"/>
                                      </p:to>
                                    </p:set>
                                    <p:animEffect transition="in" filter="wipe(left)">
                                      <p:cBhvr additive="repl">
                                        <p:cTn id="10" dur="500"/>
                                        <p:tgtEl>
                                          <p:spTgt spid="27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75"/>
                                        </p:tgtEl>
                                        <p:attrNameLst>
                                          <p:attrName>style.visibility</p:attrName>
                                        </p:attrNameLst>
                                      </p:cBhvr>
                                      <p:to>
                                        <p:strVal val="visible"/>
                                      </p:to>
                                    </p:set>
                                    <p:animEffect transition="in" filter="wipe(left)">
                                      <p:cBhvr additive="repl">
                                        <p:cTn id="13" dur="500"/>
                                        <p:tgtEl>
                                          <p:spTgt spid="27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76"/>
                                        </p:tgtEl>
                                        <p:attrNameLst>
                                          <p:attrName>style.visibility</p:attrName>
                                        </p:attrNameLst>
                                      </p:cBhvr>
                                      <p:to>
                                        <p:strVal val="visible"/>
                                      </p:to>
                                    </p:set>
                                    <p:animEffect transition="in" filter="wipe(left)">
                                      <p:cBhvr additive="repl">
                                        <p:cTn id="16" dur="500"/>
                                        <p:tgtEl>
                                          <p:spTgt spid="27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77"/>
                                        </p:tgtEl>
                                        <p:attrNameLst>
                                          <p:attrName>style.visibility</p:attrName>
                                        </p:attrNameLst>
                                      </p:cBhvr>
                                      <p:to>
                                        <p:strVal val="visible"/>
                                      </p:to>
                                    </p:set>
                                    <p:animEffect transition="in" filter="wipe(left)">
                                      <p:cBhvr additive="repl">
                                        <p:cTn id="19" dur="500"/>
                                        <p:tgtEl>
                                          <p:spTgt spid="2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8" name="组合 26"/>
          <p:cNvGrpSpPr/>
          <p:nvPr/>
        </p:nvGrpSpPr>
        <p:grpSpPr>
          <a:xfrm>
            <a:off x="360" y="0"/>
            <a:ext cx="12191040" cy="6858000"/>
            <a:chOff x="360" y="0"/>
            <a:chExt cx="12191040" cy="6858000"/>
          </a:xfrm>
        </p:grpSpPr>
        <p:pic>
          <p:nvPicPr>
            <p:cNvPr id="27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8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问题分类</a:t>
            </a:r>
            <a:endParaRPr lang="en-US" sz="1800" b="0" strike="noStrike" spc="-1">
              <a:solidFill>
                <a:srgbClr val="000000"/>
              </a:solidFill>
              <a:latin typeface="Arial"/>
            </a:endParaRPr>
          </a:p>
        </p:txBody>
      </p:sp>
      <p:sp>
        <p:nvSpPr>
          <p:cNvPr id="28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根据性质和影响程度分类问题</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优先处理关键问题</a:t>
            </a:r>
            <a:endParaRPr lang="en-US" sz="1400" b="0" strike="noStrike" spc="-1">
              <a:solidFill>
                <a:srgbClr val="000000"/>
              </a:solidFill>
              <a:latin typeface="Arial"/>
            </a:endParaRPr>
          </a:p>
        </p:txBody>
      </p:sp>
      <p:sp>
        <p:nvSpPr>
          <p:cNvPr id="2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问题分析工具</a:t>
            </a:r>
            <a:endParaRPr lang="en-US" sz="1800" b="0" strike="noStrike" spc="-1">
              <a:solidFill>
                <a:srgbClr val="000000"/>
              </a:solidFill>
              <a:latin typeface="Arial"/>
            </a:endParaRPr>
          </a:p>
        </p:txBody>
      </p:sp>
      <p:sp>
        <p:nvSpPr>
          <p:cNvPr id="28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鱼骨图</a:t>
            </a:r>
            <a:endParaRPr lang="en-US" sz="1400" b="0" strike="noStrike" spc="-1">
              <a:solidFill>
                <a:srgbClr val="000000"/>
              </a:solidFill>
              <a:latin typeface="Arial"/>
            </a:endParaRPr>
          </a:p>
          <a:p>
            <a:pPr defTabSz="914400">
              <a:lnSpc>
                <a:spcPct val="150000"/>
              </a:lnSpc>
              <a:tabLst>
                <a:tab pos="0"/>
              </a:tabLst>
            </a:pPr>
            <a:r>
              <a:rPr lang="en-US" sz="1400" b="0" strike="noStrike" spc="-1">
                <a:solidFill>
                  <a:schemeClr val="dk1"/>
                </a:solidFill>
                <a:latin typeface="微软雅黑"/>
                <a:ea typeface="微软雅黑"/>
              </a:rPr>
              <a:t>5W1H</a:t>
            </a:r>
            <a:r>
              <a:rPr lang="zh-CN" sz="1400" b="0" strike="noStrike" spc="-1">
                <a:solidFill>
                  <a:schemeClr val="dk1"/>
                </a:solidFill>
                <a:latin typeface="微软雅黑"/>
                <a:ea typeface="微软雅黑"/>
              </a:rPr>
              <a:t>法</a:t>
            </a:r>
            <a:endParaRPr lang="en-US" sz="1400" b="0" strike="noStrike" spc="-1">
              <a:solidFill>
                <a:srgbClr val="000000"/>
              </a:solidFill>
              <a:latin typeface="Arial"/>
            </a:endParaRPr>
          </a:p>
        </p:txBody>
      </p:sp>
      <p:sp>
        <p:nvSpPr>
          <p:cNvPr id="2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8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9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问题分析</a:t>
            </a:r>
            <a:endParaRPr lang="en-US" sz="3600" b="0" strike="noStrike" spc="-1">
              <a:solidFill>
                <a:schemeClr val="dk1"/>
              </a:solidFill>
              <a:latin typeface="Arial"/>
            </a:endParaRPr>
          </a:p>
        </p:txBody>
      </p:sp>
      <p:sp>
        <p:nvSpPr>
          <p:cNvPr id="2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问题识别</a:t>
            </a:r>
            <a:endParaRPr lang="en-US" sz="1800" b="0" strike="noStrike" spc="-1">
              <a:solidFill>
                <a:srgbClr val="000000"/>
              </a:solidFill>
              <a:latin typeface="Arial"/>
            </a:endParaRPr>
          </a:p>
        </p:txBody>
      </p:sp>
      <p:sp>
        <p:nvSpPr>
          <p:cNvPr id="29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明确问题表面症状</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收集相关信息</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https://d.book118.com/148106072010006050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管理者决策与问题解决能力培训</vt:lpstr>
      <vt:lpstr>目录</vt:lpstr>
      <vt:lpstr>第1章 简介</vt:lpstr>
      <vt:lpstr> </vt:lpstr>
      <vt:lpstr>培训对象</vt:lpstr>
      <vt:lpstr>学习目标</vt:lpstr>
      <vt:lpstr>课程安排</vt:lpstr>
      <vt:lpstr>总结</vt:lpstr>
      <vt:lpstr>第2章 决策分析</vt:lpstr>
      <vt:lpstr>决策的定义</vt:lpstr>
      <vt:lpstr>决策的影响因素</vt:lpstr>
      <vt:lpstr>决策模型</vt:lpstr>
      <vt:lpstr> </vt:lpstr>
      <vt:lpstr>第3章 问题解决技巧</vt:lpstr>
      <vt:lpstr>问题解决的定义</vt:lpstr>
      <vt:lpstr>问题解决的流程</vt:lpstr>
      <vt:lpstr>团队解决问题</vt:lpstr>
      <vt:lpstr>问题分析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2024-09-29T14:25:22.383</cp:lastPrinted>
  <dcterms:created xsi:type="dcterms:W3CDTF">2024-09-29T06:25:22Z</dcterms:created>
  <dcterms:modified xsi:type="dcterms:W3CDTF">2024-09-29T06:25:24Z</dcterms:modified>
</cp:coreProperties>
</file>