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MTPEQL+MS-UIGothic"/>
      <p:regular r:id="rId16"/>
    </p:embeddedFont>
    <p:embeddedFont>
      <p:font typeface="CBENJC+LAPWSV+MicrosoftYaHei"/>
      <p:regular r:id="rId17"/>
    </p:embeddedFont>
    <p:embeddedFont>
      <p:font typeface="BPRPSW+GCDMOR+ArialMT"/>
      <p:regular r:id="rId18"/>
    </p:embeddedFont>
    <p:embeddedFont>
      <p:font typeface="JDBNAP+VDLIJL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A5B6B-5BEB-405E-A7DF-AC418666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CE30F-39BF-429E-8C73-44AB140F3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9774B-E492-4A68-ACFE-F87690F55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3ADC7-5A5A-4939-ACAC-DB7DE9F00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CB04B2-4095-4669-928D-624A39807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7153BB-6F4F-46B7-A302-24B847DFF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D9AB9-9C27-4A3C-ACDA-38DFB3694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F2CD9-1E5A-42FF-8388-1A5482188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B8868-D2F1-4E83-AE48-23A3A733E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A872B-442D-4039-A453-F61873D27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D639D-A4CB-4731-B58E-25B72982D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14034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28925" y="1885469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MTPEQL+MS-UIGothic"/>
                <a:cs typeface="MTPEQL+MS-UIGothic"/>
              </a:rPr>
              <a:t>耳鼻咽喉常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规检查课</a:t>
            </a:r>
            <a:r>
              <a:rPr sz="5150">
                <a:solidFill>
                  <a:srgbClr val="EB554D"/>
                </a:solidFill>
                <a:latin typeface="MTPEQL+MS-UIGothic"/>
                <a:cs typeface="MTPEQ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CBENJC+LAPWSV+MicrosoftYaHei"/>
                <a:cs typeface="CBENJC+LAPWSV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3738822" cy="13895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BPRPSW+GCDMOR+ArialMT"/>
                <a:cs typeface="BPRPSW+GCDMOR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TPEQL+MS-UIGothic"/>
                <a:cs typeface="MTPEQL+MS-UIGothic"/>
              </a:rPr>
              <a:t>耳鼻咽喉常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规检查</a:t>
            </a:r>
            <a:r>
              <a:rPr sz="2400">
                <a:solidFill>
                  <a:srgbClr val="EB554D"/>
                </a:solidFill>
                <a:latin typeface="MTPEQL+MS-UIGothic"/>
                <a:cs typeface="MTPEQL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BPRPSW+GCDMOR+ArialMT"/>
                <a:cs typeface="BPRPSW+GCDMOR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TPEQL+MS-UIGothic"/>
                <a:cs typeface="MTPEQL+MS-UIGothic"/>
              </a:rPr>
              <a:t>耳部常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规检查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325266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BPRPSW+GCDMOR+ArialMT"/>
                <a:cs typeface="BPRPSW+GCDMOR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TPEQL+MS-UIGothic"/>
                <a:cs typeface="MTPEQL+MS-UIGothic"/>
              </a:rPr>
              <a:t>鼻部常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规检查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85845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BPRPSW+GCDMOR+ArialMT"/>
                <a:cs typeface="BPRPSW+GCDMOR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MTPEQL+MS-UIGothic"/>
                <a:cs typeface="MTPEQL+MS-UIGothic"/>
              </a:rPr>
              <a:t>咽喉常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规检查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4464240"/>
            <a:ext cx="3404502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BPRPSW+GCDMOR+ArialMT"/>
                <a:cs typeface="BPRPSW+GCDMOR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检查结</a:t>
            </a:r>
            <a:r>
              <a:rPr sz="2400">
                <a:solidFill>
                  <a:srgbClr val="EB554D"/>
                </a:solidFill>
                <a:latin typeface="MTPEQL+MS-UIGothic"/>
                <a:cs typeface="MTPEQL+MS-UIGothic"/>
              </a:rPr>
              <a:t>果解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读</a:t>
            </a:r>
            <a:r>
              <a:rPr sz="2400">
                <a:solidFill>
                  <a:srgbClr val="EB554D"/>
                </a:solidFill>
                <a:latin typeface="MTPEQL+MS-UIGothic"/>
                <a:cs typeface="MTPEQL+MS-UIGothic"/>
              </a:rPr>
              <a:t>与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EB554D"/>
                </a:solidFill>
                <a:latin typeface="MTPEQL+MS-UIGothic"/>
                <a:cs typeface="MTPEQL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JDBNAP+VDLIJL+MicrosoftYaHei-Bold"/>
                <a:cs typeface="JDBNAP+VDLIJ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43375" y="5373739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MTPEQL+MS-UIGothic"/>
                <a:cs typeface="MTPEQL+MS-UIGothic"/>
              </a:rPr>
              <a:t>耳鼻咽喉常</a:t>
            </a:r>
            <a:r>
              <a:rPr sz="3050" spc="25">
                <a:solidFill>
                  <a:srgbClr val="EB554D"/>
                </a:solidFill>
                <a:latin typeface="SimSun"/>
                <a:cs typeface="SimSun"/>
              </a:rPr>
              <a:t>规检查</a:t>
            </a:r>
            <a:r>
              <a:rPr sz="3050" spc="23">
                <a:solidFill>
                  <a:srgbClr val="EB554D"/>
                </a:solidFill>
                <a:latin typeface="MTPEQL+MS-UIGothic"/>
                <a:cs typeface="MTPEQL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EB554D"/>
                </a:solidFill>
                <a:latin typeface="MTPEQL+MS-UIGothic"/>
                <a:cs typeface="MTPEQL+MS-UIGothic"/>
              </a:rPr>
              <a:t>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6489" y="15816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诊</a:t>
            </a:r>
            <a:r>
              <a:rPr sz="2000" spc="25">
                <a:solidFill>
                  <a:srgbClr val="EB554D"/>
                </a:solidFill>
                <a:latin typeface="MTPEQL+MS-UIGothic"/>
                <a:cs typeface="MTPEQL+MS-UIGothic"/>
              </a:rPr>
              <a:t>断耳鼻咽喉疾病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95969" y="15816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EB554D"/>
                </a:solidFill>
                <a:latin typeface="MTPEQL+MS-UIGothic"/>
                <a:cs typeface="MTPEQL+MS-UIGothic"/>
              </a:rPr>
              <a:t>病情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EB554D"/>
                </a:solidFill>
                <a:latin typeface="MTPEQL+MS-UIGothic"/>
                <a:cs typeface="MTPEQL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5969" y="2046342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行耳鼻咽喉常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规检查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病情的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化，及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理潜在的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2132703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耳鼻咽喉常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规检查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，医生可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断各种耳鼻咽喉疾病，如鼻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炎、咽炎、中耳炎等。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83429" y="2774309"/>
            <a:ext cx="477113" cy="19524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DDDD7"/>
                </a:solidFill>
                <a:latin typeface="CBENJC+LAPWSV+MicrosoftYaHei"/>
                <a:cs typeface="CBENJC+LAPWSV+MicrosoftYaHei"/>
              </a:rPr>
              <a:t>01</a:t>
            </a:r>
          </a:p>
          <a:p>
            <a:pPr marL="0" marR="0">
              <a:lnSpc>
                <a:spcPts val="1458"/>
              </a:lnSpc>
              <a:spcBef>
                <a:spcPts val="10306"/>
              </a:spcBef>
              <a:spcAft>
                <a:spcPct val="0"/>
              </a:spcAft>
            </a:pPr>
            <a:r>
              <a:rPr sz="1400" spc="15">
                <a:solidFill>
                  <a:srgbClr val="FFD2C2"/>
                </a:solidFill>
                <a:latin typeface="CBENJC+LAPWSV+MicrosoftYaHei"/>
                <a:cs typeface="CBENJC+LAPWSV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384415" y="2764784"/>
            <a:ext cx="477112" cy="1961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D2C2"/>
                </a:solidFill>
                <a:latin typeface="CBENJC+LAPWSV+MicrosoftYaHei"/>
                <a:cs typeface="CBENJC+LAPWSV+MicrosoftYaHei"/>
              </a:rPr>
              <a:t>03</a:t>
            </a:r>
          </a:p>
          <a:p>
            <a:pPr marL="0" marR="0">
              <a:lnSpc>
                <a:spcPts val="1458"/>
              </a:lnSpc>
              <a:spcBef>
                <a:spcPts val="10381"/>
              </a:spcBef>
              <a:spcAft>
                <a:spcPct val="0"/>
              </a:spcAft>
            </a:pPr>
            <a:r>
              <a:rPr sz="1400" spc="15">
                <a:solidFill>
                  <a:srgbClr val="FDDDD7"/>
                </a:solidFill>
                <a:latin typeface="CBENJC+LAPWSV+MicrosoftYaHei"/>
                <a:cs typeface="CBENJC+LAPWSV+MicrosoftYaHei"/>
              </a:rPr>
              <a:t>04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26489" y="3959764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EB554D"/>
                </a:solidFill>
                <a:latin typeface="MTPEQL+MS-UIGothic"/>
                <a:cs typeface="MTPEQL+MS-UIGothic"/>
              </a:rPr>
              <a:t>估听力状况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95969" y="395976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EB554D"/>
                </a:solidFill>
                <a:latin typeface="MTPEQL+MS-UIGothic"/>
                <a:cs typeface="MTPEQL+MS-UIGothic"/>
              </a:rPr>
              <a:t>防并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EB554D"/>
                </a:solidFill>
                <a:latin typeface="MTPEQL+MS-UIGothic"/>
                <a:cs typeface="MTPEQL+MS-UIGothic"/>
              </a:rPr>
              <a:t>症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126489" y="4597772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耳鼻咽喉常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规检查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可以帮助医生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估患者的听力状况，了解听力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型和程度。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395969" y="4597772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早期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和干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，耳鼻咽喉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规检查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防相关并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EB554D"/>
                </a:solidFill>
                <a:latin typeface="MTPEQL+MS-UIGothic"/>
                <a:cs typeface="MTPEQL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77895" y="1333405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MTPEQL+MS-UIGothic"/>
                <a:cs typeface="MTPEQL+MS-UIGothic"/>
              </a:rPr>
              <a:t>耳部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60740" y="1333405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MTPEQL+MS-UIGothic"/>
                <a:cs typeface="MTPEQL+MS-UIGothic"/>
              </a:rPr>
              <a:t>鼻部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477895" y="182028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察外耳道和鼓膜的外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60740" y="182028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察鼻腔内部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构，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窦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77895" y="216318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听力等。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60740" y="216318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能等。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22985" y="480685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MTPEQL+MS-UIGothic"/>
                <a:cs typeface="MTPEQL+MS-UIGothic"/>
              </a:rPr>
              <a:t>咽喉部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005829" y="480685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MTPEQL+MS-UIGothic"/>
                <a:cs typeface="MTPEQL+MS-UIGothic"/>
              </a:rPr>
              <a:t>内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窥镜检查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22985" y="525626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察喉部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构，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功能等。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021704" y="5256268"/>
            <a:ext cx="30670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使用内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窥镜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深入鼻腔或咽喉部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EB554D"/>
                </a:solidFill>
                <a:latin typeface="MTPEQL+MS-UIGothic"/>
                <a:cs typeface="MTPEQL+MS-UIGothic"/>
              </a:rPr>
              <a:t>注意事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ENJC+LAPWSV+MicrosoftYaHei"/>
                <a:cs typeface="CBENJC+LAPWS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ENJC+LAPWSV+MicrosoftYaHei"/>
                <a:cs typeface="CBENJC+LAPWS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ENJC+LAPWSV+MicrosoftYaHei"/>
                <a:cs typeface="CBENJC+LAPWS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ENJC+LAPWSV+MicrosoftYaHei"/>
                <a:cs typeface="CBENJC+LAPWSV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MTPEQL+MS-UIGothic"/>
                <a:cs typeface="MTPEQL+MS-UIGothic"/>
              </a:rPr>
              <a:t>提前告知医生病史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MTPEQL+MS-UIGothic"/>
                <a:cs typeface="MTPEQL+MS-UIGothic"/>
              </a:rPr>
              <a:t>保持放松状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MTPEQL+MS-UIGothic"/>
                <a:cs typeface="MTPEQL+MS-UIGothic"/>
              </a:rPr>
              <a:t>遵循医生指示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MTPEQL+MS-UIGothic"/>
                <a:cs typeface="MTPEQL+MS-UIGothic"/>
              </a:rPr>
              <a:t>定期复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行耳鼻咽喉常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规检查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前，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向医生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描述自己的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病史和症状。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检查过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程中，患者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保持放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松状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，配合医生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患者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遵循医生的指示，如保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于某些慢性耳鼻咽喉疾病，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医生可能会建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行复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，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以便及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624319" y="5561817"/>
            <a:ext cx="18564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持静止、不要咳嗽等。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JDBNAP+VDLIJL+MicrosoftYaHei-Bold"/>
                <a:cs typeface="JDBNAP+VDLIJ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4425" y="5373739"/>
            <a:ext cx="292100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MTPEQL+MS-UIGothic"/>
                <a:cs typeface="MTPEQL+MS-UIGothic"/>
              </a:rPr>
              <a:t>耳部常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规检查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TPEQL+MS-UIGothic"/>
                <a:cs typeface="MTPEQL+MS-UIGothic"/>
              </a:rPr>
              <a:t>外耳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察外耳有无畸形、炎症、异物及分泌物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MTPEQL+MS-UIGothic"/>
                <a:cs typeface="MTPEQ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71601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外耳有无畸形、炎症（如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红肿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、疼痛）、异物（如耳垢、昆虫）以及分泌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物（如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脓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液、血性分泌物）。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MTPEQL+MS-UIGothic"/>
                <a:cs typeface="MTPEQL+MS-UIGothic"/>
              </a:rPr>
              <a:t>些症状可能提示外耳道炎、中耳炎等疾病。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TPEQL+MS-UIGothic"/>
                <a:cs typeface="MTPEQL+MS-UIGothic"/>
              </a:rPr>
              <a:t>中耳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估中耳功能及是否有中耳炎等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EB554D"/>
                </a:solidFill>
                <a:latin typeface="MTPEQL+MS-UIGothic"/>
                <a:cs typeface="MTPEQ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察鼓膜形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色及是否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有穿孔，判断中耳功能是否正常。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时检查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是否有中耳炎等病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如中耳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MTPEQL+MS-UIGothic"/>
                <a:cs typeface="MTPEQL+MS-UIGothic"/>
              </a:rPr>
              <a:t>液、胆脂瘤等。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TPEQL+MS-UIGothic"/>
                <a:cs typeface="MTPEQL+MS-UIGothic"/>
              </a:rPr>
              <a:t>内耳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563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内耳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构及功能是否正常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MTPEQL+MS-UIGothic"/>
                <a:cs typeface="MTPEQ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听力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、前庭功能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等手段，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内耳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构及功能是否正常。听力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听和声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，前庭功能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包括眼球震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颤</a:t>
            </a:r>
            <a:r>
              <a:rPr sz="1350">
                <a:solidFill>
                  <a:srgbClr val="FFFFFF"/>
                </a:solidFill>
                <a:latin typeface="MTPEQL+MS-UIGothic"/>
                <a:cs typeface="MTPEQL+MS-UIGothic"/>
              </a:rPr>
              <a:t>、平衡功能等。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JDBNAP+VDLIJL+MicrosoftYaHei-Bold"/>
                <a:cs typeface="JDBNAP+VDLIJ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4425" y="5373739"/>
            <a:ext cx="292100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EB554D"/>
                </a:solidFill>
                <a:latin typeface="MTPEQL+MS-UIGothic"/>
                <a:cs typeface="MTPEQL+MS-UIGothic"/>
              </a:rPr>
              <a:t>鼻部常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规检查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https://d.book118.com/148114034070006042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MTPEQL+MS-UIGothic</vt:lpstr>
      <vt:lpstr>SimSun</vt:lpstr>
      <vt:lpstr>CBENJC+LAPWSV+MicrosoftYaHei</vt:lpstr>
      <vt:lpstr>BPRPSW+GCDMOR+ArialMT</vt:lpstr>
      <vt:lpstr>Times New Roman</vt:lpstr>
      <vt:lpstr>JDBNAP+VDLIJL+MicrosoftYaHei-Bold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2024-09-21T16:40:01.965</cp:lastPrinted>
  <dcterms:created xsi:type="dcterms:W3CDTF">2024-09-21T08:40:01Z</dcterms:created>
  <dcterms:modified xsi:type="dcterms:W3CDTF">2024-09-21T08:40:03Z</dcterms:modified>
</cp:coreProperties>
</file>