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221DDB-09F1-43F7-A18A-31CB1E9CBA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DD5294-FB27-4DBA-9567-57AB7CD21D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9558F6-3393-4C3B-A5DB-B77396BB6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C5B5E2-4CDD-4C8E-8AC7-E122F36268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F5D488-BAA0-44D4-8957-96D5DDE28F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6D1477-034B-456C-A60D-8E96AAB6FF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8281E9-1877-4FD0-A038-7A930A52F9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E82F8E-702D-4106-8F0C-F2945B4126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A9522B-FEE1-47F8-BF3A-5D208C8716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B0C806-8955-4AAA-AEA2-D78F866280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49722B-0114-4288-9905-3B9DB61B4C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9" name=""/>
        <p:cNvGrpSpPr/>
        <p:nvPr/>
      </p:nvGrpSpPr>
      <p:grpSpPr>
        <a:xfrm>
          <a:off x="0" y="0"/>
          <a:ext cx="0" cy="0"/>
        </a:xfrm>
      </p:grpSpPr>
      <p:sp>
        <p:nvSpPr>
          <p:cNvPr id="30" name="标题 1"/>
          <p:cNvSpPr>
            <a:spLocks noGrp="1"/>
          </p:cNvSpPr>
          <p:nvPr>
            <p:ph type="title" idx="2147483647"/>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12007412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高中政治选修3专题四_民主集中制我国人民代表大会制度的组织和活动原则\n## 1.民主集中制的基本概念及其重要性\n### 1.1民主集中制的基本原则及其含义\n### 1.2民主集中制在我国政治制度中的地位\n### 1.3民主集中制对于国家治理的意义\n## 2.我国人民代表大会制度的组织原则\n### 2.1人民代表大会制度的组织结构及其职能\n### 2.2人民代表大会制度中的选举制度\n### 2.3人民代表大会制度中的监督制度\n## 3.我国人民代表大会制度的活动原则\n### 3.1人民代表大会制度中的决策程序及原则\n### 3.2人民代表大会制度中的议事规则及原则\n### 3.3人民代表大会制度中的权力制衡原则\n## 4.民主集中制在人民代表大会制度中的实践\n### 4.1人民代表大会制度中民主集中制的基本原则体现\n### 4.2人民代表大会制度中民主集中制实践案例分析\n### 4.3人民代表大会制度中民主集中制实践的不足及改进\n## 5.民主集中制与我国政治制度的完善\n### 5.1民主集中制对于我国政治制度完善的启示\n### 5.2我国政治制度完善中民主集中制的基本原则体现\n### 5.3我国政治制度完善中民主集中制实践的探索\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58731"/>
            <a:ext cx="11055350" cy="996950"/>
          </a:xfrm>
        </p:spPr>
        <p:txBody>
          <a:bodyPr vert="horz" wrap="square" lIns="91440" tIns="45720" rIns="91440" bIns="45720" anchor="b">
            <a:spAutoFit/>
          </a:bodyPr>
          <a:lstStyle/>
          <a:p>
            <a:pPr>
              <a:buNone/>
            </a:pPr>
            <a:r>
              <a:rPr lang="zh-CN" sz="3300"/>
              <a:t>高中政治选修3专题四_民主集中制我国人民代表大会制度的组织和活动原则</a:t>
            </a:r>
            <a:endParaRPr/>
          </a:p>
        </p:txBody>
      </p:sp>
      <p:sp>
        <p:nvSpPr>
          <p:cNvPr id="3" name="副标题 2"/>
          <p:cNvSpPr>
            <a:spLocks noGrp="1"/>
          </p:cNvSpPr>
          <p:nvPr>
            <p:ph type="subTitle" idx="1"/>
          </p:nvPr>
        </p:nvSpPr>
        <p:spPr>
          <a:xfrm>
            <a:off x="571500" y="3908901"/>
            <a:ext cx="4368800" cy="311150"/>
          </a:xfrm>
        </p:spPr>
        <p:txBody>
          <a:bodyPr wrap="none">
            <a:spAutoFit/>
          </a:bodyPr>
          <a:lstStyle/>
          <a:p>
            <a:pPr marL="0" indent="0">
              <a:buNone/>
            </a:pPr>
            <a:r>
              <a:rPr lang="en-US"/>
              <a:t> </a:t>
            </a:r>
            <a:endParaRPr lang="zh-CN" sz="1600">
              <a:solidFill>
                <a:schemeClr val="tx1">
                  <a:alpha val="40000"/>
                </a:schemeClr>
              </a:solidFill>
            </a:endParaRPr>
          </a:p>
        </p:txBody>
      </p:sp>
      <p:sp>
        <p:nvSpPr>
          <p:cNvPr id="4" name="文本占位符 20"/>
          <p:cNvSpPr txBox="1"/>
          <p:nvPr/>
        </p:nvSpPr>
        <p:spPr>
          <a:xfrm>
            <a:off x="571499" y="6170237"/>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tx1">
                    <a:lumMod val="50000"/>
                    <a:lumOff val="50000"/>
                  </a:schemeClr>
                </a:solidFill>
                <a:effectLst/>
              </a:rPr>
              <a:t> </a:t>
            </a: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descr="{&quot;isTemplate&quot;:true,&quot;type&quot;:2}"/>
        <p:cNvGrpSpPr/>
        <p:nvPr/>
      </p:nvGrpSpPr>
      <p:grpSpPr>
        <a:xfrm>
          <a:off x="0" y="0"/>
          <a:ext cx="0" cy="0"/>
        </a:xfrm>
      </p:grpSpPr>
      <p:sp>
        <p:nvSpPr>
          <p:cNvPr id="124"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民主集中制的基本概念及其重要性</a:t>
            </a:r>
            <a:endParaRPr/>
          </a:p>
        </p:txBody>
      </p:sp>
      <p:sp>
        <p:nvSpPr>
          <p:cNvPr id="125"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126"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6" name="" descr="{&quot;isTemplate&quot;:true,&quot;type&quot;:3}"/>
        <p:cNvGrpSpPr/>
        <p:nvPr/>
      </p:nvGrpSpPr>
      <p:grpSpPr>
        <a:xfrm>
          <a:off x="0" y="0"/>
          <a:ext cx="0" cy="0"/>
        </a:xfrm>
      </p:grpSpPr>
      <p:pic>
        <p:nvPicPr>
          <p:cNvPr id="15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59" name="Group 598"/>
            <p:cNvGrpSpPr/>
            <p:nvPr/>
          </p:nvGrpSpPr>
          <p:grpSpPr>
            <a:xfrm>
              <a:off x="763829" y="1414808"/>
              <a:ext cx="6972294" cy="2337649"/>
              <a:chOff x="763829" y="1414808"/>
              <a:chExt cx="6972294" cy="2337649"/>
            </a:xfrm>
          </p:grpSpPr>
          <p:sp>
            <p:nvSpPr>
              <p:cNvPr id="16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民主集中制的基本原则</a:t>
                </a:r>
                <a:endParaRPr/>
              </a:p>
            </p:txBody>
          </p:sp>
          <p:sp>
            <p:nvSpPr>
              <p:cNvPr id="16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民主</a:t>
                </a:r>
                <a:r>
                  <a:rPr lang="zh-CN" sz="1400">
                    <a:solidFill>
                      <a:schemeClr val="tx1">
                        <a:alpha val="100000"/>
                      </a:schemeClr>
                    </a:solidFill>
                    <a:latin typeface="Microsoft Yahei"/>
                    <a:ea typeface="Microsoft Yahei"/>
                  </a:rPr>
                  <a:t>：充分发扬民主，保障人民的民主权利</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集中</a:t>
                </a:r>
                <a:r>
                  <a:rPr lang="zh-CN" sz="1400">
                    <a:solidFill>
                      <a:schemeClr val="tx1">
                        <a:alpha val="100000"/>
                      </a:schemeClr>
                    </a:solidFill>
                    <a:latin typeface="Microsoft Yahei"/>
                    <a:ea typeface="Microsoft Yahei"/>
                  </a:rPr>
                  <a:t>：在民主的基础上集中，形成正确的决策</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统一</a:t>
                </a:r>
                <a:r>
                  <a:rPr lang="zh-CN" sz="1400">
                    <a:solidFill>
                      <a:schemeClr val="tx1">
                        <a:alpha val="100000"/>
                      </a:schemeClr>
                    </a:solidFill>
                    <a:latin typeface="Microsoft Yahei"/>
                    <a:ea typeface="Microsoft Yahei"/>
                  </a:rPr>
                  <a:t>：个人服从集体，少数服从多数，下级服从上级，全党服从中央</a:t>
                </a:r>
                <a:endParaRPr/>
              </a:p>
            </p:txBody>
          </p:sp>
          <p:sp>
            <p:nvSpPr>
              <p:cNvPr id="16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6" name="Group 591"/>
            <p:cNvGrpSpPr/>
            <p:nvPr/>
          </p:nvGrpSpPr>
          <p:grpSpPr>
            <a:xfrm>
              <a:off x="689593" y="3949139"/>
              <a:ext cx="7078256" cy="2128975"/>
              <a:chOff x="689593" y="3949139"/>
              <a:chExt cx="7078256" cy="2128975"/>
            </a:xfrm>
          </p:grpSpPr>
          <p:sp>
            <p:nvSpPr>
              <p:cNvPr id="16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民主集中制的含义</a:t>
                </a:r>
                <a:endParaRPr/>
              </a:p>
            </p:txBody>
          </p:sp>
          <p:sp>
            <p:nvSpPr>
              <p:cNvPr id="16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民主集中制是一种政治制度，是党的组织原则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民主集中制体现了党的领导与人民群众当家作主的高度统一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民主集中制是民主基础上的集中和集中指导下的民主相结合的制度</a:t>
                </a:r>
                <a:endParaRPr/>
              </a:p>
            </p:txBody>
          </p:sp>
          <p:sp>
            <p:nvSpPr>
              <p:cNvPr id="16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民主集中制的基本原则及其含义</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4" name="" descr="{&quot;isTemplate&quot;:true,&quot;type&quot;:3}"/>
        <p:cNvGrpSpPr/>
        <p:nvPr/>
      </p:nvGrpSpPr>
      <p:grpSpPr>
        <a:xfrm>
          <a:off x="0" y="0"/>
          <a:ext cx="0" cy="0"/>
        </a:xfrm>
      </p:grpSpPr>
      <p:pic>
        <p:nvPicPr>
          <p:cNvPr id="17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7" name="Group 598"/>
            <p:cNvGrpSpPr/>
            <p:nvPr/>
          </p:nvGrpSpPr>
          <p:grpSpPr>
            <a:xfrm>
              <a:off x="763829" y="1414808"/>
              <a:ext cx="6972294" cy="2337649"/>
              <a:chOff x="763829" y="1414808"/>
              <a:chExt cx="6972294" cy="2337649"/>
            </a:xfrm>
          </p:grpSpPr>
          <p:sp>
            <p:nvSpPr>
              <p:cNvPr id="17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民主集中制是我国根本政治制度的组成部分</a:t>
                </a:r>
                <a:endParaRPr/>
              </a:p>
            </p:txBody>
          </p:sp>
          <p:sp>
            <p:nvSpPr>
              <p:cNvPr id="17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人民代表大会制度是民主集中制的基本形式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中国共产党领导的多党合作和政治协商制度是民主集中制的重要体现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民族区域自治制度和基层群众自治制度是民主集中制在民族地区和基层的体现</a:t>
                </a:r>
                <a:endParaRPr/>
              </a:p>
            </p:txBody>
          </p:sp>
          <p:sp>
            <p:nvSpPr>
              <p:cNvPr id="18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4" name="Group 591"/>
            <p:cNvGrpSpPr/>
            <p:nvPr/>
          </p:nvGrpSpPr>
          <p:grpSpPr>
            <a:xfrm>
              <a:off x="689593" y="3949139"/>
              <a:ext cx="7078256" cy="2128975"/>
              <a:chOff x="689593" y="3949139"/>
              <a:chExt cx="7078256" cy="2128975"/>
            </a:xfrm>
          </p:grpSpPr>
          <p:sp>
            <p:nvSpPr>
              <p:cNvPr id="18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民主集中制是人民当家作主的重要保障</a:t>
                </a:r>
                <a:endParaRPr/>
              </a:p>
            </p:txBody>
          </p:sp>
          <p:sp>
            <p:nvSpPr>
              <p:cNvPr id="18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民主集中制保障人民行使民主权利，参与国家和社会事务的管理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民主集中制保障国家政治生活的民主化、制度化、规范化</a:t>
                </a:r>
                <a:endParaRPr/>
              </a:p>
            </p:txBody>
          </p:sp>
          <p:sp>
            <p:nvSpPr>
              <p:cNvPr id="18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民主集中制在我国政治制度中的地位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2" name="" descr="{&quot;isTemplate&quot;:true,&quot;type&quot;:3}"/>
        <p:cNvGrpSpPr/>
        <p:nvPr/>
      </p:nvGrpSpPr>
      <p:grpSpPr>
        <a:xfrm>
          <a:off x="0" y="0"/>
          <a:ext cx="0" cy="0"/>
        </a:xfrm>
      </p:grpSpPr>
      <p:grpSp>
        <p:nvGrpSpPr>
          <p:cNvPr id="193"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94" name="Group 9"/>
            <p:cNvGrpSpPr/>
            <p:nvPr/>
          </p:nvGrpSpPr>
          <p:grpSpPr>
            <a:xfrm>
              <a:off x="5982796" y="1521950"/>
              <a:ext cx="5687135" cy="1523479"/>
              <a:chOff x="5982796" y="1521950"/>
              <a:chExt cx="5687135" cy="1523479"/>
            </a:xfrm>
          </p:grpSpPr>
          <p:sp>
            <p:nvSpPr>
              <p:cNvPr id="195"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民主集中制有利于实现国家治理的民主化</a:t>
                </a:r>
                <a:endParaRPr/>
              </a:p>
            </p:txBody>
          </p:sp>
          <p:sp>
            <p:nvSpPr>
              <p:cNvPr id="196"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民主集中制保障人民参与国家和社会事务的管理，提高国家治理的民主性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民主集中制保障国家政治生活的民主化、制度化、规范化，提高国家治理的效能</a:t>
                </a:r>
                <a:endParaRPr/>
              </a:p>
            </p:txBody>
          </p:sp>
        </p:grpSp>
        <p:grpSp>
          <p:nvGrpSpPr>
            <p:cNvPr id="197" name="Group 2"/>
            <p:cNvGrpSpPr/>
            <p:nvPr/>
          </p:nvGrpSpPr>
          <p:grpSpPr>
            <a:xfrm>
              <a:off x="5982796" y="3170591"/>
              <a:ext cx="5783287" cy="1523479"/>
              <a:chOff x="5982796" y="3170591"/>
              <a:chExt cx="5783287" cy="1523479"/>
            </a:xfrm>
          </p:grpSpPr>
          <p:sp>
            <p:nvSpPr>
              <p:cNvPr id="198"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民主集中制有利于实现国家治理的科学化</a:t>
                </a:r>
                <a:endParaRPr/>
              </a:p>
            </p:txBody>
          </p:sp>
          <p:sp>
            <p:nvSpPr>
              <p:cNvPr id="199"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民主集中制在民主的基础上集中，形成正确的决策，提高国家治理的科学性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民主集中制保障党的领导与人民群众当家作主的高度统一，提高国家治理的针对性</a:t>
                </a:r>
                <a:endParaRPr/>
              </a:p>
            </p:txBody>
          </p:sp>
        </p:grpSp>
        <p:grpSp>
          <p:nvGrpSpPr>
            <p:cNvPr id="200" name="Group 5"/>
            <p:cNvGrpSpPr/>
            <p:nvPr/>
          </p:nvGrpSpPr>
          <p:grpSpPr>
            <a:xfrm>
              <a:off x="5982796" y="4823246"/>
              <a:ext cx="5783287" cy="1523479"/>
              <a:chOff x="5982796" y="4823246"/>
              <a:chExt cx="5783287" cy="1523479"/>
            </a:xfrm>
          </p:grpSpPr>
          <p:sp>
            <p:nvSpPr>
              <p:cNvPr id="201"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民主集中制有利于实现国家治理的法治化</a:t>
                </a:r>
                <a:endParaRPr/>
              </a:p>
            </p:txBody>
          </p:sp>
          <p:sp>
            <p:nvSpPr>
              <p:cNvPr id="202"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民主集中制保障国家政治生活的制度化、规范化，提高国家治理的法治化水平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民主集中制保障党的领导与人民群众当家作主的高度统一，提高国家治理的公正性</a:t>
                </a:r>
                <a:endParaRPr/>
              </a:p>
            </p:txBody>
          </p:sp>
        </p:grpSp>
      </p:grpSp>
      <p:pic>
        <p:nvPicPr>
          <p:cNvPr id="203"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04"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民主集中制对于国家治理的意义</a:t>
            </a:r>
            <a:endParaRPr lang="en-US" altLang="zh-CN" sz="2800" b="1">
              <a:latin typeface="+mj-ea"/>
              <a:ea typeface="+mj-ea"/>
            </a:endParaRPr>
          </a:p>
        </p:txBody>
      </p:sp>
      <p:sp>
        <p:nvSpPr>
          <p:cNvPr id="205"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6"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7"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8" name="" descr="{&quot;isTemplate&quot;:true,&quot;type&quot;:2}"/>
        <p:cNvGrpSpPr/>
        <p:nvPr/>
      </p:nvGrpSpPr>
      <p:grpSpPr>
        <a:xfrm>
          <a:off x="0" y="0"/>
          <a:ext cx="0" cy="0"/>
        </a:xfrm>
      </p:grpSpPr>
      <p:sp>
        <p:nvSpPr>
          <p:cNvPr id="209"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我国人民代表大会制度的组织原则</a:t>
            </a:r>
            <a:endParaRPr/>
          </a:p>
        </p:txBody>
      </p:sp>
      <p:sp>
        <p:nvSpPr>
          <p:cNvPr id="210"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211"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3}"/>
        <p:cNvGrpSpPr/>
        <p:nvPr/>
      </p:nvGrpSpPr>
      <p:grpSpPr>
        <a:xfrm>
          <a:off x="0" y="0"/>
          <a:ext cx="0" cy="0"/>
        </a:xfrm>
      </p:grpSpPr>
      <p:pic>
        <p:nvPicPr>
          <p:cNvPr id="21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5" name="Group 598"/>
            <p:cNvGrpSpPr/>
            <p:nvPr/>
          </p:nvGrpSpPr>
          <p:grpSpPr>
            <a:xfrm>
              <a:off x="763829" y="1414808"/>
              <a:ext cx="6972294" cy="2337649"/>
              <a:chOff x="763829" y="1414808"/>
              <a:chExt cx="6972294" cy="2337649"/>
            </a:xfrm>
          </p:grpSpPr>
          <p:sp>
            <p:nvSpPr>
              <p:cNvPr id="21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人民代表大会制度的组织结构</a:t>
                </a:r>
                <a:endParaRPr/>
              </a:p>
            </p:txBody>
          </p:sp>
          <p:sp>
            <p:nvSpPr>
              <p:cNvPr id="21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全国人民代表大会及其常务委员会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省、自治区、直辖市人民代表大会及其常务委员会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设区的市、自治州人民代表大会及其常务委员会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不设区的市、市辖区、县、自治县人民代表大会及其常务委员会</a:t>
                </a:r>
                <a:endParaRPr/>
              </a:p>
            </p:txBody>
          </p:sp>
          <p:sp>
            <p:nvSpPr>
              <p:cNvPr id="21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2" name="Group 591"/>
            <p:cNvGrpSpPr/>
            <p:nvPr/>
          </p:nvGrpSpPr>
          <p:grpSpPr>
            <a:xfrm>
              <a:off x="689593" y="3949139"/>
              <a:ext cx="7078256" cy="2128975"/>
              <a:chOff x="689593" y="3949139"/>
              <a:chExt cx="7078256" cy="2128975"/>
            </a:xfrm>
          </p:grpSpPr>
          <p:sp>
            <p:nvSpPr>
              <p:cNvPr id="22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人民代表大会制度的职能</a:t>
                </a:r>
                <a:endParaRPr/>
              </a:p>
            </p:txBody>
          </p:sp>
          <p:sp>
            <p:nvSpPr>
              <p:cNvPr id="22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立法职能：制定、修改、废止法律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监督职能：监督宪法和法律的实施，监督国家行政、审判、检察机关的工作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选举职能：选举国家领导人和国家机关工作人员</a:t>
                </a:r>
                <a:endParaRPr/>
              </a:p>
            </p:txBody>
          </p:sp>
          <p:sp>
            <p:nvSpPr>
              <p:cNvPr id="22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人民代表大会制度的组织结构及其职能</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0" name="" descr="{&quot;isTemplate&quot;:true,&quot;type&quot;:3}"/>
        <p:cNvGrpSpPr/>
        <p:nvPr/>
      </p:nvGrpSpPr>
      <p:grpSpPr>
        <a:xfrm>
          <a:off x="0" y="0"/>
          <a:ext cx="0" cy="0"/>
        </a:xfrm>
      </p:grpSpPr>
      <p:sp>
        <p:nvSpPr>
          <p:cNvPr id="23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人民代表大会制度中的选举制度</a:t>
            </a:r>
            <a:endParaRPr lang="en-US" altLang="zh-CN" sz="2800" b="1">
              <a:latin typeface="+mj-ea"/>
              <a:ea typeface="+mj-ea"/>
            </a:endParaRPr>
          </a:p>
        </p:txBody>
      </p:sp>
      <p:grpSp>
        <p:nvGrpSpPr>
          <p:cNvPr id="23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33" name=""/>
            <p:cNvGrpSpPr/>
            <p:nvPr/>
          </p:nvGrpSpPr>
          <p:grpSpPr>
            <a:xfrm>
              <a:off x="660399" y="2074672"/>
              <a:ext cx="5100082" cy="4536540"/>
              <a:chOff x="660399" y="2074672"/>
              <a:chExt cx="5100082" cy="4536540"/>
            </a:xfrm>
          </p:grpSpPr>
          <p:sp>
            <p:nvSpPr>
              <p:cNvPr id="23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选举制度的基本原则</a:t>
                </a:r>
                <a:endParaRPr lang="en-US" altLang="zh-CN" sz="2000" b="1">
                  <a:latin typeface="Microsoft YaHei" panose="020b0503020204020204" pitchFamily="34" charset="-122"/>
                  <a:ea typeface="Microsoft YaHei" panose="020b0503020204020204" pitchFamily="34" charset="-122"/>
                </a:endParaRPr>
              </a:p>
            </p:txBody>
          </p:sp>
          <p:sp>
            <p:nvSpPr>
              <p:cNvPr id="23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民主选举：保障人民群众的选举权和被选举权   -等额选举：候选人人数与应选名额相等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直接选举与间接选举相结合：直接选举基层人大代表，间接选举上一级人大代表</a:t>
                </a:r>
                <a:endParaRPr/>
              </a:p>
            </p:txBody>
          </p:sp>
          <p:pic>
            <p:nvPicPr>
              <p:cNvPr id="23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38" name=""/>
            <p:cNvGrpSpPr/>
            <p:nvPr/>
          </p:nvGrpSpPr>
          <p:grpSpPr>
            <a:xfrm>
              <a:off x="6431519" y="2074672"/>
              <a:ext cx="5100082" cy="4536540"/>
              <a:chOff x="660399" y="2074672"/>
              <a:chExt cx="5100082" cy="4536540"/>
            </a:xfrm>
          </p:grpSpPr>
          <p:sp>
            <p:nvSpPr>
              <p:cNvPr id="23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选举制度的内容</a:t>
                </a:r>
                <a:endParaRPr lang="en-US" altLang="zh-CN" sz="2000" b="1">
                  <a:latin typeface="Microsoft YaHei" panose="020b0503020204020204" pitchFamily="34" charset="-122"/>
                  <a:ea typeface="Microsoft YaHei" panose="020b0503020204020204" pitchFamily="34" charset="-122"/>
                </a:endParaRPr>
              </a:p>
            </p:txBody>
          </p:sp>
          <p:sp>
            <p:nvSpPr>
              <p:cNvPr id="24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选举机构：各级人民代表大会及其常务委员会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选举程序：提名、选举、罢免、补选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选举方式：无记名投票、举手表决、差额选举</a:t>
                </a:r>
                <a:endParaRPr/>
              </a:p>
            </p:txBody>
          </p:sp>
          <p:pic>
            <p:nvPicPr>
              <p:cNvPr id="24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3" name="" descr="{&quot;isTemplate&quot;:true,&quot;type&quot;:3}"/>
        <p:cNvGrpSpPr/>
        <p:nvPr/>
      </p:nvGrpSpPr>
      <p:grpSpPr>
        <a:xfrm>
          <a:off x="0" y="0"/>
          <a:ext cx="0" cy="0"/>
        </a:xfrm>
      </p:grpSpPr>
      <p:pic>
        <p:nvPicPr>
          <p:cNvPr id="24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6" name="Group 598"/>
            <p:cNvGrpSpPr/>
            <p:nvPr/>
          </p:nvGrpSpPr>
          <p:grpSpPr>
            <a:xfrm>
              <a:off x="763829" y="1414808"/>
              <a:ext cx="6972294" cy="2337649"/>
              <a:chOff x="763829" y="1414808"/>
              <a:chExt cx="6972294" cy="2337649"/>
            </a:xfrm>
          </p:grpSpPr>
          <p:sp>
            <p:nvSpPr>
              <p:cNvPr id="24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监督制度的基本原则</a:t>
                </a:r>
                <a:endParaRPr/>
              </a:p>
            </p:txBody>
          </p:sp>
          <p:sp>
            <p:nvSpPr>
              <p:cNvPr id="24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依法监督：依据宪法和法律进行监督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民主监督：保障人民群众的知情权、参与权、表达权、监督权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公正监督：监督机关与监督对象地位平等，保障监督的公正性</a:t>
                </a:r>
                <a:endParaRPr/>
              </a:p>
            </p:txBody>
          </p:sp>
          <p:sp>
            <p:nvSpPr>
              <p:cNvPr id="24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3" name="Group 591"/>
            <p:cNvGrpSpPr/>
            <p:nvPr/>
          </p:nvGrpSpPr>
          <p:grpSpPr>
            <a:xfrm>
              <a:off x="689593" y="3949139"/>
              <a:ext cx="7078256" cy="2128975"/>
              <a:chOff x="689593" y="3949139"/>
              <a:chExt cx="7078256" cy="2128975"/>
            </a:xfrm>
          </p:grpSpPr>
          <p:sp>
            <p:nvSpPr>
              <p:cNvPr id="25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监督制度的内容</a:t>
                </a:r>
                <a:endParaRPr/>
              </a:p>
            </p:txBody>
          </p:sp>
          <p:sp>
            <p:nvSpPr>
              <p:cNvPr id="25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监督对象：国家行政、审判、检察机关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监督内容：宪法和法律的实施，国家机关工作人员的工作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监督方式：听取和审议工作报告，审查和批准计划、预算，质询和询问，视察和检查</a:t>
                </a:r>
                <a:endParaRPr/>
              </a:p>
            </p:txBody>
          </p:sp>
          <p:sp>
            <p:nvSpPr>
              <p:cNvPr id="25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人民代表大会制度中的监督制度</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我国人民代表大会制度的活动原则</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人民代表大会制度中的决策程序及原则</a:t>
            </a:r>
            <a:endParaRPr lang="en-US" altLang="zh-CN" sz="2800" b="1">
              <a:latin typeface="+mj-ea"/>
              <a:ea typeface="+mj-ea"/>
            </a:endParaRPr>
          </a:p>
        </p:txBody>
      </p:sp>
      <p:grpSp>
        <p:nvGrpSpPr>
          <p:cNvPr id="1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4" name=""/>
            <p:cNvGrpSpPr/>
            <p:nvPr/>
          </p:nvGrpSpPr>
          <p:grpSpPr>
            <a:xfrm>
              <a:off x="660399" y="2074672"/>
              <a:ext cx="5100082" cy="4536540"/>
              <a:chOff x="660399" y="2074672"/>
              <a:chExt cx="5100082" cy="4536540"/>
            </a:xfrm>
          </p:grpSpPr>
          <p:sp>
            <p:nvSpPr>
              <p:cNvPr id="1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决策程序的基本原则</a:t>
                </a:r>
                <a:endParaRPr lang="en-US" altLang="zh-CN" sz="2000" b="1">
                  <a:latin typeface="Microsoft YaHei" panose="020b0503020204020204" pitchFamily="34" charset="-122"/>
                  <a:ea typeface="Microsoft YaHei" panose="020b0503020204020204" pitchFamily="34" charset="-122"/>
                </a:endParaRPr>
              </a:p>
            </p:txBody>
          </p:sp>
          <p:sp>
            <p:nvSpPr>
              <p:cNvPr id="1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民主决策：充分发扬民主，广泛征求意见，集中群众智慧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科学决策：依据客观规律，充分论证，形成正确决策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依法决策：依据宪法和法律，保障决策的合法性</a:t>
                </a:r>
                <a:endParaRPr/>
              </a:p>
            </p:txBody>
          </p:sp>
          <p:pic>
            <p:nvPicPr>
              <p:cNvPr id="1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9" name=""/>
            <p:cNvGrpSpPr/>
            <p:nvPr/>
          </p:nvGrpSpPr>
          <p:grpSpPr>
            <a:xfrm>
              <a:off x="6431519" y="2074672"/>
              <a:ext cx="5100082" cy="4536540"/>
              <a:chOff x="660399" y="2074672"/>
              <a:chExt cx="5100082" cy="4536540"/>
            </a:xfrm>
          </p:grpSpPr>
          <p:sp>
            <p:nvSpPr>
              <p:cNvPr id="2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决策程序的内容</a:t>
                </a:r>
                <a:endParaRPr lang="en-US" altLang="zh-CN" sz="2000" b="1">
                  <a:latin typeface="Microsoft YaHei" panose="020b0503020204020204" pitchFamily="34" charset="-122"/>
                  <a:ea typeface="Microsoft YaHei" panose="020b0503020204020204" pitchFamily="34" charset="-122"/>
                </a:endParaRPr>
              </a:p>
            </p:txBody>
          </p:sp>
          <p:sp>
            <p:nvSpPr>
              <p:cNvPr id="2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提案：人大代表提出议案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审议：人民代表大会及其常务委员会对议案进行审议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决议：人民代表大会及其常务委员会对议案进行表决，形成决议</a:t>
                </a:r>
                <a:endParaRPr/>
              </a:p>
            </p:txBody>
          </p:sp>
          <p:pic>
            <p:nvPicPr>
              <p:cNvPr id="2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https://d.book118.com/148120074121006037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高中政治选修3专题四_民主集中制我国人民代表大会制度的组织和活动原则</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2024-09-17T18:21:12.207</cp:lastPrinted>
  <dcterms:created xsi:type="dcterms:W3CDTF">2024-09-17T10:21:12Z</dcterms:created>
  <dcterms:modified xsi:type="dcterms:W3CDTF">2024-09-17T10:21:14Z</dcterms:modified>
</cp:coreProperties>
</file>