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86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3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4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6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8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0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04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45.xml" /><Relationship Id="rId11" Type="http://schemas.openxmlformats.org/officeDocument/2006/relationships/tags" Target="../tags/tag4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FA17E8-5A4A-4E71-891E-204E7B36D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9D80D3-5A9C-4D22-8A14-6DE1BA75D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CBA2E4-5036-4505-B762-F252441B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5D9C0B-4D0F-4935-856F-624801B8F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F11E31-37DE-4384-849A-6B5207EFE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A31512-572C-40E4-BBBB-57921E43ED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967D23-2514-49B4-BE78-0F3892E57B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FE79BA-B46F-4B97-A201-811B355AC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840BF8-2AE3-4165-8D96-3593D1B42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97596-C55C-409F-B635-843CBDCE9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207CC-687B-4C7F-B78E-22D9EF593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51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0077" t="7437" r="25004"/>
          <a:stretch>
            <a:fillRect/>
          </a:stretch>
        </p:blipFill>
        <p:spPr>
          <a:xfrm>
            <a:off x="-5" y="0"/>
            <a:ext cx="12192011" cy="6858000"/>
          </a:xfrm>
          <a:prstGeom prst="rect">
            <a:avLst/>
          </a:prstGeom>
        </p:spPr>
      </p:pic>
      <p:sp>
        <p:nvSpPr>
          <p:cNvPr id="1048666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28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lt"/>
                <a:ea typeface="+mj-lt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cxnSp>
        <p:nvCxnSpPr>
          <p:cNvPr id="3145731" name="直接连接符 6"/>
          <p:cNvCxnSpPr/>
          <p:nvPr>
            <p:custDataLst>
              <p:tags r:id="rId6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452880"/>
            <a:ext cx="10968990" cy="477647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6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18368" t="11353" r="20742" b="182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1562735" y="935990"/>
            <a:ext cx="10629265" cy="4907915"/>
          </a:xfrm>
          <a:prstGeom prst="rect">
            <a:avLst/>
          </a:prstGeom>
          <a:gradFill>
            <a:gsLst>
              <a:gs pos="0">
                <a:schemeClr val="accent1">
                  <a:lumMod val="25000"/>
                  <a:alpha val="0"/>
                </a:schemeClr>
              </a:gs>
              <a:gs pos="50000">
                <a:schemeClr val="accent1">
                  <a:lumMod val="25000"/>
                </a:schemeClr>
              </a:gs>
              <a:gs pos="100000">
                <a:schemeClr val="accent2">
                  <a:lumMod val="25000"/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lt1"/>
              </a:solidFill>
              <a:cs typeface="MiSans" panose="00000500000000000000" charset="-122"/>
              <a:sym typeface="+mn-ea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89610" y="4238625"/>
            <a:ext cx="4030345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0" normalizeH="0" baseline="0" noProof="1">
                <a:ln>
                  <a:gradFill>
                    <a:gsLst>
                      <a:gs pos="0">
                        <a:schemeClr val="accent1"/>
                      </a:gs>
                      <a:gs pos="80000">
                        <a:schemeClr val="accent1">
                          <a:alpha val="0"/>
                        </a:schemeClr>
                      </a:gs>
                    </a:gsLst>
                    <a:lin ang="5400000" scaled="0"/>
                  </a:gradFill>
                </a:ln>
                <a:noFill/>
                <a:effectLst>
                  <a:outerShdw dir="5400000" algn="ctr" rotWithShape="0">
                    <a:schemeClr val="tx1">
                      <a:alpha val="100000"/>
                    </a:schemeClr>
                  </a:outerShdw>
                </a:effectLst>
                <a:latin typeface="MiSans Heavy"/>
                <a:ea typeface="+mn-ea"/>
                <a:cs typeface="MiSans" panose="00000500000000000000" charset="-122"/>
                <a:sym typeface="+mn-ea"/>
              </a:defRPr>
            </a:lvl1pPr>
          </a:lstStyle>
          <a:p>
            <a:pPr lvl="0">
              <a:lnSpc>
                <a:spcPct val="130000"/>
              </a:lnSpc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5"/>
            </p:custDataLst>
          </p:nvPr>
        </p:nvSpPr>
        <p:spPr>
          <a:xfrm>
            <a:off x="681355" y="5132705"/>
            <a:ext cx="4038600" cy="8788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背景图案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363" t="53897" r="47073" b="-328"/>
          <a:stretch>
            <a:fillRect/>
          </a:stretch>
        </p:blipFill>
        <p:spPr>
          <a:xfrm>
            <a:off x="0" y="0"/>
            <a:ext cx="12192000" cy="691769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0" name="标题"/>
          <p:cNvSpPr txBox="1">
            <a:spLocks noGrp="1"/>
          </p:cNvSpPr>
          <p:nvPr>
            <p:ph type="title" idx="2" hasCustomPrompt="1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2" name="节编号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1" i="0" u="none" strike="noStrike" kern="1200" cap="none" spc="0" normalizeH="0" baseline="0" noProof="1">
                <a:ln w="22225">
                  <a:solidFill>
                    <a:schemeClr val="tx1">
                      <a:alpha val="70000"/>
                    </a:schemeClr>
                  </a:solidFill>
                </a:ln>
                <a:noFill/>
                <a:effectLst>
                  <a:innerShdw dist="12700" dir="16200000">
                    <a:schemeClr val="tx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11595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330" y="1452880"/>
            <a:ext cx="5176520" cy="47967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5" name="直接连接符 7"/>
          <p:cNvCxnSpPr/>
          <p:nvPr>
            <p:custDataLst>
              <p:tags r:id="rId6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065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Arial" pitchFamily="34" charset="0"/>
                <a:ea typeface="微软雅黑" panose="020b050302020402020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51683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12"/>
          <p:cNvCxnSpPr/>
          <p:nvPr>
            <p:custDataLst>
              <p:tags r:id="rId5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330" y="2047875"/>
            <a:ext cx="5342255" cy="42017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51683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774000"/>
            <a:ext cx="10969200" cy="54828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9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图片1_upscayl_4x_realesrgan-x4plus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7"/>
          <p:cNvCxnSpPr/>
          <p:nvPr>
            <p:custDataLst>
              <p:tags r:id="rId3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588080"/>
            <a:ext cx="10969200" cy="583565"/>
          </a:xfrm>
          <a:prstGeom prst="rect">
            <a:avLst/>
          </a:prstGeom>
          <a:noFill/>
        </p:spPr>
        <p:txBody>
          <a:bodyPr vert="horz" wrap="square" rtlCol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tx1"/>
                </a:solidFill>
                <a:effectLst>
                  <a:innerShdw dist="12700" dir="16200000">
                    <a:schemeClr val="bg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294765"/>
            <a:ext cx="10969200" cy="4616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28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20213" t="8062" r="23686" b="11948"/>
          <a:stretch>
            <a:fillRect/>
          </a:stretch>
        </p:blipFill>
        <p:spPr>
          <a:xfrm flipH="1">
            <a:off x="0" y="635"/>
            <a:ext cx="12192000" cy="685736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0" name="标题"/>
          <p:cNvSpPr txBox="1">
            <a:spLocks noGrp="1"/>
          </p:cNvSpPr>
          <p:nvPr>
            <p:ph type="title" idx="3" hasCustomPrompt="1"/>
            <p:custDataLst>
              <p:tags r:id="rId3"/>
            </p:custDataLst>
          </p:nvPr>
        </p:nvSpPr>
        <p:spPr>
          <a:xfrm>
            <a:off x="1163955" y="1778000"/>
            <a:ext cx="7683500" cy="18503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5800" b="1" i="0" u="none" strike="noStrike" kern="1200" cap="none" spc="300" normalizeH="0" baseline="0" noProof="1">
                <a:solidFill>
                  <a:schemeClr val="tx1"/>
                </a:soli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72" name="署名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1182370" y="4164965"/>
            <a:ext cx="1770380" cy="4273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effectLst>
                  <a:innerShdw dist="12700" dir="16200000">
                    <a:schemeClr val="lt1">
                      <a:alpha val="70000"/>
                    </a:schemeClr>
                  </a:innerShdw>
                </a:effectLst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cxnSp>
        <p:nvCxnSpPr>
          <p:cNvPr id="3145743" name="直接连接符 6"/>
          <p:cNvCxnSpPr/>
          <p:nvPr>
            <p:custDataLst>
              <p:tags r:id="rId5"/>
            </p:custDataLst>
          </p:nvPr>
        </p:nvCxnSpPr>
        <p:spPr>
          <a:xfrm>
            <a:off x="1183005" y="3875405"/>
            <a:ext cx="4392000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jpeg" /><Relationship Id="rId13" Type="http://schemas.openxmlformats.org/officeDocument/2006/relationships/tags" Target="../tags/tag76.xml" /><Relationship Id="rId14" Type="http://schemas.openxmlformats.org/officeDocument/2006/relationships/tags" Target="../tags/tag77.xml" /><Relationship Id="rId15" Type="http://schemas.openxmlformats.org/officeDocument/2006/relationships/tags" Target="../tags/tag78.xml" /><Relationship Id="rId16" Type="http://schemas.openxmlformats.org/officeDocument/2006/relationships/tags" Target="../tags/tag79.xml" /><Relationship Id="rId17" Type="http://schemas.openxmlformats.org/officeDocument/2006/relationships/tags" Target="../tags/tag80.xml" /><Relationship Id="rId18" Type="http://schemas.openxmlformats.org/officeDocument/2006/relationships/tags" Target="../tags/tag81.xml" /><Relationship Id="rId19" Type="http://schemas.openxmlformats.org/officeDocument/2006/relationships/tags" Target="../tags/tag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3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图片1_upscayl_4x_realesrgan-x4plus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6221"/>
            <a:ext cx="12192000" cy="6858000"/>
          </a:xfrm>
          <a:prstGeom prst="rect">
            <a:avLst/>
          </a:prstGeom>
        </p:spPr>
      </p:pic>
      <p:cxnSp>
        <p:nvCxnSpPr>
          <p:cNvPr id="3145729" name="直接连接符 8"/>
          <p:cNvCxnSpPr/>
          <p:nvPr>
            <p:custDataLst>
              <p:tags r:id="rId14"/>
            </p:custDataLst>
          </p:nvPr>
        </p:nvCxnSpPr>
        <p:spPr>
          <a:xfrm flipH="1">
            <a:off x="4266966" y="1249129"/>
            <a:ext cx="3773638" cy="0"/>
          </a:xfrm>
          <a:prstGeom prst="line">
            <a:avLst/>
          </a:prstGeom>
          <a:ln>
            <a:gradFill flip="none" rotWithShape="1">
              <a:gsLst>
                <a:gs pos="917">
                  <a:srgbClr val="FFFFFF">
                    <a:alpha val="0"/>
                  </a:srgbClr>
                </a:gs>
                <a:gs pos="50000">
                  <a:srgbClr val="EB99FF">
                    <a:lumMod val="5000"/>
                    <a:lumOff val="95000"/>
                  </a:srgbClr>
                </a:gs>
                <a:gs pos="100000">
                  <a:srgbClr val="FFFFFF">
                    <a:alpha val="0"/>
                  </a:srgb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8"/>
            </p:custDataLst>
          </p:nvPr>
        </p:nvSpPr>
        <p:spPr>
          <a:xfrm>
            <a:off x="608399" y="1400961"/>
            <a:ext cx="10969199" cy="477600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2pPr marR="0" lvl="1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2pPr>
            <a:lvl3pPr marR="0" lvl="2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3pPr>
            <a:lvl4pPr marR="0" lvl="3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4pPr>
            <a:lvl5pPr marR="0" lvl="4" indent="-228600" algn="l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kern="1200" cap="none" spc="150" normalizeH="0" baseline="0" noProof="1" err="1">
                <a:solidFill>
                  <a:schemeClr val="tx1">
                    <a:lumMod val="8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5pPr>
          </a:lstStyle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399" y="365126"/>
            <a:ext cx="10969199" cy="88400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1856" r:id="rId2"/>
    <p:sldLayoutId id="2147491857" r:id="rId3"/>
    <p:sldLayoutId id="2147491858" r:id="rId4"/>
    <p:sldLayoutId id="2147491859" r:id="rId5"/>
    <p:sldLayoutId id="2147491860" r:id="rId6"/>
    <p:sldLayoutId id="2147491861" r:id="rId7"/>
    <p:sldLayoutId id="2147491862" r:id="rId8"/>
    <p:sldLayoutId id="2147491863" r:id="rId9"/>
    <p:sldLayoutId id="2147491864" r:id="rId10"/>
    <p:sldLayoutId id="214749186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tx1"/>
          </a:solidFill>
          <a:effectLst>
            <a:innerShdw dist="12700" dir="16200000">
              <a:schemeClr val="bg1">
                <a:alpha val="70000"/>
              </a:schemeClr>
            </a:innerShdw>
          </a:effectLst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 smtClean="0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ClrTx/>
        <a:buSzTx/>
        <a:buFont typeface="Arial" pitchFamily="34" charset="0"/>
        <a:buChar char="•"/>
        <a:tabLst>
          <a:tab pos="1609725"/>
        </a:tabLst>
        <a:defRPr kumimoji="0" lang="zh-CN" altLang="en-US" sz="1600" b="0" i="0" u="none" strike="noStrike" kern="1200" cap="none" spc="150" normalizeH="0" baseline="0" noProof="1">
          <a:solidFill>
            <a:schemeClr val="tx1">
              <a:lumMod val="85000"/>
            </a:schemeClr>
          </a:solidFill>
          <a:latin typeface="+mn-ea"/>
          <a:ea typeface="+mn-ea"/>
          <a:cs typeface="MiSans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5.xml" /><Relationship Id="rId11" Type="http://schemas.openxmlformats.org/officeDocument/2006/relationships/tags" Target="../tags/tag96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88.xml" /><Relationship Id="rId4" Type="http://schemas.openxmlformats.org/officeDocument/2006/relationships/tags" Target="../tags/tag89.xml" /><Relationship Id="rId5" Type="http://schemas.openxmlformats.org/officeDocument/2006/relationships/tags" Target="../tags/tag90.xml" /><Relationship Id="rId6" Type="http://schemas.openxmlformats.org/officeDocument/2006/relationships/tags" Target="../tags/tag91.xml" /><Relationship Id="rId7" Type="http://schemas.openxmlformats.org/officeDocument/2006/relationships/tags" Target="../tags/tag92.xml" /><Relationship Id="rId8" Type="http://schemas.openxmlformats.org/officeDocument/2006/relationships/tags" Target="../tags/tag93.xml" /><Relationship Id="rId9" Type="http://schemas.openxmlformats.org/officeDocument/2006/relationships/tags" Target="../tags/tag9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8.xml" /><Relationship Id="rId11" Type="http://schemas.openxmlformats.org/officeDocument/2006/relationships/tags" Target="../tags/tag129.xml" /><Relationship Id="rId12" Type="http://schemas.openxmlformats.org/officeDocument/2006/relationships/tags" Target="../tags/tag130.xml" /><Relationship Id="rId13" Type="http://schemas.openxmlformats.org/officeDocument/2006/relationships/tags" Target="../tags/tag131.xml" /><Relationship Id="rId14" Type="http://schemas.openxmlformats.org/officeDocument/2006/relationships/tags" Target="../tags/tag132.xml" /><Relationship Id="rId15" Type="http://schemas.openxmlformats.org/officeDocument/2006/relationships/tags" Target="../tags/tag133.xml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0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tags" Target="../tags/tag142.xml" /><Relationship Id="rId25" Type="http://schemas.openxmlformats.org/officeDocument/2006/relationships/tags" Target="../tags/tag143.xml" /><Relationship Id="rId26" Type="http://schemas.openxmlformats.org/officeDocument/2006/relationships/tags" Target="../tags/tag144.xml" /><Relationship Id="rId27" Type="http://schemas.openxmlformats.org/officeDocument/2006/relationships/tags" Target="../tags/tag145.xml" /><Relationship Id="rId28" Type="http://schemas.openxmlformats.org/officeDocument/2006/relationships/tags" Target="../tags/tag146.xml" /><Relationship Id="rId29" Type="http://schemas.openxmlformats.org/officeDocument/2006/relationships/tags" Target="../tags/tag147.xml" /><Relationship Id="rId3" Type="http://schemas.openxmlformats.org/officeDocument/2006/relationships/tags" Target="../tags/tag121.xml" /><Relationship Id="rId30" Type="http://schemas.openxmlformats.org/officeDocument/2006/relationships/tags" Target="../tags/tag148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tags" Target="../tags/tag124.xml" /><Relationship Id="rId7" Type="http://schemas.openxmlformats.org/officeDocument/2006/relationships/tags" Target="../tags/tag125.xml" /><Relationship Id="rId8" Type="http://schemas.openxmlformats.org/officeDocument/2006/relationships/tags" Target="../tags/tag126.xml" /><Relationship Id="rId9" Type="http://schemas.openxmlformats.org/officeDocument/2006/relationships/tags" Target="../tags/tag1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53.xml" /><Relationship Id="rId4" Type="http://schemas.openxmlformats.org/officeDocument/2006/relationships/tags" Target="../tags/tag154.xml" /><Relationship Id="rId5" Type="http://schemas.openxmlformats.org/officeDocument/2006/relationships/tags" Target="../tags/tag15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4.xml" /><Relationship Id="rId11" Type="http://schemas.openxmlformats.org/officeDocument/2006/relationships/tags" Target="../tags/tag165.xml" /><Relationship Id="rId12" Type="http://schemas.openxmlformats.org/officeDocument/2006/relationships/tags" Target="../tags/tag166.xml" /><Relationship Id="rId13" Type="http://schemas.openxmlformats.org/officeDocument/2006/relationships/tags" Target="../tags/tag167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Relationship Id="rId5" Type="http://schemas.openxmlformats.org/officeDocument/2006/relationships/tags" Target="../tags/tag159.xml" /><Relationship Id="rId6" Type="http://schemas.openxmlformats.org/officeDocument/2006/relationships/tags" Target="../tags/tag160.xml" /><Relationship Id="rId7" Type="http://schemas.openxmlformats.org/officeDocument/2006/relationships/tags" Target="../tags/tag161.xml" /><Relationship Id="rId8" Type="http://schemas.openxmlformats.org/officeDocument/2006/relationships/tags" Target="../tags/tag162.xml" /><Relationship Id="rId9" Type="http://schemas.openxmlformats.org/officeDocument/2006/relationships/tags" Target="../tags/tag16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08.xml" /><Relationship Id="rId4" Type="http://schemas.openxmlformats.org/officeDocument/2006/relationships/tags" Target="../tags/tag209.xml" /><Relationship Id="rId5" Type="http://schemas.openxmlformats.org/officeDocument/2006/relationships/tags" Target="../tags/tag21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9.xml" /><Relationship Id="rId11" Type="http://schemas.openxmlformats.org/officeDocument/2006/relationships/tags" Target="../tags/tag220.xml" /><Relationship Id="rId12" Type="http://schemas.openxmlformats.org/officeDocument/2006/relationships/tags" Target="../tags/tag221.xml" /><Relationship Id="rId13" Type="http://schemas.openxmlformats.org/officeDocument/2006/relationships/tags" Target="../tags/tag222.xml" /><Relationship Id="rId2" Type="http://schemas.openxmlformats.org/officeDocument/2006/relationships/tags" Target="../tags/tag211.xml" /><Relationship Id="rId3" Type="http://schemas.openxmlformats.org/officeDocument/2006/relationships/tags" Target="../tags/tag212.xml" /><Relationship Id="rId4" Type="http://schemas.openxmlformats.org/officeDocument/2006/relationships/tags" Target="../tags/tag213.xml" /><Relationship Id="rId5" Type="http://schemas.openxmlformats.org/officeDocument/2006/relationships/tags" Target="../tags/tag214.xml" /><Relationship Id="rId6" Type="http://schemas.openxmlformats.org/officeDocument/2006/relationships/tags" Target="../tags/tag215.xml" /><Relationship Id="rId7" Type="http://schemas.openxmlformats.org/officeDocument/2006/relationships/tags" Target="../tags/tag216.xml" /><Relationship Id="rId8" Type="http://schemas.openxmlformats.org/officeDocument/2006/relationships/tags" Target="../tags/tag217.xml" /><Relationship Id="rId9" Type="http://schemas.openxmlformats.org/officeDocument/2006/relationships/tags" Target="../tags/tag21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1.xml" /><Relationship Id="rId11" Type="http://schemas.openxmlformats.org/officeDocument/2006/relationships/tags" Target="../tags/tag232.xml" /><Relationship Id="rId12" Type="http://schemas.openxmlformats.org/officeDocument/2006/relationships/tags" Target="../tags/tag233.xml" /><Relationship Id="rId13" Type="http://schemas.openxmlformats.org/officeDocument/2006/relationships/tags" Target="../tags/tag234.xml" /><Relationship Id="rId2" Type="http://schemas.openxmlformats.org/officeDocument/2006/relationships/tags" Target="../tags/tag223.xml" /><Relationship Id="rId3" Type="http://schemas.openxmlformats.org/officeDocument/2006/relationships/tags" Target="../tags/tag224.xml" /><Relationship Id="rId4" Type="http://schemas.openxmlformats.org/officeDocument/2006/relationships/tags" Target="../tags/tag225.xml" /><Relationship Id="rId5" Type="http://schemas.openxmlformats.org/officeDocument/2006/relationships/tags" Target="../tags/tag226.xml" /><Relationship Id="rId6" Type="http://schemas.openxmlformats.org/officeDocument/2006/relationships/tags" Target="../tags/tag227.xml" /><Relationship Id="rId7" Type="http://schemas.openxmlformats.org/officeDocument/2006/relationships/tags" Target="../tags/tag228.xml" /><Relationship Id="rId8" Type="http://schemas.openxmlformats.org/officeDocument/2006/relationships/tags" Target="../tags/tag229.xml" /><Relationship Id="rId9" Type="http://schemas.openxmlformats.org/officeDocument/2006/relationships/tags" Target="../tags/tag23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2203604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1163955" y="2496185"/>
            <a:ext cx="7683500" cy="1132205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构建数字经济的支柱产业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3"/>
            <p:custDataLst>
              <p:tags r:id="rId4"/>
            </p:custDataLst>
          </p:nvPr>
        </p:nvSpPr>
        <p:spPr>
          <a:xfrm>
            <a:off x="1163955" y="1983740"/>
            <a:ext cx="7683500" cy="512445"/>
          </a:xfrm>
        </p:spPr>
        <p:txBody>
          <a:bodyPr>
            <a:normAutofit fontScale="92857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idx="2"/>
            <p:custDataLst>
              <p:tags r:id="rId5"/>
            </p:custDataLst>
          </p:nvPr>
        </p:nvSpPr>
        <p:spPr>
          <a:xfrm>
            <a:off x="1163955" y="4164965"/>
            <a:ext cx="7683500" cy="427355"/>
          </a:xfrm>
        </p:spPr>
        <p:txBody>
          <a:bodyPr/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文本占位符 6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>
          <a:xfrm>
            <a:off x="689610" y="4238625"/>
            <a:ext cx="4030345" cy="878840"/>
          </a:xfrm>
        </p:spPr>
        <p:txBody>
          <a:bodyPr>
            <a:normAutofit fontScale="88636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4" name="标题 8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81355" y="5132705"/>
            <a:ext cx="4038600" cy="878840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7" name="直接连接符 36"/>
          <p:cNvCxnSpPr/>
          <p:nvPr>
            <p:custDataLst>
              <p:tags r:id="rId5"/>
            </p:custDataLst>
          </p:nvPr>
        </p:nvCxnSpPr>
        <p:spPr>
          <a:xfrm>
            <a:off x="2730801" y="1961504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37"/>
          <p:cNvCxnSpPr/>
          <p:nvPr>
            <p:custDataLst>
              <p:tags r:id="rId6"/>
            </p:custDataLst>
          </p:nvPr>
        </p:nvCxnSpPr>
        <p:spPr>
          <a:xfrm>
            <a:off x="3678167" y="2851021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38"/>
          <p:cNvCxnSpPr/>
          <p:nvPr>
            <p:custDataLst>
              <p:tags r:id="rId7"/>
            </p:custDataLst>
          </p:nvPr>
        </p:nvCxnSpPr>
        <p:spPr>
          <a:xfrm>
            <a:off x="4653473" y="3712598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8"/>
            </p:custDataLst>
          </p:nvPr>
        </p:nvSpPr>
        <p:spPr>
          <a:xfrm>
            <a:off x="3089275" y="11068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01.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798" name="标题"/>
          <p:cNvSpPr txBox="1"/>
          <p:nvPr>
            <p:custDataLst>
              <p:tags r:id="rId9"/>
            </p:custDataLst>
          </p:nvPr>
        </p:nvSpPr>
        <p:spPr>
          <a:xfrm>
            <a:off x="3813175" y="1163955"/>
            <a:ext cx="714502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数字经济概述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0" name="序号"/>
          <p:cNvSpPr txBox="1"/>
          <p:nvPr>
            <p:custDataLst>
              <p:tags r:id="rId10"/>
            </p:custDataLst>
          </p:nvPr>
        </p:nvSpPr>
        <p:spPr>
          <a:xfrm>
            <a:off x="3609340" y="199961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02.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2" name="标题"/>
          <p:cNvSpPr txBox="1"/>
          <p:nvPr>
            <p:custDataLst>
              <p:tags r:id="rId11"/>
            </p:custDataLst>
          </p:nvPr>
        </p:nvSpPr>
        <p:spPr>
          <a:xfrm>
            <a:off x="4414520" y="2056765"/>
            <a:ext cx="658812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2024年数字经济发展现状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12"/>
            </p:custDataLst>
          </p:nvPr>
        </p:nvSpPr>
        <p:spPr>
          <a:xfrm>
            <a:off x="4196715" y="287210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03.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13"/>
            </p:custDataLst>
          </p:nvPr>
        </p:nvSpPr>
        <p:spPr>
          <a:xfrm>
            <a:off x="4991735" y="2934335"/>
            <a:ext cx="596709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构建数字经济的支柱产业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14"/>
            </p:custDataLst>
          </p:nvPr>
        </p:nvSpPr>
        <p:spPr>
          <a:xfrm>
            <a:off x="4768215" y="375475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04.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5"/>
            </p:custDataLst>
          </p:nvPr>
        </p:nvSpPr>
        <p:spPr>
          <a:xfrm>
            <a:off x="5586095" y="3811905"/>
            <a:ext cx="5372735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数字经济支柱产业的未来发展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  <p:cxnSp>
        <p:nvCxnSpPr>
          <p:cNvPr id="3145753" name="直接连接符 1"/>
          <p:cNvCxnSpPr/>
          <p:nvPr>
            <p:custDataLst>
              <p:tags r:id="rId16"/>
            </p:custDataLst>
          </p:nvPr>
        </p:nvCxnSpPr>
        <p:spPr>
          <a:xfrm>
            <a:off x="5394518" y="4645413"/>
            <a:ext cx="5563892" cy="0"/>
          </a:xfrm>
          <a:prstGeom prst="line">
            <a:avLst/>
          </a:prstGeom>
          <a:ln>
            <a:gradFill flip="none" rotWithShape="1">
              <a:gsLst>
                <a:gs pos="0">
                  <a:schemeClr val="tx2">
                    <a:lumMod val="20000"/>
                    <a:lumOff val="80000"/>
                    <a:alpha val="0"/>
                  </a:schemeClr>
                </a:gs>
                <a:gs pos="100000">
                  <a:schemeClr val="accent1">
                    <a:alpha val="50000"/>
                  </a:schemeClr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17"/>
            </p:custDataLst>
          </p:nvPr>
        </p:nvSpPr>
        <p:spPr>
          <a:xfrm>
            <a:off x="5577205" y="4620895"/>
            <a:ext cx="625475" cy="8293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  <a:buClrTx/>
              <a:buSzTx/>
              <a:buFontTx/>
            </a:pPr>
            <a:r>
              <a:rPr lang="en-US" altLang="zh-CN" sz="2800">
                <a:ln>
                  <a:solidFill>
                    <a:schemeClr val="accent1"/>
                  </a:solidFill>
                </a:ln>
                <a:noFill/>
                <a:latin typeface="MiSans Heavy"/>
                <a:cs typeface="MiSans" panose="00000500000000000000" charset="-122"/>
              </a:rPr>
              <a:t>05.</a:t>
            </a:r>
            <a:endParaRPr lang="en-US" altLang="zh-CN" sz="2800">
              <a:ln>
                <a:solidFill>
                  <a:schemeClr val="accent1"/>
                </a:solidFill>
              </a:ln>
              <a:noFill/>
              <a:latin typeface="MiSans Heavy"/>
              <a:cs typeface="MiSans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8"/>
            </p:custDataLst>
          </p:nvPr>
        </p:nvSpPr>
        <p:spPr>
          <a:xfrm>
            <a:off x="6395085" y="4678045"/>
            <a:ext cx="4563110" cy="75692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effectLst/>
                <a:latin typeface="+mj-ea"/>
                <a:ea typeface="+mj-ea"/>
                <a:cs typeface="MiSans" panose="00000500000000000000" charset="-122"/>
              </a:rPr>
              <a:t>数字经济支柱产业的发展机遇与挑战</a:t>
            </a:r>
            <a:endParaRPr lang="zh-CN" altLang="en-US" sz="2400">
              <a:effectLst/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数字经济概述</a:t>
            </a:r>
            <a:endParaRPr lang="zh-CN" altLang="en-US"/>
          </a:p>
        </p:txBody>
      </p:sp>
      <p:sp>
        <p:nvSpPr>
          <p:cNvPr id="1048854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数字经济的定义</a:t>
            </a:r>
            <a:endParaRPr lang="zh-CN" altLang="en-US"/>
          </a:p>
        </p:txBody>
      </p:sp>
      <p:sp>
        <p:nvSpPr>
          <p:cNvPr id="1048890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3965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2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7089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894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26654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96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14463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98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1766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0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92880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0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25480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6598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06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8232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数字经济的特点包括全球化、网络化、智能化和虚拟化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08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256068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数字经济的快速发展正在改变着全球经济的格局和未来发展趋势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0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6033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数字经济是一种基于数字技术和信息化的经济形态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12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73535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数字经济的核心是数据和信息的生产、流通和应用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数字经济的特征</a:t>
            </a:r>
            <a:endParaRPr lang="zh-CN" altLang="en-US"/>
          </a:p>
        </p:txBody>
      </p:sp>
      <p:sp>
        <p:nvSpPr>
          <p:cNvPr id="1048948" name="椭圆 262"/>
          <p:cNvSpPr/>
          <p:nvPr>
            <p:custDataLst>
              <p:tags r:id="rId2"/>
            </p:custDataLst>
          </p:nvPr>
        </p:nvSpPr>
        <p:spPr>
          <a:xfrm>
            <a:off x="2414057" y="4093381"/>
            <a:ext cx="7357027" cy="192476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0" name="椭圆 263"/>
          <p:cNvSpPr/>
          <p:nvPr>
            <p:custDataLst>
              <p:tags r:id="rId3"/>
            </p:custDataLst>
          </p:nvPr>
        </p:nvSpPr>
        <p:spPr>
          <a:xfrm>
            <a:off x="3266271" y="4173766"/>
            <a:ext cx="5577986" cy="165292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2" name="椭圆 264"/>
          <p:cNvSpPr/>
          <p:nvPr>
            <p:custDataLst>
              <p:tags r:id="rId4"/>
            </p:custDataLst>
          </p:nvPr>
        </p:nvSpPr>
        <p:spPr>
          <a:xfrm>
            <a:off x="4064242" y="4410347"/>
            <a:ext cx="3981146" cy="1179731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4" name="椭圆 265"/>
          <p:cNvSpPr/>
          <p:nvPr>
            <p:custDataLst>
              <p:tags r:id="rId5"/>
            </p:custDataLst>
          </p:nvPr>
        </p:nvSpPr>
        <p:spPr>
          <a:xfrm>
            <a:off x="4738693" y="4610330"/>
            <a:ext cx="2631992" cy="779937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56" name="椭圆 266"/>
          <p:cNvSpPr/>
          <p:nvPr>
            <p:custDataLst>
              <p:tags r:id="rId6"/>
            </p:custDataLst>
          </p:nvPr>
        </p:nvSpPr>
        <p:spPr>
          <a:xfrm>
            <a:off x="5430137" y="4814887"/>
            <a:ext cx="1513935" cy="448624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573" y="4740384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58" name="椭圆 268"/>
          <p:cNvSpPr/>
          <p:nvPr>
            <p:custDataLst>
              <p:tags r:id="rId8"/>
            </p:custDataLst>
          </p:nvPr>
        </p:nvSpPr>
        <p:spPr>
          <a:xfrm flipV="1">
            <a:off x="2778078" y="4554126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0" name="椭圆 269"/>
          <p:cNvSpPr/>
          <p:nvPr>
            <p:custDataLst>
              <p:tags r:id="rId9"/>
            </p:custDataLst>
          </p:nvPr>
        </p:nvSpPr>
        <p:spPr>
          <a:xfrm flipV="1">
            <a:off x="2819904" y="4596606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2" name="椭圆 270"/>
          <p:cNvSpPr/>
          <p:nvPr>
            <p:custDataLst>
              <p:tags r:id="rId10"/>
            </p:custDataLst>
          </p:nvPr>
        </p:nvSpPr>
        <p:spPr>
          <a:xfrm flipV="1">
            <a:off x="7786797" y="3739817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734" y="3854839"/>
            <a:ext cx="0" cy="192476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4" name="椭圆 272"/>
          <p:cNvSpPr/>
          <p:nvPr>
            <p:custDataLst>
              <p:tags r:id="rId12"/>
            </p:custDataLst>
          </p:nvPr>
        </p:nvSpPr>
        <p:spPr>
          <a:xfrm flipV="1">
            <a:off x="4009998" y="3614337"/>
            <a:ext cx="387620" cy="38760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6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792" y="4033909"/>
            <a:ext cx="0" cy="10170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644" y="3721518"/>
            <a:ext cx="0" cy="84744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5"/>
          <p:cNvSpPr/>
          <p:nvPr>
            <p:custDataLst>
              <p:tags r:id="rId15"/>
            </p:custDataLst>
          </p:nvPr>
        </p:nvSpPr>
        <p:spPr>
          <a:xfrm flipV="1">
            <a:off x="7039149" y="3535259"/>
            <a:ext cx="174872" cy="17486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68" name="椭圆 276"/>
          <p:cNvSpPr/>
          <p:nvPr>
            <p:custDataLst>
              <p:tags r:id="rId16"/>
            </p:custDataLst>
          </p:nvPr>
        </p:nvSpPr>
        <p:spPr>
          <a:xfrm flipV="1">
            <a:off x="7080975" y="3577739"/>
            <a:ext cx="90607" cy="9060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sp>
        <p:nvSpPr>
          <p:cNvPr id="1048970" name="椭圆 277"/>
          <p:cNvSpPr/>
          <p:nvPr>
            <p:custDataLst>
              <p:tags r:id="rId17"/>
            </p:custDataLst>
          </p:nvPr>
        </p:nvSpPr>
        <p:spPr>
          <a:xfrm flipV="1">
            <a:off x="3758386" y="4395969"/>
            <a:ext cx="105271" cy="105268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322" y="4510992"/>
            <a:ext cx="0" cy="111294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2" name="椭圆 279"/>
          <p:cNvSpPr/>
          <p:nvPr>
            <p:custDataLst>
              <p:tags r:id="rId19"/>
            </p:custDataLst>
          </p:nvPr>
        </p:nvSpPr>
        <p:spPr>
          <a:xfrm flipV="1">
            <a:off x="8529217" y="4631897"/>
            <a:ext cx="264035" cy="2640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59924" y="4924682"/>
            <a:ext cx="0" cy="41289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81"/>
          <p:cNvSpPr/>
          <p:nvPr>
            <p:custDataLst>
              <p:tags r:id="rId21"/>
            </p:custDataLst>
          </p:nvPr>
        </p:nvSpPr>
        <p:spPr>
          <a:xfrm flipV="1">
            <a:off x="4949133" y="4943635"/>
            <a:ext cx="327055" cy="32704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charset="-122"/>
              <a:cs typeface="+mn-cs"/>
            </a:endParaRPr>
          </a:p>
        </p:txBody>
      </p:sp>
      <p:cxnSp>
        <p:nvCxnSpPr>
          <p:cNvPr id="314577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09903" y="5322687"/>
            <a:ext cx="0" cy="72248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图形 15"/>
          <p:cNvSpPr/>
          <p:nvPr>
            <p:custDataLst>
              <p:tags r:id="rId23"/>
            </p:custDataLst>
          </p:nvPr>
        </p:nvSpPr>
        <p:spPr>
          <a:xfrm>
            <a:off x="5016447" y="5013563"/>
            <a:ext cx="187011" cy="182223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78" name="图形 19"/>
          <p:cNvSpPr/>
          <p:nvPr>
            <p:custDataLst>
              <p:tags r:id="rId24"/>
            </p:custDataLst>
          </p:nvPr>
        </p:nvSpPr>
        <p:spPr>
          <a:xfrm>
            <a:off x="8597185" y="4705746"/>
            <a:ext cx="128075" cy="115333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图形 27"/>
          <p:cNvSpPr/>
          <p:nvPr>
            <p:custDataLst>
              <p:tags r:id="rId25"/>
            </p:custDataLst>
          </p:nvPr>
        </p:nvSpPr>
        <p:spPr>
          <a:xfrm>
            <a:off x="4113257" y="3738510"/>
            <a:ext cx="181118" cy="139299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任意多边形: 形状 286"/>
          <p:cNvSpPr/>
          <p:nvPr>
            <p:custDataLst>
              <p:tags r:id="rId26"/>
            </p:custDataLst>
          </p:nvPr>
        </p:nvSpPr>
        <p:spPr>
          <a:xfrm>
            <a:off x="5420988" y="3687534"/>
            <a:ext cx="1343129" cy="1343135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正文"/>
          <p:cNvSpPr txBox="1"/>
          <p:nvPr>
            <p:custDataLst>
              <p:tags r:id="rId27"/>
            </p:custDataLst>
          </p:nvPr>
        </p:nvSpPr>
        <p:spPr>
          <a:xfrm>
            <a:off x="608330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数据驱动：以数据作为关键生产要素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正文"/>
          <p:cNvSpPr txBox="1"/>
          <p:nvPr>
            <p:custDataLst>
              <p:tags r:id="rId28"/>
            </p:custDataLst>
          </p:nvPr>
        </p:nvSpPr>
        <p:spPr>
          <a:xfrm>
            <a:off x="9419336" y="3760076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跨界融合：不同产业领域之间的深度融合与协同发展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29"/>
            </p:custDataLst>
          </p:nvPr>
        </p:nvSpPr>
        <p:spPr>
          <a:xfrm>
            <a:off x="7063330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创新引领：技术进步和模式创新推动产业升级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30"/>
            </p:custDataLst>
          </p:nvPr>
        </p:nvSpPr>
        <p:spPr>
          <a:xfrm>
            <a:off x="2964336" y="1636730"/>
            <a:ext cx="2158056" cy="80886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平台支撑：依托互联网、物联网等基础设施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数字经济的支柱产业</a:t>
            </a:r>
            <a:endParaRPr lang="zh-CN" altLang="en-US"/>
          </a:p>
        </p:txBody>
      </p:sp>
      <p:sp>
        <p:nvSpPr>
          <p:cNvPr id="1049026" name="矩形 31"/>
          <p:cNvSpPr/>
          <p:nvPr>
            <p:custDataLst>
              <p:tags r:id="rId2"/>
            </p:custDataLst>
          </p:nvPr>
        </p:nvSpPr>
        <p:spPr>
          <a:xfrm>
            <a:off x="2664804" y="1452880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云计算：提供弹性的计算和存储资源，支持各种应用程序和数据服务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8" name="矩形 4"/>
          <p:cNvSpPr/>
          <p:nvPr>
            <p:custDataLst>
              <p:tags r:id="rId3"/>
            </p:custDataLst>
          </p:nvPr>
        </p:nvSpPr>
        <p:spPr>
          <a:xfrm>
            <a:off x="2664804" y="2692567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大数据：通过数据挖掘和分析，为企业提供有价值的信息和预测能力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矩形 5"/>
          <p:cNvSpPr/>
          <p:nvPr>
            <p:custDataLst>
              <p:tags r:id="rId4"/>
            </p:custDataLst>
          </p:nvPr>
        </p:nvSpPr>
        <p:spPr>
          <a:xfrm>
            <a:off x="2664804" y="3932254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人工智能：利用机器学习和深度学习技术，提高自动化和智能化水平，推动产业升级和创新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矩形 7"/>
          <p:cNvSpPr/>
          <p:nvPr>
            <p:custDataLst>
              <p:tags r:id="rId5"/>
            </p:custDataLst>
          </p:nvPr>
        </p:nvSpPr>
        <p:spPr>
          <a:xfrm>
            <a:off x="2664804" y="5171941"/>
            <a:ext cx="6857049" cy="1057410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物联网：实现设备与设备之间的连接和数据交换，促进产业协作和智能化管理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6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2024年数字经济发展现状</a:t>
            </a:r>
            <a:endParaRPr lang="zh-CN" altLang="en-US"/>
          </a:p>
        </p:txBody>
      </p:sp>
      <p:sp>
        <p:nvSpPr>
          <p:cNvPr id="1049068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全球数字经济发展情况</a:t>
            </a:r>
            <a:endParaRPr lang="zh-CN" altLang="en-US"/>
          </a:p>
        </p:txBody>
      </p:sp>
      <p:sp>
        <p:nvSpPr>
          <p:cNvPr id="1049104" name="矩形 15"/>
          <p:cNvSpPr/>
          <p:nvPr>
            <p:custDataLst>
              <p:tags r:id="rId2"/>
            </p:custDataLst>
          </p:nvPr>
        </p:nvSpPr>
        <p:spPr>
          <a:xfrm>
            <a:off x="2409922" y="153397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全球数字经济增长迅速，成为各国经济发展的重要支柱产业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任意多边形 17"/>
          <p:cNvSpPr/>
          <p:nvPr>
            <p:custDataLst>
              <p:tags r:id="rId3"/>
            </p:custDataLst>
          </p:nvPr>
        </p:nvSpPr>
        <p:spPr>
          <a:xfrm flipV="1">
            <a:off x="2331283" y="145288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任意多边形 18"/>
          <p:cNvSpPr/>
          <p:nvPr>
            <p:custDataLst>
              <p:tags r:id="rId4"/>
            </p:custDataLst>
          </p:nvPr>
        </p:nvSpPr>
        <p:spPr>
          <a:xfrm flipH="1">
            <a:off x="8537172" y="201563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0" name="矩形 27"/>
          <p:cNvSpPr/>
          <p:nvPr>
            <p:custDataLst>
              <p:tags r:id="rId5"/>
            </p:custDataLst>
          </p:nvPr>
        </p:nvSpPr>
        <p:spPr>
          <a:xfrm>
            <a:off x="2409922" y="285608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2024年，全球数字经济规模达到34.4万亿美元，占GDP比重超过45%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2" name="任意多边形 29"/>
          <p:cNvSpPr/>
          <p:nvPr>
            <p:custDataLst>
              <p:tags r:id="rId6"/>
            </p:custDataLst>
          </p:nvPr>
        </p:nvSpPr>
        <p:spPr>
          <a:xfrm flipV="1">
            <a:off x="2331283" y="277499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任意多边形 30"/>
          <p:cNvSpPr/>
          <p:nvPr>
            <p:custDataLst>
              <p:tags r:id="rId7"/>
            </p:custDataLst>
          </p:nvPr>
        </p:nvSpPr>
        <p:spPr>
          <a:xfrm flipH="1">
            <a:off x="8537172" y="333774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6" name="矩形 5"/>
          <p:cNvSpPr/>
          <p:nvPr>
            <p:custDataLst>
              <p:tags r:id="rId8"/>
            </p:custDataLst>
          </p:nvPr>
        </p:nvSpPr>
        <p:spPr>
          <a:xfrm>
            <a:off x="2409922" y="417819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数字技术不断创新，推动数字经济快速发展，成为经济增长的重要动力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8" name="任意多边形 7"/>
          <p:cNvSpPr/>
          <p:nvPr>
            <p:custDataLst>
              <p:tags r:id="rId9"/>
            </p:custDataLst>
          </p:nvPr>
        </p:nvSpPr>
        <p:spPr>
          <a:xfrm flipV="1">
            <a:off x="2331283" y="409710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任意多边形 8"/>
          <p:cNvSpPr/>
          <p:nvPr>
            <p:custDataLst>
              <p:tags r:id="rId10"/>
            </p:custDataLst>
          </p:nvPr>
        </p:nvSpPr>
        <p:spPr>
          <a:xfrm flipH="1">
            <a:off x="8537172" y="4659857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2" name="矩形 10"/>
          <p:cNvSpPr/>
          <p:nvPr>
            <p:custDataLst>
              <p:tags r:id="rId11"/>
            </p:custDataLst>
          </p:nvPr>
        </p:nvSpPr>
        <p:spPr>
          <a:xfrm>
            <a:off x="2409922" y="5500306"/>
            <a:ext cx="7369083" cy="647949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各国政府纷纷出台政策支持数字经济发展，加速数字化转型进程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任意多边形 12"/>
          <p:cNvSpPr/>
          <p:nvPr>
            <p:custDataLst>
              <p:tags r:id="rId12"/>
            </p:custDataLst>
          </p:nvPr>
        </p:nvSpPr>
        <p:spPr>
          <a:xfrm flipV="1">
            <a:off x="2331283" y="5419210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任意多边形 13"/>
          <p:cNvSpPr/>
          <p:nvPr>
            <p:custDataLst>
              <p:tags r:id="rId13"/>
            </p:custDataLst>
          </p:nvPr>
        </p:nvSpPr>
        <p:spPr>
          <a:xfrm flipH="1">
            <a:off x="8537172" y="5981966"/>
            <a:ext cx="1318014" cy="248203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60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中国数字经济发展情况</a:t>
            </a:r>
            <a:endParaRPr lang="zh-CN" altLang="en-US"/>
          </a:p>
        </p:txBody>
      </p:sp>
      <p:sp>
        <p:nvSpPr>
          <p:cNvPr id="104916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4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6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数字经济的规模：2024年中国数字经济规模达到50万亿，占GDP比重提升至41%。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产业数字化：传统产业数字化转型持续深入，工业互联网应用场景不断拓展。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8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数字化治理：数据安全保护和隐私保护力度加大，数字经济发展环境持续优化。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数字产业化：新一代信息技术产业加速发展，对经济增长的拉动作用不断增强。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数字经济支柱产业发展情况</a:t>
            </a:r>
            <a:endParaRPr lang="zh-CN" altLang="en-US"/>
          </a:p>
        </p:txBody>
      </p:sp>
      <p:sp>
        <p:nvSpPr>
          <p:cNvPr id="10492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87015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0" name="任意多边形 18"/>
          <p:cNvSpPr/>
          <p:nvPr>
            <p:custDataLst>
              <p:tags r:id="rId4"/>
            </p:custDataLst>
          </p:nvPr>
        </p:nvSpPr>
        <p:spPr>
          <a:xfrm>
            <a:off x="6439191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61320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87656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60503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任意多边形 4"/>
          <p:cNvSpPr/>
          <p:nvPr>
            <p:custDataLst>
              <p:tags r:id="rId8"/>
            </p:custDataLst>
          </p:nvPr>
        </p:nvSpPr>
        <p:spPr>
          <a:xfrm>
            <a:off x="736495" y="2400862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61320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云计算：成为数字经济发展的重要支撑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110255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人工智能：推动产业升级和变革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600473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73320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11"/>
          <p:cNvSpPr/>
          <p:nvPr>
            <p:custDataLst>
              <p:tags r:id="rId14"/>
            </p:custDataLst>
          </p:nvPr>
        </p:nvSpPr>
        <p:spPr>
          <a:xfrm>
            <a:off x="3661217" y="2413038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74777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625465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97030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任意多边形 25"/>
          <p:cNvSpPr/>
          <p:nvPr>
            <p:custDataLst>
              <p:tags r:id="rId18"/>
            </p:custDataLst>
          </p:nvPr>
        </p:nvSpPr>
        <p:spPr>
          <a:xfrm>
            <a:off x="9216523" y="2438030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99769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147423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物联网：实现万物互联，促进数字经济发展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122431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大数据：助力企业实现数字化转型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8" name="标题 1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1336040" y="1631315"/>
            <a:ext cx="5967095" cy="3479165"/>
          </a:xfrm>
        </p:spPr>
        <p:txBody>
          <a:bodyPr/>
          <a:lstStyle/>
          <a:p>
            <a:r>
              <a:rPr lang="zh-CN" altLang="en-US"/>
              <a:t>构建数字经济的支柱产业</a:t>
            </a:r>
            <a:endParaRPr lang="zh-CN" altLang="en-US"/>
          </a:p>
        </p:txBody>
      </p:sp>
      <p:sp>
        <p:nvSpPr>
          <p:cNvPr id="1049310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6690995" y="1631315"/>
            <a:ext cx="3646805" cy="3479165"/>
          </a:xfrm>
        </p:spPr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云计算产业</a:t>
            </a:r>
            <a:endParaRPr lang="zh-CN" altLang="en-US"/>
          </a:p>
        </p:txBody>
      </p:sp>
      <p:sp>
        <p:nvSpPr>
          <p:cNvPr id="1049346" name="矩形 3"/>
          <p:cNvSpPr/>
          <p:nvPr>
            <p:custDataLst>
              <p:tags r:id="rId2"/>
            </p:custDataLst>
          </p:nvPr>
        </p:nvSpPr>
        <p:spPr>
          <a:xfrm>
            <a:off x="1595450" y="1452880"/>
            <a:ext cx="9524963" cy="1047243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13"/>
          <p:cNvSpPr/>
          <p:nvPr>
            <p:custDataLst>
              <p:tags r:id="rId3"/>
            </p:custDataLst>
          </p:nvPr>
        </p:nvSpPr>
        <p:spPr>
          <a:xfrm>
            <a:off x="1065297" y="1452880"/>
            <a:ext cx="258314" cy="1047243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4"/>
          <p:cNvSpPr txBox="1"/>
          <p:nvPr>
            <p:custDataLst>
              <p:tags r:id="rId4"/>
            </p:custDataLst>
          </p:nvPr>
        </p:nvSpPr>
        <p:spPr>
          <a:xfrm>
            <a:off x="1868172" y="1543363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云计算产业是构建数字经济的支柱产业之一，为各行业提供高效、灵活、可扩展的计算和存储资源。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矩形 39"/>
          <p:cNvSpPr/>
          <p:nvPr>
            <p:custDataLst>
              <p:tags r:id="rId5"/>
            </p:custDataLst>
          </p:nvPr>
        </p:nvSpPr>
        <p:spPr>
          <a:xfrm>
            <a:off x="1595450" y="2696062"/>
            <a:ext cx="9524963" cy="1047243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5"/>
          <p:cNvSpPr/>
          <p:nvPr>
            <p:custDataLst>
              <p:tags r:id="rId6"/>
            </p:custDataLst>
          </p:nvPr>
        </p:nvSpPr>
        <p:spPr>
          <a:xfrm>
            <a:off x="1065297" y="2696062"/>
            <a:ext cx="258314" cy="1047243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41"/>
          <p:cNvSpPr txBox="1"/>
          <p:nvPr>
            <p:custDataLst>
              <p:tags r:id="rId7"/>
            </p:custDataLst>
          </p:nvPr>
        </p:nvSpPr>
        <p:spPr>
          <a:xfrm>
            <a:off x="1868172" y="2786545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云计算产业的发展推动了企业数字化转型，降低了IT成本，提高了业务效率和创新能力。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矩形 12"/>
          <p:cNvSpPr/>
          <p:nvPr>
            <p:custDataLst>
              <p:tags r:id="rId8"/>
            </p:custDataLst>
          </p:nvPr>
        </p:nvSpPr>
        <p:spPr>
          <a:xfrm>
            <a:off x="1595450" y="3939244"/>
            <a:ext cx="9524963" cy="1047243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矩形 17"/>
          <p:cNvSpPr/>
          <p:nvPr>
            <p:custDataLst>
              <p:tags r:id="rId9"/>
            </p:custDataLst>
          </p:nvPr>
        </p:nvSpPr>
        <p:spPr>
          <a:xfrm>
            <a:off x="1065297" y="3939244"/>
            <a:ext cx="258314" cy="1047243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文本框 19"/>
          <p:cNvSpPr txBox="1"/>
          <p:nvPr>
            <p:custDataLst>
              <p:tags r:id="rId10"/>
            </p:custDataLst>
          </p:nvPr>
        </p:nvSpPr>
        <p:spPr>
          <a:xfrm>
            <a:off x="1868172" y="4029727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云计算产业的发展需要加强技术研发和人才培养，提高自主创新能力和安全保障能力。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64" name="矩形 49"/>
          <p:cNvSpPr/>
          <p:nvPr>
            <p:custDataLst>
              <p:tags r:id="rId11"/>
            </p:custDataLst>
          </p:nvPr>
        </p:nvSpPr>
        <p:spPr>
          <a:xfrm>
            <a:off x="1595450" y="5181789"/>
            <a:ext cx="9524963" cy="1047243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26"/>
          <p:cNvSpPr/>
          <p:nvPr>
            <p:custDataLst>
              <p:tags r:id="rId12"/>
            </p:custDataLst>
          </p:nvPr>
        </p:nvSpPr>
        <p:spPr>
          <a:xfrm>
            <a:off x="1065297" y="5181789"/>
            <a:ext cx="258314" cy="1047243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27"/>
          <p:cNvSpPr txBox="1"/>
          <p:nvPr>
            <p:custDataLst>
              <p:tags r:id="rId13"/>
            </p:custDataLst>
          </p:nvPr>
        </p:nvSpPr>
        <p:spPr>
          <a:xfrm>
            <a:off x="1868172" y="5272272"/>
            <a:ext cx="9113714" cy="86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云计算产业的发展需要加强国际合作和交流，积极参与国际标准制定和产业生态建设。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2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大数据产业</a:t>
            </a:r>
            <a:endParaRPr lang="zh-CN" altLang="en-US"/>
          </a:p>
        </p:txBody>
      </p:sp>
      <p:sp>
        <p:nvSpPr>
          <p:cNvPr id="1049404" name="任意多边形 20"/>
          <p:cNvSpPr/>
          <p:nvPr>
            <p:custDataLst>
              <p:tags r:id="rId2"/>
            </p:custDataLst>
          </p:nvPr>
        </p:nvSpPr>
        <p:spPr>
          <a:xfrm rot="2700000">
            <a:off x="1706536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0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5082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定义：大数据产业是指围绕大数据的收集、存储、处理、分析等环节提供软硬件支撑和服务的产业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42"/>
          <p:cNvSpPr/>
          <p:nvPr>
            <p:custDataLst>
              <p:tags r:id="rId4"/>
            </p:custDataLst>
          </p:nvPr>
        </p:nvSpPr>
        <p:spPr>
          <a:xfrm>
            <a:off x="1482832" y="2811361"/>
            <a:ext cx="1729282" cy="12246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0" name="任意多边形 18"/>
          <p:cNvSpPr/>
          <p:nvPr>
            <p:custDataLst>
              <p:tags r:id="rId5"/>
            </p:custDataLst>
          </p:nvPr>
        </p:nvSpPr>
        <p:spPr>
          <a:xfrm rot="5400000">
            <a:off x="420369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47331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作用：大数据产业是构建数字经济的支柱产业之一，能够推动经济转型发展，提升社会治理水平，改善人民生活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4" name="矩形 43"/>
          <p:cNvSpPr/>
          <p:nvPr>
            <p:custDataLst>
              <p:tags r:id="rId7"/>
            </p:custDataLst>
          </p:nvPr>
        </p:nvSpPr>
        <p:spPr>
          <a:xfrm>
            <a:off x="3979993" y="2811361"/>
            <a:ext cx="1729282" cy="12246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0207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1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449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发展现状：随着数字化时代的到来，大数据产业得到了快速发展，成为各国竞相发展的战略性新兴产业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矩形 44"/>
          <p:cNvSpPr/>
          <p:nvPr>
            <p:custDataLst>
              <p:tags r:id="rId10"/>
            </p:custDataLst>
          </p:nvPr>
        </p:nvSpPr>
        <p:spPr>
          <a:xfrm>
            <a:off x="6475853" y="2811361"/>
            <a:ext cx="1729282" cy="12246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96718" y="1452880"/>
            <a:ext cx="1281747" cy="1283973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2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41002" y="3188537"/>
            <a:ext cx="1993646" cy="30407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未来展望：未来，大数据产业将继续保持快速增长的态势，为数字经济发展提供更加强有力的支撑和保障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矩形 45"/>
          <p:cNvSpPr/>
          <p:nvPr>
            <p:custDataLst>
              <p:tags r:id="rId13"/>
            </p:custDataLst>
          </p:nvPr>
        </p:nvSpPr>
        <p:spPr>
          <a:xfrm>
            <a:off x="8973014" y="2811361"/>
            <a:ext cx="1729282" cy="12246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https://d.book118.com/148122036042006031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_1" val="7"/>
  <p:tag name="KSO_WM_UNIT_FILL_FORE_SCHEMECOLOR_INDEX_1_BRIGHTNESS" val="0"/>
  <p:tag name="KSO_WM_UNIT_FILL_FORE_SCHEMECOLOR_INDEX_1_POS" val="0"/>
  <p:tag name="KSO_WM_UNIT_FILL_FORE_SCHEMECOLOR_INDEX_1_TRANS" val="1"/>
  <p:tag name="KSO_WM_UNIT_FILL_FORE_SCHEMECOLOR_INDEX_2" val="7"/>
  <p:tag name="KSO_WM_UNIT_FILL_FORE_SCHEMECOLOR_INDEX_2_BRIGHTNESS" val="0"/>
  <p:tag name="KSO_WM_UNIT_FILL_FORE_SCHEMECOLOR_INDEX_2_POS" val="0.5"/>
  <p:tag name="KSO_WM_UNIT_FILL_FORE_SCHEMECOLOR_INDEX_2_TRANS" val="0"/>
  <p:tag name="KSO_WM_UNIT_FILL_FORE_SCHEMECOLOR_INDEX_3" val="7"/>
  <p:tag name="KSO_WM_UNIT_FILL_FORE_SCHEMECOLOR_INDEX_3_BRIGHTNESS" val="0"/>
  <p:tag name="KSO_WM_UNIT_FILL_FORE_SCHEMECOLOR_INDEX_3_POS" val="1"/>
  <p:tag name="KSO_WM_UNIT_FILL_FORE_SCHEMECOLOR_INDEX_3_TRANS" val="1"/>
  <p:tag name="KSO_WM_UNIT_FILL_GRADIENT_ANGLE" val="180"/>
  <p:tag name="KSO_WM_UNIT_FILL_GRADIENT_DIRECTION" val="4"/>
  <p:tag name="KSO_WM_UNIT_FILL_GRADIENT_TYPE" val="0"/>
  <p:tag name="KSO_WM_UNIT_FILL_TYPE" val="3"/>
  <p:tag name="KSO_WM_UNIT_HIGHLIGHT" val="0"/>
  <p:tag name="KSO_WM_UNIT_ID" val="_3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4"/>
  <p:tag name="KSO_WM_UNIT_TEXT_FILL_FORE_SCHEMECOLOR_INDEX_BRIGHTNESS" val="0"/>
  <p:tag name="KSO_WM_UNIT_TEXT_FILL_TYPE" val="1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4"/>
  <p:tag name="KSO_WM_UNIT_TEXT_FILL_FORE_SCHEMECOLOR_INDEX_BRIGHTNESS" val="0"/>
  <p:tag name="KSO_WM_UNIT_TEXT_FILL_TYPE" val="1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稻小壳"/>
  <p:tag name="KSO_WM_UNIT_SUBTYPE" val="b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0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LINE_FILL_TYPE" val="5"/>
  <p:tag name="KSO_WM_UNIT_LINE_FORE_SCHEMECOLOR_INDEX_1" val="14"/>
  <p:tag name="KSO_WM_UNIT_LINE_FORE_SCHEMECOLOR_INDEX_1_BRIGHTNESS" val="0"/>
  <p:tag name="KSO_WM_UNIT_LINE_FORE_SCHEMECOLOR_INDEX_1_POS" val="0.00917"/>
  <p:tag name="KSO_WM_UNIT_LINE_FORE_SCHEMECOLOR_INDEX_1_TRANS" val="1"/>
  <p:tag name="KSO_WM_UNIT_LINE_FORE_SCHEMECOLOR_INDEX_2" val="5"/>
  <p:tag name="KSO_WM_UNIT_LINE_FORE_SCHEMECOLOR_INDEX_2_BRIGHTNESS" val="0.95"/>
  <p:tag name="KSO_WM_UNIT_LINE_FORE_SCHEMECOLOR_INDEX_2_POS" val="0.5"/>
  <p:tag name="KSO_WM_UNIT_LINE_FORE_SCHEMECOLOR_INDEX_2_TRANS" val="0"/>
  <p:tag name="KSO_WM_UNIT_LINE_FORE_SCHEMECOLOR_INDEX_3" val="14"/>
  <p:tag name="KSO_WM_UNIT_LINE_FORE_SCHEMECOLOR_INDEX_3_BRIGHTNESS" val="0"/>
  <p:tag name="KSO_WM_UNIT_LINE_FORE_SCHEMECOLOR_INDEX_3_POS" val="1"/>
  <p:tag name="KSO_WM_UNIT_LINE_FORE_SCHEMECOLOR_INDEX_3_TRANS" val="1"/>
  <p:tag name="KSO_WM_UNIT_LINE_GRADIENT_ANGLE" val="0"/>
  <p:tag name="KSO_WM_UNIT_LINE_GRADIENT_DIRECTION" val="3"/>
  <p:tag name="KSO_WM_UNIT_LINE_GRADIENT_TYPE" val="0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3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EXT_FILL_FORE_SCHEMECOLOR_INDEX_1" val="6"/>
  <p:tag name="KSO_WM_UNIT_TEXT_FILL_FORE_SCHEMECOLOR_INDEX_1_BRIGHTNESS" val="0.6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6"/>
  <p:tag name="KSO_WM_UNIT_TEXT_FILL_FORE_SCHEMECOLOR_INDEX_2_POS" val="1"/>
  <p:tag name="KSO_WM_UNIT_TEXT_FILL_FORE_SCHEMECOLOR_INDEX_2_TRANS" val="0"/>
  <p:tag name="KSO_WM_UNIT_TEXT_FILL_GRADIENT_ANGLE" val="0"/>
  <p:tag name="KSO_WM_UNIT_TEXT_FILL_GRADIENT_DIRECTION" val="3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1*f*1"/>
  <p:tag name="KSO_WM_UNIT_INDEX" val="1"/>
  <p:tag name="KSO_WM_UNIT_LAYERLEVEL" val="1"/>
  <p:tag name="KSO_WM_UNIT_NOCLEAR" val="0"/>
  <p:tag name="KSO_WM_UNIT_PLACING_PICTURE_USER_VIEWPORT" val="{&quot;height&quot;:673,&quot;width&quot;:2652}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684.4&quot;,&quot;height&quot;:&quot;359.65&quot;}"/>
  <p:tag name="KSO_WM_SLIDE_ID" val="custom2023023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  <p:tag name="KSO_WM_TEMPLATE_THUMBS_INDEX" val="1、9"/>
</p:tagLst>
</file>

<file path=ppt/tags/tag88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ORE_SCHEMECOLOR_INDEX_1" val="6"/>
  <p:tag name="KSO_WM_UNIT_TEXT_FORE_SCHEMECOLOR_INDEX_1_BRIGHTNESS" val="0.6"/>
  <p:tag name="KSO_WM_UNIT_TEXT_FORE_SCHEMECOLOR_INDEX_1_POS" val="0"/>
  <p:tag name="KSO_WM_UNIT_TEXT_FORE_SCHEMECOLOR_INDEX_1_TRANS" val="0"/>
  <p:tag name="KSO_WM_UNIT_TEXT_FORE_SCHEMECOLOR_INDEX_2" val="6"/>
  <p:tag name="KSO_WM_UNIT_TEXT_FORE_SCHEMECOLOR_INDEX_2_BRIGHTNESS" val="0.6"/>
  <p:tag name="KSO_WM_UNIT_TEXT_FORE_SCHEMECOLOR_INDEX_2_POS" val="0.8"/>
  <p:tag name="KSO_WM_UNIT_TEXT_FORE_SCHEMECOLOR_INDEX_2_TRANS" val="1"/>
  <p:tag name="KSO_WM_UNIT_TEXT_LINE_FILL_TYPE" val="5"/>
  <p:tag name="KSO_WM_UNIT_TEXT_LINE_GRADIENT_ANGLE" val="90"/>
  <p:tag name="KSO_WM_UNIT_TEXT_LINE_GRADIENT_DIRECTION" val="1"/>
  <p:tag name="KSO_WM_UNIT_TEXT_LINE_GRADIENT_TYPE" val="0"/>
  <p:tag name="KSO_WM_UNIT_TYPE" val="b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1"/>
  <p:tag name="KSO_WM_UNIT_INDEX" val="1_2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1"/>
  <p:tag name="KSO_WM_UNIT_INDEX" val="1_3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1"/>
  <p:tag name="KSO_WM_UNIT_INDEX" val="1_4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1_1"/>
  <p:tag name="KSO_WM_UNIT_INDEX" val="1_1_1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3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2_2"/>
  <p:tag name="KSO_WM_UNIT_INDEX" val="1_2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21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3_2"/>
  <p:tag name="KSO_WM_UNIT_INDEX" val="1_3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9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4_2"/>
  <p:tag name="KSO_WM_UNIT_INDEX" val="1_4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7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1"/>
  <p:tag name="KSO_WM_UNIT_INDEX" val="1_5_1"/>
  <p:tag name="KSO_WM_UNIT_LAYERLEVEL" val="1_1_1"/>
  <p:tag name="KSO_WM_UNIT_LINE_FILL_TYPE" val="5"/>
  <p:tag name="KSO_WM_UNIT_LINE_FORE_SCHEMECOLOR_INDEX_1" val="5"/>
  <p:tag name="KSO_WM_UNIT_LINE_FORE_SCHEMECOLOR_INDEX_1_BRIGHTNESS" val="0"/>
  <p:tag name="KSO_WM_UNIT_LINE_FORE_SCHEMECOLOR_INDEX_1_POS" val="0"/>
  <p:tag name="KSO_WM_UNIT_LINE_FORE_SCHEMECOLOR_INDEX_1_TRANS" val="1"/>
  <p:tag name="KSO_WM_UNIT_LINE_FORE_SCHEMECOLOR_INDEX_2" val="6"/>
  <p:tag name="KSO_WM_UNIT_LINE_FORE_SCHEMECOLOR_INDEX_2_BRIGHTNESS" val="0"/>
  <p:tag name="KSO_WM_UNIT_LINE_FORE_SCHEMECOLOR_INDEX_2_POS" val="1"/>
  <p:tag name="KSO_WM_UNIT_LINE_FORE_SCHEMECOLOR_INDEX_2_TRANS" val="0"/>
  <p:tag name="KSO_WM_UNIT_LINE_GRADIENT_ANGLE" val="0"/>
  <p:tag name="KSO_WM_UNIT_LINE_GRADIENT_DIRECTION" val="3"/>
  <p:tag name="KSO_WM_UNIT_LINE_GRADIENT_TYPE" val="0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i*1_5_2"/>
  <p:tag name="KSO_WM_UNIT_INDEX" val="1_5_2"/>
  <p:tag name="KSO_WM_UNIT_LAYERLEVEL" val="1_1_1"/>
  <p:tag name="KSO_WM_UNIT_SUBTYPE" val="d"/>
  <p:tag name="KSO_WM_UNIT_TEXT_FORE_SCHEMECOLOR_INDEX" val="6"/>
  <p:tag name="KSO_WM_UNIT_TEXT_FORE_SCHEMECOLOR_INDEX_BRIGHTNESS" val="0.8"/>
  <p:tag name="KSO_WM_UNIT_TEXT_LINE_FILL_TYPE" val="2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0231"/>
  <p:tag name="KSO_WM_UNIT_COMPATIBLE" val="0"/>
  <p:tag name="KSO_WM_UNIT_DIAGRAM_ISNUMVISUAL" val="0"/>
  <p:tag name="KSO_WM_UNIT_DIAGRAM_ISREFERUNIT" val="0"/>
  <p:tag name="KSO_WM_UNIT_HIGHLIGHT" val="0"/>
  <p:tag name="KSO_WM_UNIT_ID" val="custom20230231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0"/>
  <p:tag name="KSO_WM_UNIT_TEXT_FILL_TYPE" val="1"/>
  <p:tag name="KSO_WM_UNIT_TYPE" val="l_h_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1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2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1_7*e*1"/>
  <p:tag name="KSO_WM_UNIT_INDEX" val="1"/>
  <p:tag name="KSO_WM_UNIT_LAYERLEVEL" val="1"/>
  <p:tag name="KSO_WM_UNIT_NOCLEAR" val="0"/>
  <p:tag name="KSO_WM_UNIT_PRESET_TEXT" val="03"/>
  <p:tag name="KSO_WM_UNIT_TEXT_FILL_FORE_SCHEMECOLOR_INDEX_1" val="14"/>
  <p:tag name="KSO_WM_UNIT_TEXT_FILL_FORE_SCHEMECOLOR_INDEX_1_BRIGHTNESS" val="0"/>
  <p:tag name="KSO_WM_UNIT_TEXT_FILL_FORE_SCHEMECOLOR_INDEX_1_POS" val="0"/>
  <p:tag name="KSO_WM_UNIT_TEXT_FILL_FORE_SCHEMECOLOR_INDEX_1_TRANS" val="0"/>
  <p:tag name="KSO_WM_UNIT_TEXT_FILL_FORE_SCHEMECOLOR_INDEX_2" val="5"/>
  <p:tag name="KSO_WM_UNIT_TEXT_FILL_FORE_SCHEMECOLOR_INDEX_2_BRIGHTNESS" val="0.8"/>
  <p:tag name="KSO_WM_UNIT_TEXT_FILL_FORE_SCHEMECOLOR_INDEX_2_POS" val="1"/>
  <p:tag name="KSO_WM_UNIT_TEXT_FILL_FORE_SCHEMECOLOR_INDEX_2_TRANS" val="0"/>
  <p:tag name="KSO_WM_UNIT_TEXT_FILL_GRADIENT_ANGLE" val="90"/>
  <p:tag name="KSO_WM_UNIT_TEXT_FILL_GRADIENT_DIRECTION" val="1"/>
  <p:tag name="KSO_WM_UNIT_TEXT_FILL_GRADIENT_TYPE" val="0"/>
  <p:tag name="KSO_WM_UNIT_TEXT_FILL_TYPE" val="3"/>
  <p:tag name="KSO_WM_UNIT_TEXT_SHADOW_SCHEMECOLOR_INDEX" val="14"/>
  <p:tag name="KSO_WM_UNIT_TEXT_SHADOW_SCHEMECOLOR_INDEX_BRIGHTNESS" val="0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SLIDE_CONTENT_AREA" val="{&quot;left&quot;:&quot;47.6&quot;,&quot;top&quot;:&quot;90.3&quot;,&quot;width&quot;:&quot;813.35&quot;,&quot;height&quot;:&quot;359.65&quot;}"/>
  <p:tag name="KSO_WM_SLIDE_ID" val="custom2023023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3.0"/>
  <p:tag name="KSO_WM_TEMPLATE_CATEGORY" val="custom"/>
  <p:tag name="KSO_WM_TEMPLATE_COLOR_TYPE" val="0"/>
  <p:tag name="KSO_WM_TEMPLATE_INDEX" val="20230231"/>
  <p:tag name="KSO_WM_TEMPLATE_MASTER_TYPE" val="0"/>
  <p:tag name="KSO_WM_TEMPLATE_SUBCATEGORY" val="29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3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1">
      <a:dk1>
        <a:srgbClr val="000000"/>
      </a:dk1>
      <a:lt1>
        <a:srgbClr val="FFFFFF"/>
      </a:lt1>
      <a:dk2>
        <a:srgbClr val="0D1053"/>
      </a:dk2>
      <a:lt2>
        <a:srgbClr val="F8F8FE"/>
      </a:lt2>
      <a:accent1>
        <a:srgbClr val="EB99FF"/>
      </a:accent1>
      <a:accent2>
        <a:srgbClr val="99C2FF"/>
      </a:accent2>
      <a:accent3>
        <a:srgbClr val="BDBFF4"/>
      </a:accent3>
      <a:accent4>
        <a:srgbClr val="CEF3FE"/>
      </a:accent4>
      <a:accent5>
        <a:srgbClr val="D3FCD0"/>
      </a:accent5>
      <a:accent6>
        <a:srgbClr val="F7FECE"/>
      </a:accent6>
      <a:hlink>
        <a:srgbClr val="0563C1"/>
      </a:hlink>
      <a:folHlink>
        <a:srgbClr val="954F72"/>
      </a:folHlink>
    </a:clrScheme>
    <a:fontScheme name="自定义 11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</vt:lpstr>
      <vt:lpstr>Wingdings</vt:lpstr>
      <vt:lpstr>微软雅黑</vt:lpstr>
      <vt:lpstr>Calibri Light</vt:lpstr>
      <vt:lpstr>宋体</vt:lpstr>
      <vt:lpstr>Office Theme</vt:lpstr>
      <vt:lpstr>构建数字经济的支柱产业</vt:lpstr>
      <vt:lpstr>目录</vt:lpstr>
      <vt:lpstr>数字经济概述</vt:lpstr>
      <vt:lpstr>数字经济的定义</vt:lpstr>
      <vt:lpstr>数字经济的特征</vt:lpstr>
      <vt:lpstr>数字经济的支柱产业</vt:lpstr>
      <vt:lpstr>2024年数字经济发展现状</vt:lpstr>
      <vt:lpstr>全球数字经济发展情况</vt:lpstr>
      <vt:lpstr>中国数字经济发展情况</vt:lpstr>
      <vt:lpstr>数字经济支柱产业发展情况</vt:lpstr>
      <vt:lpstr>构建数字经济的支柱产业</vt:lpstr>
      <vt:lpstr>云计算产业</vt:lpstr>
      <vt:lpstr>大数据产业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2024-09-08T03:49:12.847</cp:lastPrinted>
  <dcterms:created xsi:type="dcterms:W3CDTF">2024-09-07T19:49:12Z</dcterms:created>
  <dcterms:modified xsi:type="dcterms:W3CDTF">2024-09-07T19:49:15Z</dcterms:modified>
</cp:coreProperties>
</file>