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92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tags" Target="../tags/tag47.xml" /><Relationship Id="rId16" Type="http://schemas.openxmlformats.org/officeDocument/2006/relationships/tags" Target="../tags/tag48.xml" /><Relationship Id="rId17" Type="http://schemas.openxmlformats.org/officeDocument/2006/relationships/tags" Target="../tags/tag49.xml" /><Relationship Id="rId18" Type="http://schemas.openxmlformats.org/officeDocument/2006/relationships/tags" Target="../tags/tag50.xml" /><Relationship Id="rId19" Type="http://schemas.openxmlformats.org/officeDocument/2006/relationships/tags" Target="../tags/tag51.xml" /><Relationship Id="rId2" Type="http://schemas.openxmlformats.org/officeDocument/2006/relationships/tags" Target="../tags/tag36.xml" /><Relationship Id="rId20" Type="http://schemas.openxmlformats.org/officeDocument/2006/relationships/tags" Target="../tags/tag52.xml" /><Relationship Id="rId21" Type="http://schemas.openxmlformats.org/officeDocument/2006/relationships/tags" Target="../tags/tag53.xml" /><Relationship Id="rId22" Type="http://schemas.openxmlformats.org/officeDocument/2006/relationships/tags" Target="../tags/tag54.xml" /><Relationship Id="rId23" Type="http://schemas.openxmlformats.org/officeDocument/2006/relationships/tags" Target="../tags/tag55.xml" /><Relationship Id="rId24" Type="http://schemas.openxmlformats.org/officeDocument/2006/relationships/tags" Target="../tags/tag56.xml" /><Relationship Id="rId25" Type="http://schemas.openxmlformats.org/officeDocument/2006/relationships/tags" Target="../tags/tag57.xml" /><Relationship Id="rId26" Type="http://schemas.openxmlformats.org/officeDocument/2006/relationships/tags" Target="../tags/tag58.xml" /><Relationship Id="rId27" Type="http://schemas.openxmlformats.org/officeDocument/2006/relationships/tags" Target="../tags/tag59.xml" /><Relationship Id="rId28" Type="http://schemas.openxmlformats.org/officeDocument/2006/relationships/tags" Target="../tags/tag60.xml" /><Relationship Id="rId29" Type="http://schemas.openxmlformats.org/officeDocument/2006/relationships/tags" Target="../tags/tag61.xml" /><Relationship Id="rId3" Type="http://schemas.openxmlformats.org/officeDocument/2006/relationships/image" Target="../media/image1.png" /><Relationship Id="rId30" Type="http://schemas.openxmlformats.org/officeDocument/2006/relationships/slideMaster" Target="../slideMasters/slideMaster2.xml" /><Relationship Id="rId4" Type="http://schemas.openxmlformats.org/officeDocument/2006/relationships/image" Target="../media/image2.svg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image" Target="../media/image4.svg" /><Relationship Id="rId20" Type="http://schemas.openxmlformats.org/officeDocument/2006/relationships/tags" Target="../tags/tag77.xml" /><Relationship Id="rId21" Type="http://schemas.openxmlformats.org/officeDocument/2006/relationships/tags" Target="../tags/tag78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62.xml" /><Relationship Id="rId4" Type="http://schemas.openxmlformats.org/officeDocument/2006/relationships/image" Target="../media/image5.png" /><Relationship Id="rId5" Type="http://schemas.openxmlformats.org/officeDocument/2006/relationships/image" Target="../media/image6.sv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tags" Target="../tags/tag80.xml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4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image" Target="../media/image2.svg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24" Type="http://schemas.openxmlformats.org/officeDocument/2006/relationships/tags" Target="../tags/tag130.xml" /><Relationship Id="rId25" Type="http://schemas.openxmlformats.org/officeDocument/2006/relationships/slideMaster" Target="../slideMasters/slideMaster2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964E4-5061-4861-8FA6-1C59221EB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EE2AB-4D9D-4199-A93D-4F64DF8F4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3023D2-B0B0-4141-917A-6ED18EF47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F768E3-4E70-446C-AE9F-A048AB736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992D76-C4AA-48FC-BF1F-9FA31E54D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8A4171-2DEB-421C-99BB-7B0FF3B84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8DBCCD-3349-426A-A795-94A517527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792F76-AD91-447B-BE02-2235C3B74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95D79F-3EA7-4C08-89C3-88E51ABB7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8A34FC-5640-4BF9-8001-BA6B03A37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C9595-2F8D-4C54-86D5-F6AE140F5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" name="图片 8" descr="波浪3资源 2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flipH="1">
            <a:off x="0" y="1166495"/>
            <a:ext cx="5691505" cy="5691505"/>
          </a:xfrm>
          <a:prstGeom prst="rect">
            <a:avLst/>
          </a:prstGeom>
        </p:spPr>
      </p:pic>
      <p:grpSp>
        <p:nvGrpSpPr>
          <p:cNvPr id="6" name="组合 5"/>
          <p:cNvGrpSpPr/>
          <p:nvPr userDrawn="1">
            <p:custDataLst>
              <p:tags r:id="rId6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5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6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22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3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4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5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6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7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波浪3资源 2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flipV="1">
            <a:off x="8143875" y="0"/>
            <a:ext cx="4048125" cy="4048125"/>
          </a:xfrm>
          <a:prstGeom prst="rect">
            <a:avLst/>
          </a:prstGeom>
        </p:spPr>
      </p:pic>
      <p:pic>
        <p:nvPicPr>
          <p:cNvPr id="9" name="图片 4" descr="波浪3资源 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0" y="1972310"/>
            <a:ext cx="4885690" cy="4885690"/>
          </a:xfrm>
          <a:prstGeom prst="rect">
            <a:avLst/>
          </a:prstGeom>
        </p:spPr>
      </p:pic>
      <p:sp>
        <p:nvSpPr>
          <p:cNvPr id="11" name="椭圆 10"/>
          <p:cNvSpPr/>
          <p:nvPr userDrawn="1">
            <p:custDataLst>
              <p:tags r:id="rId7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8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9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10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11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12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13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14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15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6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8" descr="波浪3资源 2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334000" y="0"/>
            <a:ext cx="6858000" cy="6858000"/>
          </a:xfrm>
          <a:prstGeom prst="rect">
            <a:avLst/>
          </a:prstGeom>
        </p:spPr>
      </p:pic>
      <p:sp>
        <p:nvSpPr>
          <p:cNvPr id="23" name="椭圆 22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11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12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3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4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5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6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7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8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4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19" Type="http://schemas.openxmlformats.org/officeDocument/2006/relationships/tags" Target="../tags/tag175.xml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tags" Target="../tags/tag199.xml" /><Relationship Id="rId18" Type="http://schemas.openxmlformats.org/officeDocument/2006/relationships/tags" Target="../tags/tag200.xml" /><Relationship Id="rId19" Type="http://schemas.openxmlformats.org/officeDocument/2006/relationships/tags" Target="../tags/tag201.xml" /><Relationship Id="rId2" Type="http://schemas.openxmlformats.org/officeDocument/2006/relationships/tags" Target="../tags/tag184.xml" /><Relationship Id="rId20" Type="http://schemas.openxmlformats.org/officeDocument/2006/relationships/tags" Target="../tags/tag202.xml" /><Relationship Id="rId21" Type="http://schemas.openxmlformats.org/officeDocument/2006/relationships/tags" Target="../tags/tag203.xml" /><Relationship Id="rId22" Type="http://schemas.openxmlformats.org/officeDocument/2006/relationships/tags" Target="../tags/tag204.xml" /><Relationship Id="rId23" Type="http://schemas.openxmlformats.org/officeDocument/2006/relationships/tags" Target="../tags/tag205.xml" /><Relationship Id="rId24" Type="http://schemas.openxmlformats.org/officeDocument/2006/relationships/tags" Target="../tags/tag206.xml" /><Relationship Id="rId25" Type="http://schemas.openxmlformats.org/officeDocument/2006/relationships/tags" Target="../tags/tag207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16" Type="http://schemas.openxmlformats.org/officeDocument/2006/relationships/tags" Target="../tags/tag222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14" Type="http://schemas.openxmlformats.org/officeDocument/2006/relationships/tags" Target="../tags/tag238.xml" /><Relationship Id="rId15" Type="http://schemas.openxmlformats.org/officeDocument/2006/relationships/tags" Target="../tags/tag239.xml" /><Relationship Id="rId16" Type="http://schemas.openxmlformats.org/officeDocument/2006/relationships/tags" Target="../tags/tag240.xml" /><Relationship Id="rId17" Type="http://schemas.openxmlformats.org/officeDocument/2006/relationships/tags" Target="../tags/tag241.xml" /><Relationship Id="rId18" Type="http://schemas.openxmlformats.org/officeDocument/2006/relationships/tags" Target="../tags/tag242.xml" /><Relationship Id="rId19" Type="http://schemas.openxmlformats.org/officeDocument/2006/relationships/tags" Target="../tags/tag243.xml" /><Relationship Id="rId2" Type="http://schemas.openxmlformats.org/officeDocument/2006/relationships/tags" Target="../tags/tag226.xml" /><Relationship Id="rId20" Type="http://schemas.openxmlformats.org/officeDocument/2006/relationships/tags" Target="../tags/tag244.xml" /><Relationship Id="rId21" Type="http://schemas.openxmlformats.org/officeDocument/2006/relationships/tags" Target="../tags/tag245.xml" /><Relationship Id="rId22" Type="http://schemas.openxmlformats.org/officeDocument/2006/relationships/tags" Target="../tags/tag246.xml" /><Relationship Id="rId23" Type="http://schemas.openxmlformats.org/officeDocument/2006/relationships/tags" Target="../tags/tag247.xml" /><Relationship Id="rId24" Type="http://schemas.openxmlformats.org/officeDocument/2006/relationships/tags" Target="../tags/tag248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7.xml" /><Relationship Id="rId11" Type="http://schemas.openxmlformats.org/officeDocument/2006/relationships/tags" Target="../tags/tag258.xml" /><Relationship Id="rId12" Type="http://schemas.openxmlformats.org/officeDocument/2006/relationships/tags" Target="../tags/tag259.xml" /><Relationship Id="rId13" Type="http://schemas.openxmlformats.org/officeDocument/2006/relationships/tags" Target="../tags/tag260.xml" /><Relationship Id="rId14" Type="http://schemas.openxmlformats.org/officeDocument/2006/relationships/tags" Target="../tags/tag261.xml" /><Relationship Id="rId15" Type="http://schemas.openxmlformats.org/officeDocument/2006/relationships/tags" Target="../tags/tag262.xml" /><Relationship Id="rId16" Type="http://schemas.openxmlformats.org/officeDocument/2006/relationships/tags" Target="../tags/tag263.xml" /><Relationship Id="rId17" Type="http://schemas.openxmlformats.org/officeDocument/2006/relationships/tags" Target="../tags/tag264.xml" /><Relationship Id="rId18" Type="http://schemas.openxmlformats.org/officeDocument/2006/relationships/tags" Target="../tags/tag265.xml" /><Relationship Id="rId19" Type="http://schemas.openxmlformats.org/officeDocument/2006/relationships/tags" Target="../tags/tag266.xml" /><Relationship Id="rId2" Type="http://schemas.openxmlformats.org/officeDocument/2006/relationships/tags" Target="../tags/tag249.xml" /><Relationship Id="rId20" Type="http://schemas.openxmlformats.org/officeDocument/2006/relationships/tags" Target="../tags/tag267.xml" /><Relationship Id="rId21" Type="http://schemas.openxmlformats.org/officeDocument/2006/relationships/tags" Target="../tags/tag268.xml" /><Relationship Id="rId22" Type="http://schemas.openxmlformats.org/officeDocument/2006/relationships/tags" Target="../tags/tag269.xml" /><Relationship Id="rId23" Type="http://schemas.openxmlformats.org/officeDocument/2006/relationships/tags" Target="../tags/tag270.xml" /><Relationship Id="rId24" Type="http://schemas.openxmlformats.org/officeDocument/2006/relationships/tags" Target="../tags/tag271.xml" /><Relationship Id="rId25" Type="http://schemas.openxmlformats.org/officeDocument/2006/relationships/tags" Target="../tags/tag272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Relationship Id="rId6" Type="http://schemas.openxmlformats.org/officeDocument/2006/relationships/tags" Target="../tags/tag253.xml" /><Relationship Id="rId7" Type="http://schemas.openxmlformats.org/officeDocument/2006/relationships/tags" Target="../tags/tag254.xml" /><Relationship Id="rId8" Type="http://schemas.openxmlformats.org/officeDocument/2006/relationships/tags" Target="../tags/tag255.xml" /><Relationship Id="rId9" Type="http://schemas.openxmlformats.org/officeDocument/2006/relationships/tags" Target="../tags/tag2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1.xml" /><Relationship Id="rId11" Type="http://schemas.openxmlformats.org/officeDocument/2006/relationships/tags" Target="../tags/tag282.xml" /><Relationship Id="rId12" Type="http://schemas.openxmlformats.org/officeDocument/2006/relationships/tags" Target="../tags/tag283.xml" /><Relationship Id="rId13" Type="http://schemas.openxmlformats.org/officeDocument/2006/relationships/tags" Target="../tags/tag284.xml" /><Relationship Id="rId14" Type="http://schemas.openxmlformats.org/officeDocument/2006/relationships/tags" Target="../tags/tag285.xml" /><Relationship Id="rId15" Type="http://schemas.openxmlformats.org/officeDocument/2006/relationships/tags" Target="../tags/tag286.xml" /><Relationship Id="rId16" Type="http://schemas.openxmlformats.org/officeDocument/2006/relationships/tags" Target="../tags/tag287.xml" /><Relationship Id="rId17" Type="http://schemas.openxmlformats.org/officeDocument/2006/relationships/tags" Target="../tags/tag288.xml" /><Relationship Id="rId2" Type="http://schemas.openxmlformats.org/officeDocument/2006/relationships/tags" Target="../tags/tag273.xml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Relationship Id="rId7" Type="http://schemas.openxmlformats.org/officeDocument/2006/relationships/tags" Target="../tags/tag278.xml" /><Relationship Id="rId8" Type="http://schemas.openxmlformats.org/officeDocument/2006/relationships/tags" Target="../tags/tag279.xml" /><Relationship Id="rId9" Type="http://schemas.openxmlformats.org/officeDocument/2006/relationships/tags" Target="../tags/tag28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9.xml" /><Relationship Id="rId3" Type="http://schemas.openxmlformats.org/officeDocument/2006/relationships/tags" Target="../tags/tag290.xml" /><Relationship Id="rId4" Type="http://schemas.openxmlformats.org/officeDocument/2006/relationships/tags" Target="../tags/tag29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02011134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肝移植后肝功能不全查房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肝移植后肝功能不全的相关知识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病例汇报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护理诊断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护理措施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健康宣教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肝移植后肝功能不全的相关知识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肝移植后肝功能不全的定义和诊断标准</a:t>
            </a:r>
            <a:endParaRPr lang="zh-CN" altLang="en-US"/>
          </a:p>
        </p:txBody>
      </p:sp>
      <p:cxnSp>
        <p:nvCxnSpPr>
          <p:cNvPr id="184" name="直接箭头连接符 183"/>
          <p:cNvCxnSpPr/>
          <p:nvPr>
            <p:custDataLst>
              <p:tags r:id="rId2"/>
            </p:custDataLst>
          </p:nvPr>
        </p:nvCxnSpPr>
        <p:spPr>
          <a:xfrm>
            <a:off x="917927" y="3543807"/>
            <a:ext cx="10348353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3"/>
            </p:custDataLst>
          </p:nvPr>
        </p:nvCxnSpPr>
        <p:spPr>
          <a:xfrm>
            <a:off x="3071161" y="2604465"/>
            <a:ext cx="599" cy="88239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4"/>
            </p:custDataLst>
          </p:nvPr>
        </p:nvSpPr>
        <p:spPr>
          <a:xfrm>
            <a:off x="2049095" y="2089535"/>
            <a:ext cx="2039338" cy="4981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诊断标准：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5" name="直接连接符 4"/>
          <p:cNvCxnSpPr/>
          <p:nvPr>
            <p:custDataLst>
              <p:tags r:id="rId5"/>
            </p:custDataLst>
          </p:nvPr>
        </p:nvCxnSpPr>
        <p:spPr>
          <a:xfrm flipH="1">
            <a:off x="5488754" y="3232691"/>
            <a:ext cx="3597" cy="25237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正文"/>
          <p:cNvSpPr txBox="1"/>
          <p:nvPr>
            <p:custDataLst>
              <p:tags r:id="rId6"/>
            </p:custDataLst>
          </p:nvPr>
        </p:nvSpPr>
        <p:spPr>
          <a:xfrm>
            <a:off x="4470884" y="2735146"/>
            <a:ext cx="2039338" cy="4981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影像学检查：如B超、CT等检查发现肝脏形态和结构异常。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97" name="直接连接符 96"/>
          <p:cNvCxnSpPr/>
          <p:nvPr>
            <p:custDataLst>
              <p:tags r:id="rId7"/>
            </p:custDataLst>
          </p:nvPr>
        </p:nvCxnSpPr>
        <p:spPr>
          <a:xfrm flipV="1">
            <a:off x="7910543" y="2223812"/>
            <a:ext cx="3597" cy="125765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正文"/>
          <p:cNvSpPr txBox="1"/>
          <p:nvPr>
            <p:custDataLst>
              <p:tags r:id="rId8"/>
            </p:custDataLst>
          </p:nvPr>
        </p:nvSpPr>
        <p:spPr>
          <a:xfrm>
            <a:off x="6892673" y="1724468"/>
            <a:ext cx="2039338" cy="4981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病理学检查：如肝组织活检发现肝细胞坏死、炎症等。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01" name="直接连接符 100"/>
          <p:cNvCxnSpPr/>
          <p:nvPr>
            <p:custDataLst>
              <p:tags r:id="rId9"/>
            </p:custDataLst>
          </p:nvPr>
        </p:nvCxnSpPr>
        <p:spPr>
          <a:xfrm flipV="1">
            <a:off x="10332333" y="3061847"/>
            <a:ext cx="3597" cy="49694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正文"/>
          <p:cNvSpPr txBox="1"/>
          <p:nvPr>
            <p:custDataLst>
              <p:tags r:id="rId10"/>
            </p:custDataLst>
          </p:nvPr>
        </p:nvSpPr>
        <p:spPr>
          <a:xfrm>
            <a:off x="9314462" y="2561304"/>
            <a:ext cx="2039338" cy="4981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治疗：肝移植后肝功能不全的治疗包括免疫抑制剂调整、抗病毒治疗、保肝治疗等。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859068" y="3558794"/>
            <a:ext cx="599" cy="17384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正文"/>
          <p:cNvSpPr txBox="1"/>
          <p:nvPr>
            <p:custDataLst>
              <p:tags r:id="rId12"/>
            </p:custDataLst>
          </p:nvPr>
        </p:nvSpPr>
        <p:spPr>
          <a:xfrm>
            <a:off x="838200" y="3968819"/>
            <a:ext cx="2039338" cy="65879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定义：肝移植后肝功能不全是指肝移植术后，由于各种原因导致肝脏功能受损，出现黄疸、腹水、肝性脑病等症状。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5" name="直接连接符 84"/>
          <p:cNvCxnSpPr/>
          <p:nvPr>
            <p:custDataLst>
              <p:tags r:id="rId13"/>
            </p:custDataLst>
          </p:nvPr>
        </p:nvCxnSpPr>
        <p:spPr>
          <a:xfrm flipV="1">
            <a:off x="4282056" y="3539012"/>
            <a:ext cx="3597" cy="105743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正文"/>
          <p:cNvSpPr txBox="1"/>
          <p:nvPr>
            <p:custDataLst>
              <p:tags r:id="rId14"/>
            </p:custDataLst>
          </p:nvPr>
        </p:nvSpPr>
        <p:spPr>
          <a:xfrm>
            <a:off x="3259989" y="4827236"/>
            <a:ext cx="2039338" cy="65879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生化指标：如转氨酶、胆红素、白蛋白等指标异常。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7" name="直接连接符 6"/>
          <p:cNvCxnSpPr/>
          <p:nvPr>
            <p:custDataLst>
              <p:tags r:id="rId15"/>
            </p:custDataLst>
          </p:nvPr>
        </p:nvCxnSpPr>
        <p:spPr>
          <a:xfrm flipH="1">
            <a:off x="6701447" y="3583971"/>
            <a:ext cx="0" cy="52871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正文"/>
          <p:cNvSpPr txBox="1"/>
          <p:nvPr>
            <p:custDataLst>
              <p:tags r:id="rId16"/>
            </p:custDataLst>
          </p:nvPr>
        </p:nvSpPr>
        <p:spPr>
          <a:xfrm>
            <a:off x="5681778" y="4389635"/>
            <a:ext cx="2039338" cy="65879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临床症状：如黄疸、腹水、肝性脑病等。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4" name="直接连接符 83"/>
          <p:cNvCxnSpPr/>
          <p:nvPr>
            <p:custDataLst>
              <p:tags r:id="rId17"/>
            </p:custDataLst>
          </p:nvPr>
        </p:nvCxnSpPr>
        <p:spPr>
          <a:xfrm flipV="1">
            <a:off x="9122637" y="3539012"/>
            <a:ext cx="1798" cy="138893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8103567" y="5159333"/>
            <a:ext cx="2039338" cy="65879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病因：肝移植后肝功能不全的病因包括免疫排斥反应、病毒感染、药物毒性、手术并发症等。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19"/>
            </p:custDataLst>
          </p:nvPr>
        </p:nvSpPr>
        <p:spPr>
          <a:xfrm>
            <a:off x="3008818" y="3481464"/>
            <a:ext cx="124686" cy="12468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0"/>
            </p:custDataLst>
          </p:nvPr>
        </p:nvSpPr>
        <p:spPr>
          <a:xfrm>
            <a:off x="5428210" y="3481464"/>
            <a:ext cx="124686" cy="12468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1"/>
            </p:custDataLst>
          </p:nvPr>
        </p:nvSpPr>
        <p:spPr>
          <a:xfrm>
            <a:off x="7849999" y="3481464"/>
            <a:ext cx="124686" cy="12468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2"/>
            </p:custDataLst>
          </p:nvPr>
        </p:nvSpPr>
        <p:spPr>
          <a:xfrm>
            <a:off x="10271788" y="3481464"/>
            <a:ext cx="124686" cy="12468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23"/>
            </p:custDataLst>
          </p:nvPr>
        </p:nvSpPr>
        <p:spPr>
          <a:xfrm>
            <a:off x="1796125" y="3481464"/>
            <a:ext cx="124686" cy="12468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24"/>
            </p:custDataLst>
          </p:nvPr>
        </p:nvSpPr>
        <p:spPr>
          <a:xfrm>
            <a:off x="4223310" y="3481464"/>
            <a:ext cx="124686" cy="12468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5"/>
            </p:custDataLst>
          </p:nvPr>
        </p:nvSpPr>
        <p:spPr>
          <a:xfrm>
            <a:off x="6639104" y="3481464"/>
            <a:ext cx="124686" cy="12468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6"/>
            </p:custDataLst>
          </p:nvPr>
        </p:nvSpPr>
        <p:spPr>
          <a:xfrm>
            <a:off x="9060893" y="3481464"/>
            <a:ext cx="124686" cy="12468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肝移植后肝功能不全的病因和发病机制</a:t>
            </a:r>
            <a:endParaRPr lang="zh-CN" altLang="en-US"/>
          </a:p>
        </p:txBody>
      </p:sp>
      <p:sp>
        <p:nvSpPr>
          <p:cNvPr id="12" name="任意多边形: 形状 11"/>
          <p:cNvSpPr/>
          <p:nvPr>
            <p:custDataLst>
              <p:tags r:id="rId2"/>
            </p:custDataLst>
          </p:nvPr>
        </p:nvSpPr>
        <p:spPr>
          <a:xfrm>
            <a:off x="869790" y="1784677"/>
            <a:ext cx="1520022" cy="526860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71450" y="2026306"/>
            <a:ext cx="4652114" cy="1076127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文本框 10"/>
          <p:cNvSpPr txBox="1"/>
          <p:nvPr>
            <p:custDataLst>
              <p:tags r:id="rId4"/>
            </p:custDataLst>
          </p:nvPr>
        </p:nvSpPr>
        <p:spPr>
          <a:xfrm>
            <a:off x="1229508" y="2127439"/>
            <a:ext cx="4488000" cy="8744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免疫排斥反应：移植肝与受者之间的免疫排斥反应可能导致肝功能不全。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18" name="标题 5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1071450" y="1389229"/>
            <a:ext cx="833892" cy="740632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buClrTx/>
              <a:buSzTx/>
              <a:buFont typeface="Arial" pitchFamily="34" charset="0"/>
            </a:pPr>
            <a:r>
              <a:rPr lang="en-US" altLang="zh-CN" sz="3200" b="1" spc="300">
                <a:solidFill>
                  <a:schemeClr val="accent1">
                    <a:lumMod val="5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altLang="zh-CN" sz="3200" b="1" spc="300">
              <a:solidFill>
                <a:schemeClr val="accent1">
                  <a:lumMod val="5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20" name="任意多边形: 形状 19"/>
          <p:cNvSpPr/>
          <p:nvPr>
            <p:custDataLst>
              <p:tags r:id="rId6"/>
            </p:custDataLst>
          </p:nvPr>
        </p:nvSpPr>
        <p:spPr>
          <a:xfrm>
            <a:off x="869790" y="3322261"/>
            <a:ext cx="1520022" cy="526860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矩形 21"/>
          <p:cNvSpPr/>
          <p:nvPr>
            <p:custDataLst>
              <p:tags r:id="rId7"/>
            </p:custDataLst>
          </p:nvPr>
        </p:nvSpPr>
        <p:spPr>
          <a:xfrm>
            <a:off x="1071450" y="3563889"/>
            <a:ext cx="4652114" cy="1076127"/>
          </a:xfrm>
          <a:prstGeom prst="rect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文本框 10"/>
          <p:cNvSpPr txBox="1"/>
          <p:nvPr>
            <p:custDataLst>
              <p:tags r:id="rId8"/>
            </p:custDataLst>
          </p:nvPr>
        </p:nvSpPr>
        <p:spPr>
          <a:xfrm>
            <a:off x="1229508" y="3665022"/>
            <a:ext cx="4488000" cy="8744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药物毒性：某些药物如抗排斥药物、抗病毒药物等可能导致肝功能不全。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26" name="标题 5"/>
          <p:cNvSpPr>
            <a:spLocks noGrp="1"/>
          </p:cNvSpPr>
          <p:nvPr>
            <p:custDataLst>
              <p:tags r:id="rId9"/>
            </p:custDataLst>
          </p:nvPr>
        </p:nvSpPr>
        <p:spPr>
          <a:xfrm>
            <a:off x="1071450" y="2927418"/>
            <a:ext cx="833892" cy="740632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3">
                    <a:lumMod val="50000"/>
                  </a:schemeClr>
                </a:solidFill>
                <a:latin typeface="+mn-ea"/>
                <a:ea typeface="+mn-ea"/>
              </a:rPr>
              <a:t>03</a:t>
            </a:r>
            <a:endParaRPr lang="en-US" altLang="zh-CN" sz="3200" b="1" spc="300">
              <a:solidFill>
                <a:schemeClr val="accent3">
                  <a:lumMod val="50000"/>
                </a:schemeClr>
              </a:solidFill>
              <a:latin typeface="+mn-ea"/>
              <a:ea typeface="+mn-ea"/>
            </a:endParaRPr>
          </a:p>
        </p:txBody>
      </p:sp>
      <p:sp>
        <p:nvSpPr>
          <p:cNvPr id="28" name="任意多边形: 形状 27"/>
          <p:cNvSpPr/>
          <p:nvPr>
            <p:custDataLst>
              <p:tags r:id="rId10"/>
            </p:custDataLst>
          </p:nvPr>
        </p:nvSpPr>
        <p:spPr>
          <a:xfrm>
            <a:off x="869790" y="4859844"/>
            <a:ext cx="1520022" cy="526860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矩形 29"/>
          <p:cNvSpPr/>
          <p:nvPr>
            <p:custDataLst>
              <p:tags r:id="rId11"/>
            </p:custDataLst>
          </p:nvPr>
        </p:nvSpPr>
        <p:spPr>
          <a:xfrm>
            <a:off x="1071450" y="5102079"/>
            <a:ext cx="4652114" cy="1076127"/>
          </a:xfrm>
          <a:prstGeom prst="rect">
            <a:avLst/>
          </a:prstGeom>
          <a:solidFill>
            <a:schemeClr val="bg1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文本框 10"/>
          <p:cNvSpPr txBox="1"/>
          <p:nvPr>
            <p:custDataLst>
              <p:tags r:id="rId12"/>
            </p:custDataLst>
          </p:nvPr>
        </p:nvSpPr>
        <p:spPr>
          <a:xfrm>
            <a:off x="1229508" y="5202606"/>
            <a:ext cx="4488000" cy="8744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胆道并发症：胆道并发症如胆道梗阻、胆道感染等可能导致肝功能不全。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34" name="标题 5"/>
          <p:cNvSpPr>
            <a:spLocks noGrp="1"/>
          </p:cNvSpPr>
          <p:nvPr>
            <p:custDataLst>
              <p:tags r:id="rId13"/>
            </p:custDataLst>
          </p:nvPr>
        </p:nvSpPr>
        <p:spPr>
          <a:xfrm>
            <a:off x="1071450" y="4465002"/>
            <a:ext cx="833892" cy="740632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5">
                    <a:lumMod val="50000"/>
                  </a:schemeClr>
                </a:solidFill>
                <a:latin typeface="+mn-ea"/>
                <a:ea typeface="+mn-ea"/>
              </a:rPr>
              <a:t>05</a:t>
            </a:r>
            <a:endParaRPr lang="en-US" altLang="zh-CN" sz="3200" b="1" spc="300">
              <a:solidFill>
                <a:schemeClr val="accent5">
                  <a:lumMod val="50000"/>
                </a:schemeClr>
              </a:solidFill>
              <a:latin typeface="+mn-ea"/>
              <a:ea typeface="+mn-ea"/>
            </a:endParaRPr>
          </a:p>
        </p:txBody>
      </p:sp>
      <p:sp>
        <p:nvSpPr>
          <p:cNvPr id="36" name="任意多边形: 形状 35"/>
          <p:cNvSpPr/>
          <p:nvPr>
            <p:custDataLst>
              <p:tags r:id="rId14"/>
            </p:custDataLst>
          </p:nvPr>
        </p:nvSpPr>
        <p:spPr>
          <a:xfrm>
            <a:off x="6467830" y="1759848"/>
            <a:ext cx="1520022" cy="526860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" name="矩形 37"/>
          <p:cNvSpPr/>
          <p:nvPr>
            <p:custDataLst>
              <p:tags r:id="rId15"/>
            </p:custDataLst>
          </p:nvPr>
        </p:nvSpPr>
        <p:spPr>
          <a:xfrm>
            <a:off x="6670096" y="2001477"/>
            <a:ext cx="4652114" cy="1076127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文本框 10"/>
          <p:cNvSpPr txBox="1"/>
          <p:nvPr>
            <p:custDataLst>
              <p:tags r:id="rId16"/>
            </p:custDataLst>
          </p:nvPr>
        </p:nvSpPr>
        <p:spPr>
          <a:xfrm>
            <a:off x="6828154" y="2102610"/>
            <a:ext cx="4488000" cy="8744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病毒感染：病毒感染如肝炎病毒、巨细胞病毒等可能导致肝功能不全。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42" name="标题 5"/>
          <p:cNvSpPr>
            <a:spLocks noGrp="1"/>
          </p:cNvSpPr>
          <p:nvPr>
            <p:custDataLst>
              <p:tags r:id="rId17"/>
            </p:custDataLst>
          </p:nvPr>
        </p:nvSpPr>
        <p:spPr>
          <a:xfrm>
            <a:off x="6670096" y="1364400"/>
            <a:ext cx="833892" cy="740632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2">
                    <a:lumMod val="50000"/>
                  </a:schemeClr>
                </a:solidFill>
                <a:latin typeface="+mn-ea"/>
                <a:ea typeface="+mn-ea"/>
              </a:rPr>
              <a:t>02</a:t>
            </a:r>
            <a:endParaRPr lang="en-US" altLang="zh-CN" sz="3200" b="1" spc="300">
              <a:solidFill>
                <a:schemeClr val="accent2">
                  <a:lumMod val="50000"/>
                </a:schemeClr>
              </a:solidFill>
              <a:latin typeface="+mn-ea"/>
              <a:ea typeface="+mn-ea"/>
            </a:endParaRPr>
          </a:p>
        </p:txBody>
      </p:sp>
      <p:sp>
        <p:nvSpPr>
          <p:cNvPr id="44" name="任意多边形: 形状 43"/>
          <p:cNvSpPr/>
          <p:nvPr>
            <p:custDataLst>
              <p:tags r:id="rId18"/>
            </p:custDataLst>
          </p:nvPr>
        </p:nvSpPr>
        <p:spPr>
          <a:xfrm>
            <a:off x="6467830" y="3304698"/>
            <a:ext cx="1520022" cy="526860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6" name="矩形 45"/>
          <p:cNvSpPr/>
          <p:nvPr>
            <p:custDataLst>
              <p:tags r:id="rId19"/>
            </p:custDataLst>
          </p:nvPr>
        </p:nvSpPr>
        <p:spPr>
          <a:xfrm>
            <a:off x="6670096" y="3546327"/>
            <a:ext cx="4652114" cy="1076127"/>
          </a:xfrm>
          <a:prstGeom prst="rect">
            <a:avLst/>
          </a:prstGeom>
          <a:solidFill>
            <a:schemeClr val="bg1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" name="文本框 10"/>
          <p:cNvSpPr txBox="1"/>
          <p:nvPr>
            <p:custDataLst>
              <p:tags r:id="rId20"/>
            </p:custDataLst>
          </p:nvPr>
        </p:nvSpPr>
        <p:spPr>
          <a:xfrm>
            <a:off x="6828154" y="3647460"/>
            <a:ext cx="4488000" cy="8744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肝动脉血栓形成：肝动脉血栓形成可能导致肝功能不全。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50" name="标题 5"/>
          <p:cNvSpPr>
            <a:spLocks noGrp="1"/>
          </p:cNvSpPr>
          <p:nvPr>
            <p:custDataLst>
              <p:tags r:id="rId21"/>
            </p:custDataLst>
          </p:nvPr>
        </p:nvSpPr>
        <p:spPr>
          <a:xfrm>
            <a:off x="6670096" y="2909856"/>
            <a:ext cx="833892" cy="740632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4">
                    <a:lumMod val="50000"/>
                  </a:schemeClr>
                </a:solidFill>
                <a:latin typeface="+mn-ea"/>
                <a:ea typeface="+mn-ea"/>
              </a:rPr>
              <a:t>04</a:t>
            </a:r>
            <a:endParaRPr lang="en-US" altLang="zh-CN" sz="3200" b="1" spc="300">
              <a:solidFill>
                <a:schemeClr val="accent4">
                  <a:lumMod val="50000"/>
                </a:schemeClr>
              </a:solidFill>
              <a:latin typeface="+mn-ea"/>
              <a:ea typeface="+mn-ea"/>
            </a:endParaRPr>
          </a:p>
        </p:txBody>
      </p:sp>
      <p:sp>
        <p:nvSpPr>
          <p:cNvPr id="52" name="任意多边形: 形状 51"/>
          <p:cNvSpPr/>
          <p:nvPr>
            <p:custDataLst>
              <p:tags r:id="rId22"/>
            </p:custDataLst>
          </p:nvPr>
        </p:nvSpPr>
        <p:spPr>
          <a:xfrm>
            <a:off x="6467830" y="4848944"/>
            <a:ext cx="1520022" cy="526860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4" name="矩形 53"/>
          <p:cNvSpPr/>
          <p:nvPr>
            <p:custDataLst>
              <p:tags r:id="rId23"/>
            </p:custDataLst>
          </p:nvPr>
        </p:nvSpPr>
        <p:spPr>
          <a:xfrm>
            <a:off x="6670096" y="5091178"/>
            <a:ext cx="4652114" cy="1076127"/>
          </a:xfrm>
          <a:prstGeom prst="rect">
            <a:avLst/>
          </a:prstGeom>
          <a:solidFill>
            <a:schemeClr val="bg1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6" name="文本框 10"/>
          <p:cNvSpPr txBox="1"/>
          <p:nvPr>
            <p:custDataLst>
              <p:tags r:id="rId24"/>
            </p:custDataLst>
          </p:nvPr>
        </p:nvSpPr>
        <p:spPr>
          <a:xfrm>
            <a:off x="6828154" y="5191705"/>
            <a:ext cx="4488000" cy="8744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代谢紊乱：代谢紊乱如高血糖、高血脂等可能导致肝功能不全。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58" name="标题 5"/>
          <p:cNvSpPr>
            <a:spLocks noGrp="1"/>
          </p:cNvSpPr>
          <p:nvPr>
            <p:custDataLst>
              <p:tags r:id="rId25"/>
            </p:custDataLst>
          </p:nvPr>
        </p:nvSpPr>
        <p:spPr>
          <a:xfrm>
            <a:off x="6670096" y="4454101"/>
            <a:ext cx="833892" cy="740632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6">
                    <a:lumMod val="50000"/>
                  </a:schemeClr>
                </a:solidFill>
                <a:latin typeface="+mn-ea"/>
                <a:ea typeface="+mn-ea"/>
              </a:rPr>
              <a:t>06</a:t>
            </a:r>
            <a:endParaRPr lang="en-US" altLang="zh-CN" sz="3200" b="1" spc="300">
              <a:solidFill>
                <a:schemeClr val="accent6">
                  <a:lumMod val="50000"/>
                </a:schemeClr>
              </a:solidFill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肝移植后肝功能不全的临床表现和诊断方法</a:t>
            </a:r>
            <a:endParaRPr lang="zh-CN" altLang="en-US"/>
          </a:p>
        </p:txBody>
      </p:sp>
      <p:sp>
        <p:nvSpPr>
          <p:cNvPr id="29" name="任意多边形 28"/>
          <p:cNvSpPr/>
          <p:nvPr>
            <p:custDataLst>
              <p:tags r:id="rId2"/>
            </p:custDataLst>
          </p:nvPr>
        </p:nvSpPr>
        <p:spPr>
          <a:xfrm>
            <a:off x="1929960" y="3145949"/>
            <a:ext cx="349219" cy="162679"/>
          </a:xfrm>
          <a:custGeom>
            <a:gdLst>
              <a:gd name="connsiteX0" fmla="*/ 277212 w 344998"/>
              <a:gd name="connsiteY0" fmla="*/ 0 h 160502"/>
              <a:gd name="connsiteX1" fmla="*/ 344998 w 344998"/>
              <a:gd name="connsiteY1" fmla="*/ 0 h 160502"/>
              <a:gd name="connsiteX2" fmla="*/ 264747 w 344998"/>
              <a:gd name="connsiteY2" fmla="*/ 160502 h 160502"/>
              <a:gd name="connsiteX3" fmla="*/ 256658 w 344998"/>
              <a:gd name="connsiteY3" fmla="*/ 155048 h 160502"/>
              <a:gd name="connsiteX4" fmla="*/ 204912 w 344998"/>
              <a:gd name="connsiteY4" fmla="*/ 144601 h 160502"/>
              <a:gd name="connsiteX5" fmla="*/ 0 w 344998"/>
              <a:gd name="connsiteY5" fmla="*/ 0 h 160502"/>
              <a:gd name="connsiteX6" fmla="*/ 67786 w 344998"/>
              <a:gd name="connsiteY6" fmla="*/ 0 h 160502"/>
              <a:gd name="connsiteX7" fmla="*/ 140086 w 344998"/>
              <a:gd name="connsiteY7" fmla="*/ 144601 h 160502"/>
              <a:gd name="connsiteX8" fmla="*/ 88340 w 344998"/>
              <a:gd name="connsiteY8" fmla="*/ 155048 h 160502"/>
              <a:gd name="connsiteX9" fmla="*/ 80251 w 344998"/>
              <a:gd name="connsiteY9" fmla="*/ 160501 h 16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4998" h="160502">
                <a:moveTo>
                  <a:pt x="277212" y="0"/>
                </a:moveTo>
                <a:lnTo>
                  <a:pt x="344998" y="0"/>
                </a:lnTo>
                <a:lnTo>
                  <a:pt x="264747" y="160502"/>
                </a:lnTo>
                <a:lnTo>
                  <a:pt x="256658" y="155048"/>
                </a:lnTo>
                <a:lnTo>
                  <a:pt x="204912" y="144601"/>
                </a:lnTo>
                <a:close/>
                <a:moveTo>
                  <a:pt x="0" y="0"/>
                </a:moveTo>
                <a:lnTo>
                  <a:pt x="67786" y="0"/>
                </a:lnTo>
                <a:lnTo>
                  <a:pt x="140086" y="144601"/>
                </a:lnTo>
                <a:lnTo>
                  <a:pt x="88340" y="155048"/>
                </a:lnTo>
                <a:lnTo>
                  <a:pt x="80251" y="1605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7" name="任意多边形 26"/>
          <p:cNvSpPr/>
          <p:nvPr>
            <p:custDataLst>
              <p:tags r:id="rId3"/>
            </p:custDataLst>
          </p:nvPr>
        </p:nvSpPr>
        <p:spPr>
          <a:xfrm>
            <a:off x="1885856" y="3285492"/>
            <a:ext cx="438150" cy="438150"/>
          </a:xfrm>
          <a:custGeom>
            <a:gdLst>
              <a:gd name="connsiteX0" fmla="*/ 234259 w 468518"/>
              <a:gd name="connsiteY0" fmla="*/ 35545 h 468518"/>
              <a:gd name="connsiteX1" fmla="*/ 432973 w 468518"/>
              <a:gd name="connsiteY1" fmla="*/ 234259 h 468518"/>
              <a:gd name="connsiteX2" fmla="*/ 234259 w 468518"/>
              <a:gd name="connsiteY2" fmla="*/ 432973 h 468518"/>
              <a:gd name="connsiteX3" fmla="*/ 35545 w 468518"/>
              <a:gd name="connsiteY3" fmla="*/ 234259 h 468518"/>
              <a:gd name="connsiteX4" fmla="*/ 234259 w 468518"/>
              <a:gd name="connsiteY4" fmla="*/ 35545 h 468518"/>
              <a:gd name="connsiteX5" fmla="*/ 234259 w 468518"/>
              <a:gd name="connsiteY5" fmla="*/ 17341 h 468518"/>
              <a:gd name="connsiteX6" fmla="*/ 17341 w 468518"/>
              <a:gd name="connsiteY6" fmla="*/ 234259 h 468518"/>
              <a:gd name="connsiteX7" fmla="*/ 234259 w 468518"/>
              <a:gd name="connsiteY7" fmla="*/ 451177 h 468518"/>
              <a:gd name="connsiteX8" fmla="*/ 451177 w 468518"/>
              <a:gd name="connsiteY8" fmla="*/ 234259 h 468518"/>
              <a:gd name="connsiteX9" fmla="*/ 234259 w 468518"/>
              <a:gd name="connsiteY9" fmla="*/ 17341 h 468518"/>
              <a:gd name="connsiteX10" fmla="*/ 234259 w 468518"/>
              <a:gd name="connsiteY10" fmla="*/ 0 h 468518"/>
              <a:gd name="connsiteX11" fmla="*/ 468518 w 468518"/>
              <a:gd name="connsiteY11" fmla="*/ 234259 h 468518"/>
              <a:gd name="connsiteX12" fmla="*/ 234259 w 468518"/>
              <a:gd name="connsiteY12" fmla="*/ 468518 h 468518"/>
              <a:gd name="connsiteX13" fmla="*/ 0 w 468518"/>
              <a:gd name="connsiteY13" fmla="*/ 234259 h 468518"/>
              <a:gd name="connsiteX14" fmla="*/ 234259 w 468518"/>
              <a:gd name="connsiteY14" fmla="*/ 0 h 4685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8518" h="468518">
                <a:moveTo>
                  <a:pt x="234259" y="35545"/>
                </a:moveTo>
                <a:cubicBezTo>
                  <a:pt x="344006" y="35545"/>
                  <a:pt x="432973" y="124512"/>
                  <a:pt x="432973" y="234259"/>
                </a:cubicBezTo>
                <a:cubicBezTo>
                  <a:pt x="432973" y="344006"/>
                  <a:pt x="344006" y="432973"/>
                  <a:pt x="234259" y="432973"/>
                </a:cubicBezTo>
                <a:cubicBezTo>
                  <a:pt x="124512" y="432973"/>
                  <a:pt x="35545" y="344006"/>
                  <a:pt x="35545" y="234259"/>
                </a:cubicBezTo>
                <a:cubicBezTo>
                  <a:pt x="35545" y="124512"/>
                  <a:pt x="124512" y="35545"/>
                  <a:pt x="234259" y="35545"/>
                </a:cubicBezTo>
                <a:close/>
                <a:moveTo>
                  <a:pt x="234259" y="17341"/>
                </a:moveTo>
                <a:cubicBezTo>
                  <a:pt x="114458" y="17341"/>
                  <a:pt x="17341" y="114458"/>
                  <a:pt x="17341" y="234259"/>
                </a:cubicBezTo>
                <a:cubicBezTo>
                  <a:pt x="17341" y="354060"/>
                  <a:pt x="114458" y="451177"/>
                  <a:pt x="234259" y="451177"/>
                </a:cubicBezTo>
                <a:cubicBezTo>
                  <a:pt x="354060" y="451177"/>
                  <a:pt x="451177" y="354060"/>
                  <a:pt x="451177" y="234259"/>
                </a:cubicBezTo>
                <a:cubicBezTo>
                  <a:pt x="451177" y="114458"/>
                  <a:pt x="354060" y="17341"/>
                  <a:pt x="234259" y="17341"/>
                </a:cubicBezTo>
                <a:close/>
                <a:moveTo>
                  <a:pt x="234259" y="0"/>
                </a:moveTo>
                <a:cubicBezTo>
                  <a:pt x="363637" y="0"/>
                  <a:pt x="468518" y="104881"/>
                  <a:pt x="468518" y="234259"/>
                </a:cubicBezTo>
                <a:cubicBezTo>
                  <a:pt x="468518" y="363637"/>
                  <a:pt x="363637" y="468518"/>
                  <a:pt x="234259" y="468518"/>
                </a:cubicBezTo>
                <a:cubicBezTo>
                  <a:pt x="104881" y="468518"/>
                  <a:pt x="0" y="363637"/>
                  <a:pt x="0" y="234259"/>
                </a:cubicBezTo>
                <a:cubicBezTo>
                  <a:pt x="0" y="104881"/>
                  <a:pt x="104881" y="0"/>
                  <a:pt x="234259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</a:rPr>
              <a:t>1</a:t>
            </a:r>
            <a:endParaRPr lang="en-US" altLang="zh-CN">
              <a:solidFill>
                <a:schemeClr val="lt1">
                  <a:lumMod val="100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50" name="任意多边形 49"/>
          <p:cNvSpPr/>
          <p:nvPr>
            <p:custDataLst>
              <p:tags r:id="rId4"/>
            </p:custDataLst>
          </p:nvPr>
        </p:nvSpPr>
        <p:spPr>
          <a:xfrm>
            <a:off x="5921029" y="3145949"/>
            <a:ext cx="349219" cy="162679"/>
          </a:xfrm>
          <a:custGeom>
            <a:gdLst>
              <a:gd name="connsiteX0" fmla="*/ 277212 w 344998"/>
              <a:gd name="connsiteY0" fmla="*/ 0 h 160502"/>
              <a:gd name="connsiteX1" fmla="*/ 344998 w 344998"/>
              <a:gd name="connsiteY1" fmla="*/ 0 h 160502"/>
              <a:gd name="connsiteX2" fmla="*/ 264747 w 344998"/>
              <a:gd name="connsiteY2" fmla="*/ 160502 h 160502"/>
              <a:gd name="connsiteX3" fmla="*/ 256658 w 344998"/>
              <a:gd name="connsiteY3" fmla="*/ 155048 h 160502"/>
              <a:gd name="connsiteX4" fmla="*/ 204912 w 344998"/>
              <a:gd name="connsiteY4" fmla="*/ 144601 h 160502"/>
              <a:gd name="connsiteX5" fmla="*/ 0 w 344998"/>
              <a:gd name="connsiteY5" fmla="*/ 0 h 160502"/>
              <a:gd name="connsiteX6" fmla="*/ 67786 w 344998"/>
              <a:gd name="connsiteY6" fmla="*/ 0 h 160502"/>
              <a:gd name="connsiteX7" fmla="*/ 140086 w 344998"/>
              <a:gd name="connsiteY7" fmla="*/ 144601 h 160502"/>
              <a:gd name="connsiteX8" fmla="*/ 88340 w 344998"/>
              <a:gd name="connsiteY8" fmla="*/ 155048 h 160502"/>
              <a:gd name="connsiteX9" fmla="*/ 80251 w 344998"/>
              <a:gd name="connsiteY9" fmla="*/ 160501 h 16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4998" h="160502">
                <a:moveTo>
                  <a:pt x="277212" y="0"/>
                </a:moveTo>
                <a:lnTo>
                  <a:pt x="344998" y="0"/>
                </a:lnTo>
                <a:lnTo>
                  <a:pt x="264747" y="160502"/>
                </a:lnTo>
                <a:lnTo>
                  <a:pt x="256658" y="155048"/>
                </a:lnTo>
                <a:lnTo>
                  <a:pt x="204912" y="144601"/>
                </a:lnTo>
                <a:close/>
                <a:moveTo>
                  <a:pt x="0" y="0"/>
                </a:moveTo>
                <a:lnTo>
                  <a:pt x="67786" y="0"/>
                </a:lnTo>
                <a:lnTo>
                  <a:pt x="140086" y="144601"/>
                </a:lnTo>
                <a:lnTo>
                  <a:pt x="88340" y="155048"/>
                </a:lnTo>
                <a:lnTo>
                  <a:pt x="80251" y="1605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51" name="任意多边形 50"/>
          <p:cNvSpPr/>
          <p:nvPr>
            <p:custDataLst>
              <p:tags r:id="rId5"/>
            </p:custDataLst>
          </p:nvPr>
        </p:nvSpPr>
        <p:spPr>
          <a:xfrm>
            <a:off x="5876925" y="3285492"/>
            <a:ext cx="438150" cy="438150"/>
          </a:xfrm>
          <a:custGeom>
            <a:gdLst>
              <a:gd name="connsiteX0" fmla="*/ 234259 w 468518"/>
              <a:gd name="connsiteY0" fmla="*/ 35545 h 468518"/>
              <a:gd name="connsiteX1" fmla="*/ 432973 w 468518"/>
              <a:gd name="connsiteY1" fmla="*/ 234259 h 468518"/>
              <a:gd name="connsiteX2" fmla="*/ 234259 w 468518"/>
              <a:gd name="connsiteY2" fmla="*/ 432973 h 468518"/>
              <a:gd name="connsiteX3" fmla="*/ 35545 w 468518"/>
              <a:gd name="connsiteY3" fmla="*/ 234259 h 468518"/>
              <a:gd name="connsiteX4" fmla="*/ 234259 w 468518"/>
              <a:gd name="connsiteY4" fmla="*/ 35545 h 468518"/>
              <a:gd name="connsiteX5" fmla="*/ 234259 w 468518"/>
              <a:gd name="connsiteY5" fmla="*/ 17341 h 468518"/>
              <a:gd name="connsiteX6" fmla="*/ 17341 w 468518"/>
              <a:gd name="connsiteY6" fmla="*/ 234259 h 468518"/>
              <a:gd name="connsiteX7" fmla="*/ 234259 w 468518"/>
              <a:gd name="connsiteY7" fmla="*/ 451177 h 468518"/>
              <a:gd name="connsiteX8" fmla="*/ 451177 w 468518"/>
              <a:gd name="connsiteY8" fmla="*/ 234259 h 468518"/>
              <a:gd name="connsiteX9" fmla="*/ 234259 w 468518"/>
              <a:gd name="connsiteY9" fmla="*/ 17341 h 468518"/>
              <a:gd name="connsiteX10" fmla="*/ 234259 w 468518"/>
              <a:gd name="connsiteY10" fmla="*/ 0 h 468518"/>
              <a:gd name="connsiteX11" fmla="*/ 468518 w 468518"/>
              <a:gd name="connsiteY11" fmla="*/ 234259 h 468518"/>
              <a:gd name="connsiteX12" fmla="*/ 234259 w 468518"/>
              <a:gd name="connsiteY12" fmla="*/ 468518 h 468518"/>
              <a:gd name="connsiteX13" fmla="*/ 0 w 468518"/>
              <a:gd name="connsiteY13" fmla="*/ 234259 h 468518"/>
              <a:gd name="connsiteX14" fmla="*/ 234259 w 468518"/>
              <a:gd name="connsiteY14" fmla="*/ 0 h 4685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8518" h="468518">
                <a:moveTo>
                  <a:pt x="234259" y="35545"/>
                </a:moveTo>
                <a:cubicBezTo>
                  <a:pt x="344006" y="35545"/>
                  <a:pt x="432973" y="124512"/>
                  <a:pt x="432973" y="234259"/>
                </a:cubicBezTo>
                <a:cubicBezTo>
                  <a:pt x="432973" y="344006"/>
                  <a:pt x="344006" y="432973"/>
                  <a:pt x="234259" y="432973"/>
                </a:cubicBezTo>
                <a:cubicBezTo>
                  <a:pt x="124512" y="432973"/>
                  <a:pt x="35545" y="344006"/>
                  <a:pt x="35545" y="234259"/>
                </a:cubicBezTo>
                <a:cubicBezTo>
                  <a:pt x="35545" y="124512"/>
                  <a:pt x="124512" y="35545"/>
                  <a:pt x="234259" y="35545"/>
                </a:cubicBezTo>
                <a:close/>
                <a:moveTo>
                  <a:pt x="234259" y="17341"/>
                </a:moveTo>
                <a:cubicBezTo>
                  <a:pt x="114458" y="17341"/>
                  <a:pt x="17341" y="114458"/>
                  <a:pt x="17341" y="234259"/>
                </a:cubicBezTo>
                <a:cubicBezTo>
                  <a:pt x="17341" y="354060"/>
                  <a:pt x="114458" y="451177"/>
                  <a:pt x="234259" y="451177"/>
                </a:cubicBezTo>
                <a:cubicBezTo>
                  <a:pt x="354060" y="451177"/>
                  <a:pt x="451177" y="354060"/>
                  <a:pt x="451177" y="234259"/>
                </a:cubicBezTo>
                <a:cubicBezTo>
                  <a:pt x="451177" y="114458"/>
                  <a:pt x="354060" y="17341"/>
                  <a:pt x="234259" y="17341"/>
                </a:cubicBezTo>
                <a:close/>
                <a:moveTo>
                  <a:pt x="234259" y="0"/>
                </a:moveTo>
                <a:cubicBezTo>
                  <a:pt x="363637" y="0"/>
                  <a:pt x="468518" y="104881"/>
                  <a:pt x="468518" y="234259"/>
                </a:cubicBezTo>
                <a:cubicBezTo>
                  <a:pt x="468518" y="363637"/>
                  <a:pt x="363637" y="468518"/>
                  <a:pt x="234259" y="468518"/>
                </a:cubicBezTo>
                <a:cubicBezTo>
                  <a:pt x="104881" y="468518"/>
                  <a:pt x="0" y="363637"/>
                  <a:pt x="0" y="234259"/>
                </a:cubicBezTo>
                <a:cubicBezTo>
                  <a:pt x="0" y="104881"/>
                  <a:pt x="104881" y="0"/>
                  <a:pt x="234259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</a:rPr>
              <a:t>2</a:t>
            </a:r>
            <a:endParaRPr lang="en-US" altLang="zh-CN">
              <a:solidFill>
                <a:schemeClr val="lt1">
                  <a:lumMod val="100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46" name="任意多边形 45"/>
          <p:cNvSpPr/>
          <p:nvPr>
            <p:custDataLst>
              <p:tags r:id="rId6"/>
            </p:custDataLst>
          </p:nvPr>
        </p:nvSpPr>
        <p:spPr>
          <a:xfrm>
            <a:off x="3925495" y="5409001"/>
            <a:ext cx="349219" cy="162679"/>
          </a:xfrm>
          <a:custGeom>
            <a:gdLst>
              <a:gd name="connsiteX0" fmla="*/ 277212 w 344998"/>
              <a:gd name="connsiteY0" fmla="*/ 0 h 160502"/>
              <a:gd name="connsiteX1" fmla="*/ 344998 w 344998"/>
              <a:gd name="connsiteY1" fmla="*/ 0 h 160502"/>
              <a:gd name="connsiteX2" fmla="*/ 264747 w 344998"/>
              <a:gd name="connsiteY2" fmla="*/ 160502 h 160502"/>
              <a:gd name="connsiteX3" fmla="*/ 256658 w 344998"/>
              <a:gd name="connsiteY3" fmla="*/ 155048 h 160502"/>
              <a:gd name="connsiteX4" fmla="*/ 204912 w 344998"/>
              <a:gd name="connsiteY4" fmla="*/ 144601 h 160502"/>
              <a:gd name="connsiteX5" fmla="*/ 0 w 344998"/>
              <a:gd name="connsiteY5" fmla="*/ 0 h 160502"/>
              <a:gd name="connsiteX6" fmla="*/ 67786 w 344998"/>
              <a:gd name="connsiteY6" fmla="*/ 0 h 160502"/>
              <a:gd name="connsiteX7" fmla="*/ 140086 w 344998"/>
              <a:gd name="connsiteY7" fmla="*/ 144601 h 160502"/>
              <a:gd name="connsiteX8" fmla="*/ 88340 w 344998"/>
              <a:gd name="connsiteY8" fmla="*/ 155048 h 160502"/>
              <a:gd name="connsiteX9" fmla="*/ 80251 w 344998"/>
              <a:gd name="connsiteY9" fmla="*/ 160501 h 16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4998" h="160502">
                <a:moveTo>
                  <a:pt x="277212" y="0"/>
                </a:moveTo>
                <a:lnTo>
                  <a:pt x="344998" y="0"/>
                </a:lnTo>
                <a:lnTo>
                  <a:pt x="264747" y="160502"/>
                </a:lnTo>
                <a:lnTo>
                  <a:pt x="256658" y="155048"/>
                </a:lnTo>
                <a:lnTo>
                  <a:pt x="204912" y="144601"/>
                </a:lnTo>
                <a:close/>
                <a:moveTo>
                  <a:pt x="0" y="0"/>
                </a:moveTo>
                <a:lnTo>
                  <a:pt x="67786" y="0"/>
                </a:lnTo>
                <a:lnTo>
                  <a:pt x="140086" y="144601"/>
                </a:lnTo>
                <a:lnTo>
                  <a:pt x="88340" y="155048"/>
                </a:lnTo>
                <a:lnTo>
                  <a:pt x="80251" y="1605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47" name="任意多边形 46"/>
          <p:cNvSpPr/>
          <p:nvPr>
            <p:custDataLst>
              <p:tags r:id="rId7"/>
            </p:custDataLst>
          </p:nvPr>
        </p:nvSpPr>
        <p:spPr>
          <a:xfrm>
            <a:off x="3881390" y="5548544"/>
            <a:ext cx="438150" cy="438150"/>
          </a:xfrm>
          <a:custGeom>
            <a:gdLst>
              <a:gd name="connsiteX0" fmla="*/ 234259 w 468518"/>
              <a:gd name="connsiteY0" fmla="*/ 35545 h 468518"/>
              <a:gd name="connsiteX1" fmla="*/ 432973 w 468518"/>
              <a:gd name="connsiteY1" fmla="*/ 234259 h 468518"/>
              <a:gd name="connsiteX2" fmla="*/ 234259 w 468518"/>
              <a:gd name="connsiteY2" fmla="*/ 432973 h 468518"/>
              <a:gd name="connsiteX3" fmla="*/ 35545 w 468518"/>
              <a:gd name="connsiteY3" fmla="*/ 234259 h 468518"/>
              <a:gd name="connsiteX4" fmla="*/ 234259 w 468518"/>
              <a:gd name="connsiteY4" fmla="*/ 35545 h 468518"/>
              <a:gd name="connsiteX5" fmla="*/ 234259 w 468518"/>
              <a:gd name="connsiteY5" fmla="*/ 17341 h 468518"/>
              <a:gd name="connsiteX6" fmla="*/ 17341 w 468518"/>
              <a:gd name="connsiteY6" fmla="*/ 234259 h 468518"/>
              <a:gd name="connsiteX7" fmla="*/ 234259 w 468518"/>
              <a:gd name="connsiteY7" fmla="*/ 451177 h 468518"/>
              <a:gd name="connsiteX8" fmla="*/ 451177 w 468518"/>
              <a:gd name="connsiteY8" fmla="*/ 234259 h 468518"/>
              <a:gd name="connsiteX9" fmla="*/ 234259 w 468518"/>
              <a:gd name="connsiteY9" fmla="*/ 17341 h 468518"/>
              <a:gd name="connsiteX10" fmla="*/ 234259 w 468518"/>
              <a:gd name="connsiteY10" fmla="*/ 0 h 468518"/>
              <a:gd name="connsiteX11" fmla="*/ 468518 w 468518"/>
              <a:gd name="connsiteY11" fmla="*/ 234259 h 468518"/>
              <a:gd name="connsiteX12" fmla="*/ 234259 w 468518"/>
              <a:gd name="connsiteY12" fmla="*/ 468518 h 468518"/>
              <a:gd name="connsiteX13" fmla="*/ 0 w 468518"/>
              <a:gd name="connsiteY13" fmla="*/ 234259 h 468518"/>
              <a:gd name="connsiteX14" fmla="*/ 234259 w 468518"/>
              <a:gd name="connsiteY14" fmla="*/ 0 h 4685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8518" h="468518">
                <a:moveTo>
                  <a:pt x="234259" y="35545"/>
                </a:moveTo>
                <a:cubicBezTo>
                  <a:pt x="344006" y="35545"/>
                  <a:pt x="432973" y="124512"/>
                  <a:pt x="432973" y="234259"/>
                </a:cubicBezTo>
                <a:cubicBezTo>
                  <a:pt x="432973" y="344006"/>
                  <a:pt x="344006" y="432973"/>
                  <a:pt x="234259" y="432973"/>
                </a:cubicBezTo>
                <a:cubicBezTo>
                  <a:pt x="124512" y="432973"/>
                  <a:pt x="35545" y="344006"/>
                  <a:pt x="35545" y="234259"/>
                </a:cubicBezTo>
                <a:cubicBezTo>
                  <a:pt x="35545" y="124512"/>
                  <a:pt x="124512" y="35545"/>
                  <a:pt x="234259" y="35545"/>
                </a:cubicBezTo>
                <a:close/>
                <a:moveTo>
                  <a:pt x="234259" y="17341"/>
                </a:moveTo>
                <a:cubicBezTo>
                  <a:pt x="114458" y="17341"/>
                  <a:pt x="17341" y="114458"/>
                  <a:pt x="17341" y="234259"/>
                </a:cubicBezTo>
                <a:cubicBezTo>
                  <a:pt x="17341" y="354060"/>
                  <a:pt x="114458" y="451177"/>
                  <a:pt x="234259" y="451177"/>
                </a:cubicBezTo>
                <a:cubicBezTo>
                  <a:pt x="354060" y="451177"/>
                  <a:pt x="451177" y="354060"/>
                  <a:pt x="451177" y="234259"/>
                </a:cubicBezTo>
                <a:cubicBezTo>
                  <a:pt x="451177" y="114458"/>
                  <a:pt x="354060" y="17341"/>
                  <a:pt x="234259" y="17341"/>
                </a:cubicBezTo>
                <a:close/>
                <a:moveTo>
                  <a:pt x="234259" y="0"/>
                </a:moveTo>
                <a:cubicBezTo>
                  <a:pt x="363637" y="0"/>
                  <a:pt x="468518" y="104881"/>
                  <a:pt x="468518" y="234259"/>
                </a:cubicBezTo>
                <a:cubicBezTo>
                  <a:pt x="468518" y="363637"/>
                  <a:pt x="363637" y="468518"/>
                  <a:pt x="234259" y="468518"/>
                </a:cubicBezTo>
                <a:cubicBezTo>
                  <a:pt x="104881" y="468518"/>
                  <a:pt x="0" y="363637"/>
                  <a:pt x="0" y="234259"/>
                </a:cubicBezTo>
                <a:cubicBezTo>
                  <a:pt x="0" y="104881"/>
                  <a:pt x="104881" y="0"/>
                  <a:pt x="234259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</a:rPr>
              <a:t>4</a:t>
            </a:r>
            <a:endParaRPr lang="en-US" altLang="zh-CN">
              <a:solidFill>
                <a:schemeClr val="lt1">
                  <a:lumMod val="100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54" name="任意多边形 53"/>
          <p:cNvSpPr/>
          <p:nvPr>
            <p:custDataLst>
              <p:tags r:id="rId8"/>
            </p:custDataLst>
          </p:nvPr>
        </p:nvSpPr>
        <p:spPr>
          <a:xfrm>
            <a:off x="7916564" y="5409001"/>
            <a:ext cx="349219" cy="162679"/>
          </a:xfrm>
          <a:custGeom>
            <a:gdLst>
              <a:gd name="connsiteX0" fmla="*/ 277212 w 344998"/>
              <a:gd name="connsiteY0" fmla="*/ 0 h 160502"/>
              <a:gd name="connsiteX1" fmla="*/ 344998 w 344998"/>
              <a:gd name="connsiteY1" fmla="*/ 0 h 160502"/>
              <a:gd name="connsiteX2" fmla="*/ 264747 w 344998"/>
              <a:gd name="connsiteY2" fmla="*/ 160502 h 160502"/>
              <a:gd name="connsiteX3" fmla="*/ 256658 w 344998"/>
              <a:gd name="connsiteY3" fmla="*/ 155048 h 160502"/>
              <a:gd name="connsiteX4" fmla="*/ 204912 w 344998"/>
              <a:gd name="connsiteY4" fmla="*/ 144601 h 160502"/>
              <a:gd name="connsiteX5" fmla="*/ 0 w 344998"/>
              <a:gd name="connsiteY5" fmla="*/ 0 h 160502"/>
              <a:gd name="connsiteX6" fmla="*/ 67786 w 344998"/>
              <a:gd name="connsiteY6" fmla="*/ 0 h 160502"/>
              <a:gd name="connsiteX7" fmla="*/ 140086 w 344998"/>
              <a:gd name="connsiteY7" fmla="*/ 144601 h 160502"/>
              <a:gd name="connsiteX8" fmla="*/ 88340 w 344998"/>
              <a:gd name="connsiteY8" fmla="*/ 155048 h 160502"/>
              <a:gd name="connsiteX9" fmla="*/ 80251 w 344998"/>
              <a:gd name="connsiteY9" fmla="*/ 160501 h 16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4998" h="160502">
                <a:moveTo>
                  <a:pt x="277212" y="0"/>
                </a:moveTo>
                <a:lnTo>
                  <a:pt x="344998" y="0"/>
                </a:lnTo>
                <a:lnTo>
                  <a:pt x="264747" y="160502"/>
                </a:lnTo>
                <a:lnTo>
                  <a:pt x="256658" y="155048"/>
                </a:lnTo>
                <a:lnTo>
                  <a:pt x="204912" y="144601"/>
                </a:lnTo>
                <a:close/>
                <a:moveTo>
                  <a:pt x="0" y="0"/>
                </a:moveTo>
                <a:lnTo>
                  <a:pt x="67786" y="0"/>
                </a:lnTo>
                <a:lnTo>
                  <a:pt x="140086" y="144601"/>
                </a:lnTo>
                <a:lnTo>
                  <a:pt x="88340" y="155048"/>
                </a:lnTo>
                <a:lnTo>
                  <a:pt x="80251" y="1605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55" name="任意多边形 54"/>
          <p:cNvSpPr/>
          <p:nvPr>
            <p:custDataLst>
              <p:tags r:id="rId9"/>
            </p:custDataLst>
          </p:nvPr>
        </p:nvSpPr>
        <p:spPr>
          <a:xfrm>
            <a:off x="7872460" y="5548544"/>
            <a:ext cx="438150" cy="438150"/>
          </a:xfrm>
          <a:custGeom>
            <a:gdLst>
              <a:gd name="connsiteX0" fmla="*/ 234259 w 468518"/>
              <a:gd name="connsiteY0" fmla="*/ 35545 h 468518"/>
              <a:gd name="connsiteX1" fmla="*/ 432973 w 468518"/>
              <a:gd name="connsiteY1" fmla="*/ 234259 h 468518"/>
              <a:gd name="connsiteX2" fmla="*/ 234259 w 468518"/>
              <a:gd name="connsiteY2" fmla="*/ 432973 h 468518"/>
              <a:gd name="connsiteX3" fmla="*/ 35545 w 468518"/>
              <a:gd name="connsiteY3" fmla="*/ 234259 h 468518"/>
              <a:gd name="connsiteX4" fmla="*/ 234259 w 468518"/>
              <a:gd name="connsiteY4" fmla="*/ 35545 h 468518"/>
              <a:gd name="connsiteX5" fmla="*/ 234259 w 468518"/>
              <a:gd name="connsiteY5" fmla="*/ 17341 h 468518"/>
              <a:gd name="connsiteX6" fmla="*/ 17341 w 468518"/>
              <a:gd name="connsiteY6" fmla="*/ 234259 h 468518"/>
              <a:gd name="connsiteX7" fmla="*/ 234259 w 468518"/>
              <a:gd name="connsiteY7" fmla="*/ 451177 h 468518"/>
              <a:gd name="connsiteX8" fmla="*/ 451177 w 468518"/>
              <a:gd name="connsiteY8" fmla="*/ 234259 h 468518"/>
              <a:gd name="connsiteX9" fmla="*/ 234259 w 468518"/>
              <a:gd name="connsiteY9" fmla="*/ 17341 h 468518"/>
              <a:gd name="connsiteX10" fmla="*/ 234259 w 468518"/>
              <a:gd name="connsiteY10" fmla="*/ 0 h 468518"/>
              <a:gd name="connsiteX11" fmla="*/ 468518 w 468518"/>
              <a:gd name="connsiteY11" fmla="*/ 234259 h 468518"/>
              <a:gd name="connsiteX12" fmla="*/ 234259 w 468518"/>
              <a:gd name="connsiteY12" fmla="*/ 468518 h 468518"/>
              <a:gd name="connsiteX13" fmla="*/ 0 w 468518"/>
              <a:gd name="connsiteY13" fmla="*/ 234259 h 468518"/>
              <a:gd name="connsiteX14" fmla="*/ 234259 w 468518"/>
              <a:gd name="connsiteY14" fmla="*/ 0 h 4685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8518" h="468518">
                <a:moveTo>
                  <a:pt x="234259" y="35545"/>
                </a:moveTo>
                <a:cubicBezTo>
                  <a:pt x="344006" y="35545"/>
                  <a:pt x="432973" y="124512"/>
                  <a:pt x="432973" y="234259"/>
                </a:cubicBezTo>
                <a:cubicBezTo>
                  <a:pt x="432973" y="344006"/>
                  <a:pt x="344006" y="432973"/>
                  <a:pt x="234259" y="432973"/>
                </a:cubicBezTo>
                <a:cubicBezTo>
                  <a:pt x="124512" y="432973"/>
                  <a:pt x="35545" y="344006"/>
                  <a:pt x="35545" y="234259"/>
                </a:cubicBezTo>
                <a:cubicBezTo>
                  <a:pt x="35545" y="124512"/>
                  <a:pt x="124512" y="35545"/>
                  <a:pt x="234259" y="35545"/>
                </a:cubicBezTo>
                <a:close/>
                <a:moveTo>
                  <a:pt x="234259" y="17341"/>
                </a:moveTo>
                <a:cubicBezTo>
                  <a:pt x="114458" y="17341"/>
                  <a:pt x="17341" y="114458"/>
                  <a:pt x="17341" y="234259"/>
                </a:cubicBezTo>
                <a:cubicBezTo>
                  <a:pt x="17341" y="354060"/>
                  <a:pt x="114458" y="451177"/>
                  <a:pt x="234259" y="451177"/>
                </a:cubicBezTo>
                <a:cubicBezTo>
                  <a:pt x="354060" y="451177"/>
                  <a:pt x="451177" y="354060"/>
                  <a:pt x="451177" y="234259"/>
                </a:cubicBezTo>
                <a:cubicBezTo>
                  <a:pt x="451177" y="114458"/>
                  <a:pt x="354060" y="17341"/>
                  <a:pt x="234259" y="17341"/>
                </a:cubicBezTo>
                <a:close/>
                <a:moveTo>
                  <a:pt x="234259" y="0"/>
                </a:moveTo>
                <a:cubicBezTo>
                  <a:pt x="363637" y="0"/>
                  <a:pt x="468518" y="104881"/>
                  <a:pt x="468518" y="234259"/>
                </a:cubicBezTo>
                <a:cubicBezTo>
                  <a:pt x="468518" y="363637"/>
                  <a:pt x="363637" y="468518"/>
                  <a:pt x="234259" y="468518"/>
                </a:cubicBezTo>
                <a:cubicBezTo>
                  <a:pt x="104881" y="468518"/>
                  <a:pt x="0" y="363637"/>
                  <a:pt x="0" y="234259"/>
                </a:cubicBezTo>
                <a:cubicBezTo>
                  <a:pt x="0" y="104881"/>
                  <a:pt x="104881" y="0"/>
                  <a:pt x="234259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</a:rPr>
              <a:t>5</a:t>
            </a:r>
            <a:endParaRPr lang="en-US" altLang="zh-CN">
              <a:solidFill>
                <a:schemeClr val="lt1">
                  <a:lumMod val="100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58" name="任意多边形 57"/>
          <p:cNvSpPr/>
          <p:nvPr>
            <p:custDataLst>
              <p:tags r:id="rId10"/>
            </p:custDataLst>
          </p:nvPr>
        </p:nvSpPr>
        <p:spPr>
          <a:xfrm>
            <a:off x="9912099" y="3145949"/>
            <a:ext cx="349219" cy="162679"/>
          </a:xfrm>
          <a:custGeom>
            <a:gdLst>
              <a:gd name="connsiteX0" fmla="*/ 277212 w 344998"/>
              <a:gd name="connsiteY0" fmla="*/ 0 h 160502"/>
              <a:gd name="connsiteX1" fmla="*/ 344998 w 344998"/>
              <a:gd name="connsiteY1" fmla="*/ 0 h 160502"/>
              <a:gd name="connsiteX2" fmla="*/ 264747 w 344998"/>
              <a:gd name="connsiteY2" fmla="*/ 160502 h 160502"/>
              <a:gd name="connsiteX3" fmla="*/ 256658 w 344998"/>
              <a:gd name="connsiteY3" fmla="*/ 155048 h 160502"/>
              <a:gd name="connsiteX4" fmla="*/ 204912 w 344998"/>
              <a:gd name="connsiteY4" fmla="*/ 144601 h 160502"/>
              <a:gd name="connsiteX5" fmla="*/ 0 w 344998"/>
              <a:gd name="connsiteY5" fmla="*/ 0 h 160502"/>
              <a:gd name="connsiteX6" fmla="*/ 67786 w 344998"/>
              <a:gd name="connsiteY6" fmla="*/ 0 h 160502"/>
              <a:gd name="connsiteX7" fmla="*/ 140086 w 344998"/>
              <a:gd name="connsiteY7" fmla="*/ 144601 h 160502"/>
              <a:gd name="connsiteX8" fmla="*/ 88340 w 344998"/>
              <a:gd name="connsiteY8" fmla="*/ 155048 h 160502"/>
              <a:gd name="connsiteX9" fmla="*/ 80251 w 344998"/>
              <a:gd name="connsiteY9" fmla="*/ 160501 h 16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4998" h="160502">
                <a:moveTo>
                  <a:pt x="277212" y="0"/>
                </a:moveTo>
                <a:lnTo>
                  <a:pt x="344998" y="0"/>
                </a:lnTo>
                <a:lnTo>
                  <a:pt x="264747" y="160502"/>
                </a:lnTo>
                <a:lnTo>
                  <a:pt x="256658" y="155048"/>
                </a:lnTo>
                <a:lnTo>
                  <a:pt x="204912" y="144601"/>
                </a:lnTo>
                <a:close/>
                <a:moveTo>
                  <a:pt x="0" y="0"/>
                </a:moveTo>
                <a:lnTo>
                  <a:pt x="67786" y="0"/>
                </a:lnTo>
                <a:lnTo>
                  <a:pt x="140086" y="144601"/>
                </a:lnTo>
                <a:lnTo>
                  <a:pt x="88340" y="155048"/>
                </a:lnTo>
                <a:lnTo>
                  <a:pt x="80251" y="1605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59" name="任意多边形 58"/>
          <p:cNvSpPr/>
          <p:nvPr>
            <p:custDataLst>
              <p:tags r:id="rId11"/>
            </p:custDataLst>
          </p:nvPr>
        </p:nvSpPr>
        <p:spPr>
          <a:xfrm>
            <a:off x="9867994" y="3285492"/>
            <a:ext cx="438150" cy="438150"/>
          </a:xfrm>
          <a:custGeom>
            <a:gdLst>
              <a:gd name="connsiteX0" fmla="*/ 234259 w 468518"/>
              <a:gd name="connsiteY0" fmla="*/ 35545 h 468518"/>
              <a:gd name="connsiteX1" fmla="*/ 432973 w 468518"/>
              <a:gd name="connsiteY1" fmla="*/ 234259 h 468518"/>
              <a:gd name="connsiteX2" fmla="*/ 234259 w 468518"/>
              <a:gd name="connsiteY2" fmla="*/ 432973 h 468518"/>
              <a:gd name="connsiteX3" fmla="*/ 35545 w 468518"/>
              <a:gd name="connsiteY3" fmla="*/ 234259 h 468518"/>
              <a:gd name="connsiteX4" fmla="*/ 234259 w 468518"/>
              <a:gd name="connsiteY4" fmla="*/ 35545 h 468518"/>
              <a:gd name="connsiteX5" fmla="*/ 234259 w 468518"/>
              <a:gd name="connsiteY5" fmla="*/ 17341 h 468518"/>
              <a:gd name="connsiteX6" fmla="*/ 17341 w 468518"/>
              <a:gd name="connsiteY6" fmla="*/ 234259 h 468518"/>
              <a:gd name="connsiteX7" fmla="*/ 234259 w 468518"/>
              <a:gd name="connsiteY7" fmla="*/ 451177 h 468518"/>
              <a:gd name="connsiteX8" fmla="*/ 451177 w 468518"/>
              <a:gd name="connsiteY8" fmla="*/ 234259 h 468518"/>
              <a:gd name="connsiteX9" fmla="*/ 234259 w 468518"/>
              <a:gd name="connsiteY9" fmla="*/ 17341 h 468518"/>
              <a:gd name="connsiteX10" fmla="*/ 234259 w 468518"/>
              <a:gd name="connsiteY10" fmla="*/ 0 h 468518"/>
              <a:gd name="connsiteX11" fmla="*/ 468518 w 468518"/>
              <a:gd name="connsiteY11" fmla="*/ 234259 h 468518"/>
              <a:gd name="connsiteX12" fmla="*/ 234259 w 468518"/>
              <a:gd name="connsiteY12" fmla="*/ 468518 h 468518"/>
              <a:gd name="connsiteX13" fmla="*/ 0 w 468518"/>
              <a:gd name="connsiteY13" fmla="*/ 234259 h 468518"/>
              <a:gd name="connsiteX14" fmla="*/ 234259 w 468518"/>
              <a:gd name="connsiteY14" fmla="*/ 0 h 4685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8518" h="468518">
                <a:moveTo>
                  <a:pt x="234259" y="35545"/>
                </a:moveTo>
                <a:cubicBezTo>
                  <a:pt x="344006" y="35545"/>
                  <a:pt x="432973" y="124512"/>
                  <a:pt x="432973" y="234259"/>
                </a:cubicBezTo>
                <a:cubicBezTo>
                  <a:pt x="432973" y="344006"/>
                  <a:pt x="344006" y="432973"/>
                  <a:pt x="234259" y="432973"/>
                </a:cubicBezTo>
                <a:cubicBezTo>
                  <a:pt x="124512" y="432973"/>
                  <a:pt x="35545" y="344006"/>
                  <a:pt x="35545" y="234259"/>
                </a:cubicBezTo>
                <a:cubicBezTo>
                  <a:pt x="35545" y="124512"/>
                  <a:pt x="124512" y="35545"/>
                  <a:pt x="234259" y="35545"/>
                </a:cubicBezTo>
                <a:close/>
                <a:moveTo>
                  <a:pt x="234259" y="17341"/>
                </a:moveTo>
                <a:cubicBezTo>
                  <a:pt x="114458" y="17341"/>
                  <a:pt x="17341" y="114458"/>
                  <a:pt x="17341" y="234259"/>
                </a:cubicBezTo>
                <a:cubicBezTo>
                  <a:pt x="17341" y="354060"/>
                  <a:pt x="114458" y="451177"/>
                  <a:pt x="234259" y="451177"/>
                </a:cubicBezTo>
                <a:cubicBezTo>
                  <a:pt x="354060" y="451177"/>
                  <a:pt x="451177" y="354060"/>
                  <a:pt x="451177" y="234259"/>
                </a:cubicBezTo>
                <a:cubicBezTo>
                  <a:pt x="451177" y="114458"/>
                  <a:pt x="354060" y="17341"/>
                  <a:pt x="234259" y="17341"/>
                </a:cubicBezTo>
                <a:close/>
                <a:moveTo>
                  <a:pt x="234259" y="0"/>
                </a:moveTo>
                <a:cubicBezTo>
                  <a:pt x="363637" y="0"/>
                  <a:pt x="468518" y="104881"/>
                  <a:pt x="468518" y="234259"/>
                </a:cubicBezTo>
                <a:cubicBezTo>
                  <a:pt x="468518" y="363637"/>
                  <a:pt x="363637" y="468518"/>
                  <a:pt x="234259" y="468518"/>
                </a:cubicBezTo>
                <a:cubicBezTo>
                  <a:pt x="104881" y="468518"/>
                  <a:pt x="0" y="363637"/>
                  <a:pt x="0" y="234259"/>
                </a:cubicBezTo>
                <a:cubicBezTo>
                  <a:pt x="0" y="104881"/>
                  <a:pt x="104881" y="0"/>
                  <a:pt x="234259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</a:rPr>
              <a:t>3</a:t>
            </a:r>
            <a:endParaRPr lang="en-US" altLang="zh-CN">
              <a:solidFill>
                <a:schemeClr val="lt1">
                  <a:lumMod val="100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4" name="圆角矩形 3"/>
          <p:cNvSpPr/>
          <p:nvPr>
            <p:custDataLst>
              <p:tags r:id="rId12"/>
            </p:custDataLst>
          </p:nvPr>
        </p:nvSpPr>
        <p:spPr>
          <a:xfrm>
            <a:off x="4819147" y="1555306"/>
            <a:ext cx="2554429" cy="1590644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实验室检查：肝功能指标、凝血功能、病毒学检查等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13"/>
            </p:custDataLst>
          </p:nvPr>
        </p:nvSpPr>
        <p:spPr>
          <a:xfrm>
            <a:off x="838200" y="1555306"/>
            <a:ext cx="2554429" cy="1590644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临床表现：黄疸、腹水、肝性脑病、凝血功能障碍等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14"/>
            </p:custDataLst>
          </p:nvPr>
        </p:nvSpPr>
        <p:spPr>
          <a:xfrm>
            <a:off x="8800094" y="1555306"/>
            <a:ext cx="2554429" cy="1590644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影像学检查：超声、CT、MRI等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15"/>
            </p:custDataLst>
          </p:nvPr>
        </p:nvSpPr>
        <p:spPr>
          <a:xfrm>
            <a:off x="2823612" y="3824865"/>
            <a:ext cx="2554429" cy="1590644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病理学检查：肝活检、组织病理学检查等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6"/>
            </p:custDataLst>
          </p:nvPr>
        </p:nvSpPr>
        <p:spPr>
          <a:xfrm>
            <a:off x="6813959" y="3824865"/>
            <a:ext cx="2554429" cy="1590644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诊断方法：综合临床表现、实验室检查、影像学检查和病理学检查进行诊断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病例基本信息</a:t>
            </a:r>
            <a:endParaRPr lang="zh-CN" altLang="en-US"/>
          </a:p>
        </p:txBody>
      </p:sp>
      <p:cxnSp>
        <p:nvCxnSpPr>
          <p:cNvPr id="184" name="直接箭头连接符 183"/>
          <p:cNvCxnSpPr/>
          <p:nvPr>
            <p:custDataLst>
              <p:tags r:id="rId2"/>
            </p:custDataLst>
          </p:nvPr>
        </p:nvCxnSpPr>
        <p:spPr>
          <a:xfrm>
            <a:off x="838200" y="3707950"/>
            <a:ext cx="10516209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3"/>
            </p:custDataLst>
          </p:nvPr>
        </p:nvCxnSpPr>
        <p:spPr>
          <a:xfrm flipV="1">
            <a:off x="4662608" y="3703077"/>
            <a:ext cx="3655" cy="107458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正文"/>
          <p:cNvSpPr txBox="1"/>
          <p:nvPr>
            <p:custDataLst>
              <p:tags r:id="rId4"/>
            </p:custDataLst>
          </p:nvPr>
        </p:nvSpPr>
        <p:spPr>
          <a:xfrm>
            <a:off x="3776257" y="4998185"/>
            <a:ext cx="1776358" cy="44652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7" name="直接连接符 6"/>
          <p:cNvCxnSpPr/>
          <p:nvPr>
            <p:custDataLst>
              <p:tags r:id="rId5"/>
            </p:custDataLst>
          </p:nvPr>
        </p:nvCxnSpPr>
        <p:spPr>
          <a:xfrm flipH="1">
            <a:off x="7509289" y="3748765"/>
            <a:ext cx="0" cy="53729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正文"/>
          <p:cNvSpPr txBox="1"/>
          <p:nvPr>
            <p:custDataLst>
              <p:tags r:id="rId6"/>
            </p:custDataLst>
          </p:nvPr>
        </p:nvSpPr>
        <p:spPr>
          <a:xfrm>
            <a:off x="6621110" y="4508408"/>
            <a:ext cx="1776358" cy="44652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手术时间：2022年5月10日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4" name="直接连接符 83"/>
          <p:cNvCxnSpPr/>
          <p:nvPr>
            <p:custDataLst>
              <p:tags r:id="rId7"/>
            </p:custDataLst>
          </p:nvPr>
        </p:nvCxnSpPr>
        <p:spPr>
          <a:xfrm flipH="1" flipV="1">
            <a:off x="10354142" y="3703077"/>
            <a:ext cx="609" cy="129267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正文"/>
          <p:cNvSpPr txBox="1"/>
          <p:nvPr>
            <p:custDataLst>
              <p:tags r:id="rId8"/>
            </p:custDataLst>
          </p:nvPr>
        </p:nvSpPr>
        <p:spPr>
          <a:xfrm>
            <a:off x="9465963" y="5230282"/>
            <a:ext cx="1776358" cy="44652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术后恢复情况：肝功能不全，黄疸、腹水等症状明显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9"/>
            </p:custDataLst>
          </p:nvPr>
        </p:nvSpPr>
        <p:spPr>
          <a:xfrm>
            <a:off x="931404" y="4108788"/>
            <a:ext cx="1776358" cy="44652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患者姓名：张三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 flipH="1">
            <a:off x="3242619" y="2753371"/>
            <a:ext cx="0" cy="89670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1"/>
            </p:custDataLst>
          </p:nvPr>
        </p:nvSpPr>
        <p:spPr>
          <a:xfrm>
            <a:off x="2229558" y="2243491"/>
            <a:ext cx="2024902" cy="4428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年龄：50岁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97" name="直接连接符 96"/>
          <p:cNvCxnSpPr/>
          <p:nvPr>
            <p:custDataLst>
              <p:tags r:id="rId12"/>
            </p:custDataLst>
          </p:nvPr>
        </p:nvCxnSpPr>
        <p:spPr>
          <a:xfrm flipV="1">
            <a:off x="8929888" y="2366544"/>
            <a:ext cx="3655" cy="127805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正文"/>
          <p:cNvSpPr txBox="1"/>
          <p:nvPr>
            <p:custDataLst>
              <p:tags r:id="rId13"/>
            </p:custDataLst>
          </p:nvPr>
        </p:nvSpPr>
        <p:spPr>
          <a:xfrm>
            <a:off x="7919264" y="1865801"/>
            <a:ext cx="2024902" cy="4428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手术方式：肝移植手术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5" name="直接连接符 4"/>
          <p:cNvCxnSpPr/>
          <p:nvPr>
            <p:custDataLst>
              <p:tags r:id="rId14"/>
            </p:custDataLst>
          </p:nvPr>
        </p:nvCxnSpPr>
        <p:spPr>
          <a:xfrm flipH="1">
            <a:off x="6085035" y="3391788"/>
            <a:ext cx="3655" cy="256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正文"/>
          <p:cNvSpPr txBox="1"/>
          <p:nvPr>
            <p:custDataLst>
              <p:tags r:id="rId15"/>
            </p:custDataLst>
          </p:nvPr>
        </p:nvSpPr>
        <p:spPr>
          <a:xfrm>
            <a:off x="5074411" y="2885562"/>
            <a:ext cx="2024902" cy="4428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病史：乙型肝炎病史10年，肝硬化病史5年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16"/>
            </p:custDataLst>
          </p:nvPr>
        </p:nvSpPr>
        <p:spPr>
          <a:xfrm>
            <a:off x="4600472" y="3643987"/>
            <a:ext cx="127927" cy="1279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17"/>
            </p:custDataLst>
          </p:nvPr>
        </p:nvSpPr>
        <p:spPr>
          <a:xfrm>
            <a:off x="7445325" y="3643987"/>
            <a:ext cx="127927" cy="1279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18"/>
            </p:custDataLst>
          </p:nvPr>
        </p:nvSpPr>
        <p:spPr>
          <a:xfrm>
            <a:off x="10290178" y="3643987"/>
            <a:ext cx="127927" cy="1279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19"/>
            </p:custDataLst>
          </p:nvPr>
        </p:nvSpPr>
        <p:spPr>
          <a:xfrm>
            <a:off x="1755619" y="3643987"/>
            <a:ext cx="127927" cy="1279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cxnSp>
        <p:nvCxnSpPr>
          <p:cNvPr id="92" name="直接连接符 91"/>
          <p:cNvCxnSpPr/>
          <p:nvPr>
            <p:custDataLst>
              <p:tags r:id="rId20"/>
            </p:custDataLst>
          </p:nvPr>
        </p:nvCxnSpPr>
        <p:spPr>
          <a:xfrm flipV="1">
            <a:off x="1819583" y="3723180"/>
            <a:ext cx="609" cy="1766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椭圆 18"/>
          <p:cNvSpPr/>
          <p:nvPr>
            <p:custDataLst>
              <p:tags r:id="rId21"/>
            </p:custDataLst>
          </p:nvPr>
        </p:nvSpPr>
        <p:spPr>
          <a:xfrm>
            <a:off x="3178655" y="3643987"/>
            <a:ext cx="127927" cy="1279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2"/>
            </p:custDataLst>
          </p:nvPr>
        </p:nvSpPr>
        <p:spPr>
          <a:xfrm>
            <a:off x="8867752" y="3643987"/>
            <a:ext cx="127927" cy="1279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3"/>
            </p:custDataLst>
          </p:nvPr>
        </p:nvSpPr>
        <p:spPr>
          <a:xfrm>
            <a:off x="6022899" y="3643987"/>
            <a:ext cx="127927" cy="1279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2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病例临床表现和诊断过程</a:t>
            </a:r>
            <a:endParaRPr lang="zh-CN" altLang="en-US"/>
          </a:p>
        </p:txBody>
      </p:sp>
      <p:sp>
        <p:nvSpPr>
          <p:cNvPr id="11" name="任意多边形: 形状 10"/>
          <p:cNvSpPr/>
          <p:nvPr>
            <p:custDataLst>
              <p:tags r:id="rId2"/>
            </p:custDataLst>
          </p:nvPr>
        </p:nvSpPr>
        <p:spPr>
          <a:xfrm>
            <a:off x="1167030" y="1364400"/>
            <a:ext cx="3155226" cy="2282816"/>
          </a:xfrm>
          <a:custGeom>
            <a:gdLst>
              <a:gd name="connsiteX0" fmla="*/ 24325 w 2088896"/>
              <a:gd name="connsiteY0" fmla="*/ 0 h 2739828"/>
              <a:gd name="connsiteX1" fmla="*/ 1946715 w 2088896"/>
              <a:gd name="connsiteY1" fmla="*/ 0 h 2739828"/>
              <a:gd name="connsiteX2" fmla="*/ 2088896 w 2088896"/>
              <a:gd name="connsiteY2" fmla="*/ 142181 h 2739828"/>
              <a:gd name="connsiteX3" fmla="*/ 2088896 w 2088896"/>
              <a:gd name="connsiteY3" fmla="*/ 2597647 h 2739828"/>
              <a:gd name="connsiteX4" fmla="*/ 1946715 w 2088896"/>
              <a:gd name="connsiteY4" fmla="*/ 2739828 h 2739828"/>
              <a:gd name="connsiteX5" fmla="*/ 24325 w 2088896"/>
              <a:gd name="connsiteY5" fmla="*/ 2739828 h 2739828"/>
              <a:gd name="connsiteX6" fmla="*/ 0 w 2088896"/>
              <a:gd name="connsiteY6" fmla="*/ 2734917 h 2739828"/>
              <a:gd name="connsiteX7" fmla="*/ 0 w 2088896"/>
              <a:gd name="connsiteY7" fmla="*/ 4911 h 27398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88895" h="2739828">
                <a:moveTo>
                  <a:pt x="24325" y="0"/>
                </a:moveTo>
                <a:lnTo>
                  <a:pt x="1946715" y="0"/>
                </a:lnTo>
                <a:cubicBezTo>
                  <a:pt x="2025239" y="0"/>
                  <a:pt x="2088896" y="63657"/>
                  <a:pt x="2088896" y="142181"/>
                </a:cubicBezTo>
                <a:lnTo>
                  <a:pt x="2088896" y="2597647"/>
                </a:lnTo>
                <a:cubicBezTo>
                  <a:pt x="2088896" y="2676171"/>
                  <a:pt x="2025239" y="2739828"/>
                  <a:pt x="1946715" y="2739828"/>
                </a:cubicBezTo>
                <a:lnTo>
                  <a:pt x="24325" y="2739828"/>
                </a:lnTo>
                <a:lnTo>
                  <a:pt x="0" y="2734917"/>
                </a:lnTo>
                <a:lnTo>
                  <a:pt x="0" y="4911"/>
                </a:lnTo>
                <a:close/>
              </a:path>
            </a:pathLst>
          </a:custGeom>
          <a:solidFill>
            <a:schemeClr val="bg2"/>
          </a:solidFill>
          <a:ln w="15875">
            <a:solidFill>
              <a:schemeClr val="tx1">
                <a:alpha val="2000"/>
              </a:schemeClr>
            </a:solidFill>
          </a:ln>
          <a:effectLst>
            <a:outerShdw blurRad="177800" dist="25400" dir="2700000" sx="102000" sy="102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文本框 10"/>
          <p:cNvSpPr txBox="1"/>
          <p:nvPr>
            <p:custDataLst>
              <p:tags r:id="rId3"/>
            </p:custDataLst>
          </p:nvPr>
        </p:nvSpPr>
        <p:spPr>
          <a:xfrm>
            <a:off x="1359765" y="2407626"/>
            <a:ext cx="2754065" cy="1110182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患者基本信息：年龄、性别、病史等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9" name="文本框 58"/>
          <p:cNvSpPr txBox="1"/>
          <p:nvPr>
            <p:custDataLst>
              <p:tags r:id="rId4"/>
            </p:custDataLst>
          </p:nvPr>
        </p:nvSpPr>
        <p:spPr>
          <a:xfrm>
            <a:off x="1359765" y="1625692"/>
            <a:ext cx="1004421" cy="74118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800" b="1" spc="300">
                <a:solidFill>
                  <a:schemeClr val="accent1"/>
                </a:solidFill>
                <a:latin typeface="+mn-ea"/>
              </a:rPr>
              <a:t>01</a:t>
            </a:r>
            <a:endParaRPr lang="en-US" altLang="zh-CN" sz="4800" b="1" spc="300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2" name="矩形 11"/>
          <p:cNvSpPr/>
          <p:nvPr>
            <p:custDataLst>
              <p:tags r:id="rId5"/>
            </p:custDataLst>
          </p:nvPr>
        </p:nvSpPr>
        <p:spPr>
          <a:xfrm>
            <a:off x="1047379" y="1364400"/>
            <a:ext cx="120298" cy="22828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5" name="任意多边形: 形状 14"/>
          <p:cNvSpPr/>
          <p:nvPr>
            <p:custDataLst>
              <p:tags r:id="rId6"/>
            </p:custDataLst>
          </p:nvPr>
        </p:nvSpPr>
        <p:spPr>
          <a:xfrm>
            <a:off x="4634965" y="1364400"/>
            <a:ext cx="3155226" cy="2282816"/>
          </a:xfrm>
          <a:custGeom>
            <a:gdLst>
              <a:gd name="connsiteX0" fmla="*/ 24325 w 2088896"/>
              <a:gd name="connsiteY0" fmla="*/ 0 h 2739828"/>
              <a:gd name="connsiteX1" fmla="*/ 1946715 w 2088896"/>
              <a:gd name="connsiteY1" fmla="*/ 0 h 2739828"/>
              <a:gd name="connsiteX2" fmla="*/ 2088896 w 2088896"/>
              <a:gd name="connsiteY2" fmla="*/ 142181 h 2739828"/>
              <a:gd name="connsiteX3" fmla="*/ 2088896 w 2088896"/>
              <a:gd name="connsiteY3" fmla="*/ 2597647 h 2739828"/>
              <a:gd name="connsiteX4" fmla="*/ 1946715 w 2088896"/>
              <a:gd name="connsiteY4" fmla="*/ 2739828 h 2739828"/>
              <a:gd name="connsiteX5" fmla="*/ 24325 w 2088896"/>
              <a:gd name="connsiteY5" fmla="*/ 2739828 h 2739828"/>
              <a:gd name="connsiteX6" fmla="*/ 0 w 2088896"/>
              <a:gd name="connsiteY6" fmla="*/ 2734917 h 2739828"/>
              <a:gd name="connsiteX7" fmla="*/ 0 w 2088896"/>
              <a:gd name="connsiteY7" fmla="*/ 4911 h 27398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88895" h="2739828">
                <a:moveTo>
                  <a:pt x="24325" y="0"/>
                </a:moveTo>
                <a:lnTo>
                  <a:pt x="1946715" y="0"/>
                </a:lnTo>
                <a:cubicBezTo>
                  <a:pt x="2025239" y="0"/>
                  <a:pt x="2088896" y="63657"/>
                  <a:pt x="2088896" y="142181"/>
                </a:cubicBezTo>
                <a:lnTo>
                  <a:pt x="2088896" y="2597647"/>
                </a:lnTo>
                <a:cubicBezTo>
                  <a:pt x="2088896" y="2676171"/>
                  <a:pt x="2025239" y="2739828"/>
                  <a:pt x="1946715" y="2739828"/>
                </a:cubicBezTo>
                <a:lnTo>
                  <a:pt x="24325" y="2739828"/>
                </a:lnTo>
                <a:lnTo>
                  <a:pt x="0" y="2734917"/>
                </a:lnTo>
                <a:lnTo>
                  <a:pt x="0" y="4911"/>
                </a:lnTo>
                <a:close/>
              </a:path>
            </a:pathLst>
          </a:custGeom>
          <a:solidFill>
            <a:schemeClr val="bg2"/>
          </a:solidFill>
          <a:ln w="15875">
            <a:solidFill>
              <a:schemeClr val="tx1">
                <a:alpha val="2000"/>
              </a:schemeClr>
            </a:solidFill>
          </a:ln>
          <a:effectLst>
            <a:outerShdw blurRad="177800" dist="25400" dir="2700000" sx="102000" sy="102000" algn="tl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文本框 10"/>
          <p:cNvSpPr txBox="1"/>
          <p:nvPr>
            <p:custDataLst>
              <p:tags r:id="rId7"/>
            </p:custDataLst>
          </p:nvPr>
        </p:nvSpPr>
        <p:spPr>
          <a:xfrm>
            <a:off x="4827700" y="2407626"/>
            <a:ext cx="2754065" cy="1110182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临床表现：黄疸、腹水、肝性脑病等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文本框 58"/>
          <p:cNvSpPr txBox="1"/>
          <p:nvPr>
            <p:custDataLst>
              <p:tags r:id="rId8"/>
            </p:custDataLst>
          </p:nvPr>
        </p:nvSpPr>
        <p:spPr>
          <a:xfrm>
            <a:off x="4827700" y="1625692"/>
            <a:ext cx="1004421" cy="74118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800" b="1" spc="300">
                <a:solidFill>
                  <a:schemeClr val="accent2"/>
                </a:solidFill>
                <a:latin typeface="+mn-ea"/>
              </a:rPr>
              <a:t>02</a:t>
            </a:r>
            <a:endParaRPr lang="en-US" altLang="zh-CN" sz="4800" b="1" spc="300">
              <a:solidFill>
                <a:schemeClr val="accent2"/>
              </a:solidFill>
              <a:latin typeface="+mn-ea"/>
            </a:endParaRPr>
          </a:p>
        </p:txBody>
      </p:sp>
      <p:sp>
        <p:nvSpPr>
          <p:cNvPr id="19" name="矩形 18"/>
          <p:cNvSpPr/>
          <p:nvPr>
            <p:custDataLst>
              <p:tags r:id="rId9"/>
            </p:custDataLst>
          </p:nvPr>
        </p:nvSpPr>
        <p:spPr>
          <a:xfrm>
            <a:off x="4514668" y="1364400"/>
            <a:ext cx="120298" cy="228281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任意多边形: 形状 20"/>
          <p:cNvSpPr/>
          <p:nvPr>
            <p:custDataLst>
              <p:tags r:id="rId10"/>
            </p:custDataLst>
          </p:nvPr>
        </p:nvSpPr>
        <p:spPr>
          <a:xfrm>
            <a:off x="7989718" y="1364400"/>
            <a:ext cx="3155226" cy="2282816"/>
          </a:xfrm>
          <a:custGeom>
            <a:gdLst>
              <a:gd name="connsiteX0" fmla="*/ 24325 w 2088896"/>
              <a:gd name="connsiteY0" fmla="*/ 0 h 2739828"/>
              <a:gd name="connsiteX1" fmla="*/ 1946715 w 2088896"/>
              <a:gd name="connsiteY1" fmla="*/ 0 h 2739828"/>
              <a:gd name="connsiteX2" fmla="*/ 2088896 w 2088896"/>
              <a:gd name="connsiteY2" fmla="*/ 142181 h 2739828"/>
              <a:gd name="connsiteX3" fmla="*/ 2088896 w 2088896"/>
              <a:gd name="connsiteY3" fmla="*/ 2597647 h 2739828"/>
              <a:gd name="connsiteX4" fmla="*/ 1946715 w 2088896"/>
              <a:gd name="connsiteY4" fmla="*/ 2739828 h 2739828"/>
              <a:gd name="connsiteX5" fmla="*/ 24325 w 2088896"/>
              <a:gd name="connsiteY5" fmla="*/ 2739828 h 2739828"/>
              <a:gd name="connsiteX6" fmla="*/ 0 w 2088896"/>
              <a:gd name="connsiteY6" fmla="*/ 2734917 h 2739828"/>
              <a:gd name="connsiteX7" fmla="*/ 0 w 2088896"/>
              <a:gd name="connsiteY7" fmla="*/ 4911 h 27398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88895" h="2739828">
                <a:moveTo>
                  <a:pt x="24325" y="0"/>
                </a:moveTo>
                <a:lnTo>
                  <a:pt x="1946715" y="0"/>
                </a:lnTo>
                <a:cubicBezTo>
                  <a:pt x="2025239" y="0"/>
                  <a:pt x="2088896" y="63657"/>
                  <a:pt x="2088896" y="142181"/>
                </a:cubicBezTo>
                <a:lnTo>
                  <a:pt x="2088896" y="2597647"/>
                </a:lnTo>
                <a:cubicBezTo>
                  <a:pt x="2088896" y="2676171"/>
                  <a:pt x="2025239" y="2739828"/>
                  <a:pt x="1946715" y="2739828"/>
                </a:cubicBezTo>
                <a:lnTo>
                  <a:pt x="24325" y="2739828"/>
                </a:lnTo>
                <a:lnTo>
                  <a:pt x="0" y="2734917"/>
                </a:lnTo>
                <a:lnTo>
                  <a:pt x="0" y="4911"/>
                </a:lnTo>
                <a:close/>
              </a:path>
            </a:pathLst>
          </a:custGeom>
          <a:solidFill>
            <a:schemeClr val="bg2"/>
          </a:solidFill>
          <a:ln w="15875">
            <a:solidFill>
              <a:schemeClr val="tx1">
                <a:alpha val="2000"/>
              </a:schemeClr>
            </a:solidFill>
          </a:ln>
          <a:effectLst>
            <a:outerShdw blurRad="177800" dist="25400" dir="2700000" sx="102000" sy="102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3" name="文本框 10"/>
          <p:cNvSpPr txBox="1"/>
          <p:nvPr>
            <p:custDataLst>
              <p:tags r:id="rId11"/>
            </p:custDataLst>
          </p:nvPr>
        </p:nvSpPr>
        <p:spPr>
          <a:xfrm>
            <a:off x="8182453" y="2407626"/>
            <a:ext cx="2754065" cy="1110182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实验室检查：肝功能、凝血功能、病毒学检查等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4" name="文本框 58"/>
          <p:cNvSpPr txBox="1"/>
          <p:nvPr>
            <p:custDataLst>
              <p:tags r:id="rId12"/>
            </p:custDataLst>
          </p:nvPr>
        </p:nvSpPr>
        <p:spPr>
          <a:xfrm>
            <a:off x="8182453" y="1625692"/>
            <a:ext cx="1004421" cy="74118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800" b="1" spc="300">
                <a:solidFill>
                  <a:schemeClr val="accent1"/>
                </a:solidFill>
                <a:latin typeface="+mn-ea"/>
              </a:rPr>
              <a:t>03</a:t>
            </a:r>
            <a:endParaRPr lang="en-US" altLang="zh-CN" sz="4800" b="1" spc="300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25" name="矩形 24"/>
          <p:cNvSpPr/>
          <p:nvPr>
            <p:custDataLst>
              <p:tags r:id="rId13"/>
            </p:custDataLst>
          </p:nvPr>
        </p:nvSpPr>
        <p:spPr>
          <a:xfrm>
            <a:off x="7870067" y="1364400"/>
            <a:ext cx="120298" cy="22828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4" name="任意多边形: 形状 1"/>
          <p:cNvSpPr/>
          <p:nvPr>
            <p:custDataLst>
              <p:tags r:id="rId14"/>
            </p:custDataLst>
          </p:nvPr>
        </p:nvSpPr>
        <p:spPr>
          <a:xfrm>
            <a:off x="1167030" y="3894531"/>
            <a:ext cx="3155226" cy="2282816"/>
          </a:xfrm>
          <a:custGeom>
            <a:gdLst>
              <a:gd name="connsiteX0" fmla="*/ 24325 w 2088896"/>
              <a:gd name="connsiteY0" fmla="*/ 0 h 2739828"/>
              <a:gd name="connsiteX1" fmla="*/ 1946715 w 2088896"/>
              <a:gd name="connsiteY1" fmla="*/ 0 h 2739828"/>
              <a:gd name="connsiteX2" fmla="*/ 2088896 w 2088896"/>
              <a:gd name="connsiteY2" fmla="*/ 142181 h 2739828"/>
              <a:gd name="connsiteX3" fmla="*/ 2088896 w 2088896"/>
              <a:gd name="connsiteY3" fmla="*/ 2597647 h 2739828"/>
              <a:gd name="connsiteX4" fmla="*/ 1946715 w 2088896"/>
              <a:gd name="connsiteY4" fmla="*/ 2739828 h 2739828"/>
              <a:gd name="connsiteX5" fmla="*/ 24325 w 2088896"/>
              <a:gd name="connsiteY5" fmla="*/ 2739828 h 2739828"/>
              <a:gd name="connsiteX6" fmla="*/ 0 w 2088896"/>
              <a:gd name="connsiteY6" fmla="*/ 2734917 h 2739828"/>
              <a:gd name="connsiteX7" fmla="*/ 0 w 2088896"/>
              <a:gd name="connsiteY7" fmla="*/ 4911 h 27398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88895" h="2739828">
                <a:moveTo>
                  <a:pt x="24325" y="0"/>
                </a:moveTo>
                <a:lnTo>
                  <a:pt x="1946715" y="0"/>
                </a:lnTo>
                <a:cubicBezTo>
                  <a:pt x="2025239" y="0"/>
                  <a:pt x="2088896" y="63657"/>
                  <a:pt x="2088896" y="142181"/>
                </a:cubicBezTo>
                <a:lnTo>
                  <a:pt x="2088896" y="2597647"/>
                </a:lnTo>
                <a:cubicBezTo>
                  <a:pt x="2088896" y="2676171"/>
                  <a:pt x="2025239" y="2739828"/>
                  <a:pt x="1946715" y="2739828"/>
                </a:cubicBezTo>
                <a:lnTo>
                  <a:pt x="24325" y="2739828"/>
                </a:lnTo>
                <a:lnTo>
                  <a:pt x="0" y="2734917"/>
                </a:lnTo>
                <a:lnTo>
                  <a:pt x="0" y="4911"/>
                </a:lnTo>
                <a:close/>
              </a:path>
            </a:pathLst>
          </a:custGeom>
          <a:solidFill>
            <a:schemeClr val="bg2"/>
          </a:solidFill>
          <a:ln w="15875">
            <a:solidFill>
              <a:schemeClr val="tx1">
                <a:alpha val="2000"/>
              </a:schemeClr>
            </a:solidFill>
          </a:ln>
          <a:effectLst>
            <a:outerShdw blurRad="177800" dist="25400" dir="2700000" sx="102000" sy="102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" name="文本框 10"/>
          <p:cNvSpPr txBox="1"/>
          <p:nvPr>
            <p:custDataLst>
              <p:tags r:id="rId15"/>
            </p:custDataLst>
          </p:nvPr>
        </p:nvSpPr>
        <p:spPr>
          <a:xfrm>
            <a:off x="1359765" y="4911887"/>
            <a:ext cx="2754065" cy="1110182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影像学检查：B超、CT、MRI等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文本框 58"/>
          <p:cNvSpPr txBox="1"/>
          <p:nvPr>
            <p:custDataLst>
              <p:tags r:id="rId16"/>
            </p:custDataLst>
          </p:nvPr>
        </p:nvSpPr>
        <p:spPr>
          <a:xfrm>
            <a:off x="1359765" y="4156470"/>
            <a:ext cx="1004421" cy="74118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800" b="1" spc="300">
                <a:solidFill>
                  <a:schemeClr val="accent1"/>
                </a:solidFill>
                <a:latin typeface="+mn-ea"/>
              </a:rPr>
              <a:t>04</a:t>
            </a:r>
            <a:endParaRPr lang="en-US" altLang="zh-CN" sz="4800" b="1" spc="300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7" name="矩形 6"/>
          <p:cNvSpPr/>
          <p:nvPr>
            <p:custDataLst>
              <p:tags r:id="rId17"/>
            </p:custDataLst>
          </p:nvPr>
        </p:nvSpPr>
        <p:spPr>
          <a:xfrm>
            <a:off x="1047379" y="3894531"/>
            <a:ext cx="120298" cy="22828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" name="任意多边形: 形状 9"/>
          <p:cNvSpPr/>
          <p:nvPr>
            <p:custDataLst>
              <p:tags r:id="rId18"/>
            </p:custDataLst>
          </p:nvPr>
        </p:nvSpPr>
        <p:spPr>
          <a:xfrm>
            <a:off x="4634965" y="3894531"/>
            <a:ext cx="3155226" cy="2282816"/>
          </a:xfrm>
          <a:custGeom>
            <a:gdLst>
              <a:gd name="connsiteX0" fmla="*/ 24325 w 2088896"/>
              <a:gd name="connsiteY0" fmla="*/ 0 h 2739828"/>
              <a:gd name="connsiteX1" fmla="*/ 1946715 w 2088896"/>
              <a:gd name="connsiteY1" fmla="*/ 0 h 2739828"/>
              <a:gd name="connsiteX2" fmla="*/ 2088896 w 2088896"/>
              <a:gd name="connsiteY2" fmla="*/ 142181 h 2739828"/>
              <a:gd name="connsiteX3" fmla="*/ 2088896 w 2088896"/>
              <a:gd name="connsiteY3" fmla="*/ 2597647 h 2739828"/>
              <a:gd name="connsiteX4" fmla="*/ 1946715 w 2088896"/>
              <a:gd name="connsiteY4" fmla="*/ 2739828 h 2739828"/>
              <a:gd name="connsiteX5" fmla="*/ 24325 w 2088896"/>
              <a:gd name="connsiteY5" fmla="*/ 2739828 h 2739828"/>
              <a:gd name="connsiteX6" fmla="*/ 0 w 2088896"/>
              <a:gd name="connsiteY6" fmla="*/ 2734917 h 2739828"/>
              <a:gd name="connsiteX7" fmla="*/ 0 w 2088896"/>
              <a:gd name="connsiteY7" fmla="*/ 4911 h 27398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88895" h="2739828">
                <a:moveTo>
                  <a:pt x="24325" y="0"/>
                </a:moveTo>
                <a:lnTo>
                  <a:pt x="1946715" y="0"/>
                </a:lnTo>
                <a:cubicBezTo>
                  <a:pt x="2025239" y="0"/>
                  <a:pt x="2088896" y="63657"/>
                  <a:pt x="2088896" y="142181"/>
                </a:cubicBezTo>
                <a:lnTo>
                  <a:pt x="2088896" y="2597647"/>
                </a:lnTo>
                <a:cubicBezTo>
                  <a:pt x="2088896" y="2676171"/>
                  <a:pt x="2025239" y="2739828"/>
                  <a:pt x="1946715" y="2739828"/>
                </a:cubicBezTo>
                <a:lnTo>
                  <a:pt x="24325" y="2739828"/>
                </a:lnTo>
                <a:lnTo>
                  <a:pt x="0" y="2734917"/>
                </a:lnTo>
                <a:lnTo>
                  <a:pt x="0" y="4911"/>
                </a:lnTo>
                <a:close/>
              </a:path>
            </a:pathLst>
          </a:custGeom>
          <a:solidFill>
            <a:schemeClr val="bg2"/>
          </a:solidFill>
          <a:ln w="15875">
            <a:solidFill>
              <a:schemeClr val="tx1">
                <a:alpha val="2000"/>
              </a:schemeClr>
            </a:solidFill>
          </a:ln>
          <a:effectLst>
            <a:outerShdw blurRad="177800" dist="25400" dir="2700000" sx="102000" sy="102000" algn="tl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4" name="文本框 10"/>
          <p:cNvSpPr txBox="1"/>
          <p:nvPr>
            <p:custDataLst>
              <p:tags r:id="rId19"/>
            </p:custDataLst>
          </p:nvPr>
        </p:nvSpPr>
        <p:spPr>
          <a:xfrm>
            <a:off x="4827700" y="4911887"/>
            <a:ext cx="2754065" cy="1110182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诊断过程：根据临床表现、实验室检查和影像学检查进行综合分析，明确诊断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0" name="文本框 58"/>
          <p:cNvSpPr txBox="1"/>
          <p:nvPr>
            <p:custDataLst>
              <p:tags r:id="rId20"/>
            </p:custDataLst>
          </p:nvPr>
        </p:nvSpPr>
        <p:spPr>
          <a:xfrm>
            <a:off x="4827700" y="4156470"/>
            <a:ext cx="1004421" cy="74118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800" b="1" spc="300">
                <a:solidFill>
                  <a:schemeClr val="accent2"/>
                </a:solidFill>
                <a:latin typeface="+mn-ea"/>
              </a:rPr>
              <a:t>05</a:t>
            </a:r>
            <a:endParaRPr lang="en-US" altLang="zh-CN" sz="4800" b="1" spc="300">
              <a:solidFill>
                <a:schemeClr val="accent2"/>
              </a:solidFill>
              <a:latin typeface="+mn-ea"/>
            </a:endParaRPr>
          </a:p>
        </p:txBody>
      </p:sp>
      <p:sp>
        <p:nvSpPr>
          <p:cNvPr id="26" name="矩形 25"/>
          <p:cNvSpPr/>
          <p:nvPr>
            <p:custDataLst>
              <p:tags r:id="rId21"/>
            </p:custDataLst>
          </p:nvPr>
        </p:nvSpPr>
        <p:spPr>
          <a:xfrm>
            <a:off x="4514668" y="3894531"/>
            <a:ext cx="120298" cy="228281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32" name="任意多边形: 形状 31"/>
          <p:cNvSpPr/>
          <p:nvPr>
            <p:custDataLst>
              <p:tags r:id="rId22"/>
            </p:custDataLst>
          </p:nvPr>
        </p:nvSpPr>
        <p:spPr>
          <a:xfrm>
            <a:off x="7989718" y="3894531"/>
            <a:ext cx="3155226" cy="2282816"/>
          </a:xfrm>
          <a:custGeom>
            <a:gdLst>
              <a:gd name="connsiteX0" fmla="*/ 24325 w 2088896"/>
              <a:gd name="connsiteY0" fmla="*/ 0 h 2739828"/>
              <a:gd name="connsiteX1" fmla="*/ 1946715 w 2088896"/>
              <a:gd name="connsiteY1" fmla="*/ 0 h 2739828"/>
              <a:gd name="connsiteX2" fmla="*/ 2088896 w 2088896"/>
              <a:gd name="connsiteY2" fmla="*/ 142181 h 2739828"/>
              <a:gd name="connsiteX3" fmla="*/ 2088896 w 2088896"/>
              <a:gd name="connsiteY3" fmla="*/ 2597647 h 2739828"/>
              <a:gd name="connsiteX4" fmla="*/ 1946715 w 2088896"/>
              <a:gd name="connsiteY4" fmla="*/ 2739828 h 2739828"/>
              <a:gd name="connsiteX5" fmla="*/ 24325 w 2088896"/>
              <a:gd name="connsiteY5" fmla="*/ 2739828 h 2739828"/>
              <a:gd name="connsiteX6" fmla="*/ 0 w 2088896"/>
              <a:gd name="connsiteY6" fmla="*/ 2734917 h 2739828"/>
              <a:gd name="connsiteX7" fmla="*/ 0 w 2088896"/>
              <a:gd name="connsiteY7" fmla="*/ 4911 h 27398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88895" h="2739828">
                <a:moveTo>
                  <a:pt x="24325" y="0"/>
                </a:moveTo>
                <a:lnTo>
                  <a:pt x="1946715" y="0"/>
                </a:lnTo>
                <a:cubicBezTo>
                  <a:pt x="2025239" y="0"/>
                  <a:pt x="2088896" y="63657"/>
                  <a:pt x="2088896" y="142181"/>
                </a:cubicBezTo>
                <a:lnTo>
                  <a:pt x="2088896" y="2597647"/>
                </a:lnTo>
                <a:cubicBezTo>
                  <a:pt x="2088896" y="2676171"/>
                  <a:pt x="2025239" y="2739828"/>
                  <a:pt x="1946715" y="2739828"/>
                </a:cubicBezTo>
                <a:lnTo>
                  <a:pt x="24325" y="2739828"/>
                </a:lnTo>
                <a:lnTo>
                  <a:pt x="0" y="2734917"/>
                </a:lnTo>
                <a:lnTo>
                  <a:pt x="0" y="4911"/>
                </a:lnTo>
                <a:close/>
              </a:path>
            </a:pathLst>
          </a:custGeom>
          <a:solidFill>
            <a:schemeClr val="bg2"/>
          </a:solidFill>
          <a:ln w="15875">
            <a:solidFill>
              <a:schemeClr val="tx1">
                <a:alpha val="2000"/>
              </a:schemeClr>
            </a:solidFill>
          </a:ln>
          <a:effectLst>
            <a:outerShdw blurRad="177800" dist="25400" dir="2700000" sx="102000" sy="102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34" name="文本框 10"/>
          <p:cNvSpPr txBox="1"/>
          <p:nvPr>
            <p:custDataLst>
              <p:tags r:id="rId23"/>
            </p:custDataLst>
          </p:nvPr>
        </p:nvSpPr>
        <p:spPr>
          <a:xfrm>
            <a:off x="8182453" y="4911887"/>
            <a:ext cx="2754065" cy="1110182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治疗方案：药物治疗、手术治疗等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5" name="文本框 58"/>
          <p:cNvSpPr txBox="1"/>
          <p:nvPr>
            <p:custDataLst>
              <p:tags r:id="rId24"/>
            </p:custDataLst>
          </p:nvPr>
        </p:nvSpPr>
        <p:spPr>
          <a:xfrm>
            <a:off x="8182453" y="4156470"/>
            <a:ext cx="1004421" cy="74118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800" b="1" spc="300">
                <a:solidFill>
                  <a:schemeClr val="accent1"/>
                </a:solidFill>
                <a:latin typeface="+mn-ea"/>
              </a:rPr>
              <a:t>06</a:t>
            </a:r>
            <a:endParaRPr lang="en-US" altLang="zh-CN" sz="4800" b="1" spc="300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36" name="矩形 35"/>
          <p:cNvSpPr/>
          <p:nvPr>
            <p:custDataLst>
              <p:tags r:id="rId25"/>
            </p:custDataLst>
          </p:nvPr>
        </p:nvSpPr>
        <p:spPr>
          <a:xfrm>
            <a:off x="7870067" y="3894531"/>
            <a:ext cx="120298" cy="22828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病例的治疗方案和护理措施</a:t>
            </a:r>
            <a:endParaRPr lang="zh-CN" altLang="en-US"/>
          </a:p>
        </p:txBody>
      </p:sp>
      <p:sp>
        <p:nvSpPr>
          <p:cNvPr id="11280" name="Freeform 16"/>
          <p:cNvSpPr/>
          <p:nvPr>
            <p:custDataLst>
              <p:tags r:id="rId2"/>
            </p:custDataLst>
          </p:nvPr>
        </p:nvSpPr>
        <p:spPr bwMode="auto">
          <a:xfrm>
            <a:off x="838200" y="3235767"/>
            <a:ext cx="2189301" cy="2921757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513"/>
              </a:cxn>
              <a:cxn ang="0">
                <a:pos x="49" y="513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513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92"/>
                  <a:pt x="418" y="513"/>
                  <a:pt x="391" y="513"/>
                </a:cubicBezTo>
                <a:cubicBezTo>
                  <a:pt x="49" y="513"/>
                  <a:pt x="49" y="513"/>
                  <a:pt x="49" y="513"/>
                </a:cubicBezTo>
                <a:cubicBezTo>
                  <a:pt x="22" y="513"/>
                  <a:pt x="0" y="492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</a:gsLst>
            <a:lin ang="5400000" scaled="0"/>
          </a:gra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1276" name="Freeform 12"/>
          <p:cNvSpPr/>
          <p:nvPr>
            <p:custDataLst>
              <p:tags r:id="rId3"/>
            </p:custDataLst>
          </p:nvPr>
        </p:nvSpPr>
        <p:spPr bwMode="auto">
          <a:xfrm>
            <a:off x="838200" y="1384291"/>
            <a:ext cx="2189301" cy="2035099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416"/>
              </a:cxn>
              <a:cxn ang="0">
                <a:pos x="49" y="416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465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38"/>
                  <a:pt x="418" y="416"/>
                  <a:pt x="391" y="416"/>
                </a:cubicBezTo>
                <a:cubicBezTo>
                  <a:pt x="49" y="416"/>
                  <a:pt x="49" y="416"/>
                  <a:pt x="49" y="416"/>
                </a:cubicBezTo>
                <a:cubicBezTo>
                  <a:pt x="22" y="416"/>
                  <a:pt x="0" y="438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34925" cap="rnd">
            <a:solidFill>
              <a:schemeClr val="accent1"/>
            </a:solidFill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4"/>
            </p:custDataLst>
          </p:nvPr>
        </p:nvSpPr>
        <p:spPr>
          <a:xfrm>
            <a:off x="1220882" y="1738288"/>
            <a:ext cx="1422776" cy="1117960"/>
          </a:xfrm>
          <a:prstGeom prst="rect">
            <a:avLst/>
          </a:prstGeom>
          <a:noFill/>
        </p:spPr>
        <p:txBody>
          <a:bodyPr wrap="square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spc="300">
                <a:solidFill>
                  <a:schemeClr val="lt1">
                    <a:lumMod val="100000"/>
                  </a:schemeClr>
                </a:solidFill>
                <a:uFillTx/>
                <a:latin typeface="+mn-ea"/>
              </a:rPr>
              <a:t>01</a:t>
            </a:r>
            <a:endParaRPr lang="en-US" altLang="zh-CN" sz="5400" b="1" spc="300">
              <a:solidFill>
                <a:schemeClr val="lt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29" name="Freeform 16"/>
          <p:cNvSpPr/>
          <p:nvPr>
            <p:custDataLst>
              <p:tags r:id="rId5"/>
            </p:custDataLst>
          </p:nvPr>
        </p:nvSpPr>
        <p:spPr bwMode="auto">
          <a:xfrm>
            <a:off x="3613458" y="3235767"/>
            <a:ext cx="2189301" cy="2921757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513"/>
              </a:cxn>
              <a:cxn ang="0">
                <a:pos x="49" y="513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513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92"/>
                  <a:pt x="418" y="513"/>
                  <a:pt x="391" y="513"/>
                </a:cubicBezTo>
                <a:cubicBezTo>
                  <a:pt x="49" y="513"/>
                  <a:pt x="49" y="513"/>
                  <a:pt x="49" y="513"/>
                </a:cubicBezTo>
                <a:cubicBezTo>
                  <a:pt x="22" y="513"/>
                  <a:pt x="0" y="492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0">
                <a:schemeClr val="accent2">
                  <a:lumMod val="20000"/>
                  <a:lumOff val="80000"/>
                </a:schemeClr>
              </a:gs>
            </a:gsLst>
            <a:lin ang="5400000" scaled="0"/>
          </a:gra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31" name="Freeform 12"/>
          <p:cNvSpPr/>
          <p:nvPr>
            <p:custDataLst>
              <p:tags r:id="rId6"/>
            </p:custDataLst>
          </p:nvPr>
        </p:nvSpPr>
        <p:spPr bwMode="auto">
          <a:xfrm>
            <a:off x="3613458" y="1384291"/>
            <a:ext cx="2189301" cy="2035099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416"/>
              </a:cxn>
              <a:cxn ang="0">
                <a:pos x="49" y="416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465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38"/>
                  <a:pt x="418" y="416"/>
                  <a:pt x="391" y="416"/>
                </a:cubicBezTo>
                <a:cubicBezTo>
                  <a:pt x="49" y="416"/>
                  <a:pt x="49" y="416"/>
                  <a:pt x="49" y="416"/>
                </a:cubicBezTo>
                <a:cubicBezTo>
                  <a:pt x="22" y="416"/>
                  <a:pt x="0" y="438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34925" cap="rnd">
            <a:solidFill>
              <a:schemeClr val="accent2"/>
            </a:solidFill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34" name="文本框 33"/>
          <p:cNvSpPr txBox="1"/>
          <p:nvPr>
            <p:custDataLst>
              <p:tags r:id="rId7"/>
            </p:custDataLst>
          </p:nvPr>
        </p:nvSpPr>
        <p:spPr>
          <a:xfrm>
            <a:off x="3996140" y="1738288"/>
            <a:ext cx="1422776" cy="1117960"/>
          </a:xfrm>
          <a:prstGeom prst="rect">
            <a:avLst/>
          </a:prstGeom>
          <a:noFill/>
        </p:spPr>
        <p:txBody>
          <a:bodyPr wrap="square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spc="300">
                <a:solidFill>
                  <a:schemeClr val="lt1">
                    <a:lumMod val="100000"/>
                  </a:schemeClr>
                </a:solidFill>
                <a:uFillTx/>
                <a:latin typeface="+mn-ea"/>
              </a:rPr>
              <a:t>02</a:t>
            </a:r>
            <a:endParaRPr lang="en-US" altLang="zh-CN" sz="5400" b="1" spc="300">
              <a:solidFill>
                <a:schemeClr val="lt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38" name="Freeform 16"/>
          <p:cNvSpPr/>
          <p:nvPr>
            <p:custDataLst>
              <p:tags r:id="rId8"/>
            </p:custDataLst>
          </p:nvPr>
        </p:nvSpPr>
        <p:spPr bwMode="auto">
          <a:xfrm>
            <a:off x="6389368" y="3235767"/>
            <a:ext cx="2189301" cy="2921757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513"/>
              </a:cxn>
              <a:cxn ang="0">
                <a:pos x="49" y="513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513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92"/>
                  <a:pt x="418" y="513"/>
                  <a:pt x="391" y="513"/>
                </a:cubicBezTo>
                <a:cubicBezTo>
                  <a:pt x="49" y="513"/>
                  <a:pt x="49" y="513"/>
                  <a:pt x="49" y="513"/>
                </a:cubicBezTo>
                <a:cubicBezTo>
                  <a:pt x="22" y="513"/>
                  <a:pt x="0" y="492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0">
                <a:schemeClr val="accent3">
                  <a:lumMod val="20000"/>
                  <a:lumOff val="80000"/>
                </a:schemeClr>
              </a:gs>
            </a:gsLst>
            <a:lin ang="5400000" scaled="0"/>
          </a:gra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39" name="Freeform 12"/>
          <p:cNvSpPr/>
          <p:nvPr>
            <p:custDataLst>
              <p:tags r:id="rId9"/>
            </p:custDataLst>
          </p:nvPr>
        </p:nvSpPr>
        <p:spPr bwMode="auto">
          <a:xfrm>
            <a:off x="6389368" y="1384291"/>
            <a:ext cx="2189301" cy="2035099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416"/>
              </a:cxn>
              <a:cxn ang="0">
                <a:pos x="49" y="416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465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38"/>
                  <a:pt x="418" y="416"/>
                  <a:pt x="391" y="416"/>
                </a:cubicBezTo>
                <a:cubicBezTo>
                  <a:pt x="49" y="416"/>
                  <a:pt x="49" y="416"/>
                  <a:pt x="49" y="416"/>
                </a:cubicBezTo>
                <a:cubicBezTo>
                  <a:pt x="22" y="416"/>
                  <a:pt x="0" y="438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34925" cap="rnd">
            <a:solidFill>
              <a:schemeClr val="accent3"/>
            </a:solidFill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42" name="文本框 41"/>
          <p:cNvSpPr txBox="1"/>
          <p:nvPr>
            <p:custDataLst>
              <p:tags r:id="rId10"/>
            </p:custDataLst>
          </p:nvPr>
        </p:nvSpPr>
        <p:spPr>
          <a:xfrm>
            <a:off x="6772049" y="1738288"/>
            <a:ext cx="1422776" cy="1117960"/>
          </a:xfrm>
          <a:prstGeom prst="rect">
            <a:avLst/>
          </a:prstGeom>
          <a:noFill/>
        </p:spPr>
        <p:txBody>
          <a:bodyPr wrap="square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spc="300">
                <a:solidFill>
                  <a:schemeClr val="lt1">
                    <a:lumMod val="100000"/>
                  </a:schemeClr>
                </a:solidFill>
                <a:uFillTx/>
                <a:latin typeface="+mn-ea"/>
              </a:rPr>
              <a:t>03</a:t>
            </a:r>
            <a:endParaRPr lang="en-US" altLang="zh-CN" sz="5400" b="1" spc="300">
              <a:solidFill>
                <a:schemeClr val="lt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44" name="Freeform 16"/>
          <p:cNvSpPr/>
          <p:nvPr>
            <p:custDataLst>
              <p:tags r:id="rId11"/>
            </p:custDataLst>
          </p:nvPr>
        </p:nvSpPr>
        <p:spPr bwMode="auto">
          <a:xfrm>
            <a:off x="9164625" y="3235767"/>
            <a:ext cx="2189301" cy="2921757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513"/>
              </a:cxn>
              <a:cxn ang="0">
                <a:pos x="49" y="513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513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92"/>
                  <a:pt x="418" y="513"/>
                  <a:pt x="391" y="513"/>
                </a:cubicBezTo>
                <a:cubicBezTo>
                  <a:pt x="49" y="513"/>
                  <a:pt x="49" y="513"/>
                  <a:pt x="49" y="513"/>
                </a:cubicBezTo>
                <a:cubicBezTo>
                  <a:pt x="22" y="513"/>
                  <a:pt x="0" y="492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0">
                <a:schemeClr val="accent4">
                  <a:lumMod val="20000"/>
                  <a:lumOff val="80000"/>
                </a:schemeClr>
              </a:gs>
            </a:gsLst>
            <a:lin ang="5400000" scaled="0"/>
          </a:gra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45" name="Freeform 12"/>
          <p:cNvSpPr/>
          <p:nvPr>
            <p:custDataLst>
              <p:tags r:id="rId12"/>
            </p:custDataLst>
          </p:nvPr>
        </p:nvSpPr>
        <p:spPr bwMode="auto">
          <a:xfrm>
            <a:off x="9164625" y="1384291"/>
            <a:ext cx="2189301" cy="2035099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416"/>
              </a:cxn>
              <a:cxn ang="0">
                <a:pos x="49" y="416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465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38"/>
                  <a:pt x="418" y="416"/>
                  <a:pt x="391" y="416"/>
                </a:cubicBezTo>
                <a:cubicBezTo>
                  <a:pt x="49" y="416"/>
                  <a:pt x="49" y="416"/>
                  <a:pt x="49" y="416"/>
                </a:cubicBezTo>
                <a:cubicBezTo>
                  <a:pt x="22" y="416"/>
                  <a:pt x="0" y="438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34925" cap="rnd">
            <a:solidFill>
              <a:schemeClr val="accent4"/>
            </a:solidFill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48" name="文本框 47"/>
          <p:cNvSpPr txBox="1"/>
          <p:nvPr>
            <p:custDataLst>
              <p:tags r:id="rId13"/>
            </p:custDataLst>
          </p:nvPr>
        </p:nvSpPr>
        <p:spPr>
          <a:xfrm>
            <a:off x="9547307" y="1738288"/>
            <a:ext cx="1422776" cy="1117960"/>
          </a:xfrm>
          <a:prstGeom prst="rect">
            <a:avLst/>
          </a:prstGeom>
          <a:noFill/>
        </p:spPr>
        <p:txBody>
          <a:bodyPr wrap="square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spc="300">
                <a:solidFill>
                  <a:schemeClr val="lt1">
                    <a:lumMod val="100000"/>
                  </a:schemeClr>
                </a:solidFill>
                <a:uFillTx/>
                <a:latin typeface="+mn-ea"/>
              </a:rPr>
              <a:t>04</a:t>
            </a:r>
            <a:endParaRPr lang="en-US" altLang="zh-CN" sz="5400" b="1" spc="300">
              <a:solidFill>
                <a:schemeClr val="lt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14"/>
            </p:custDataLst>
          </p:nvPr>
        </p:nvSpPr>
        <p:spPr>
          <a:xfrm>
            <a:off x="989447" y="3723409"/>
            <a:ext cx="1885380" cy="2109510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2000" spc="150">
                <a:solidFill>
                  <a:schemeClr val="dk1">
                    <a:lumMod val="100000"/>
                  </a:schemeClr>
                </a:solidFill>
                <a:uFillTx/>
                <a:latin typeface="+mn-ea"/>
              </a:rPr>
              <a:t>治疗方案：抗病毒治疗、保肝治疗、免疫调节治疗等</a:t>
            </a:r>
            <a:endParaRPr lang="zh-CN" altLang="en-US" sz="2000" spc="150">
              <a:solidFill>
                <a:schemeClr val="dk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5"/>
            </p:custDataLst>
          </p:nvPr>
        </p:nvSpPr>
        <p:spPr>
          <a:xfrm>
            <a:off x="3766009" y="3723409"/>
            <a:ext cx="1885380" cy="2109510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2000" spc="150">
                <a:solidFill>
                  <a:schemeClr val="dk1">
                    <a:lumMod val="100000"/>
                  </a:schemeClr>
                </a:solidFill>
                <a:uFillTx/>
                <a:latin typeface="+mn-ea"/>
              </a:rPr>
              <a:t>护理措施：保持良好的生活习惯，避免劳累、熬夜等</a:t>
            </a:r>
            <a:endParaRPr lang="zh-CN" altLang="en-US" sz="2000" spc="150">
              <a:solidFill>
                <a:schemeClr val="dk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6"/>
            </p:custDataLst>
          </p:nvPr>
        </p:nvSpPr>
        <p:spPr>
          <a:xfrm>
            <a:off x="6542571" y="3723409"/>
            <a:ext cx="1885380" cy="2109510"/>
          </a:xfrm>
          <a:prstGeom prst="rect">
            <a:avLst/>
          </a:prstGeom>
          <a:noFill/>
        </p:spPr>
        <p:txBody>
          <a:bodyPr wrap="square" r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2000" spc="150">
                <a:solidFill>
                  <a:schemeClr val="dk1">
                    <a:lumMod val="100000"/>
                  </a:schemeClr>
                </a:solidFill>
                <a:uFillTx/>
                <a:latin typeface="+mn-ea"/>
              </a:rPr>
              <a:t>饮食调理：注意饮食清淡，多吃蔬菜水果，避免辛辣刺激性食物</a:t>
            </a:r>
            <a:endParaRPr lang="zh-CN" altLang="en-US" sz="2000" spc="150">
              <a:solidFill>
                <a:schemeClr val="dk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7"/>
            </p:custDataLst>
          </p:nvPr>
        </p:nvSpPr>
        <p:spPr>
          <a:xfrm>
            <a:off x="9316525" y="3723409"/>
            <a:ext cx="1885380" cy="2109510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2000" spc="150">
                <a:solidFill>
                  <a:schemeClr val="dk1">
                    <a:lumMod val="100000"/>
                  </a:schemeClr>
                </a:solidFill>
                <a:uFillTx/>
                <a:latin typeface="+mn-ea"/>
              </a:rPr>
              <a:t>定期复查：定期到医院进行复查，监测肝功能恢复情况</a:t>
            </a:r>
            <a:endParaRPr lang="zh-CN" altLang="en-US" sz="2000" spc="150">
              <a:solidFill>
                <a:schemeClr val="dk1">
                  <a:lumMod val="100000"/>
                </a:schemeClr>
              </a:solidFill>
              <a:uFillTx/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https://d.book118.com/155020111343011111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4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7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3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8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5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5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5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5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5*l_h_i*1_3_3"/>
  <p:tag name="KSO_WM_UNIT_INDEX" val="1_3_3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5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75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5*l_h_i*1_5_3"/>
  <p:tag name="KSO_WM_UNIT_INDEX" val="1_5_3"/>
  <p:tag name="KSO_WM_UNIT_LAYERLEVEL" val="1_1_1"/>
  <p:tag name="KSO_WM_UNIT_LINE_FILL_TYPE" val="2"/>
  <p:tag name="KSO_WM_UNIT_LINE_FORE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5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75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5*l_h_i*1_2_3"/>
  <p:tag name="KSO_WM_UNIT_INDEX" val="1_2_3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5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75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5*l_h_i*1_4_3"/>
  <p:tag name="KSO_WM_UNIT_INDEX" val="1_4_3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5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75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5*l_h_i*1_6_3"/>
  <p:tag name="KSO_WM_UNIT_INDEX" val="1_6_3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4"/>
</p:tagLst>
</file>

<file path=ppt/tags/tag20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5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478_5*l_h_i*1_1_1"/>
  <p:tag name="KSO_WM_UNIT_INDEX" val="1_1_1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478_5*l_h_i*1_1_2"/>
  <p:tag name="KSO_WM_UNIT_INDEX" val="1_1_2"/>
  <p:tag name="KSO_WM_UNIT_LAYERLEVEL" val="1_1_1"/>
  <p:tag name="KSO_WM_UNIT_PRESET_TEXT" val="1"/>
  <p:tag name="KSO_WM_UNIT_SUBTYPE" val="d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478_5*l_h_i*1_2_1"/>
  <p:tag name="KSO_WM_UNIT_INDEX" val="1_2_1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478_5*l_h_i*1_2_2"/>
  <p:tag name="KSO_WM_UNIT_INDEX" val="1_2_2"/>
  <p:tag name="KSO_WM_UNIT_LAYERLEVEL" val="1_1_1"/>
  <p:tag name="KSO_WM_UNIT_PRESET_TEXT" val="2"/>
  <p:tag name="KSO_WM_UNIT_SUBTYPE" val="d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478_5*l_h_i*1_4_1"/>
  <p:tag name="KSO_WM_UNIT_INDEX" val="1_4_1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478_5*l_h_i*1_4_2"/>
  <p:tag name="KSO_WM_UNIT_INDEX" val="1_4_2"/>
  <p:tag name="KSO_WM_UNIT_LAYERLEVEL" val="1_1_1"/>
  <p:tag name="KSO_WM_UNIT_PRESET_TEXT" val="4"/>
  <p:tag name="KSO_WM_UNIT_SUBTYPE" val="d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478_5*l_h_i*1_5_1"/>
  <p:tag name="KSO_WM_UNIT_INDEX" val="1_5_1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478_5*l_h_i*1_5_2"/>
  <p:tag name="KSO_WM_UNIT_INDEX" val="1_5_2"/>
  <p:tag name="KSO_WM_UNIT_LAYERLEVEL" val="1_1_1"/>
  <p:tag name="KSO_WM_UNIT_PRESET_TEXT" val="5"/>
  <p:tag name="KSO_WM_UNIT_SUBTYPE" val="d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478_5*l_h_i*1_3_2"/>
  <p:tag name="KSO_WM_UNIT_INDEX" val="1_3_2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478_5*l_h_i*1_3_1"/>
  <p:tag name="KSO_WM_UNIT_INDEX" val="1_3_1"/>
  <p:tag name="KSO_WM_UNIT_LAYERLEVEL" val="1_1_1"/>
  <p:tag name="KSO_WM_UNIT_PRESET_TEXT" val="3"/>
  <p:tag name="KSO_WM_UNIT_SUBTYPE" val="d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8_5*l_h_f*1_2_1"/>
  <p:tag name="KSO_WM_UNIT_INDEX" val="1_2_1"/>
  <p:tag name="KSO_WM_UNIT_LAYERLEVEL" val="1_1_1"/>
  <p:tag name="KSO_WM_UNIT_NOCLEAR" val="0"/>
  <p:tag name="KSO_WM_UNIT_PRESET_TEXT" val="单击此处添加&#10;文本具体内容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55"/>
</p:tagLst>
</file>

<file path=ppt/tags/tag21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8_5*l_h_f*1_1_1"/>
  <p:tag name="KSO_WM_UNIT_INDEX" val="1_1_1"/>
  <p:tag name="KSO_WM_UNIT_LAYERLEVEL" val="1_1_1"/>
  <p:tag name="KSO_WM_UNIT_NOCLEAR" val="0"/>
  <p:tag name="KSO_WM_UNIT_PRESET_TEXT" val="单击此处添加&#10;文本具体内容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55"/>
</p:tagLst>
</file>

<file path=ppt/tags/tag22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8_5*l_h_f*1_3_1"/>
  <p:tag name="KSO_WM_UNIT_INDEX" val="1_3_1"/>
  <p:tag name="KSO_WM_UNIT_LAYERLEVEL" val="1_1_1"/>
  <p:tag name="KSO_WM_UNIT_NOCLEAR" val="0"/>
  <p:tag name="KSO_WM_UNIT_PRESET_TEXT" val="单击此处添加&#10;文本具体内容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55"/>
</p:tagLst>
</file>

<file path=ppt/tags/tag22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8_5*l_h_f*1_4_1"/>
  <p:tag name="KSO_WM_UNIT_INDEX" val="1_4_1"/>
  <p:tag name="KSO_WM_UNIT_LAYERLEVEL" val="1_1_1"/>
  <p:tag name="KSO_WM_UNIT_NOCLEAR" val="0"/>
  <p:tag name="KSO_WM_UNIT_PRESET_TEXT" val="单击此处添加&#10;文本具体内容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55"/>
</p:tagLst>
</file>

<file path=ppt/tags/tag22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8_5*l_h_f*1_5_1"/>
  <p:tag name="KSO_WM_UNIT_INDEX" val="1_5_1"/>
  <p:tag name="KSO_WM_UNIT_LAYERLEVEL" val="1_1_1"/>
  <p:tag name="KSO_WM_UNIT_NOCLEAR" val="0"/>
  <p:tag name="KSO_WM_UNIT_PRESET_TEXT" val="单击此处添加&#10;文本具体内容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55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22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2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1_2"/>
  <p:tag name="KSO_WM_UNIT_INDEX" val="1_1_2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48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52_5*l_h_i*1_1_2"/>
  <p:tag name="KSO_WM_UNIT_INDEX" val="1_1_2"/>
  <p:tag name="KSO_WM_UNIT_LAYERLEVEL" val="1_1_1"/>
  <p:tag name="KSO_WM_UNIT_LINE_FILL_TYPE" val="2"/>
  <p:tag name="KSO_WM_UNIT_LINE_FORE_SCHEMECOLOR_INDEX" val="13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2_5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52_5*l_h_i*1_2_2"/>
  <p:tag name="KSO_WM_UNIT_INDEX" val="1_2_2"/>
  <p:tag name="KSO_WM_UNIT_LAYERLEVEL" val="1_1_1"/>
  <p:tag name="KSO_WM_UNIT_LINE_FILL_TYPE" val="2"/>
  <p:tag name="KSO_WM_UNIT_LINE_FORE_SCHEMECOLOR_INDEX" val="13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i*1_2_1"/>
  <p:tag name="KSO_WM_UNIT_INDEX" val="1_2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2_5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52_5*l_h_i*1_3_2"/>
  <p:tag name="KSO_WM_UNIT_INDEX" val="1_3_2"/>
  <p:tag name="KSO_WM_UNIT_LAYERLEVEL" val="1_1_1"/>
  <p:tag name="KSO_WM_UNIT_LINE_FILL_TYPE" val="2"/>
  <p:tag name="KSO_WM_UNIT_LINE_FORE_SCHEMECOLOR_INDEX" val="13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i*1_3_1"/>
  <p:tag name="KSO_WM_UNIT_INDEX" val="1_3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2_5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52_5*l_h_i*1_4_2"/>
  <p:tag name="KSO_WM_UNIT_INDEX" val="1_4_2"/>
  <p:tag name="KSO_WM_UNIT_LAYERLEVEL" val="1_1_1"/>
  <p:tag name="KSO_WM_UNIT_LINE_FILL_TYPE" val="2"/>
  <p:tag name="KSO_WM_UNIT_LINE_FORE_SCHEMECOLOR_INDEX" val="13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i*1_4_1"/>
  <p:tag name="KSO_WM_UNIT_INDEX" val="1_4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2_5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52_5*l_h_i*1_5_2"/>
  <p:tag name="KSO_WM_UNIT_INDEX" val="1_5_2"/>
  <p:tag name="KSO_WM_UNIT_LAYERLEVEL" val="1_1_1"/>
  <p:tag name="KSO_WM_UNIT_LINE_FILL_TYPE" val="2"/>
  <p:tag name="KSO_WM_UNIT_LINE_FORE_SCHEMECOLOR_INDEX" val="13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6"/>
</p:tagLst>
</file>

<file path=ppt/tags/tag2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i*1_5_1"/>
  <p:tag name="KSO_WM_UNIT_INDEX" val="1_5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2_5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52_5*l_h_i*1_6_2"/>
  <p:tag name="KSO_WM_UNIT_INDEX" val="1_6_2"/>
  <p:tag name="KSO_WM_UNIT_LAYERLEVEL" val="1_1_1"/>
  <p:tag name="KSO_WM_UNIT_LINE_FILL_TYPE" val="2"/>
  <p:tag name="KSO_WM_UNIT_LINE_FORE_SCHEMECOLOR_INDEX" val="13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i*1_6_1"/>
  <p:tag name="KSO_WM_UNIT_INDEX" val="1_6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2_5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7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7_3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7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17_3*l_h_i*1_2_3"/>
  <p:tag name="KSO_WM_UNIT_INDEX" val="1_2_3"/>
  <p:tag name="KSO_WM_UNIT_LAYERLEVEL" val="1_1_1"/>
  <p:tag name="KSO_WM_UNIT_LINE_FILL_TYPE" val="2"/>
  <p:tag name="KSO_WM_UNIT_LINE_FORE_SCHEMECOLOR_INDEX" val="6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7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17_3*l_h_i*1_3_3"/>
  <p:tag name="KSO_WM_UNIT_INDEX" val="1_3_3"/>
  <p:tag name="KSO_WM_UNIT_LAYERLEVEL" val="1_1_1"/>
  <p:tag name="KSO_WM_UNIT_LINE_FILL_TYPE" val="2"/>
  <p:tag name="KSO_WM_UNIT_LINE_FORE_SCHEMECOLOR_INDEX" val="7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7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17_3*l_h_i*1_4_3"/>
  <p:tag name="KSO_WM_UNIT_INDEX" val="1_4_3"/>
  <p:tag name="KSO_WM_UNIT_LAYERLEVEL" val="1_1_1"/>
  <p:tag name="KSO_WM_UNIT_LINE_FILL_TYPE" val="2"/>
  <p:tag name="KSO_WM_UNIT_LINE_FORE_SCHEMECOLOR_INDEX" val="8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8"/>
</p:tagLst>
</file>

<file path=ppt/tags/tag28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8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91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9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微软雅黑</vt:lpstr>
      <vt:lpstr>Office Theme</vt:lpstr>
      <vt:lpstr>肝移植后肝功能不全查房</vt:lpstr>
      <vt:lpstr>目录</vt:lpstr>
      <vt:lpstr>肝移植后肝功能不全的相关知识</vt:lpstr>
      <vt:lpstr>肝移植后肝功能不全的定义和诊断标准</vt:lpstr>
      <vt:lpstr>肝移植后肝功能不全的病因和发病机制</vt:lpstr>
      <vt:lpstr>肝移植后肝功能不全的临床表现和诊断方法</vt:lpstr>
      <vt:lpstr>病例汇报</vt:lpstr>
      <vt:lpstr>病例基本信息</vt:lpstr>
      <vt:lpstr>病例临床表现和诊断过程</vt:lpstr>
      <vt:lpstr>病例的治疗方案和护理措施</vt:lpstr>
      <vt:lpstr>护理诊断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2024-09-18T01:28:19.498</cp:lastPrinted>
  <dcterms:created xsi:type="dcterms:W3CDTF">2024-09-17T17:28:19Z</dcterms:created>
  <dcterms:modified xsi:type="dcterms:W3CDTF">2024-09-17T17:28:22Z</dcterms:modified>
</cp:coreProperties>
</file>