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69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FE9C2-01A4-43BC-B7E5-38CC10B9D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BBF5B-B096-4283-92B8-AF3495006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4194C-7DD3-4168-A8FB-AA487DFEF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ABE61-43C4-4479-8353-47CADE12D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668F5D-D9D0-4A23-A73F-D03D67DEC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27C1EB-7AD0-4CBF-9A24-5B4386323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95CD29-EE2D-426B-A9EE-4B8067BC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04A8E-DC07-4492-BA69-9CCB240B0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6A42D-A6F9-4E69-A4BA-5B5C7B7BF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C8381-D86B-4CEE-91E6-835AE042D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E9D7A-E242-4408-9A30-BDA6FD0C5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140284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7280391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56292346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0229369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924007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5281189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272638079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1341523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6185093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222222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64683455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686296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0455430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699853169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10612478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5681855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95807071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11605432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245408392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758279778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879443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388844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image" Target="../media/image3.png" /><Relationship Id="rId15" Type="http://schemas.openxmlformats.org/officeDocument/2006/relationships/hyperlink" Target="5.18.ppt" TargetMode="External" /><Relationship Id="rId16" Type="http://schemas.openxmlformats.org/officeDocument/2006/relationships/hyperlink" Target="../../&#30446;&#24405;.ppt#4. &#24187;&#28783;&#29255; 4" TargetMode="Externa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png" /><Relationship Id="rId13" Type="http://schemas.openxmlformats.org/officeDocument/2006/relationships/image" Target="../media/image4.png" /><Relationship Id="rId14" Type="http://schemas.openxmlformats.org/officeDocument/2006/relationships/slide" Target="../slides/slide2.xml" TargetMode="Internal" /><Relationship Id="rId15" Type="http://schemas.openxmlformats.org/officeDocument/2006/relationships/image" Target="../media/image5.png" /><Relationship Id="rId16" Type="http://schemas.openxmlformats.org/officeDocument/2006/relationships/slide" Target="../slides/slide3.xml" TargetMode="Internal" /><Relationship Id="rId17" Type="http://schemas.openxmlformats.org/officeDocument/2006/relationships/image" Target="../media/image6.png" /><Relationship Id="rId18" Type="http://schemas.openxmlformats.org/officeDocument/2006/relationships/slide" Target="../slides/slide10.xml" TargetMode="Internal" /><Relationship Id="rId19" Type="http://schemas.openxmlformats.org/officeDocument/2006/relationships/image" Target="../media/image7.png" /><Relationship Id="rId2" Type="http://schemas.openxmlformats.org/officeDocument/2006/relationships/slideLayout" Target="../slideLayouts/slideLayout24.xml" /><Relationship Id="rId20" Type="http://schemas.openxmlformats.org/officeDocument/2006/relationships/hyperlink" Target="../../&#30446;&#24405;.ppt#4. &#24187;&#28783;&#29255; 4" TargetMode="External" /><Relationship Id="rId21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6614" name="Picture 38" descr="3">
            <a:hlinkClick action="ppaction://hlinkshowjump?jump=lastslide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54" t="-7442"/>
          <a:stretch>
            <a:fillRect/>
          </a:stretch>
        </p:blipFill>
        <p:spPr bwMode="auto">
          <a:xfrm>
            <a:off x="8696325" y="6375400"/>
            <a:ext cx="428625" cy="36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16622" name="Picture 46" descr="图片4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412"/>
          <a:stretch>
            <a:fillRect/>
          </a:stretch>
        </p:blipFill>
        <p:spPr bwMode="auto">
          <a:xfrm>
            <a:off x="6456363" y="5749925"/>
            <a:ext cx="2327275" cy="40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16624" name="Picture 48" descr="章首">
            <a:hlinkClick r:id="rId15"/>
          </p:cNvPr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59763" y="6407150"/>
            <a:ext cx="438150" cy="33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16626" name="Picture 50" descr="3">
            <a:hlinkClick r:id="rId16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0" r="66180"/>
          <a:stretch>
            <a:fillRect/>
          </a:stretch>
        </p:blipFill>
        <p:spPr bwMode="auto">
          <a:xfrm>
            <a:off x="7820025" y="6407150"/>
            <a:ext cx="441325" cy="33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9742" name="Picture 46" descr="3">
            <a:hlinkClick action="ppaction://hlinkshowjump?jump=lastslide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54" t="-7442"/>
          <a:stretch>
            <a:fillRect/>
          </a:stretch>
        </p:blipFill>
        <p:spPr bwMode="auto">
          <a:xfrm>
            <a:off x="8694738" y="6376988"/>
            <a:ext cx="428625" cy="36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44" name="Picture 48" descr="3">
            <a:hlinkClick action="ppaction://hlinkshowjump?jump=firstslide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64" t="-7442" r="33090"/>
          <a:stretch>
            <a:fillRect/>
          </a:stretch>
        </p:blipFill>
        <p:spPr bwMode="auto">
          <a:xfrm>
            <a:off x="8262938" y="6376988"/>
            <a:ext cx="428625" cy="36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69" name="Picture 73" descr="图片13">
            <a:hlinkClick r:id="rId14" action="ppaction://hlinksldjump" highlightClick="1"/>
          </p:cNvPr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7100" y="6094413"/>
            <a:ext cx="157797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70" name="Picture 74" descr="图片10">
            <a:hlinkClick r:id="rId16" action="ppaction://hlinksldjump" highlightClick="1"/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98738" y="6094413"/>
            <a:ext cx="157797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71" name="Picture 75" descr="图片11">
            <a:hlinkClick r:id="rId18" action="ppaction://hlinksldjump" highlightClick="1"/>
          </p:cNvPr>
          <p:cNvPicPr>
            <a:picLocks noChangeAspect="1" noChangeArrowheads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70375" y="6094413"/>
            <a:ext cx="160972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72" name="Picture 76" descr="图片12">
            <a:hlinkClick action="ppaction://hlinksldjump?num=27" highlightClick="1"/>
          </p:cNvPr>
          <p:cNvPicPr>
            <a:picLocks noChangeAspect="1" noChangeArrowheads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73763" y="6094413"/>
            <a:ext cx="160972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9773" name="Picture 77" descr="3">
            <a:hlinkClick r:id="rId20"/>
          </p:cNvPr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0" r="66180"/>
          <a:stretch>
            <a:fillRect/>
          </a:stretch>
        </p:blipFill>
        <p:spPr bwMode="auto">
          <a:xfrm>
            <a:off x="7820025" y="6407150"/>
            <a:ext cx="441325" cy="33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949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1949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949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1949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30311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5653" name="Text Box 149"/>
          <p:cNvSpPr txBox="1">
            <a:spLocks noChangeArrowheads="1"/>
          </p:cNvSpPr>
          <p:nvPr/>
        </p:nvSpPr>
        <p:spPr bwMode="auto">
          <a:xfrm>
            <a:off x="1573213" y="1049338"/>
            <a:ext cx="587057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第</a:t>
            </a:r>
            <a:r>
              <a:rPr lang="en-US" altLang="zh-CN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17</a:t>
            </a:r>
            <a:r>
              <a:rPr lang="zh-CN" altLang="en-US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、</a:t>
            </a:r>
            <a:r>
              <a:rPr lang="en-US" altLang="zh-CN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18</a:t>
            </a:r>
            <a:r>
              <a:rPr lang="zh-CN" altLang="en-US" sz="3200" b="0">
                <a:latin typeface="黑体" pitchFamily="49" charset="-122"/>
                <a:ea typeface="黑体" pitchFamily="49" charset="-122"/>
                <a:cs typeface="宋体" pitchFamily="2" charset="-122"/>
              </a:rPr>
              <a:t>章  阶段复习课</a:t>
            </a:r>
          </a:p>
        </p:txBody>
      </p:sp>
      <p:pic>
        <p:nvPicPr>
          <p:cNvPr id="1685702" name="Picture 198" descr="图片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3902075"/>
            <a:ext cx="3700463" cy="57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5703" name="Picture 199" descr="图片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988" y="2878138"/>
            <a:ext cx="3754437" cy="57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5704" name="Picture 200" descr="图片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988" y="3902075"/>
            <a:ext cx="3767137" cy="57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5705" name="Picture 201" descr="图片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2878138"/>
            <a:ext cx="3700463" cy="57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8939" name="Picture 59" descr="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8188" y="1027113"/>
            <a:ext cx="5180012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58940" name="Picture 6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6600" y="2268538"/>
            <a:ext cx="776287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178" name="Text Box 122"/>
          <p:cNvSpPr txBox="1">
            <a:spLocks noChangeArrowheads="1"/>
          </p:cNvSpPr>
          <p:nvPr/>
        </p:nvSpPr>
        <p:spPr bwMode="auto">
          <a:xfrm>
            <a:off x="690563" y="2084388"/>
            <a:ext cx="7827962" cy="311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    </a:t>
            </a:r>
            <a:r>
              <a:rPr lang="zh-CN" altLang="en-US"/>
              <a:t>一、我国动物多样性面临威胁的原因及保护措施</a:t>
            </a:r>
          </a:p>
          <a:p>
            <a:r>
              <a:rPr lang="zh-CN" altLang="en-US"/>
              <a:t>    </a:t>
            </a:r>
            <a:r>
              <a:rPr lang="en-US" altLang="zh-CN"/>
              <a:t>1.</a:t>
            </a:r>
            <a:r>
              <a:rPr lang="zh-CN" altLang="en-US"/>
              <a:t>原因分析</a:t>
            </a:r>
          </a:p>
          <a:p>
            <a:r>
              <a:rPr lang="zh-CN" altLang="en-US"/>
              <a:t>    </a:t>
            </a:r>
            <a:r>
              <a:rPr lang="en-US" altLang="zh-CN"/>
              <a:t>(1)</a:t>
            </a:r>
            <a:r>
              <a:rPr lang="zh-CN" altLang="en-US"/>
              <a:t>生存环境的改变和破坏：是我国动物多样性面临威胁的最主要原因，如森林面积锐减。</a:t>
            </a:r>
          </a:p>
          <a:p>
            <a:r>
              <a:rPr lang="zh-CN" altLang="en-US"/>
              <a:t>    </a:t>
            </a:r>
            <a:r>
              <a:rPr lang="en-US" altLang="zh-CN"/>
              <a:t>(2)</a:t>
            </a:r>
            <a:r>
              <a:rPr lang="zh-CN" altLang="en-US"/>
              <a:t>掠夺式开发和利用：如对我国特有物种藏羚羊等的乱捕滥杀。</a:t>
            </a:r>
          </a:p>
        </p:txBody>
      </p:sp>
      <p:pic>
        <p:nvPicPr>
          <p:cNvPr id="2093185" name="Picture 129" descr="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57425" y="973138"/>
            <a:ext cx="5221288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6899" name="Text Box 3"/>
          <p:cNvSpPr txBox="1">
            <a:spLocks noChangeArrowheads="1"/>
          </p:cNvSpPr>
          <p:nvPr/>
        </p:nvSpPr>
        <p:spPr bwMode="auto">
          <a:xfrm>
            <a:off x="712788" y="1868488"/>
            <a:ext cx="7827962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    (3)</a:t>
            </a:r>
            <a:r>
              <a:rPr lang="zh-CN" altLang="en-US"/>
              <a:t>环境污染：最典型的是水污染，工业废水和生活污水对河流、湖泊的污染，使水生生物物种锐减。</a:t>
            </a:r>
          </a:p>
          <a:p>
            <a:r>
              <a:rPr lang="zh-CN" altLang="en-US"/>
              <a:t>    </a:t>
            </a:r>
            <a:r>
              <a:rPr lang="en-US" altLang="zh-CN"/>
              <a:t>(4)</a:t>
            </a:r>
            <a:r>
              <a:rPr lang="zh-CN" altLang="en-US"/>
              <a:t>外来物种的入侵：如地中海实蝇，破坏原有生态系统的生物多样性。 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0994" name="Text Box 2"/>
          <p:cNvSpPr txBox="1">
            <a:spLocks noChangeArrowheads="1"/>
          </p:cNvSpPr>
          <p:nvPr/>
        </p:nvSpPr>
        <p:spPr bwMode="auto">
          <a:xfrm>
            <a:off x="798513" y="1758950"/>
            <a:ext cx="7827962" cy="2608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    2.</a:t>
            </a:r>
            <a:r>
              <a:rPr lang="zh-CN" altLang="en-US"/>
              <a:t>保护措施</a:t>
            </a:r>
          </a:p>
          <a:p>
            <a:r>
              <a:rPr lang="zh-CN" altLang="en-US"/>
              <a:t>    </a:t>
            </a:r>
            <a:r>
              <a:rPr lang="en-US" altLang="zh-CN"/>
              <a:t>(1)</a:t>
            </a:r>
            <a:r>
              <a:rPr lang="zh-CN" altLang="en-US"/>
              <a:t>就地保护：建立自然保护区是最为有效的措施。</a:t>
            </a:r>
          </a:p>
          <a:p>
            <a:r>
              <a:rPr lang="zh-CN" altLang="en-US"/>
              <a:t>    </a:t>
            </a:r>
            <a:r>
              <a:rPr lang="en-US" altLang="zh-CN"/>
              <a:t>(2)</a:t>
            </a:r>
            <a:r>
              <a:rPr lang="zh-CN" altLang="en-US"/>
              <a:t>易地保护：把濒危物种移入动物园、植物园、水族馆和濒危动物繁育中心等地，进行特殊的保护和繁殖管理。</a:t>
            </a:r>
          </a:p>
          <a:p>
            <a:r>
              <a:rPr lang="zh-CN" altLang="en-US"/>
              <a:t>    </a:t>
            </a:r>
            <a:r>
              <a:rPr lang="en-US" altLang="zh-CN"/>
              <a:t>(3)</a:t>
            </a:r>
            <a:r>
              <a:rPr lang="zh-CN" altLang="en-US"/>
              <a:t>法制教育和管理。</a:t>
            </a:r>
            <a:r>
              <a:rPr lang="zh-CN" altLang="en-US">
                <a:solidFill>
                  <a:schemeClr val="tx1"/>
                </a:solidFill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8162" name="Text Box 2"/>
          <p:cNvSpPr txBox="1">
            <a:spLocks noChangeArrowheads="1"/>
          </p:cNvSpPr>
          <p:nvPr/>
        </p:nvSpPr>
        <p:spPr bwMode="auto">
          <a:xfrm>
            <a:off x="668338" y="887413"/>
            <a:ext cx="8067675" cy="59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    </a:t>
            </a:r>
            <a:r>
              <a:rPr lang="zh-CN" altLang="en-US"/>
              <a:t>二、植物、动物、腐生性微生物在生态系统中特点的比较 </a:t>
            </a:r>
          </a:p>
        </p:txBody>
      </p:sp>
      <p:graphicFrame>
        <p:nvGraphicFramePr>
          <p:cNvPr id="2268196" name="Group 36"/>
          <p:cNvGraphicFramePr>
            <a:graphicFrameLocks noGrp="1"/>
          </p:cNvGraphicFramePr>
          <p:nvPr/>
        </p:nvGraphicFramePr>
        <p:xfrm>
          <a:off x="696913" y="1636713"/>
          <a:ext cx="7870825" cy="4023235"/>
        </p:xfrm>
        <a:graphic>
          <a:graphicData uri="http://schemas.openxmlformats.org/drawingml/2006/table">
            <a:tbl>
              <a:tblPr/>
              <a:tblGrid>
                <a:gridCol w="1958975"/>
                <a:gridCol w="4191000"/>
                <a:gridCol w="1720850"/>
              </a:tblGrid>
              <a:tr h="530225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作用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角色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885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植物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通过叶绿体利用光能，把无机物转变为储能有机物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生产者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885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动物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直接或间接以绿色植物为食，通过消耗绿色植物合成的有机物维持生活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消费者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885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腐生性微生物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分解枯枝落叶、动物尸体和粪便中的有机物，获得生活必需的物质和能量。对生态系统的物质循环起着不可替代的作用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分解者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5330" name="Text Box 2"/>
          <p:cNvSpPr txBox="1">
            <a:spLocks noChangeArrowheads="1"/>
          </p:cNvSpPr>
          <p:nvPr/>
        </p:nvSpPr>
        <p:spPr bwMode="auto">
          <a:xfrm>
            <a:off x="635000" y="1182688"/>
            <a:ext cx="7827963" cy="411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特别提醒</a:t>
            </a:r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】</a:t>
            </a:r>
            <a:r>
              <a:rPr lang="en-US" altLang="zh-CN">
                <a:latin typeface="楷体_GB2312" pitchFamily="49" charset="-122"/>
                <a:ea typeface="楷体_GB2312" pitchFamily="49" charset="-122"/>
              </a:rPr>
              <a:t>①</a:t>
            </a:r>
            <a:r>
              <a:rPr lang="zh-CN" altLang="en-US">
                <a:latin typeface="楷体_GB2312" pitchFamily="49" charset="-122"/>
                <a:ea typeface="楷体_GB2312" pitchFamily="49" charset="-122"/>
              </a:rPr>
              <a:t>生产者不仅包括绿色植物，还包括自养的微生物，如蓝藻、硫细菌、硝化细菌等。</a:t>
            </a:r>
          </a:p>
          <a:p>
            <a:r>
              <a:rPr lang="zh-CN" altLang="en-US">
                <a:latin typeface="楷体_GB2312" pitchFamily="49" charset="-122"/>
                <a:ea typeface="楷体_GB2312" pitchFamily="49" charset="-122"/>
              </a:rPr>
              <a:t>②消费者并非都直接以绿色植物为食，肉食性动物间接以绿色植物为食，寄生性微生物也属于消费者。</a:t>
            </a:r>
          </a:p>
          <a:p>
            <a:r>
              <a:rPr lang="zh-CN" altLang="en-US">
                <a:latin typeface="楷体_GB2312" pitchFamily="49" charset="-122"/>
                <a:ea typeface="楷体_GB2312" pitchFamily="49" charset="-122"/>
              </a:rPr>
              <a:t>③分解者把动、植物遗体和粪便中的有机物分解成简单的无机物，即二氧化碳、水和无机盐，其中二氧化碳和部分的水被绿色植物利用进行光合作用，水和无机盐通过根吸收被植物利用。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6354" name="Text Box 2"/>
          <p:cNvSpPr txBox="1">
            <a:spLocks noChangeArrowheads="1"/>
          </p:cNvSpPr>
          <p:nvPr/>
        </p:nvSpPr>
        <p:spPr bwMode="auto">
          <a:xfrm>
            <a:off x="646113" y="725488"/>
            <a:ext cx="7827962" cy="59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    </a:t>
            </a:r>
            <a:r>
              <a:rPr lang="zh-CN" altLang="en-US"/>
              <a:t>三、微生物的代谢类型及作用</a:t>
            </a:r>
          </a:p>
        </p:txBody>
      </p:sp>
      <p:graphicFrame>
        <p:nvGraphicFramePr>
          <p:cNvPr id="2276398" name="Group 46"/>
          <p:cNvGraphicFramePr>
            <a:graphicFrameLocks noGrp="1"/>
          </p:cNvGraphicFramePr>
          <p:nvPr/>
        </p:nvGraphicFramePr>
        <p:xfrm>
          <a:off x="706438" y="1452563"/>
          <a:ext cx="7881937" cy="3819147"/>
        </p:xfrm>
        <a:graphic>
          <a:graphicData uri="http://schemas.openxmlformats.org/drawingml/2006/table">
            <a:tbl>
              <a:tblPr/>
              <a:tblGrid>
                <a:gridCol w="1970087"/>
                <a:gridCol w="1971675"/>
                <a:gridCol w="1970088"/>
                <a:gridCol w="1970087"/>
              </a:tblGrid>
              <a:tr h="452438">
                <a:tc row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代谢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类型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异养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自养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053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腐生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寄生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3125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特点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分解动植物遗体、粪便中的有机物获得物质和能量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从活的动植物体内或体表吸收有机物获得物质和能量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利用光能或化学能将无机物转变为储能有机物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991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作用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分解者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消费者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生产者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1538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举例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枯草杆菌、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乳酸菌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炭疽杆菌、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肺炎双球菌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蓝藻、硫细菌</a:t>
                      </a:r>
                      <a:r>
                        <a:rPr kumimoji="0" lang="zh-CN" altLang="en-US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7378" name="Text Box 2"/>
          <p:cNvSpPr txBox="1">
            <a:spLocks noChangeArrowheads="1"/>
          </p:cNvSpPr>
          <p:nvPr/>
        </p:nvSpPr>
        <p:spPr bwMode="auto">
          <a:xfrm>
            <a:off x="711200" y="1868488"/>
            <a:ext cx="7827963" cy="260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特别提醒</a:t>
            </a:r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】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有些微生物不能制造有机物，但是它与其他生物之间也不是简单的寄生关系，它们之间相互依存、相互利用，这种关系称为共生。例如，根瘤菌与大豆之间，根瘤菌一方面通过固氮作用为大豆提供含氮物质，另一方面又从大豆中获得营养物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9186" name="Text Box 2"/>
          <p:cNvSpPr txBox="1">
            <a:spLocks noChangeArrowheads="1"/>
          </p:cNvSpPr>
          <p:nvPr/>
        </p:nvSpPr>
        <p:spPr bwMode="auto">
          <a:xfrm>
            <a:off x="588963" y="2386013"/>
            <a:ext cx="8070850" cy="260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1.(2010·</a:t>
            </a:r>
            <a:r>
              <a:rPr lang="zh-CN" altLang="en-US"/>
              <a:t>巢湖学业考</a:t>
            </a:r>
            <a:r>
              <a:rPr lang="en-US" altLang="zh-CN"/>
              <a:t>)</a:t>
            </a:r>
            <a:r>
              <a:rPr lang="zh-CN" altLang="en-US"/>
              <a:t>下列四条食物链中，正确的是</a:t>
            </a:r>
            <a:r>
              <a:rPr lang="en-US" altLang="zh-CN"/>
              <a:t>(   )</a:t>
            </a:r>
          </a:p>
          <a:p>
            <a:r>
              <a:rPr lang="en-US" altLang="zh-CN"/>
              <a:t>A.</a:t>
            </a:r>
            <a:r>
              <a:rPr lang="zh-CN" altLang="en-US"/>
              <a:t>阳光→草→兔→狼     </a:t>
            </a:r>
          </a:p>
          <a:p>
            <a:r>
              <a:rPr lang="en-US" altLang="zh-CN"/>
              <a:t>B.</a:t>
            </a:r>
            <a:r>
              <a:rPr lang="zh-CN" altLang="en-US"/>
              <a:t>草→昆虫→青蛙→蛇	</a:t>
            </a:r>
          </a:p>
          <a:p>
            <a:r>
              <a:rPr lang="en-US" altLang="zh-CN"/>
              <a:t>C.</a:t>
            </a:r>
            <a:r>
              <a:rPr lang="zh-CN" altLang="en-US"/>
              <a:t>蛇→青蛙→昆虫→草   </a:t>
            </a:r>
          </a:p>
          <a:p>
            <a:r>
              <a:rPr lang="en-US" altLang="zh-CN"/>
              <a:t>D.</a:t>
            </a:r>
            <a:r>
              <a:rPr lang="zh-CN" altLang="en-US"/>
              <a:t>草→蝗虫→细菌和真菌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2269187" name="Picture 3" descr="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39950" y="666750"/>
            <a:ext cx="5221288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269199" name="Group 15"/>
          <p:cNvGraphicFramePr>
            <a:graphicFrameLocks noGrp="1"/>
          </p:cNvGraphicFramePr>
          <p:nvPr/>
        </p:nvGraphicFramePr>
        <p:xfrm>
          <a:off x="1927225" y="1771650"/>
          <a:ext cx="5473700" cy="485775"/>
        </p:xfrm>
        <a:graphic>
          <a:graphicData uri="http://schemas.openxmlformats.org/drawingml/2006/table">
            <a:tbl>
              <a:tblPr/>
              <a:tblGrid>
                <a:gridCol w="2081213"/>
                <a:gridCol w="3392487"/>
              </a:tblGrid>
              <a:tr h="485775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知识点一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动物在生物圈中的作用</a:t>
                      </a:r>
                      <a:r>
                        <a:rPr kumimoji="0" lang="zh-CN" altLang="en-US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itchFamily="2" charset="-122"/>
                          <a:ea typeface="宋体" pitchFamily="2" charset="-122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0210" name="Text Box 2"/>
          <p:cNvSpPr txBox="1">
            <a:spLocks noChangeArrowheads="1"/>
          </p:cNvSpPr>
          <p:nvPr/>
        </p:nvSpPr>
        <p:spPr bwMode="auto">
          <a:xfrm>
            <a:off x="547688" y="1687513"/>
            <a:ext cx="8188325" cy="260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解析</a:t>
            </a:r>
            <a:r>
              <a:rPr lang="en-US" altLang="zh-CN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】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选</a:t>
            </a:r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B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。本题考查对食物链的理解。食物链是动物和植</a:t>
            </a:r>
          </a:p>
          <a:p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物之间由于食物关系而形成的一种联系，食物链的正确写法是</a:t>
            </a:r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:</a:t>
            </a:r>
          </a:p>
          <a:p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生产者     初级消费者     次级消费者     </a:t>
            </a:r>
            <a:r>
              <a:rPr lang="en-US" altLang="zh-CN">
                <a:latin typeface="宋体"/>
                <a:ea typeface="楷体_GB2312" pitchFamily="49" charset="-122"/>
                <a:cs typeface="宋体" pitchFamily="2" charset="-122"/>
              </a:rPr>
              <a:t>……</a:t>
            </a:r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     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最高</a:t>
            </a:r>
          </a:p>
          <a:p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级消费者。题中</a:t>
            </a:r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A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项中不应该有阳光，</a:t>
            </a:r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C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项中起点不是生产者，</a:t>
            </a:r>
          </a:p>
          <a:p>
            <a:r>
              <a:rPr lang="en-US" altLang="zh-CN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D</a:t>
            </a:r>
            <a:r>
              <a:rPr lang="zh-CN" altLang="en-US">
                <a:latin typeface="楷体_GB2312" pitchFamily="49" charset="-122"/>
                <a:ea typeface="楷体_GB2312" pitchFamily="49" charset="-122"/>
                <a:cs typeface="宋体" pitchFamily="2" charset="-122"/>
              </a:rPr>
              <a:t>项中不应该有分解者。</a:t>
            </a:r>
          </a:p>
        </p:txBody>
      </p:sp>
      <p:sp>
        <p:nvSpPr>
          <p:cNvPr id="2270212" name="Line 4"/>
          <p:cNvSpPr>
            <a:spLocks noChangeShapeType="1"/>
          </p:cNvSpPr>
          <p:nvPr/>
        </p:nvSpPr>
        <p:spPr bwMode="auto">
          <a:xfrm>
            <a:off x="1544638" y="3062288"/>
            <a:ext cx="587375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0213" name="Line 5"/>
          <p:cNvSpPr>
            <a:spLocks noChangeShapeType="1"/>
          </p:cNvSpPr>
          <p:nvPr/>
        </p:nvSpPr>
        <p:spPr bwMode="auto">
          <a:xfrm>
            <a:off x="3622675" y="3062288"/>
            <a:ext cx="587375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0214" name="Line 6"/>
          <p:cNvSpPr>
            <a:spLocks noChangeShapeType="1"/>
          </p:cNvSpPr>
          <p:nvPr/>
        </p:nvSpPr>
        <p:spPr bwMode="auto">
          <a:xfrm>
            <a:off x="5734050" y="3062288"/>
            <a:ext cx="587375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0215" name="Line 7"/>
          <p:cNvSpPr>
            <a:spLocks noChangeShapeType="1"/>
          </p:cNvSpPr>
          <p:nvPr/>
        </p:nvSpPr>
        <p:spPr bwMode="auto">
          <a:xfrm>
            <a:off x="7007225" y="3062288"/>
            <a:ext cx="587375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0930" name="Text Box 2"/>
          <p:cNvSpPr txBox="1">
            <a:spLocks noChangeArrowheads="1"/>
          </p:cNvSpPr>
          <p:nvPr/>
        </p:nvSpPr>
        <p:spPr bwMode="auto">
          <a:xfrm>
            <a:off x="668338" y="727075"/>
            <a:ext cx="7827962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2.(2010·</a:t>
            </a:r>
            <a:r>
              <a:rPr lang="zh-CN" altLang="en-US"/>
              <a:t>黄冈中考</a:t>
            </a:r>
            <a:r>
              <a:rPr lang="en-US" altLang="zh-CN"/>
              <a:t>)</a:t>
            </a:r>
            <a:r>
              <a:rPr lang="zh-CN" altLang="en-US"/>
              <a:t>如图是某草场生态系统各成分的关系示意图，下列关于该图描述正确的是</a:t>
            </a:r>
            <a:r>
              <a:rPr lang="en-US" altLang="zh-CN"/>
              <a:t>(   )</a:t>
            </a:r>
          </a:p>
        </p:txBody>
      </p:sp>
      <p:pic>
        <p:nvPicPr>
          <p:cNvPr id="23009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063" y="1920875"/>
            <a:ext cx="3476625" cy="40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1234" name="Text Box 2"/>
          <p:cNvSpPr txBox="1">
            <a:spLocks noChangeArrowheads="1"/>
          </p:cNvSpPr>
          <p:nvPr/>
        </p:nvSpPr>
        <p:spPr bwMode="auto">
          <a:xfrm>
            <a:off x="712788" y="1682750"/>
            <a:ext cx="7827962" cy="311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A.</a:t>
            </a:r>
            <a:r>
              <a:rPr lang="zh-CN" altLang="en-US"/>
              <a:t>该生态系统中，草是生产者，牛、细菌、真菌是消费者</a:t>
            </a:r>
          </a:p>
          <a:p>
            <a:r>
              <a:rPr lang="en-US" altLang="zh-CN"/>
              <a:t>B.</a:t>
            </a:r>
            <a:r>
              <a:rPr lang="zh-CN" altLang="en-US"/>
              <a:t>该生态系统中，属于非生物部分的只有水、无机盐和二氧化碳</a:t>
            </a:r>
          </a:p>
          <a:p>
            <a:r>
              <a:rPr lang="en-US" altLang="zh-CN"/>
              <a:t>C.</a:t>
            </a:r>
            <a:r>
              <a:rPr lang="zh-CN" altLang="en-US"/>
              <a:t>草是牛的主要食物，它在牛体内被消化吸收的主要器官是胃</a:t>
            </a:r>
          </a:p>
          <a:p>
            <a:r>
              <a:rPr lang="en-US" altLang="zh-CN"/>
              <a:t>D.</a:t>
            </a:r>
            <a:r>
              <a:rPr lang="zh-CN" altLang="en-US"/>
              <a:t>若草场上放养的牲畜太多，会严重破坏草场植被，使土地沙化，草场就难以恢复原样</a:t>
            </a: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https://d.book118.com/155030311122011034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默认设计模板">
  <a:themeElements>
    <a:clrScheme name="8_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8_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5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宋体" pitchFamily="2" charset="-122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5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宋体" pitchFamily="2" charset="-122"/>
            <a:ea typeface="宋体" pitchFamily="2" charset="-122"/>
          </a:defRPr>
        </a:defPPr>
      </a:lstStyle>
    </a:lnDef>
  </a:objectDefaults>
  <a:extraClrSchemeLst>
    <a:extraClrScheme>
      <a:clrScheme name="8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8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8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9_默认设计模板">
  <a:themeElements>
    <a:clrScheme name="9_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9_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5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宋体" pitchFamily="2" charset="-122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58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5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200" b="1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宋体" pitchFamily="2" charset="-122"/>
            <a:ea typeface="宋体" pitchFamily="2" charset="-122"/>
          </a:defRPr>
        </a:defPPr>
      </a:lstStyle>
    </a:lnDef>
  </a:objectDefaults>
  <a:extraClrSchemeLst>
    <a:extraClrScheme>
      <a:clrScheme name="9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9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9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宋体</vt:lpstr>
      <vt:lpstr>黑体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2024-08-29T20:12:06.277</cp:lastPrinted>
  <dcterms:created xsi:type="dcterms:W3CDTF">2024-08-29T12:12:06Z</dcterms:created>
  <dcterms:modified xsi:type="dcterms:W3CDTF">2024-08-29T12:12:07Z</dcterms:modified>
</cp:coreProperties>
</file>