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ED932-13DF-432C-B7FF-12963BCAD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D3A45-3F1B-45EC-ADEA-27D043A62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2E8EE-3D83-4D7B-A563-2822EE0A8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30E681-C4E7-48B8-AB10-4F3F4F062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D3DA4B-2E27-4438-B1E5-474594F5B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DB90C5-2400-4781-B899-BF5A6E285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E73750-8BC3-4C0A-9CE6-0431DD4AF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B9A5F5-C40A-42C8-B5D1-373968C9C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5FE64-F54F-4444-AFC4-667E25715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79EAB-248E-4F10-A304-AA4C9720E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E08B1-1DC8-4203-A80F-FD2B9F5FA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03322302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品德演讲稿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品德与个人成长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品德与社会责任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品德与职业发展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品德培养途径与方法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本次演讲旨在探讨品德的重要性，呼吁大家注重品德修养，树立正确的价值观和人生观。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当前社会，品德缺失现象屡见不鲜，给个人和社会带来诸多负面影响。因此，有必要通过演讲等形式，唤起人们对品德的关注和重视。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演讲背景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品德定义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品德是指一个人的道德品质和行为表现，包括诚实、守信、善良、公正等方面。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8333" r="833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个人层面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品德是个人成长和发展的重要基石，它关系到一个人的声誉、信誉和人际关系。一个品德高尚的人，更容易赢得他人的尊重和信任，从而在社会中获得更多的机会和资源。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社会层面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德是社会和谐稳定的重要保障。一个品德败坏的社会，必然充斥着欺诈、不公和暴力等不良现象，导致社会秩序混乱，人心不安。相反，一个品德高尚的社会，人们普遍遵守道德规范，相互尊重，互相关爱，从而形成和谐、稳定的社会氛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品德定义及重要性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品德与个人成长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责任感是一种自觉地把分内的事情做好的心态。具有责任感的人能够勇于承担责任，不推诿不抱怨，从而赢得他人的信赖和认可。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诚信是品德的基石，它要求我们言行一致，遵守承诺，不欺骗他人。诚信的人赢得他人的信任和尊重，为个人的成长和成功奠定基础。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尊重他人是一种基本的道德要求，它要求我们尊重他人的权利、尊严和感受。尊重他人的人能够建立良好的人际关系，获得更多的友谊和支持。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0208" b="10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167" r="141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品德塑造性格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积极乐观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积极乐观的人生态度能够帮助我们更好地面对生活中的挫折和困难，减少焦虑和抑郁等负面情绪。同时，积极乐观的心态还能够激发我们的创造力和潜能，让我们更加自信和有力量。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宽容豁达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宽容豁达是一种开阔的胸怀和包容的心态，它能够让我们更加平和地面对他人的不同和缺点，减少冲突和矛盾。同时，宽容豁达还能够让我们更加开放和包容地看待世界，拓展我们的视野和思维。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自律自省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律自省是一种自我约束和自我反思的能力，它能够帮助我们更好地管理自己的情绪和行为，避免冲动和失控。同时，自律自省还能够让我们更加清晰地认识自己的优点和不足，从而更好地规划自己的未来和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品德促进心理健康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353066" y="1349255"/>
            <a:ext cx="1968722" cy="4629531"/>
            <a:chOff x="1353066" y="1349255"/>
            <a:chExt cx="1968722" cy="4629531"/>
          </a:xfrm>
        </p:grpSpPr>
        <p:sp>
          <p:nvSpPr>
            <p:cNvPr id="18" name="Freeform 18"/>
            <p:cNvSpPr/>
            <p:nvPr/>
          </p:nvSpPr>
          <p:spPr>
            <a:xfrm>
              <a:off x="1956379" y="4609281"/>
              <a:ext cx="827723" cy="1223582"/>
            </a:xfrm>
            <a:custGeom>
              <a:rect l="l" t="t" r="r" b="b"/>
              <a:pathLst>
                <a:path w="277" h="410">
                  <a:moveTo>
                    <a:pt x="277" y="410"/>
                  </a:moveTo>
                  <a:lnTo>
                    <a:pt x="167" y="410"/>
                  </a:lnTo>
                  <a:lnTo>
                    <a:pt x="139" y="105"/>
                  </a:lnTo>
                  <a:lnTo>
                    <a:pt x="110" y="410"/>
                  </a:lnTo>
                  <a:lnTo>
                    <a:pt x="0" y="410"/>
                  </a:lnTo>
                  <a:lnTo>
                    <a:pt x="0" y="0"/>
                  </a:lnTo>
                  <a:lnTo>
                    <a:pt x="277" y="0"/>
                  </a:lnTo>
                  <a:lnTo>
                    <a:pt x="277" y="41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725684" y="5635886"/>
              <a:ext cx="609695" cy="342900"/>
            </a:xfrm>
            <a:custGeom>
              <a:rect l="l" t="t" r="r" b="b"/>
              <a:pathLst>
                <a:path w="141" h="79">
                  <a:moveTo>
                    <a:pt x="112" y="17"/>
                  </a:moveTo>
                  <a:cubicBezTo>
                    <a:pt x="130" y="36"/>
                    <a:pt x="141" y="57"/>
                    <a:pt x="109" y="61"/>
                  </a:cubicBezTo>
                  <a:cubicBezTo>
                    <a:pt x="80" y="65"/>
                    <a:pt x="0" y="79"/>
                    <a:pt x="20" y="40"/>
                  </a:cubicBezTo>
                  <a:cubicBezTo>
                    <a:pt x="39" y="3"/>
                    <a:pt x="61" y="0"/>
                    <a:pt x="74" y="0"/>
                  </a:cubicBezTo>
                  <a:cubicBezTo>
                    <a:pt x="86" y="0"/>
                    <a:pt x="102" y="7"/>
                    <a:pt x="112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407293" y="5635886"/>
              <a:ext cx="607504" cy="342900"/>
            </a:xfrm>
            <a:custGeom>
              <a:rect l="l" t="t" r="r" b="b"/>
              <a:pathLst>
                <a:path w="140" h="79">
                  <a:moveTo>
                    <a:pt x="29" y="17"/>
                  </a:moveTo>
                  <a:cubicBezTo>
                    <a:pt x="10" y="36"/>
                    <a:pt x="0" y="57"/>
                    <a:pt x="31" y="61"/>
                  </a:cubicBezTo>
                  <a:cubicBezTo>
                    <a:pt x="60" y="65"/>
                    <a:pt x="140" y="79"/>
                    <a:pt x="120" y="40"/>
                  </a:cubicBezTo>
                  <a:cubicBezTo>
                    <a:pt x="101" y="3"/>
                    <a:pt x="79" y="0"/>
                    <a:pt x="67" y="0"/>
                  </a:cubicBezTo>
                  <a:cubicBezTo>
                    <a:pt x="54" y="0"/>
                    <a:pt x="38" y="7"/>
                    <a:pt x="29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2123638" y="3523241"/>
              <a:ext cx="495395" cy="1115568"/>
            </a:xfrm>
            <a:prstGeom prst="rect">
              <a:avLst/>
            </a:prstGeom>
            <a:solidFill>
              <a:srgbClr val="F4EFE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2314138" y="3546577"/>
              <a:ext cx="97346" cy="110109"/>
            </a:xfrm>
            <a:prstGeom prst="rect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233652" y="3643923"/>
              <a:ext cx="281559" cy="965263"/>
            </a:xfrm>
            <a:custGeom>
              <a:rect l="l" t="t" r="r" b="b"/>
              <a:pathLst>
                <a:path w="94" h="323">
                  <a:moveTo>
                    <a:pt x="34" y="0"/>
                  </a:moveTo>
                  <a:lnTo>
                    <a:pt x="0" y="268"/>
                  </a:lnTo>
                  <a:lnTo>
                    <a:pt x="48" y="323"/>
                  </a:lnTo>
                  <a:lnTo>
                    <a:pt x="94" y="267"/>
                  </a:lnTo>
                  <a:lnTo>
                    <a:pt x="52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1442029" y="4422972"/>
              <a:ext cx="556736" cy="535591"/>
            </a:xfrm>
            <a:custGeom>
              <a:rect l="l" t="t" r="r" b="b"/>
              <a:pathLst>
                <a:path w="128" h="123">
                  <a:moveTo>
                    <a:pt x="48" y="0"/>
                  </a:moveTo>
                  <a:cubicBezTo>
                    <a:pt x="48" y="0"/>
                    <a:pt x="39" y="21"/>
                    <a:pt x="26" y="44"/>
                  </a:cubicBezTo>
                  <a:cubicBezTo>
                    <a:pt x="13" y="66"/>
                    <a:pt x="0" y="89"/>
                    <a:pt x="9" y="94"/>
                  </a:cubicBezTo>
                  <a:cubicBezTo>
                    <a:pt x="18" y="100"/>
                    <a:pt x="35" y="72"/>
                    <a:pt x="35" y="72"/>
                  </a:cubicBezTo>
                  <a:cubicBezTo>
                    <a:pt x="35" y="72"/>
                    <a:pt x="22" y="112"/>
                    <a:pt x="39" y="114"/>
                  </a:cubicBezTo>
                  <a:cubicBezTo>
                    <a:pt x="57" y="117"/>
                    <a:pt x="64" y="81"/>
                    <a:pt x="64" y="81"/>
                  </a:cubicBezTo>
                  <a:cubicBezTo>
                    <a:pt x="64" y="81"/>
                    <a:pt x="60" y="120"/>
                    <a:pt x="78" y="121"/>
                  </a:cubicBezTo>
                  <a:cubicBezTo>
                    <a:pt x="96" y="123"/>
                    <a:pt x="88" y="77"/>
                    <a:pt x="88" y="77"/>
                  </a:cubicBezTo>
                  <a:cubicBezTo>
                    <a:pt x="88" y="77"/>
                    <a:pt x="100" y="100"/>
                    <a:pt x="114" y="90"/>
                  </a:cubicBezTo>
                  <a:cubicBezTo>
                    <a:pt x="128" y="80"/>
                    <a:pt x="93" y="55"/>
                    <a:pt x="99" y="29"/>
                  </a:cubicBezTo>
                  <a:lnTo>
                    <a:pt x="48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1598620" y="3538100"/>
              <a:ext cx="582168" cy="1030891"/>
            </a:xfrm>
            <a:custGeom>
              <a:rect l="l" t="t" r="r" b="b"/>
              <a:pathLst>
                <a:path w="134" h="238">
                  <a:moveTo>
                    <a:pt x="119" y="0"/>
                  </a:moveTo>
                  <a:cubicBezTo>
                    <a:pt x="119" y="0"/>
                    <a:pt x="22" y="34"/>
                    <a:pt x="0" y="213"/>
                  </a:cubicBezTo>
                  <a:cubicBezTo>
                    <a:pt x="0" y="213"/>
                    <a:pt x="28" y="236"/>
                    <a:pt x="68" y="238"/>
                  </a:cubicBezTo>
                  <a:cubicBezTo>
                    <a:pt x="68" y="238"/>
                    <a:pt x="84" y="189"/>
                    <a:pt x="102" y="183"/>
                  </a:cubicBezTo>
                  <a:cubicBezTo>
                    <a:pt x="134" y="2"/>
                    <a:pt x="134" y="2"/>
                    <a:pt x="134" y="2"/>
                  </a:cubicBezTo>
                  <a:lnTo>
                    <a:pt x="119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97743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55" y="5"/>
                  </a:moveTo>
                  <a:lnTo>
                    <a:pt x="23" y="46"/>
                  </a:lnTo>
                  <a:lnTo>
                    <a:pt x="0" y="0"/>
                  </a:lnTo>
                  <a:lnTo>
                    <a:pt x="55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192037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52" y="0"/>
                  </a:moveTo>
                  <a:cubicBezTo>
                    <a:pt x="52" y="0"/>
                    <a:pt x="0" y="62"/>
                    <a:pt x="6" y="259"/>
                  </a:cubicBezTo>
                  <a:cubicBezTo>
                    <a:pt x="6" y="259"/>
                    <a:pt x="24" y="269"/>
                    <a:pt x="50" y="264"/>
                  </a:cubicBezTo>
                  <a:cubicBezTo>
                    <a:pt x="50" y="264"/>
                    <a:pt x="57" y="102"/>
                    <a:pt x="75" y="0"/>
                  </a:cubicBezTo>
                  <a:lnTo>
                    <a:pt x="52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735429" y="4422972"/>
              <a:ext cx="563118" cy="535591"/>
            </a:xfrm>
            <a:custGeom>
              <a:rect l="l" t="t" r="r" b="b"/>
              <a:pathLst>
                <a:path w="129" h="123">
                  <a:moveTo>
                    <a:pt x="81" y="0"/>
                  </a:moveTo>
                  <a:cubicBezTo>
                    <a:pt x="81" y="0"/>
                    <a:pt x="90" y="21"/>
                    <a:pt x="103" y="44"/>
                  </a:cubicBezTo>
                  <a:cubicBezTo>
                    <a:pt x="116" y="66"/>
                    <a:pt x="129" y="89"/>
                    <a:pt x="120" y="94"/>
                  </a:cubicBezTo>
                  <a:cubicBezTo>
                    <a:pt x="111" y="100"/>
                    <a:pt x="93" y="72"/>
                    <a:pt x="93" y="72"/>
                  </a:cubicBezTo>
                  <a:cubicBezTo>
                    <a:pt x="93" y="72"/>
                    <a:pt x="107" y="112"/>
                    <a:pt x="89" y="114"/>
                  </a:cubicBezTo>
                  <a:cubicBezTo>
                    <a:pt x="72" y="117"/>
                    <a:pt x="65" y="81"/>
                    <a:pt x="65" y="81"/>
                  </a:cubicBezTo>
                  <a:cubicBezTo>
                    <a:pt x="65" y="81"/>
                    <a:pt x="69" y="120"/>
                    <a:pt x="51" y="121"/>
                  </a:cubicBezTo>
                  <a:cubicBezTo>
                    <a:pt x="33" y="123"/>
                    <a:pt x="40" y="77"/>
                    <a:pt x="40" y="77"/>
                  </a:cubicBezTo>
                  <a:cubicBezTo>
                    <a:pt x="40" y="77"/>
                    <a:pt x="29" y="100"/>
                    <a:pt x="15" y="90"/>
                  </a:cubicBezTo>
                  <a:cubicBezTo>
                    <a:pt x="0" y="80"/>
                    <a:pt x="35" y="55"/>
                    <a:pt x="29" y="29"/>
                  </a:cubicBezTo>
                  <a:lnTo>
                    <a:pt x="81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553311" y="3538100"/>
              <a:ext cx="586359" cy="1030891"/>
            </a:xfrm>
            <a:custGeom>
              <a:rect l="l" t="t" r="r" b="b"/>
              <a:pathLst>
                <a:path w="135" h="238">
                  <a:moveTo>
                    <a:pt x="16" y="0"/>
                  </a:moveTo>
                  <a:cubicBezTo>
                    <a:pt x="16" y="0"/>
                    <a:pt x="112" y="34"/>
                    <a:pt x="135" y="213"/>
                  </a:cubicBezTo>
                  <a:cubicBezTo>
                    <a:pt x="135" y="213"/>
                    <a:pt x="106" y="236"/>
                    <a:pt x="67" y="238"/>
                  </a:cubicBezTo>
                  <a:cubicBezTo>
                    <a:pt x="67" y="238"/>
                    <a:pt x="51" y="189"/>
                    <a:pt x="33" y="183"/>
                  </a:cubicBezTo>
                  <a:cubicBezTo>
                    <a:pt x="0" y="2"/>
                    <a:pt x="0" y="2"/>
                    <a:pt x="0" y="2"/>
                  </a:cubicBezTo>
                  <a:lnTo>
                    <a:pt x="16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77670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0" y="5"/>
                  </a:moveTo>
                  <a:lnTo>
                    <a:pt x="32" y="46"/>
                  </a:lnTo>
                  <a:lnTo>
                    <a:pt x="55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249406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23" y="0"/>
                  </a:moveTo>
                  <a:cubicBezTo>
                    <a:pt x="23" y="0"/>
                    <a:pt x="75" y="62"/>
                    <a:pt x="68" y="259"/>
                  </a:cubicBezTo>
                  <a:cubicBezTo>
                    <a:pt x="68" y="259"/>
                    <a:pt x="51" y="269"/>
                    <a:pt x="25" y="264"/>
                  </a:cubicBezTo>
                  <a:cubicBezTo>
                    <a:pt x="25" y="264"/>
                    <a:pt x="18" y="102"/>
                    <a:pt x="0" y="0"/>
                  </a:cubicBezTo>
                  <a:lnTo>
                    <a:pt x="23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1420788" y="1349255"/>
              <a:ext cx="1901000" cy="1293400"/>
            </a:xfrm>
            <a:custGeom>
              <a:rect l="l" t="t" r="r" b="b"/>
              <a:pathLst>
                <a:path w="438" h="297">
                  <a:moveTo>
                    <a:pt x="14" y="295"/>
                  </a:moveTo>
                  <a:cubicBezTo>
                    <a:pt x="14" y="295"/>
                    <a:pt x="0" y="238"/>
                    <a:pt x="10" y="192"/>
                  </a:cubicBezTo>
                  <a:cubicBezTo>
                    <a:pt x="20" y="145"/>
                    <a:pt x="23" y="154"/>
                    <a:pt x="22" y="134"/>
                  </a:cubicBezTo>
                  <a:cubicBezTo>
                    <a:pt x="22" y="134"/>
                    <a:pt x="31" y="139"/>
                    <a:pt x="31" y="145"/>
                  </a:cubicBezTo>
                  <a:cubicBezTo>
                    <a:pt x="31" y="145"/>
                    <a:pt x="56" y="67"/>
                    <a:pt x="119" y="52"/>
                  </a:cubicBezTo>
                  <a:cubicBezTo>
                    <a:pt x="119" y="52"/>
                    <a:pt x="114" y="62"/>
                    <a:pt x="116" y="73"/>
                  </a:cubicBezTo>
                  <a:cubicBezTo>
                    <a:pt x="116" y="73"/>
                    <a:pt x="173" y="0"/>
                    <a:pt x="296" y="15"/>
                  </a:cubicBezTo>
                  <a:cubicBezTo>
                    <a:pt x="296" y="15"/>
                    <a:pt x="281" y="31"/>
                    <a:pt x="285" y="40"/>
                  </a:cubicBezTo>
                  <a:cubicBezTo>
                    <a:pt x="285" y="40"/>
                    <a:pt x="342" y="31"/>
                    <a:pt x="363" y="48"/>
                  </a:cubicBezTo>
                  <a:cubicBezTo>
                    <a:pt x="363" y="48"/>
                    <a:pt x="347" y="61"/>
                    <a:pt x="348" y="69"/>
                  </a:cubicBezTo>
                  <a:cubicBezTo>
                    <a:pt x="348" y="69"/>
                    <a:pt x="393" y="67"/>
                    <a:pt x="422" y="115"/>
                  </a:cubicBezTo>
                  <a:cubicBezTo>
                    <a:pt x="422" y="115"/>
                    <a:pt x="405" y="128"/>
                    <a:pt x="407" y="137"/>
                  </a:cubicBezTo>
                  <a:cubicBezTo>
                    <a:pt x="407" y="137"/>
                    <a:pt x="432" y="147"/>
                    <a:pt x="438" y="171"/>
                  </a:cubicBezTo>
                  <a:cubicBezTo>
                    <a:pt x="438" y="171"/>
                    <a:pt x="413" y="195"/>
                    <a:pt x="412" y="229"/>
                  </a:cubicBezTo>
                  <a:cubicBezTo>
                    <a:pt x="411" y="262"/>
                    <a:pt x="401" y="295"/>
                    <a:pt x="399" y="297"/>
                  </a:cubicBezTo>
                  <a:lnTo>
                    <a:pt x="14" y="295"/>
                  </a:lnTo>
                  <a:close/>
                </a:path>
              </a:pathLst>
            </a:custGeom>
            <a:solidFill>
              <a:srgbClr val="4C453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197743" y="1901800"/>
              <a:ext cx="751523" cy="683704"/>
            </a:xfrm>
            <a:custGeom>
              <a:rect l="l" t="t" r="r" b="b"/>
              <a:pathLst>
                <a:path w="173" h="157">
                  <a:moveTo>
                    <a:pt x="2" y="103"/>
                  </a:moveTo>
                  <a:cubicBezTo>
                    <a:pt x="2" y="103"/>
                    <a:pt x="0" y="14"/>
                    <a:pt x="70" y="0"/>
                  </a:cubicBezTo>
                  <a:cubicBezTo>
                    <a:pt x="70" y="0"/>
                    <a:pt x="53" y="29"/>
                    <a:pt x="56" y="36"/>
                  </a:cubicBezTo>
                  <a:cubicBezTo>
                    <a:pt x="56" y="36"/>
                    <a:pt x="84" y="4"/>
                    <a:pt x="131" y="19"/>
                  </a:cubicBezTo>
                  <a:cubicBezTo>
                    <a:pt x="131" y="19"/>
                    <a:pt x="110" y="24"/>
                    <a:pt x="108" y="35"/>
                  </a:cubicBezTo>
                  <a:cubicBezTo>
                    <a:pt x="108" y="35"/>
                    <a:pt x="169" y="26"/>
                    <a:pt x="173" y="109"/>
                  </a:cubicBezTo>
                  <a:cubicBezTo>
                    <a:pt x="173" y="109"/>
                    <a:pt x="51" y="157"/>
                    <a:pt x="2" y="103"/>
                  </a:cubicBez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1353066" y="2541023"/>
              <a:ext cx="281559" cy="419100"/>
            </a:xfrm>
            <a:custGeom>
              <a:rect l="l" t="t" r="r" b="b"/>
              <a:pathLst>
                <a:path w="65" h="97">
                  <a:moveTo>
                    <a:pt x="65" y="21"/>
                  </a:moveTo>
                  <a:cubicBezTo>
                    <a:pt x="65" y="21"/>
                    <a:pt x="30" y="0"/>
                    <a:pt x="15" y="21"/>
                  </a:cubicBezTo>
                  <a:cubicBezTo>
                    <a:pt x="0" y="43"/>
                    <a:pt x="28" y="82"/>
                    <a:pt x="65" y="97"/>
                  </a:cubicBezTo>
                  <a:lnTo>
                    <a:pt x="65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14797" y="2541023"/>
              <a:ext cx="283655" cy="419100"/>
            </a:xfrm>
            <a:custGeom>
              <a:rect l="l" t="t" r="r" b="b"/>
              <a:pathLst>
                <a:path w="65" h="97">
                  <a:moveTo>
                    <a:pt x="0" y="21"/>
                  </a:moveTo>
                  <a:cubicBezTo>
                    <a:pt x="0" y="21"/>
                    <a:pt x="36" y="0"/>
                    <a:pt x="51" y="21"/>
                  </a:cubicBezTo>
                  <a:cubicBezTo>
                    <a:pt x="65" y="43"/>
                    <a:pt x="38" y="82"/>
                    <a:pt x="0" y="9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439838" y="2111350"/>
              <a:ext cx="1771841" cy="1458563"/>
            </a:xfrm>
            <a:custGeom>
              <a:rect l="l" t="t" r="r" b="b"/>
              <a:pathLst>
                <a:path w="408" h="336">
                  <a:moveTo>
                    <a:pt x="389" y="194"/>
                  </a:moveTo>
                  <a:cubicBezTo>
                    <a:pt x="379" y="175"/>
                    <a:pt x="371" y="170"/>
                    <a:pt x="371" y="118"/>
                  </a:cubicBezTo>
                  <a:cubicBezTo>
                    <a:pt x="371" y="66"/>
                    <a:pt x="346" y="44"/>
                    <a:pt x="346" y="44"/>
                  </a:cubicBezTo>
                  <a:cubicBezTo>
                    <a:pt x="287" y="0"/>
                    <a:pt x="204" y="61"/>
                    <a:pt x="204" y="61"/>
                  </a:cubicBezTo>
                  <a:cubicBezTo>
                    <a:pt x="204" y="61"/>
                    <a:pt x="121" y="0"/>
                    <a:pt x="62" y="44"/>
                  </a:cubicBezTo>
                  <a:cubicBezTo>
                    <a:pt x="62" y="44"/>
                    <a:pt x="37" y="66"/>
                    <a:pt x="37" y="118"/>
                  </a:cubicBezTo>
                  <a:cubicBezTo>
                    <a:pt x="37" y="170"/>
                    <a:pt x="29" y="175"/>
                    <a:pt x="19" y="194"/>
                  </a:cubicBezTo>
                  <a:cubicBezTo>
                    <a:pt x="10" y="214"/>
                    <a:pt x="0" y="336"/>
                    <a:pt x="204" y="336"/>
                  </a:cubicBezTo>
                  <a:cubicBezTo>
                    <a:pt x="408" y="336"/>
                    <a:pt x="399" y="214"/>
                    <a:pt x="389" y="194"/>
                  </a:cubicBez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1837888" y="2761241"/>
              <a:ext cx="171450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873797" y="2769718"/>
              <a:ext cx="82582" cy="55055"/>
            </a:xfrm>
            <a:custGeom>
              <a:rect l="l" t="t" r="r" b="b"/>
              <a:pathLst>
                <a:path w="19" h="12">
                  <a:moveTo>
                    <a:pt x="18" y="4"/>
                  </a:moveTo>
                  <a:cubicBezTo>
                    <a:pt x="19" y="7"/>
                    <a:pt x="15" y="10"/>
                    <a:pt x="10" y="11"/>
                  </a:cubicBezTo>
                  <a:cubicBezTo>
                    <a:pt x="5" y="12"/>
                    <a:pt x="1" y="11"/>
                    <a:pt x="0" y="8"/>
                  </a:cubicBezTo>
                  <a:cubicBezTo>
                    <a:pt x="0" y="5"/>
                    <a:pt x="3" y="2"/>
                    <a:pt x="8" y="1"/>
                  </a:cubicBezTo>
                  <a:cubicBezTo>
                    <a:pt x="13" y="0"/>
                    <a:pt x="18" y="2"/>
                    <a:pt x="18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1757402" y="2549500"/>
              <a:ext cx="334423" cy="112204"/>
            </a:xfrm>
            <a:custGeom>
              <a:rect l="l" t="t" r="r" b="b"/>
              <a:pathLst>
                <a:path w="112" h="38">
                  <a:moveTo>
                    <a:pt x="0" y="9"/>
                  </a:moveTo>
                  <a:lnTo>
                    <a:pt x="0" y="38"/>
                  </a:lnTo>
                  <a:lnTo>
                    <a:pt x="112" y="32"/>
                  </a:lnTo>
                  <a:lnTo>
                    <a:pt x="112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2608365" y="2761241"/>
              <a:ext cx="175736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640179" y="2769718"/>
              <a:ext cx="84677" cy="55055"/>
            </a:xfrm>
            <a:custGeom>
              <a:rect l="l" t="t" r="r" b="b"/>
              <a:pathLst>
                <a:path w="19" h="12">
                  <a:moveTo>
                    <a:pt x="19" y="4"/>
                  </a:moveTo>
                  <a:cubicBezTo>
                    <a:pt x="19" y="7"/>
                    <a:pt x="16" y="10"/>
                    <a:pt x="11" y="11"/>
                  </a:cubicBezTo>
                  <a:cubicBezTo>
                    <a:pt x="6" y="12"/>
                    <a:pt x="1" y="11"/>
                    <a:pt x="1" y="8"/>
                  </a:cubicBezTo>
                  <a:cubicBezTo>
                    <a:pt x="0" y="5"/>
                    <a:pt x="4" y="2"/>
                    <a:pt x="9" y="1"/>
                  </a:cubicBezTo>
                  <a:cubicBezTo>
                    <a:pt x="13" y="0"/>
                    <a:pt x="18" y="2"/>
                    <a:pt x="19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527974" y="2549500"/>
              <a:ext cx="338709" cy="112204"/>
            </a:xfrm>
            <a:custGeom>
              <a:rect l="l" t="t" r="r" b="b"/>
              <a:pathLst>
                <a:path w="114" h="38">
                  <a:moveTo>
                    <a:pt x="114" y="9"/>
                  </a:moveTo>
                  <a:lnTo>
                    <a:pt x="114" y="38"/>
                  </a:lnTo>
                  <a:lnTo>
                    <a:pt x="0" y="32"/>
                  </a:lnTo>
                  <a:lnTo>
                    <a:pt x="0" y="0"/>
                  </a:lnTo>
                  <a:lnTo>
                    <a:pt x="114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2227365" y="2979268"/>
              <a:ext cx="230695" cy="131254"/>
            </a:xfrm>
            <a:custGeom>
              <a:rect l="l" t="t" r="r" b="b"/>
              <a:pathLst>
                <a:path w="52" h="30">
                  <a:moveTo>
                    <a:pt x="0" y="30"/>
                  </a:moveTo>
                  <a:cubicBezTo>
                    <a:pt x="0" y="30"/>
                    <a:pt x="1" y="4"/>
                    <a:pt x="22" y="2"/>
                  </a:cubicBezTo>
                  <a:cubicBezTo>
                    <a:pt x="43" y="0"/>
                    <a:pt x="53" y="27"/>
                    <a:pt x="53" y="27"/>
                  </a:cubicBezTo>
                  <a:cubicBezTo>
                    <a:pt x="53" y="27"/>
                    <a:pt x="39" y="9"/>
                    <a:pt x="23" y="11"/>
                  </a:cubicBezTo>
                  <a:cubicBezTo>
                    <a:pt x="7" y="12"/>
                    <a:pt x="0" y="30"/>
                    <a:pt x="0" y="30"/>
                  </a:cubicBezTo>
                  <a:close/>
                </a:path>
              </a:pathLst>
            </a:custGeom>
            <a:solidFill>
              <a:srgbClr val="EFC4A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2055915" y="3102045"/>
              <a:ext cx="694373" cy="359854"/>
            </a:xfrm>
            <a:custGeom>
              <a:rect l="l" t="t" r="r" b="b"/>
              <a:pathLst>
                <a:path w="160" h="83">
                  <a:moveTo>
                    <a:pt x="0" y="32"/>
                  </a:moveTo>
                  <a:cubicBezTo>
                    <a:pt x="0" y="32"/>
                    <a:pt x="118" y="44"/>
                    <a:pt x="150" y="0"/>
                  </a:cubicBezTo>
                  <a:cubicBezTo>
                    <a:pt x="150" y="0"/>
                    <a:pt x="160" y="83"/>
                    <a:pt x="29" y="68"/>
                  </a:cubicBezTo>
                  <a:cubicBezTo>
                    <a:pt x="29" y="68"/>
                    <a:pt x="30" y="50"/>
                    <a:pt x="0" y="32"/>
                  </a:cubicBezTo>
                  <a:close/>
                </a:path>
              </a:pathLst>
            </a:custGeom>
            <a:solidFill>
              <a:srgbClr val="49202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2240034" y="3298927"/>
              <a:ext cx="349282" cy="116396"/>
            </a:xfrm>
            <a:custGeom>
              <a:rect l="l" t="t" r="r" b="b"/>
              <a:pathLst>
                <a:path w="80" h="27">
                  <a:moveTo>
                    <a:pt x="80" y="10"/>
                  </a:moveTo>
                  <a:cubicBezTo>
                    <a:pt x="63" y="1"/>
                    <a:pt x="47" y="0"/>
                    <a:pt x="27" y="1"/>
                  </a:cubicBezTo>
                  <a:cubicBezTo>
                    <a:pt x="3" y="2"/>
                    <a:pt x="0" y="13"/>
                    <a:pt x="1" y="24"/>
                  </a:cubicBezTo>
                  <a:cubicBezTo>
                    <a:pt x="40" y="27"/>
                    <a:pt x="64" y="20"/>
                    <a:pt x="80" y="10"/>
                  </a:cubicBezTo>
                  <a:close/>
                </a:path>
              </a:pathLst>
            </a:custGeom>
            <a:solidFill>
              <a:srgbClr val="C6504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6" name="TextBox 46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友善待人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友善待人是建立良好人际关系的基础，它要求我们以友善、亲切的态度对待他人，关心他人的需求和感受。友善待人的人能够赢得他人的好感和信任，建立良好的人际关系网络。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善于沟通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善于沟通是一种重要的社交能力，它要求我们能够清晰、准确地表达自己的想法和感受，同时也能够倾听他人的声音和理解他人的需求。善于沟通的人能够更好地与他人协作和交流，避免误解和冲突。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乐于助人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乐于助人是一种无私奉献的精神，它要求我们在他人需要帮助的时候伸出援手，给予他人帮助和支持。乐于助人的人能够赢得他人的感激和尊重，同时也能够培养自己的爱心和善良品质。</a:t>
            </a:r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品德提升人际关系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品德与社会责任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我们应该尊重每个人的权利和尊严，不论他们的年龄、性别、种族、宗教信仰或社会地位如何。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08" r="14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文明礼貌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诚实守信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我们应该保持文明礼貌，遵守公共秩序，尊重公共财产，不随地乱扔垃圾，不在公共场所大声喧哗。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我们应该保持诚实守信的品质，遵守承诺，不欺骗他人，不传播虚假信息。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遵守社会公德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我们应该关心他人的生活和感受，关注他们的需要和困难，并尽力给予帮助和支持。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关心他人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我们应该积极向上，传递正能量，鼓励他人勇敢面对困难和挑战，激励他们追求梦想和目标。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传递正能量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我们应该尊重每个人的独特性和多样性，包容不同的观点和文化，促进社会的多元共融。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尊重多样性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关爱他人，传递正能量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563" b="95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135" b="271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维护社会和谐稳定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遵守法律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我们应该遵守国家的法律法规，维护社会的法制秩序，不参与任何违法活动。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维护公共安全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我们应该关注公共安全，积极参与社会治安维护，发现可疑情况及时报警。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促进社会公正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我们应该关注社会公正，反对任何形式的歧视和不公，积极维护弱势群体的权益。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https://d.book118.com/155033223020011114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2024-09-21T01:11:58.386</cp:lastPrinted>
  <dcterms:created xsi:type="dcterms:W3CDTF">2024-09-20T17:11:58Z</dcterms:created>
  <dcterms:modified xsi:type="dcterms:W3CDTF">2024-09-20T17:12:00Z</dcterms:modified>
</cp:coreProperties>
</file>