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29E850-7634-4A1C-9E9F-81039C7CA3D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D6CD0-2F6D-4B3F-988D-53746408761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急性全身感染会加剧阿尔茨海默病的神经炎症：</a:t>
            </a:r>
            <a:r>
              <a:rPr lang="en-US" altLang="zh-CN"/>
              <a:t>IL</a:t>
            </a:r>
            <a:r>
              <a:rPr lang="zh-CN" altLang="en-US"/>
              <a:t>-1β触发星形胶质细胞过度反应及影响神经元网络功能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8D6CD0-2F6D-4B3F-988D-53746408761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4B94B-3943-4D83-B90E-9CDA77096D8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4B94B-3943-4D83-B90E-9CDA77096D8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4B94B-3943-4D83-B90E-9CDA77096D8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4B94B-3943-4D83-B90E-9CDA77096D8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4B94B-3943-4D83-B90E-9CDA77096D88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4B94B-3943-4D83-B90E-9CDA77096D88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4E5C59-6197-4923-B12D-6BC93DC94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2A4DB4-4ABF-4666-8D87-FAF7DF7D45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E5446D-FCF5-41E5-B8D2-AEE030FC8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B6E9B0-97E9-446C-8EF2-CA1C8D53F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6972D1-4D0D-4343-AAEE-3E38EA844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B34B95-91BC-4D40-AA32-7E06BEF29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7F6C73-8CEC-4759-8108-B18D89E4F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8ED3E6-E7A1-4CA5-80C7-07B6ECF287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5677E7-00AA-42C6-B340-CD869257E5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93F0D7-114D-4036-AB5B-5820E54B1C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E86527-7EB8-4331-B136-B1E1EFFD6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4180112" y="1890238"/>
            <a:ext cx="3831774" cy="3823650"/>
          </a:xfrm>
          <a:custGeom>
            <a:gdLst>
              <a:gd name="connsiteX0" fmla="*/ 2066086 w 3831774"/>
              <a:gd name="connsiteY0" fmla="*/ 2057965 h 3823650"/>
              <a:gd name="connsiteX1" fmla="*/ 2948930 w 3831774"/>
              <a:gd name="connsiteY1" fmla="*/ 2057965 h 3823650"/>
              <a:gd name="connsiteX2" fmla="*/ 3831774 w 3831774"/>
              <a:gd name="connsiteY2" fmla="*/ 2940808 h 3823650"/>
              <a:gd name="connsiteX3" fmla="*/ 2948930 w 3831774"/>
              <a:gd name="connsiteY3" fmla="*/ 3823650 h 3823650"/>
              <a:gd name="connsiteX4" fmla="*/ 2066086 w 3831774"/>
              <a:gd name="connsiteY4" fmla="*/ 2940808 h 3823650"/>
              <a:gd name="connsiteX5" fmla="*/ 882844 w 3831774"/>
              <a:gd name="connsiteY5" fmla="*/ 2057965 h 3823650"/>
              <a:gd name="connsiteX6" fmla="*/ 1765688 w 3831774"/>
              <a:gd name="connsiteY6" fmla="*/ 2057965 h 3823650"/>
              <a:gd name="connsiteX7" fmla="*/ 1765688 w 3831774"/>
              <a:gd name="connsiteY7" fmla="*/ 2940808 h 3823650"/>
              <a:gd name="connsiteX8" fmla="*/ 882844 w 3831774"/>
              <a:gd name="connsiteY8" fmla="*/ 3823650 h 3823650"/>
              <a:gd name="connsiteX9" fmla="*/ 0 w 3831774"/>
              <a:gd name="connsiteY9" fmla="*/ 2940808 h 3823650"/>
              <a:gd name="connsiteX10" fmla="*/ 882844 w 3831774"/>
              <a:gd name="connsiteY10" fmla="*/ 2057965 h 3823650"/>
              <a:gd name="connsiteX11" fmla="*/ 2948930 w 3831774"/>
              <a:gd name="connsiteY11" fmla="*/ 0 h 3823650"/>
              <a:gd name="connsiteX12" fmla="*/ 3831774 w 3831774"/>
              <a:gd name="connsiteY12" fmla="*/ 882843 h 3823650"/>
              <a:gd name="connsiteX13" fmla="*/ 2948930 w 3831774"/>
              <a:gd name="connsiteY13" fmla="*/ 1765685 h 3823650"/>
              <a:gd name="connsiteX14" fmla="*/ 2066086 w 3831774"/>
              <a:gd name="connsiteY14" fmla="*/ 1765685 h 3823650"/>
              <a:gd name="connsiteX15" fmla="*/ 2066086 w 3831774"/>
              <a:gd name="connsiteY15" fmla="*/ 882843 h 3823650"/>
              <a:gd name="connsiteX16" fmla="*/ 2948930 w 3831774"/>
              <a:gd name="connsiteY16" fmla="*/ 0 h 3823650"/>
              <a:gd name="connsiteX17" fmla="*/ 882844 w 3831774"/>
              <a:gd name="connsiteY17" fmla="*/ 0 h 3823650"/>
              <a:gd name="connsiteX18" fmla="*/ 1765688 w 3831774"/>
              <a:gd name="connsiteY18" fmla="*/ 882843 h 3823650"/>
              <a:gd name="connsiteX19" fmla="*/ 1765688 w 3831774"/>
              <a:gd name="connsiteY19" fmla="*/ 1765685 h 3823650"/>
              <a:gd name="connsiteX20" fmla="*/ 882844 w 3831774"/>
              <a:gd name="connsiteY20" fmla="*/ 1765685 h 3823650"/>
              <a:gd name="connsiteX21" fmla="*/ 0 w 3831774"/>
              <a:gd name="connsiteY21" fmla="*/ 882843 h 3823650"/>
              <a:gd name="connsiteX22" fmla="*/ 882844 w 3831774"/>
              <a:gd name="connsiteY22" fmla="*/ 0 h 38236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831774" h="3823650">
                <a:moveTo>
                  <a:pt x="2066086" y="2057965"/>
                </a:moveTo>
                <a:lnTo>
                  <a:pt x="2948930" y="2057965"/>
                </a:lnTo>
                <a:cubicBezTo>
                  <a:pt x="3436511" y="2057965"/>
                  <a:pt x="3831774" y="2453227"/>
                  <a:pt x="3831774" y="2940808"/>
                </a:cubicBezTo>
                <a:cubicBezTo>
                  <a:pt x="3831774" y="3428388"/>
                  <a:pt x="3436511" y="3823650"/>
                  <a:pt x="2948930" y="3823650"/>
                </a:cubicBezTo>
                <a:cubicBezTo>
                  <a:pt x="2461349" y="3823650"/>
                  <a:pt x="2066086" y="3428388"/>
                  <a:pt x="2066086" y="2940808"/>
                </a:cubicBezTo>
                <a:close/>
                <a:moveTo>
                  <a:pt x="882844" y="2057965"/>
                </a:moveTo>
                <a:lnTo>
                  <a:pt x="1765688" y="2057965"/>
                </a:lnTo>
                <a:lnTo>
                  <a:pt x="1765688" y="2940808"/>
                </a:lnTo>
                <a:cubicBezTo>
                  <a:pt x="1765688" y="3428388"/>
                  <a:pt x="1370425" y="3823650"/>
                  <a:pt x="882844" y="3823650"/>
                </a:cubicBezTo>
                <a:cubicBezTo>
                  <a:pt x="395263" y="3823650"/>
                  <a:pt x="0" y="3428388"/>
                  <a:pt x="0" y="2940808"/>
                </a:cubicBezTo>
                <a:cubicBezTo>
                  <a:pt x="0" y="2453227"/>
                  <a:pt x="395263" y="2057965"/>
                  <a:pt x="882844" y="2057965"/>
                </a:cubicBezTo>
                <a:close/>
                <a:moveTo>
                  <a:pt x="2948930" y="0"/>
                </a:moveTo>
                <a:cubicBezTo>
                  <a:pt x="3436511" y="0"/>
                  <a:pt x="3831774" y="395262"/>
                  <a:pt x="3831774" y="882843"/>
                </a:cubicBezTo>
                <a:cubicBezTo>
                  <a:pt x="3831774" y="1370423"/>
                  <a:pt x="3436511" y="1765685"/>
                  <a:pt x="2948930" y="1765685"/>
                </a:cubicBezTo>
                <a:lnTo>
                  <a:pt x="2066086" y="1765685"/>
                </a:lnTo>
                <a:lnTo>
                  <a:pt x="2066086" y="882843"/>
                </a:lnTo>
                <a:cubicBezTo>
                  <a:pt x="2066086" y="395262"/>
                  <a:pt x="2461349" y="0"/>
                  <a:pt x="2948930" y="0"/>
                </a:cubicBezTo>
                <a:close/>
                <a:moveTo>
                  <a:pt x="882844" y="0"/>
                </a:moveTo>
                <a:cubicBezTo>
                  <a:pt x="1370425" y="0"/>
                  <a:pt x="1765688" y="395262"/>
                  <a:pt x="1765688" y="882843"/>
                </a:cubicBezTo>
                <a:lnTo>
                  <a:pt x="1765688" y="1765685"/>
                </a:lnTo>
                <a:lnTo>
                  <a:pt x="882844" y="1765685"/>
                </a:lnTo>
                <a:cubicBezTo>
                  <a:pt x="395263" y="1765685"/>
                  <a:pt x="0" y="1370423"/>
                  <a:pt x="0" y="882843"/>
                </a:cubicBezTo>
                <a:cubicBezTo>
                  <a:pt x="0" y="395262"/>
                  <a:pt x="395263" y="0"/>
                  <a:pt x="882844" y="0"/>
                </a:cubicBezTo>
                <a:close/>
              </a:path>
            </a:pathLst>
          </a:custGeom>
          <a:ln w="38100"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3476569" y="3690464"/>
            <a:ext cx="5153701" cy="2008692"/>
          </a:xfrm>
          <a:custGeom>
            <a:gdLst>
              <a:gd name="connsiteX0" fmla="*/ 3282886 w 5153701"/>
              <a:gd name="connsiteY0" fmla="*/ 0 h 2008692"/>
              <a:gd name="connsiteX1" fmla="*/ 5153701 w 5153701"/>
              <a:gd name="connsiteY1" fmla="*/ 725628 h 2008692"/>
              <a:gd name="connsiteX2" fmla="*/ 1870815 w 5153701"/>
              <a:gd name="connsiteY2" fmla="*/ 2008692 h 2008692"/>
              <a:gd name="connsiteX3" fmla="*/ 0 w 5153701"/>
              <a:gd name="connsiteY3" fmla="*/ 1283064 h 20086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53701" h="2008691">
                <a:moveTo>
                  <a:pt x="3282886" y="0"/>
                </a:moveTo>
                <a:lnTo>
                  <a:pt x="5153701" y="725628"/>
                </a:lnTo>
                <a:lnTo>
                  <a:pt x="1870815" y="2008692"/>
                </a:lnTo>
                <a:lnTo>
                  <a:pt x="0" y="12830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5469359" y="2830089"/>
            <a:ext cx="1272060" cy="1906431"/>
          </a:xfrm>
          <a:custGeom>
            <a:gdLst>
              <a:gd name="connsiteX0" fmla="*/ 0 w 1272060"/>
              <a:gd name="connsiteY0" fmla="*/ 0 h 1906431"/>
              <a:gd name="connsiteX1" fmla="*/ 1272060 w 1272060"/>
              <a:gd name="connsiteY1" fmla="*/ 0 h 1906431"/>
              <a:gd name="connsiteX2" fmla="*/ 1272060 w 1272060"/>
              <a:gd name="connsiteY2" fmla="*/ 1906431 h 1906431"/>
              <a:gd name="connsiteX3" fmla="*/ 0 w 1272060"/>
              <a:gd name="connsiteY3" fmla="*/ 1906431 h 19064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2060" h="1906431">
                <a:moveTo>
                  <a:pt x="0" y="0"/>
                </a:moveTo>
                <a:lnTo>
                  <a:pt x="1272060" y="0"/>
                </a:lnTo>
                <a:lnTo>
                  <a:pt x="1272060" y="1906431"/>
                </a:lnTo>
                <a:lnTo>
                  <a:pt x="0" y="19064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874714" y="2014539"/>
            <a:ext cx="3269691" cy="1774824"/>
          </a:xfrm>
          <a:custGeom>
            <a:gdLst>
              <a:gd name="connsiteX0" fmla="*/ 0 w 3269691"/>
              <a:gd name="connsiteY0" fmla="*/ 0 h 1774824"/>
              <a:gd name="connsiteX1" fmla="*/ 3269691 w 3269691"/>
              <a:gd name="connsiteY1" fmla="*/ 0 h 1774824"/>
              <a:gd name="connsiteX2" fmla="*/ 3269691 w 3269691"/>
              <a:gd name="connsiteY2" fmla="*/ 1774824 h 1774824"/>
              <a:gd name="connsiteX3" fmla="*/ 0 w 3269691"/>
              <a:gd name="connsiteY3" fmla="*/ 1774824 h 17748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9691" h="1774824">
                <a:moveTo>
                  <a:pt x="0" y="0"/>
                </a:moveTo>
                <a:lnTo>
                  <a:pt x="3269691" y="0"/>
                </a:lnTo>
                <a:lnTo>
                  <a:pt x="3269691" y="1774824"/>
                </a:lnTo>
                <a:lnTo>
                  <a:pt x="0" y="17748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461156" y="2014539"/>
            <a:ext cx="3269691" cy="1774824"/>
          </a:xfrm>
          <a:custGeom>
            <a:gdLst>
              <a:gd name="connsiteX0" fmla="*/ 0 w 3269691"/>
              <a:gd name="connsiteY0" fmla="*/ 0 h 1774824"/>
              <a:gd name="connsiteX1" fmla="*/ 3269691 w 3269691"/>
              <a:gd name="connsiteY1" fmla="*/ 0 h 1774824"/>
              <a:gd name="connsiteX2" fmla="*/ 3269691 w 3269691"/>
              <a:gd name="connsiteY2" fmla="*/ 1774824 h 1774824"/>
              <a:gd name="connsiteX3" fmla="*/ 0 w 3269691"/>
              <a:gd name="connsiteY3" fmla="*/ 1774824 h 17748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9691" h="1774824">
                <a:moveTo>
                  <a:pt x="0" y="0"/>
                </a:moveTo>
                <a:lnTo>
                  <a:pt x="3269691" y="0"/>
                </a:lnTo>
                <a:lnTo>
                  <a:pt x="3269691" y="1774824"/>
                </a:lnTo>
                <a:lnTo>
                  <a:pt x="0" y="17748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047598" y="2014539"/>
            <a:ext cx="3269691" cy="1774824"/>
          </a:xfrm>
          <a:custGeom>
            <a:gdLst>
              <a:gd name="connsiteX0" fmla="*/ 0 w 3269691"/>
              <a:gd name="connsiteY0" fmla="*/ 0 h 1774824"/>
              <a:gd name="connsiteX1" fmla="*/ 3269691 w 3269691"/>
              <a:gd name="connsiteY1" fmla="*/ 0 h 1774824"/>
              <a:gd name="connsiteX2" fmla="*/ 3269691 w 3269691"/>
              <a:gd name="connsiteY2" fmla="*/ 1774824 h 1774824"/>
              <a:gd name="connsiteX3" fmla="*/ 0 w 3269691"/>
              <a:gd name="connsiteY3" fmla="*/ 1774824 h 17748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9691" h="1774824">
                <a:moveTo>
                  <a:pt x="0" y="0"/>
                </a:moveTo>
                <a:lnTo>
                  <a:pt x="3269691" y="0"/>
                </a:lnTo>
                <a:lnTo>
                  <a:pt x="3269691" y="1774824"/>
                </a:lnTo>
                <a:lnTo>
                  <a:pt x="0" y="17748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108672" y="2127249"/>
            <a:ext cx="1859354" cy="1859354"/>
          </a:xfrm>
          <a:custGeom>
            <a:gdLst>
              <a:gd name="connsiteX0" fmla="*/ 929677 w 1859354"/>
              <a:gd name="connsiteY0" fmla="*/ 0 h 1859354"/>
              <a:gd name="connsiteX1" fmla="*/ 1859354 w 1859354"/>
              <a:gd name="connsiteY1" fmla="*/ 929677 h 1859354"/>
              <a:gd name="connsiteX2" fmla="*/ 929677 w 1859354"/>
              <a:gd name="connsiteY2" fmla="*/ 1859354 h 1859354"/>
              <a:gd name="connsiteX3" fmla="*/ 0 w 1859354"/>
              <a:gd name="connsiteY3" fmla="*/ 929677 h 1859354"/>
              <a:gd name="connsiteX4" fmla="*/ 929677 w 1859354"/>
              <a:gd name="connsiteY4" fmla="*/ 0 h 18593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354" h="1859354">
                <a:moveTo>
                  <a:pt x="929677" y="0"/>
                </a:moveTo>
                <a:cubicBezTo>
                  <a:pt x="1443123" y="0"/>
                  <a:pt x="1859354" y="416231"/>
                  <a:pt x="1859354" y="929677"/>
                </a:cubicBezTo>
                <a:cubicBezTo>
                  <a:pt x="1859354" y="1443123"/>
                  <a:pt x="1443123" y="1859354"/>
                  <a:pt x="929677" y="1859354"/>
                </a:cubicBezTo>
                <a:cubicBezTo>
                  <a:pt x="416231" y="1859354"/>
                  <a:pt x="0" y="1443123"/>
                  <a:pt x="0" y="929677"/>
                </a:cubicBezTo>
                <a:cubicBezTo>
                  <a:pt x="0" y="416231"/>
                  <a:pt x="416231" y="0"/>
                  <a:pt x="9296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3813771" y="2127249"/>
            <a:ext cx="1859354" cy="1859354"/>
          </a:xfrm>
          <a:custGeom>
            <a:gdLst>
              <a:gd name="connsiteX0" fmla="*/ 929677 w 1859354"/>
              <a:gd name="connsiteY0" fmla="*/ 0 h 1859354"/>
              <a:gd name="connsiteX1" fmla="*/ 1859354 w 1859354"/>
              <a:gd name="connsiteY1" fmla="*/ 929677 h 1859354"/>
              <a:gd name="connsiteX2" fmla="*/ 929677 w 1859354"/>
              <a:gd name="connsiteY2" fmla="*/ 1859354 h 1859354"/>
              <a:gd name="connsiteX3" fmla="*/ 0 w 1859354"/>
              <a:gd name="connsiteY3" fmla="*/ 929677 h 1859354"/>
              <a:gd name="connsiteX4" fmla="*/ 929677 w 1859354"/>
              <a:gd name="connsiteY4" fmla="*/ 0 h 18593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354" h="1859354">
                <a:moveTo>
                  <a:pt x="929677" y="0"/>
                </a:moveTo>
                <a:cubicBezTo>
                  <a:pt x="1443123" y="0"/>
                  <a:pt x="1859354" y="416231"/>
                  <a:pt x="1859354" y="929677"/>
                </a:cubicBezTo>
                <a:cubicBezTo>
                  <a:pt x="1859354" y="1443123"/>
                  <a:pt x="1443123" y="1859354"/>
                  <a:pt x="929677" y="1859354"/>
                </a:cubicBezTo>
                <a:cubicBezTo>
                  <a:pt x="416231" y="1859354"/>
                  <a:pt x="0" y="1443123"/>
                  <a:pt x="0" y="929677"/>
                </a:cubicBezTo>
                <a:cubicBezTo>
                  <a:pt x="0" y="416231"/>
                  <a:pt x="416231" y="0"/>
                  <a:pt x="9296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518871" y="2127249"/>
            <a:ext cx="1859354" cy="1859354"/>
          </a:xfrm>
          <a:custGeom>
            <a:gdLst>
              <a:gd name="connsiteX0" fmla="*/ 929677 w 1859354"/>
              <a:gd name="connsiteY0" fmla="*/ 0 h 1859354"/>
              <a:gd name="connsiteX1" fmla="*/ 1859354 w 1859354"/>
              <a:gd name="connsiteY1" fmla="*/ 929677 h 1859354"/>
              <a:gd name="connsiteX2" fmla="*/ 929677 w 1859354"/>
              <a:gd name="connsiteY2" fmla="*/ 1859354 h 1859354"/>
              <a:gd name="connsiteX3" fmla="*/ 0 w 1859354"/>
              <a:gd name="connsiteY3" fmla="*/ 929677 h 1859354"/>
              <a:gd name="connsiteX4" fmla="*/ 929677 w 1859354"/>
              <a:gd name="connsiteY4" fmla="*/ 0 h 18593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354" h="1859354">
                <a:moveTo>
                  <a:pt x="929677" y="0"/>
                </a:moveTo>
                <a:cubicBezTo>
                  <a:pt x="1443123" y="0"/>
                  <a:pt x="1859354" y="416231"/>
                  <a:pt x="1859354" y="929677"/>
                </a:cubicBezTo>
                <a:cubicBezTo>
                  <a:pt x="1859354" y="1443123"/>
                  <a:pt x="1443123" y="1859354"/>
                  <a:pt x="929677" y="1859354"/>
                </a:cubicBezTo>
                <a:cubicBezTo>
                  <a:pt x="416231" y="1859354"/>
                  <a:pt x="0" y="1443123"/>
                  <a:pt x="0" y="929677"/>
                </a:cubicBezTo>
                <a:cubicBezTo>
                  <a:pt x="0" y="416231"/>
                  <a:pt x="416231" y="0"/>
                  <a:pt x="9296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9223971" y="2127249"/>
            <a:ext cx="1859354" cy="1859354"/>
          </a:xfrm>
          <a:custGeom>
            <a:gdLst>
              <a:gd name="connsiteX0" fmla="*/ 929677 w 1859354"/>
              <a:gd name="connsiteY0" fmla="*/ 0 h 1859354"/>
              <a:gd name="connsiteX1" fmla="*/ 1859354 w 1859354"/>
              <a:gd name="connsiteY1" fmla="*/ 929677 h 1859354"/>
              <a:gd name="connsiteX2" fmla="*/ 929677 w 1859354"/>
              <a:gd name="connsiteY2" fmla="*/ 1859354 h 1859354"/>
              <a:gd name="connsiteX3" fmla="*/ 0 w 1859354"/>
              <a:gd name="connsiteY3" fmla="*/ 929677 h 1859354"/>
              <a:gd name="connsiteX4" fmla="*/ 929677 w 1859354"/>
              <a:gd name="connsiteY4" fmla="*/ 0 h 18593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354" h="1859354">
                <a:moveTo>
                  <a:pt x="929677" y="0"/>
                </a:moveTo>
                <a:cubicBezTo>
                  <a:pt x="1443123" y="0"/>
                  <a:pt x="1859354" y="416231"/>
                  <a:pt x="1859354" y="929677"/>
                </a:cubicBezTo>
                <a:cubicBezTo>
                  <a:pt x="1859354" y="1443123"/>
                  <a:pt x="1443123" y="1859354"/>
                  <a:pt x="929677" y="1859354"/>
                </a:cubicBezTo>
                <a:cubicBezTo>
                  <a:pt x="416231" y="1859354"/>
                  <a:pt x="0" y="1443123"/>
                  <a:pt x="0" y="929677"/>
                </a:cubicBezTo>
                <a:cubicBezTo>
                  <a:pt x="0" y="416231"/>
                  <a:pt x="416231" y="0"/>
                  <a:pt x="9296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473709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模板下载：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www.1ppt.com/moban/          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行业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模板：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www.1ppt.com/hangye/ </a:t>
            </a:r>
            <a:endParaRPr lang="en-US" altLang="zh-CN" sz="10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节日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模板：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www.1ppt.com/jieri/          PPT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素材：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www.1ppt.com/sucai/</a:t>
            </a:r>
            <a:endParaRPr lang="en-US" altLang="zh-CN" sz="10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  <a:p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背景图片：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www.1ppt.com/beijing/        PPT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图表：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www.1ppt.com/tubiao/      </a:t>
            </a:r>
            <a:endParaRPr lang="en-US" altLang="zh-CN" sz="10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精美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下载：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www.1ppt.com/xiazai/         PPT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教程： 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www.1ppt.com/powerpoint/      </a:t>
            </a:r>
            <a:endParaRPr lang="en-US" altLang="zh-CN" sz="10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  <a:p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课件：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www.1ppt.com/kejian/             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字体下载：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www.1ppt.com/ziti/</a:t>
            </a:r>
            <a:endParaRPr lang="en-US" altLang="zh-CN" sz="10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工作总结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www.1ppt.com/xiazai/zongjie/ 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工作计划：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www.1ppt.com/xiazai/jihua/</a:t>
            </a:r>
            <a:endParaRPr lang="en-US" altLang="zh-CN" sz="10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商务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模板：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www.1ppt.com/moban/shangwu/  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个人简历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www.1ppt.com/xiazai/jianli/  </a:t>
            </a:r>
            <a:endParaRPr lang="en-US" altLang="zh-CN" sz="10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毕业答辩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www.1ppt.com/xiazai/dabian/  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工作汇报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：</a:t>
            </a:r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www.1ppt.com/xiazai/huibao/    </a:t>
            </a:r>
            <a:endParaRPr lang="en-US" altLang="zh-CN" sz="10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  <a:p>
            <a:r>
              <a:rPr lang="en-US" altLang="zh-CN" sz="10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 </a:t>
            </a:r>
            <a:endParaRPr lang="en-US" altLang="zh-CN" sz="10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6096002" y="0"/>
            <a:ext cx="6095999" cy="6858000"/>
          </a:xfrm>
          <a:custGeom>
            <a:gdLst>
              <a:gd name="connsiteX0" fmla="*/ 0 w 6095999"/>
              <a:gd name="connsiteY0" fmla="*/ 0 h 6858000"/>
              <a:gd name="connsiteX1" fmla="*/ 6095999 w 6095999"/>
              <a:gd name="connsiteY1" fmla="*/ 0 h 6858000"/>
              <a:gd name="connsiteX2" fmla="*/ 6095999 w 6095999"/>
              <a:gd name="connsiteY2" fmla="*/ 6858000 h 6858000"/>
              <a:gd name="connsiteX3" fmla="*/ 0 w 6095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874713" y="1901289"/>
            <a:ext cx="4408487" cy="1489956"/>
          </a:xfrm>
          <a:custGeom>
            <a:gdLst>
              <a:gd name="connsiteX0" fmla="*/ 0 w 4408487"/>
              <a:gd name="connsiteY0" fmla="*/ 0 h 1489956"/>
              <a:gd name="connsiteX1" fmla="*/ 4408487 w 4408487"/>
              <a:gd name="connsiteY1" fmla="*/ 0 h 1489956"/>
              <a:gd name="connsiteX2" fmla="*/ 4408487 w 4408487"/>
              <a:gd name="connsiteY2" fmla="*/ 1489956 h 1489956"/>
              <a:gd name="connsiteX3" fmla="*/ 0 w 4408487"/>
              <a:gd name="connsiteY3" fmla="*/ 1489956 h 14899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8487" h="1489956">
                <a:moveTo>
                  <a:pt x="0" y="0"/>
                </a:moveTo>
                <a:lnTo>
                  <a:pt x="4408487" y="0"/>
                </a:lnTo>
                <a:lnTo>
                  <a:pt x="4408487" y="1489956"/>
                </a:lnTo>
                <a:lnTo>
                  <a:pt x="0" y="14899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>
    <mc:Choice xmlns:p14="http://schemas.microsoft.com/office/powerpoint/2010/main" Requires="p14">
      <p:transition p14:dur="0"/>
    </mc:Choice>
    <mc:Fallback>
      <p:transition/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notesSlide" Target="../notesSlides/notesSlide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5034000124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文本框 24"/>
          <p:cNvSpPr txBox="1"/>
          <p:nvPr/>
        </p:nvSpPr>
        <p:spPr>
          <a:xfrm>
            <a:off x="6343015" y="4917440"/>
            <a:ext cx="515302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u="none" strike="noStrike" kern="1200" cap="none" spc="0" normalizeH="0" baseline="0">
                <a:solidFill>
                  <a:schemeClr val="bg1"/>
                </a:solidFill>
                <a:sym typeface="微软雅黑 Light" panose="020b0502040204020203" pitchFamily="34" charset="-122"/>
              </a:rPr>
              <a:t>Alzheimers Dement. 2021 Jun 3</a:t>
            </a:r>
            <a:endParaRPr kumimoji="0" lang="en-US" altLang="zh-CN" sz="2400" u="none" strike="noStrike" kern="1200" cap="none" spc="0" normalizeH="0" baseline="0">
              <a:solidFill>
                <a:schemeClr val="bg1"/>
              </a:solidFill>
              <a:sym typeface="微软雅黑 Light" panose="020b0502040204020203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19985" y="2177415"/>
            <a:ext cx="6951980" cy="829945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ym typeface="+mn-ea"/>
              </a:rPr>
              <a:t> </a:t>
            </a:r>
            <a:r>
              <a:rPr lang="zh-CN" altLang="en-US" sz="4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神经炎症在AD的发病机制</a:t>
            </a:r>
            <a:endParaRPr lang="zh-CN" altLang="en-US" sz="4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4" name="组合 43"/>
          <p:cNvGrpSpPr/>
          <p:nvPr/>
        </p:nvGrpSpPr>
        <p:grpSpPr>
          <a:xfrm>
            <a:off x="2542540" y="1129030"/>
            <a:ext cx="3044190" cy="1311910"/>
            <a:chOff x="5809" y="3054"/>
            <a:chExt cx="4794" cy="2066"/>
          </a:xfrm>
        </p:grpSpPr>
        <p:sp>
          <p:nvSpPr>
            <p:cNvPr id="45" name="矩形 35"/>
            <p:cNvSpPr/>
            <p:nvPr/>
          </p:nvSpPr>
          <p:spPr>
            <a:xfrm rot="1800000">
              <a:off x="6018" y="3054"/>
              <a:ext cx="4585" cy="2066"/>
            </a:xfrm>
            <a:custGeom>
              <a:gdLst>
                <a:gd name="connsiteX0" fmla="*/ 0 w 2911415"/>
                <a:gd name="connsiteY0" fmla="*/ 0 h 1312106"/>
                <a:gd name="connsiteX1" fmla="*/ 2911415 w 2911415"/>
                <a:gd name="connsiteY1" fmla="*/ 0 h 1312106"/>
                <a:gd name="connsiteX2" fmla="*/ 2911415 w 2911415"/>
                <a:gd name="connsiteY2" fmla="*/ 1312106 h 1312106"/>
                <a:gd name="connsiteX3" fmla="*/ 0 w 2911415"/>
                <a:gd name="connsiteY3" fmla="*/ 1312106 h 1312106"/>
                <a:gd name="connsiteX4" fmla="*/ 0 w 2911415"/>
                <a:gd name="connsiteY4" fmla="*/ 0 h 1312106"/>
                <a:gd name="connsiteX0-1" fmla="*/ 0 w 2911415"/>
                <a:gd name="connsiteY0-2" fmla="*/ 0 h 1312106"/>
                <a:gd name="connsiteX1-3" fmla="*/ 1394409 w 2911415"/>
                <a:gd name="connsiteY1-4" fmla="*/ 4360 h 1312106"/>
                <a:gd name="connsiteX2-5" fmla="*/ 2911415 w 2911415"/>
                <a:gd name="connsiteY2-6" fmla="*/ 0 h 1312106"/>
                <a:gd name="connsiteX3-7" fmla="*/ 2911415 w 2911415"/>
                <a:gd name="connsiteY3-8" fmla="*/ 1312106 h 1312106"/>
                <a:gd name="connsiteX4-9" fmla="*/ 0 w 2911415"/>
                <a:gd name="connsiteY4-10" fmla="*/ 1312106 h 1312106"/>
                <a:gd name="connsiteX5" fmla="*/ 0 w 2911415"/>
                <a:gd name="connsiteY5" fmla="*/ 0 h 1312106"/>
                <a:gd name="connsiteX0-11" fmla="*/ 0 w 2911415"/>
                <a:gd name="connsiteY0-12" fmla="*/ 1312106 h 1312106"/>
                <a:gd name="connsiteX1-13" fmla="*/ 1394409 w 2911415"/>
                <a:gd name="connsiteY1-14" fmla="*/ 4360 h 1312106"/>
                <a:gd name="connsiteX2-15" fmla="*/ 2911415 w 2911415"/>
                <a:gd name="connsiteY2-16" fmla="*/ 0 h 1312106"/>
                <a:gd name="connsiteX3-17" fmla="*/ 2911415 w 2911415"/>
                <a:gd name="connsiteY3-18" fmla="*/ 1312106 h 1312106"/>
                <a:gd name="connsiteX4-19" fmla="*/ 0 w 2911415"/>
                <a:gd name="connsiteY4-20" fmla="*/ 1312106 h 1312106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11415" h="1312106">
                  <a:moveTo>
                    <a:pt x="0" y="1312106"/>
                  </a:moveTo>
                  <a:lnTo>
                    <a:pt x="1394409" y="4360"/>
                  </a:lnTo>
                  <a:lnTo>
                    <a:pt x="2911415" y="0"/>
                  </a:lnTo>
                  <a:lnTo>
                    <a:pt x="2911415" y="1312106"/>
                  </a:lnTo>
                  <a:lnTo>
                    <a:pt x="0" y="1312106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alpha val="20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825">
                <a:solidFill>
                  <a:prstClr val="white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5809" y="3143"/>
              <a:ext cx="2935" cy="737"/>
              <a:chOff x="3688433" y="1995592"/>
              <a:chExt cx="1863724" cy="468311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3688433" y="1995592"/>
                <a:ext cx="1863724" cy="45216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3986418" y="2003483"/>
                <a:ext cx="1267754" cy="460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rPr>
                  <a:t>PART 01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828675" y="433070"/>
            <a:ext cx="3295015" cy="5232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CONTENTS</a:t>
            </a:r>
            <a:endParaRPr lang="zh-CN" altLang="en-US" sz="2800" b="1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4320" y="329203"/>
            <a:ext cx="444137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29203"/>
            <a:ext cx="195941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2542540" y="2189480"/>
            <a:ext cx="3044190" cy="1311910"/>
            <a:chOff x="5809" y="4724"/>
            <a:chExt cx="4794" cy="2066"/>
          </a:xfrm>
        </p:grpSpPr>
        <p:sp>
          <p:nvSpPr>
            <p:cNvPr id="50" name="矩形 35"/>
            <p:cNvSpPr/>
            <p:nvPr/>
          </p:nvSpPr>
          <p:spPr>
            <a:xfrm rot="1800000">
              <a:off x="6018" y="4724"/>
              <a:ext cx="4585" cy="2066"/>
            </a:xfrm>
            <a:custGeom>
              <a:gdLst>
                <a:gd name="connsiteX0" fmla="*/ 0 w 2911415"/>
                <a:gd name="connsiteY0" fmla="*/ 0 h 1312106"/>
                <a:gd name="connsiteX1" fmla="*/ 2911415 w 2911415"/>
                <a:gd name="connsiteY1" fmla="*/ 0 h 1312106"/>
                <a:gd name="connsiteX2" fmla="*/ 2911415 w 2911415"/>
                <a:gd name="connsiteY2" fmla="*/ 1312106 h 1312106"/>
                <a:gd name="connsiteX3" fmla="*/ 0 w 2911415"/>
                <a:gd name="connsiteY3" fmla="*/ 1312106 h 1312106"/>
                <a:gd name="connsiteX4" fmla="*/ 0 w 2911415"/>
                <a:gd name="connsiteY4" fmla="*/ 0 h 1312106"/>
                <a:gd name="connsiteX0-1" fmla="*/ 0 w 2911415"/>
                <a:gd name="connsiteY0-2" fmla="*/ 0 h 1312106"/>
                <a:gd name="connsiteX1-3" fmla="*/ 1394409 w 2911415"/>
                <a:gd name="connsiteY1-4" fmla="*/ 4360 h 1312106"/>
                <a:gd name="connsiteX2-5" fmla="*/ 2911415 w 2911415"/>
                <a:gd name="connsiteY2-6" fmla="*/ 0 h 1312106"/>
                <a:gd name="connsiteX3-7" fmla="*/ 2911415 w 2911415"/>
                <a:gd name="connsiteY3-8" fmla="*/ 1312106 h 1312106"/>
                <a:gd name="connsiteX4-9" fmla="*/ 0 w 2911415"/>
                <a:gd name="connsiteY4-10" fmla="*/ 1312106 h 1312106"/>
                <a:gd name="connsiteX5" fmla="*/ 0 w 2911415"/>
                <a:gd name="connsiteY5" fmla="*/ 0 h 1312106"/>
                <a:gd name="connsiteX0-11" fmla="*/ 0 w 2911415"/>
                <a:gd name="connsiteY0-12" fmla="*/ 1312106 h 1312106"/>
                <a:gd name="connsiteX1-13" fmla="*/ 1394409 w 2911415"/>
                <a:gd name="connsiteY1-14" fmla="*/ 4360 h 1312106"/>
                <a:gd name="connsiteX2-15" fmla="*/ 2911415 w 2911415"/>
                <a:gd name="connsiteY2-16" fmla="*/ 0 h 1312106"/>
                <a:gd name="connsiteX3-17" fmla="*/ 2911415 w 2911415"/>
                <a:gd name="connsiteY3-18" fmla="*/ 1312106 h 1312106"/>
                <a:gd name="connsiteX4-19" fmla="*/ 0 w 2911415"/>
                <a:gd name="connsiteY4-20" fmla="*/ 1312106 h 1312106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11415" h="1312106">
                  <a:moveTo>
                    <a:pt x="0" y="1312106"/>
                  </a:moveTo>
                  <a:lnTo>
                    <a:pt x="1394409" y="4360"/>
                  </a:lnTo>
                  <a:lnTo>
                    <a:pt x="2911415" y="0"/>
                  </a:lnTo>
                  <a:lnTo>
                    <a:pt x="2911415" y="1312106"/>
                  </a:lnTo>
                  <a:lnTo>
                    <a:pt x="0" y="1312106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alpha val="20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825">
                <a:solidFill>
                  <a:prstClr val="white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5809" y="4811"/>
              <a:ext cx="2935" cy="712"/>
              <a:chOff x="3688433" y="3055134"/>
              <a:chExt cx="1863724" cy="452164"/>
            </a:xfrm>
          </p:grpSpPr>
          <p:sp>
            <p:nvSpPr>
              <p:cNvPr id="52" name="矩形 51"/>
              <p:cNvSpPr/>
              <p:nvPr/>
            </p:nvSpPr>
            <p:spPr>
              <a:xfrm>
                <a:off x="3688433" y="3055134"/>
                <a:ext cx="1863724" cy="45216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3951958" y="3055134"/>
                <a:ext cx="1337309" cy="418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rPr>
                  <a:t>PART 02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2542540" y="3260725"/>
            <a:ext cx="3044190" cy="1311910"/>
            <a:chOff x="5809" y="6395"/>
            <a:chExt cx="4794" cy="2066"/>
          </a:xfrm>
        </p:grpSpPr>
        <p:sp>
          <p:nvSpPr>
            <p:cNvPr id="38" name="矩形 35"/>
            <p:cNvSpPr/>
            <p:nvPr/>
          </p:nvSpPr>
          <p:spPr>
            <a:xfrm rot="1800000">
              <a:off x="6018" y="6395"/>
              <a:ext cx="4585" cy="2066"/>
            </a:xfrm>
            <a:custGeom>
              <a:gdLst>
                <a:gd name="connsiteX0" fmla="*/ 0 w 2911415"/>
                <a:gd name="connsiteY0" fmla="*/ 0 h 1312106"/>
                <a:gd name="connsiteX1" fmla="*/ 2911415 w 2911415"/>
                <a:gd name="connsiteY1" fmla="*/ 0 h 1312106"/>
                <a:gd name="connsiteX2" fmla="*/ 2911415 w 2911415"/>
                <a:gd name="connsiteY2" fmla="*/ 1312106 h 1312106"/>
                <a:gd name="connsiteX3" fmla="*/ 0 w 2911415"/>
                <a:gd name="connsiteY3" fmla="*/ 1312106 h 1312106"/>
                <a:gd name="connsiteX4" fmla="*/ 0 w 2911415"/>
                <a:gd name="connsiteY4" fmla="*/ 0 h 1312106"/>
                <a:gd name="connsiteX0-1" fmla="*/ 0 w 2911415"/>
                <a:gd name="connsiteY0-2" fmla="*/ 0 h 1312106"/>
                <a:gd name="connsiteX1-3" fmla="*/ 1394409 w 2911415"/>
                <a:gd name="connsiteY1-4" fmla="*/ 4360 h 1312106"/>
                <a:gd name="connsiteX2-5" fmla="*/ 2911415 w 2911415"/>
                <a:gd name="connsiteY2-6" fmla="*/ 0 h 1312106"/>
                <a:gd name="connsiteX3-7" fmla="*/ 2911415 w 2911415"/>
                <a:gd name="connsiteY3-8" fmla="*/ 1312106 h 1312106"/>
                <a:gd name="connsiteX4-9" fmla="*/ 0 w 2911415"/>
                <a:gd name="connsiteY4-10" fmla="*/ 1312106 h 1312106"/>
                <a:gd name="connsiteX5" fmla="*/ 0 w 2911415"/>
                <a:gd name="connsiteY5" fmla="*/ 0 h 1312106"/>
                <a:gd name="connsiteX0-11" fmla="*/ 0 w 2911415"/>
                <a:gd name="connsiteY0-12" fmla="*/ 1312106 h 1312106"/>
                <a:gd name="connsiteX1-13" fmla="*/ 1394409 w 2911415"/>
                <a:gd name="connsiteY1-14" fmla="*/ 4360 h 1312106"/>
                <a:gd name="connsiteX2-15" fmla="*/ 2911415 w 2911415"/>
                <a:gd name="connsiteY2-16" fmla="*/ 0 h 1312106"/>
                <a:gd name="connsiteX3-17" fmla="*/ 2911415 w 2911415"/>
                <a:gd name="connsiteY3-18" fmla="*/ 1312106 h 1312106"/>
                <a:gd name="connsiteX4-19" fmla="*/ 0 w 2911415"/>
                <a:gd name="connsiteY4-20" fmla="*/ 1312106 h 1312106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11415" h="1312106">
                  <a:moveTo>
                    <a:pt x="0" y="1312106"/>
                  </a:moveTo>
                  <a:lnTo>
                    <a:pt x="1394409" y="4360"/>
                  </a:lnTo>
                  <a:lnTo>
                    <a:pt x="2911415" y="0"/>
                  </a:lnTo>
                  <a:lnTo>
                    <a:pt x="2911415" y="1312106"/>
                  </a:lnTo>
                  <a:lnTo>
                    <a:pt x="0" y="1312106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alpha val="20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825">
                <a:solidFill>
                  <a:prstClr val="white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5809" y="6481"/>
              <a:ext cx="2935" cy="733"/>
              <a:chOff x="3688433" y="4115240"/>
              <a:chExt cx="1863724" cy="465455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3688433" y="4115240"/>
                <a:ext cx="1863724" cy="452164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3902428" y="4120320"/>
                <a:ext cx="1434465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rPr>
                  <a:t>PART 03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2542540" y="4321175"/>
            <a:ext cx="3044190" cy="1311910"/>
            <a:chOff x="5809" y="8065"/>
            <a:chExt cx="4794" cy="2066"/>
          </a:xfrm>
        </p:grpSpPr>
        <p:sp>
          <p:nvSpPr>
            <p:cNvPr id="39" name="矩形 35"/>
            <p:cNvSpPr/>
            <p:nvPr/>
          </p:nvSpPr>
          <p:spPr>
            <a:xfrm rot="1800000">
              <a:off x="6018" y="8065"/>
              <a:ext cx="4585" cy="2066"/>
            </a:xfrm>
            <a:custGeom>
              <a:gdLst>
                <a:gd name="connsiteX0" fmla="*/ 0 w 2911415"/>
                <a:gd name="connsiteY0" fmla="*/ 0 h 1312106"/>
                <a:gd name="connsiteX1" fmla="*/ 2911415 w 2911415"/>
                <a:gd name="connsiteY1" fmla="*/ 0 h 1312106"/>
                <a:gd name="connsiteX2" fmla="*/ 2911415 w 2911415"/>
                <a:gd name="connsiteY2" fmla="*/ 1312106 h 1312106"/>
                <a:gd name="connsiteX3" fmla="*/ 0 w 2911415"/>
                <a:gd name="connsiteY3" fmla="*/ 1312106 h 1312106"/>
                <a:gd name="connsiteX4" fmla="*/ 0 w 2911415"/>
                <a:gd name="connsiteY4" fmla="*/ 0 h 1312106"/>
                <a:gd name="connsiteX0-1" fmla="*/ 0 w 2911415"/>
                <a:gd name="connsiteY0-2" fmla="*/ 0 h 1312106"/>
                <a:gd name="connsiteX1-3" fmla="*/ 1394409 w 2911415"/>
                <a:gd name="connsiteY1-4" fmla="*/ 4360 h 1312106"/>
                <a:gd name="connsiteX2-5" fmla="*/ 2911415 w 2911415"/>
                <a:gd name="connsiteY2-6" fmla="*/ 0 h 1312106"/>
                <a:gd name="connsiteX3-7" fmla="*/ 2911415 w 2911415"/>
                <a:gd name="connsiteY3-8" fmla="*/ 1312106 h 1312106"/>
                <a:gd name="connsiteX4-9" fmla="*/ 0 w 2911415"/>
                <a:gd name="connsiteY4-10" fmla="*/ 1312106 h 1312106"/>
                <a:gd name="connsiteX5" fmla="*/ 0 w 2911415"/>
                <a:gd name="connsiteY5" fmla="*/ 0 h 1312106"/>
                <a:gd name="connsiteX0-11" fmla="*/ 0 w 2911415"/>
                <a:gd name="connsiteY0-12" fmla="*/ 1312106 h 1312106"/>
                <a:gd name="connsiteX1-13" fmla="*/ 1394409 w 2911415"/>
                <a:gd name="connsiteY1-14" fmla="*/ 4360 h 1312106"/>
                <a:gd name="connsiteX2-15" fmla="*/ 2911415 w 2911415"/>
                <a:gd name="connsiteY2-16" fmla="*/ 0 h 1312106"/>
                <a:gd name="connsiteX3-17" fmla="*/ 2911415 w 2911415"/>
                <a:gd name="connsiteY3-18" fmla="*/ 1312106 h 1312106"/>
                <a:gd name="connsiteX4-19" fmla="*/ 0 w 2911415"/>
                <a:gd name="connsiteY4-20" fmla="*/ 1312106 h 1312106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11415" h="1312106">
                  <a:moveTo>
                    <a:pt x="0" y="1312106"/>
                  </a:moveTo>
                  <a:lnTo>
                    <a:pt x="1394409" y="4360"/>
                  </a:lnTo>
                  <a:lnTo>
                    <a:pt x="2911415" y="0"/>
                  </a:lnTo>
                  <a:lnTo>
                    <a:pt x="2911415" y="1312106"/>
                  </a:lnTo>
                  <a:lnTo>
                    <a:pt x="0" y="1312106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alpha val="20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825">
                <a:solidFill>
                  <a:prstClr val="white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809" y="8150"/>
              <a:ext cx="2935" cy="712"/>
              <a:chOff x="3688433" y="5175346"/>
              <a:chExt cx="1863724" cy="452164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3688433" y="5175346"/>
                <a:ext cx="1863724" cy="452164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3951958" y="5200111"/>
                <a:ext cx="1351915" cy="4218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rPr>
                  <a:t>PART 04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2542540" y="5454650"/>
            <a:ext cx="3044190" cy="1311910"/>
            <a:chOff x="5809" y="8065"/>
            <a:chExt cx="4794" cy="2066"/>
          </a:xfrm>
        </p:grpSpPr>
        <p:sp>
          <p:nvSpPr>
            <p:cNvPr id="55" name="矩形 35"/>
            <p:cNvSpPr/>
            <p:nvPr/>
          </p:nvSpPr>
          <p:spPr>
            <a:xfrm rot="1800000">
              <a:off x="6018" y="8065"/>
              <a:ext cx="4585" cy="2066"/>
            </a:xfrm>
            <a:custGeom>
              <a:gdLst>
                <a:gd name="connsiteX0" fmla="*/ 0 w 2911415"/>
                <a:gd name="connsiteY0" fmla="*/ 0 h 1312106"/>
                <a:gd name="connsiteX1" fmla="*/ 2911415 w 2911415"/>
                <a:gd name="connsiteY1" fmla="*/ 0 h 1312106"/>
                <a:gd name="connsiteX2" fmla="*/ 2911415 w 2911415"/>
                <a:gd name="connsiteY2" fmla="*/ 1312106 h 1312106"/>
                <a:gd name="connsiteX3" fmla="*/ 0 w 2911415"/>
                <a:gd name="connsiteY3" fmla="*/ 1312106 h 1312106"/>
                <a:gd name="connsiteX4" fmla="*/ 0 w 2911415"/>
                <a:gd name="connsiteY4" fmla="*/ 0 h 1312106"/>
                <a:gd name="connsiteX0-1" fmla="*/ 0 w 2911415"/>
                <a:gd name="connsiteY0-2" fmla="*/ 0 h 1312106"/>
                <a:gd name="connsiteX1-3" fmla="*/ 1394409 w 2911415"/>
                <a:gd name="connsiteY1-4" fmla="*/ 4360 h 1312106"/>
                <a:gd name="connsiteX2-5" fmla="*/ 2911415 w 2911415"/>
                <a:gd name="connsiteY2-6" fmla="*/ 0 h 1312106"/>
                <a:gd name="connsiteX3-7" fmla="*/ 2911415 w 2911415"/>
                <a:gd name="connsiteY3-8" fmla="*/ 1312106 h 1312106"/>
                <a:gd name="connsiteX4-9" fmla="*/ 0 w 2911415"/>
                <a:gd name="connsiteY4-10" fmla="*/ 1312106 h 1312106"/>
                <a:gd name="connsiteX5" fmla="*/ 0 w 2911415"/>
                <a:gd name="connsiteY5" fmla="*/ 0 h 1312106"/>
                <a:gd name="connsiteX0-11" fmla="*/ 0 w 2911415"/>
                <a:gd name="connsiteY0-12" fmla="*/ 1312106 h 1312106"/>
                <a:gd name="connsiteX1-13" fmla="*/ 1394409 w 2911415"/>
                <a:gd name="connsiteY1-14" fmla="*/ 4360 h 1312106"/>
                <a:gd name="connsiteX2-15" fmla="*/ 2911415 w 2911415"/>
                <a:gd name="connsiteY2-16" fmla="*/ 0 h 1312106"/>
                <a:gd name="connsiteX3-17" fmla="*/ 2911415 w 2911415"/>
                <a:gd name="connsiteY3-18" fmla="*/ 1312106 h 1312106"/>
                <a:gd name="connsiteX4-19" fmla="*/ 0 w 2911415"/>
                <a:gd name="connsiteY4-20" fmla="*/ 1312106 h 1312106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11415" h="1312106">
                  <a:moveTo>
                    <a:pt x="0" y="1312106"/>
                  </a:moveTo>
                  <a:lnTo>
                    <a:pt x="1394409" y="4360"/>
                  </a:lnTo>
                  <a:lnTo>
                    <a:pt x="2911415" y="0"/>
                  </a:lnTo>
                  <a:lnTo>
                    <a:pt x="2911415" y="1312106"/>
                  </a:lnTo>
                  <a:lnTo>
                    <a:pt x="0" y="1312106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alpha val="20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825">
                <a:solidFill>
                  <a:prstClr val="white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5809" y="8150"/>
              <a:ext cx="2935" cy="762"/>
              <a:chOff x="3688433" y="5175346"/>
              <a:chExt cx="1863724" cy="483608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3688433" y="5175346"/>
                <a:ext cx="1863724" cy="45216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3918938" y="5198534"/>
                <a:ext cx="1350644" cy="460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rPr>
                  <a:t>PART 05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59" name="文本框 58"/>
          <p:cNvSpPr txBox="1"/>
          <p:nvPr/>
        </p:nvSpPr>
        <p:spPr>
          <a:xfrm>
            <a:off x="6418580" y="112903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/>
              <a:t>摘要</a:t>
            </a:r>
            <a:endParaRPr lang="zh-CN" altLang="en-US" sz="3200" b="1"/>
          </a:p>
        </p:txBody>
      </p:sp>
      <p:sp>
        <p:nvSpPr>
          <p:cNvPr id="63" name="文本框 62"/>
          <p:cNvSpPr txBox="1"/>
          <p:nvPr/>
        </p:nvSpPr>
        <p:spPr>
          <a:xfrm>
            <a:off x="6418580" y="218821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/>
              <a:t>介绍</a:t>
            </a:r>
            <a:endParaRPr lang="zh-CN" altLang="en-US" sz="3200" b="1"/>
          </a:p>
        </p:txBody>
      </p:sp>
      <p:sp>
        <p:nvSpPr>
          <p:cNvPr id="64" name="文本框 63"/>
          <p:cNvSpPr txBox="1"/>
          <p:nvPr/>
        </p:nvSpPr>
        <p:spPr>
          <a:xfrm>
            <a:off x="6418580" y="325882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/>
              <a:t>方法</a:t>
            </a:r>
            <a:endParaRPr lang="zh-CN" altLang="en-US" sz="3200" b="1"/>
          </a:p>
        </p:txBody>
      </p:sp>
      <p:sp>
        <p:nvSpPr>
          <p:cNvPr id="65" name="文本框 64"/>
          <p:cNvSpPr txBox="1"/>
          <p:nvPr/>
        </p:nvSpPr>
        <p:spPr>
          <a:xfrm>
            <a:off x="6418580" y="4318635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/>
              <a:t>结果</a:t>
            </a:r>
            <a:endParaRPr lang="zh-CN" altLang="en-US" sz="3200" b="1"/>
          </a:p>
        </p:txBody>
      </p:sp>
      <p:sp>
        <p:nvSpPr>
          <p:cNvPr id="66" name="文本框 65"/>
          <p:cNvSpPr txBox="1"/>
          <p:nvPr/>
        </p:nvSpPr>
        <p:spPr>
          <a:xfrm>
            <a:off x="6418580" y="545211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/>
              <a:t>结论</a:t>
            </a:r>
            <a:endParaRPr lang="zh-CN" altLang="en-US" sz="3200" b="1"/>
          </a:p>
        </p:txBody>
      </p:sp>
      <p:sp>
        <p:nvSpPr>
          <p:cNvPr id="7" name="矩形 6"/>
          <p:cNvSpPr/>
          <p:nvPr/>
        </p:nvSpPr>
        <p:spPr>
          <a:xfrm>
            <a:off x="5214167" y="3810"/>
            <a:ext cx="230289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4" name="组合 43"/>
          <p:cNvGrpSpPr/>
          <p:nvPr/>
        </p:nvGrpSpPr>
        <p:grpSpPr>
          <a:xfrm>
            <a:off x="2542540" y="1129030"/>
            <a:ext cx="3044190" cy="1311910"/>
            <a:chOff x="5809" y="3054"/>
            <a:chExt cx="4794" cy="2066"/>
          </a:xfrm>
        </p:grpSpPr>
        <p:sp>
          <p:nvSpPr>
            <p:cNvPr id="45" name="矩形 35"/>
            <p:cNvSpPr/>
            <p:nvPr/>
          </p:nvSpPr>
          <p:spPr>
            <a:xfrm rot="1800000">
              <a:off x="6018" y="3054"/>
              <a:ext cx="4585" cy="2066"/>
            </a:xfrm>
            <a:custGeom>
              <a:gdLst>
                <a:gd name="connsiteX0" fmla="*/ 0 w 2911415"/>
                <a:gd name="connsiteY0" fmla="*/ 0 h 1312106"/>
                <a:gd name="connsiteX1" fmla="*/ 2911415 w 2911415"/>
                <a:gd name="connsiteY1" fmla="*/ 0 h 1312106"/>
                <a:gd name="connsiteX2" fmla="*/ 2911415 w 2911415"/>
                <a:gd name="connsiteY2" fmla="*/ 1312106 h 1312106"/>
                <a:gd name="connsiteX3" fmla="*/ 0 w 2911415"/>
                <a:gd name="connsiteY3" fmla="*/ 1312106 h 1312106"/>
                <a:gd name="connsiteX4" fmla="*/ 0 w 2911415"/>
                <a:gd name="connsiteY4" fmla="*/ 0 h 1312106"/>
                <a:gd name="connsiteX0-1" fmla="*/ 0 w 2911415"/>
                <a:gd name="connsiteY0-2" fmla="*/ 0 h 1312106"/>
                <a:gd name="connsiteX1-3" fmla="*/ 1394409 w 2911415"/>
                <a:gd name="connsiteY1-4" fmla="*/ 4360 h 1312106"/>
                <a:gd name="connsiteX2-5" fmla="*/ 2911415 w 2911415"/>
                <a:gd name="connsiteY2-6" fmla="*/ 0 h 1312106"/>
                <a:gd name="connsiteX3-7" fmla="*/ 2911415 w 2911415"/>
                <a:gd name="connsiteY3-8" fmla="*/ 1312106 h 1312106"/>
                <a:gd name="connsiteX4-9" fmla="*/ 0 w 2911415"/>
                <a:gd name="connsiteY4-10" fmla="*/ 1312106 h 1312106"/>
                <a:gd name="connsiteX5" fmla="*/ 0 w 2911415"/>
                <a:gd name="connsiteY5" fmla="*/ 0 h 1312106"/>
                <a:gd name="connsiteX0-11" fmla="*/ 0 w 2911415"/>
                <a:gd name="connsiteY0-12" fmla="*/ 1312106 h 1312106"/>
                <a:gd name="connsiteX1-13" fmla="*/ 1394409 w 2911415"/>
                <a:gd name="connsiteY1-14" fmla="*/ 4360 h 1312106"/>
                <a:gd name="connsiteX2-15" fmla="*/ 2911415 w 2911415"/>
                <a:gd name="connsiteY2-16" fmla="*/ 0 h 1312106"/>
                <a:gd name="connsiteX3-17" fmla="*/ 2911415 w 2911415"/>
                <a:gd name="connsiteY3-18" fmla="*/ 1312106 h 1312106"/>
                <a:gd name="connsiteX4-19" fmla="*/ 0 w 2911415"/>
                <a:gd name="connsiteY4-20" fmla="*/ 1312106 h 1312106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11415" h="1312106">
                  <a:moveTo>
                    <a:pt x="0" y="1312106"/>
                  </a:moveTo>
                  <a:lnTo>
                    <a:pt x="1394409" y="4360"/>
                  </a:lnTo>
                  <a:lnTo>
                    <a:pt x="2911415" y="0"/>
                  </a:lnTo>
                  <a:lnTo>
                    <a:pt x="2911415" y="1312106"/>
                  </a:lnTo>
                  <a:lnTo>
                    <a:pt x="0" y="1312106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alpha val="20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825">
                <a:solidFill>
                  <a:prstClr val="white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5809" y="3143"/>
              <a:ext cx="2935" cy="737"/>
              <a:chOff x="3688433" y="1995592"/>
              <a:chExt cx="1863724" cy="468311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3688433" y="1995592"/>
                <a:ext cx="1863724" cy="45216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3986418" y="2003483"/>
                <a:ext cx="1267754" cy="460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rPr>
                  <a:t>PART 01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828675" y="433070"/>
            <a:ext cx="3295015" cy="5232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CONTENTS</a:t>
            </a:r>
            <a:endParaRPr lang="zh-CN" altLang="en-US" sz="2800" b="1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4320" y="329203"/>
            <a:ext cx="444137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29203"/>
            <a:ext cx="195941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2542540" y="2189480"/>
            <a:ext cx="3044190" cy="1311910"/>
            <a:chOff x="5809" y="4724"/>
            <a:chExt cx="4794" cy="2066"/>
          </a:xfrm>
        </p:grpSpPr>
        <p:sp>
          <p:nvSpPr>
            <p:cNvPr id="50" name="矩形 35"/>
            <p:cNvSpPr/>
            <p:nvPr/>
          </p:nvSpPr>
          <p:spPr>
            <a:xfrm rot="1800000">
              <a:off x="6018" y="4724"/>
              <a:ext cx="4585" cy="2066"/>
            </a:xfrm>
            <a:custGeom>
              <a:gdLst>
                <a:gd name="connsiteX0" fmla="*/ 0 w 2911415"/>
                <a:gd name="connsiteY0" fmla="*/ 0 h 1312106"/>
                <a:gd name="connsiteX1" fmla="*/ 2911415 w 2911415"/>
                <a:gd name="connsiteY1" fmla="*/ 0 h 1312106"/>
                <a:gd name="connsiteX2" fmla="*/ 2911415 w 2911415"/>
                <a:gd name="connsiteY2" fmla="*/ 1312106 h 1312106"/>
                <a:gd name="connsiteX3" fmla="*/ 0 w 2911415"/>
                <a:gd name="connsiteY3" fmla="*/ 1312106 h 1312106"/>
                <a:gd name="connsiteX4" fmla="*/ 0 w 2911415"/>
                <a:gd name="connsiteY4" fmla="*/ 0 h 1312106"/>
                <a:gd name="connsiteX0-1" fmla="*/ 0 w 2911415"/>
                <a:gd name="connsiteY0-2" fmla="*/ 0 h 1312106"/>
                <a:gd name="connsiteX1-3" fmla="*/ 1394409 w 2911415"/>
                <a:gd name="connsiteY1-4" fmla="*/ 4360 h 1312106"/>
                <a:gd name="connsiteX2-5" fmla="*/ 2911415 w 2911415"/>
                <a:gd name="connsiteY2-6" fmla="*/ 0 h 1312106"/>
                <a:gd name="connsiteX3-7" fmla="*/ 2911415 w 2911415"/>
                <a:gd name="connsiteY3-8" fmla="*/ 1312106 h 1312106"/>
                <a:gd name="connsiteX4-9" fmla="*/ 0 w 2911415"/>
                <a:gd name="connsiteY4-10" fmla="*/ 1312106 h 1312106"/>
                <a:gd name="connsiteX5" fmla="*/ 0 w 2911415"/>
                <a:gd name="connsiteY5" fmla="*/ 0 h 1312106"/>
                <a:gd name="connsiteX0-11" fmla="*/ 0 w 2911415"/>
                <a:gd name="connsiteY0-12" fmla="*/ 1312106 h 1312106"/>
                <a:gd name="connsiteX1-13" fmla="*/ 1394409 w 2911415"/>
                <a:gd name="connsiteY1-14" fmla="*/ 4360 h 1312106"/>
                <a:gd name="connsiteX2-15" fmla="*/ 2911415 w 2911415"/>
                <a:gd name="connsiteY2-16" fmla="*/ 0 h 1312106"/>
                <a:gd name="connsiteX3-17" fmla="*/ 2911415 w 2911415"/>
                <a:gd name="connsiteY3-18" fmla="*/ 1312106 h 1312106"/>
                <a:gd name="connsiteX4-19" fmla="*/ 0 w 2911415"/>
                <a:gd name="connsiteY4-20" fmla="*/ 1312106 h 1312106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11415" h="1312106">
                  <a:moveTo>
                    <a:pt x="0" y="1312106"/>
                  </a:moveTo>
                  <a:lnTo>
                    <a:pt x="1394409" y="4360"/>
                  </a:lnTo>
                  <a:lnTo>
                    <a:pt x="2911415" y="0"/>
                  </a:lnTo>
                  <a:lnTo>
                    <a:pt x="2911415" y="1312106"/>
                  </a:lnTo>
                  <a:lnTo>
                    <a:pt x="0" y="1312106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alpha val="20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825">
                <a:solidFill>
                  <a:prstClr val="white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5809" y="4811"/>
              <a:ext cx="2935" cy="712"/>
              <a:chOff x="3688433" y="3055134"/>
              <a:chExt cx="1863724" cy="452164"/>
            </a:xfrm>
          </p:grpSpPr>
          <p:sp>
            <p:nvSpPr>
              <p:cNvPr id="52" name="矩形 51"/>
              <p:cNvSpPr/>
              <p:nvPr/>
            </p:nvSpPr>
            <p:spPr>
              <a:xfrm>
                <a:off x="3688433" y="3055134"/>
                <a:ext cx="1863724" cy="45216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3951958" y="3055134"/>
                <a:ext cx="1337309" cy="418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rPr>
                  <a:t>PART 02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2542540" y="3260725"/>
            <a:ext cx="3044190" cy="1311910"/>
            <a:chOff x="5809" y="6395"/>
            <a:chExt cx="4794" cy="2066"/>
          </a:xfrm>
        </p:grpSpPr>
        <p:sp>
          <p:nvSpPr>
            <p:cNvPr id="38" name="矩形 35"/>
            <p:cNvSpPr/>
            <p:nvPr/>
          </p:nvSpPr>
          <p:spPr>
            <a:xfrm rot="1800000">
              <a:off x="6018" y="6395"/>
              <a:ext cx="4585" cy="2066"/>
            </a:xfrm>
            <a:custGeom>
              <a:gdLst>
                <a:gd name="connsiteX0" fmla="*/ 0 w 2911415"/>
                <a:gd name="connsiteY0" fmla="*/ 0 h 1312106"/>
                <a:gd name="connsiteX1" fmla="*/ 2911415 w 2911415"/>
                <a:gd name="connsiteY1" fmla="*/ 0 h 1312106"/>
                <a:gd name="connsiteX2" fmla="*/ 2911415 w 2911415"/>
                <a:gd name="connsiteY2" fmla="*/ 1312106 h 1312106"/>
                <a:gd name="connsiteX3" fmla="*/ 0 w 2911415"/>
                <a:gd name="connsiteY3" fmla="*/ 1312106 h 1312106"/>
                <a:gd name="connsiteX4" fmla="*/ 0 w 2911415"/>
                <a:gd name="connsiteY4" fmla="*/ 0 h 1312106"/>
                <a:gd name="connsiteX0-1" fmla="*/ 0 w 2911415"/>
                <a:gd name="connsiteY0-2" fmla="*/ 0 h 1312106"/>
                <a:gd name="connsiteX1-3" fmla="*/ 1394409 w 2911415"/>
                <a:gd name="connsiteY1-4" fmla="*/ 4360 h 1312106"/>
                <a:gd name="connsiteX2-5" fmla="*/ 2911415 w 2911415"/>
                <a:gd name="connsiteY2-6" fmla="*/ 0 h 1312106"/>
                <a:gd name="connsiteX3-7" fmla="*/ 2911415 w 2911415"/>
                <a:gd name="connsiteY3-8" fmla="*/ 1312106 h 1312106"/>
                <a:gd name="connsiteX4-9" fmla="*/ 0 w 2911415"/>
                <a:gd name="connsiteY4-10" fmla="*/ 1312106 h 1312106"/>
                <a:gd name="connsiteX5" fmla="*/ 0 w 2911415"/>
                <a:gd name="connsiteY5" fmla="*/ 0 h 1312106"/>
                <a:gd name="connsiteX0-11" fmla="*/ 0 w 2911415"/>
                <a:gd name="connsiteY0-12" fmla="*/ 1312106 h 1312106"/>
                <a:gd name="connsiteX1-13" fmla="*/ 1394409 w 2911415"/>
                <a:gd name="connsiteY1-14" fmla="*/ 4360 h 1312106"/>
                <a:gd name="connsiteX2-15" fmla="*/ 2911415 w 2911415"/>
                <a:gd name="connsiteY2-16" fmla="*/ 0 h 1312106"/>
                <a:gd name="connsiteX3-17" fmla="*/ 2911415 w 2911415"/>
                <a:gd name="connsiteY3-18" fmla="*/ 1312106 h 1312106"/>
                <a:gd name="connsiteX4-19" fmla="*/ 0 w 2911415"/>
                <a:gd name="connsiteY4-20" fmla="*/ 1312106 h 1312106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11415" h="1312106">
                  <a:moveTo>
                    <a:pt x="0" y="1312106"/>
                  </a:moveTo>
                  <a:lnTo>
                    <a:pt x="1394409" y="4360"/>
                  </a:lnTo>
                  <a:lnTo>
                    <a:pt x="2911415" y="0"/>
                  </a:lnTo>
                  <a:lnTo>
                    <a:pt x="2911415" y="1312106"/>
                  </a:lnTo>
                  <a:lnTo>
                    <a:pt x="0" y="1312106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alpha val="20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825">
                <a:solidFill>
                  <a:prstClr val="white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5809" y="6481"/>
              <a:ext cx="2935" cy="733"/>
              <a:chOff x="3688433" y="4115240"/>
              <a:chExt cx="1863724" cy="465455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3688433" y="4115240"/>
                <a:ext cx="1863724" cy="452164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3902428" y="4120320"/>
                <a:ext cx="1434465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rPr>
                  <a:t>PART 03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2542540" y="4321175"/>
            <a:ext cx="3044190" cy="1311910"/>
            <a:chOff x="5809" y="8065"/>
            <a:chExt cx="4794" cy="2066"/>
          </a:xfrm>
        </p:grpSpPr>
        <p:sp>
          <p:nvSpPr>
            <p:cNvPr id="39" name="矩形 35"/>
            <p:cNvSpPr/>
            <p:nvPr/>
          </p:nvSpPr>
          <p:spPr>
            <a:xfrm rot="1800000">
              <a:off x="6018" y="8065"/>
              <a:ext cx="4585" cy="2066"/>
            </a:xfrm>
            <a:custGeom>
              <a:gdLst>
                <a:gd name="connsiteX0" fmla="*/ 0 w 2911415"/>
                <a:gd name="connsiteY0" fmla="*/ 0 h 1312106"/>
                <a:gd name="connsiteX1" fmla="*/ 2911415 w 2911415"/>
                <a:gd name="connsiteY1" fmla="*/ 0 h 1312106"/>
                <a:gd name="connsiteX2" fmla="*/ 2911415 w 2911415"/>
                <a:gd name="connsiteY2" fmla="*/ 1312106 h 1312106"/>
                <a:gd name="connsiteX3" fmla="*/ 0 w 2911415"/>
                <a:gd name="connsiteY3" fmla="*/ 1312106 h 1312106"/>
                <a:gd name="connsiteX4" fmla="*/ 0 w 2911415"/>
                <a:gd name="connsiteY4" fmla="*/ 0 h 1312106"/>
                <a:gd name="connsiteX0-1" fmla="*/ 0 w 2911415"/>
                <a:gd name="connsiteY0-2" fmla="*/ 0 h 1312106"/>
                <a:gd name="connsiteX1-3" fmla="*/ 1394409 w 2911415"/>
                <a:gd name="connsiteY1-4" fmla="*/ 4360 h 1312106"/>
                <a:gd name="connsiteX2-5" fmla="*/ 2911415 w 2911415"/>
                <a:gd name="connsiteY2-6" fmla="*/ 0 h 1312106"/>
                <a:gd name="connsiteX3-7" fmla="*/ 2911415 w 2911415"/>
                <a:gd name="connsiteY3-8" fmla="*/ 1312106 h 1312106"/>
                <a:gd name="connsiteX4-9" fmla="*/ 0 w 2911415"/>
                <a:gd name="connsiteY4-10" fmla="*/ 1312106 h 1312106"/>
                <a:gd name="connsiteX5" fmla="*/ 0 w 2911415"/>
                <a:gd name="connsiteY5" fmla="*/ 0 h 1312106"/>
                <a:gd name="connsiteX0-11" fmla="*/ 0 w 2911415"/>
                <a:gd name="connsiteY0-12" fmla="*/ 1312106 h 1312106"/>
                <a:gd name="connsiteX1-13" fmla="*/ 1394409 w 2911415"/>
                <a:gd name="connsiteY1-14" fmla="*/ 4360 h 1312106"/>
                <a:gd name="connsiteX2-15" fmla="*/ 2911415 w 2911415"/>
                <a:gd name="connsiteY2-16" fmla="*/ 0 h 1312106"/>
                <a:gd name="connsiteX3-17" fmla="*/ 2911415 w 2911415"/>
                <a:gd name="connsiteY3-18" fmla="*/ 1312106 h 1312106"/>
                <a:gd name="connsiteX4-19" fmla="*/ 0 w 2911415"/>
                <a:gd name="connsiteY4-20" fmla="*/ 1312106 h 1312106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11415" h="1312106">
                  <a:moveTo>
                    <a:pt x="0" y="1312106"/>
                  </a:moveTo>
                  <a:lnTo>
                    <a:pt x="1394409" y="4360"/>
                  </a:lnTo>
                  <a:lnTo>
                    <a:pt x="2911415" y="0"/>
                  </a:lnTo>
                  <a:lnTo>
                    <a:pt x="2911415" y="1312106"/>
                  </a:lnTo>
                  <a:lnTo>
                    <a:pt x="0" y="1312106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alpha val="20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825">
                <a:solidFill>
                  <a:prstClr val="white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809" y="8150"/>
              <a:ext cx="2935" cy="712"/>
              <a:chOff x="3688433" y="5175346"/>
              <a:chExt cx="1863724" cy="452164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3688433" y="5175346"/>
                <a:ext cx="1863724" cy="452164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3951958" y="5200111"/>
                <a:ext cx="1351915" cy="4218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rPr>
                  <a:t>PART 04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2542540" y="5454650"/>
            <a:ext cx="3044190" cy="1311910"/>
            <a:chOff x="5809" y="8065"/>
            <a:chExt cx="4794" cy="2066"/>
          </a:xfrm>
        </p:grpSpPr>
        <p:sp>
          <p:nvSpPr>
            <p:cNvPr id="55" name="矩形 35"/>
            <p:cNvSpPr/>
            <p:nvPr/>
          </p:nvSpPr>
          <p:spPr>
            <a:xfrm rot="1800000">
              <a:off x="6018" y="8065"/>
              <a:ext cx="4585" cy="2066"/>
            </a:xfrm>
            <a:custGeom>
              <a:gdLst>
                <a:gd name="connsiteX0" fmla="*/ 0 w 2911415"/>
                <a:gd name="connsiteY0" fmla="*/ 0 h 1312106"/>
                <a:gd name="connsiteX1" fmla="*/ 2911415 w 2911415"/>
                <a:gd name="connsiteY1" fmla="*/ 0 h 1312106"/>
                <a:gd name="connsiteX2" fmla="*/ 2911415 w 2911415"/>
                <a:gd name="connsiteY2" fmla="*/ 1312106 h 1312106"/>
                <a:gd name="connsiteX3" fmla="*/ 0 w 2911415"/>
                <a:gd name="connsiteY3" fmla="*/ 1312106 h 1312106"/>
                <a:gd name="connsiteX4" fmla="*/ 0 w 2911415"/>
                <a:gd name="connsiteY4" fmla="*/ 0 h 1312106"/>
                <a:gd name="connsiteX0-1" fmla="*/ 0 w 2911415"/>
                <a:gd name="connsiteY0-2" fmla="*/ 0 h 1312106"/>
                <a:gd name="connsiteX1-3" fmla="*/ 1394409 w 2911415"/>
                <a:gd name="connsiteY1-4" fmla="*/ 4360 h 1312106"/>
                <a:gd name="connsiteX2-5" fmla="*/ 2911415 w 2911415"/>
                <a:gd name="connsiteY2-6" fmla="*/ 0 h 1312106"/>
                <a:gd name="connsiteX3-7" fmla="*/ 2911415 w 2911415"/>
                <a:gd name="connsiteY3-8" fmla="*/ 1312106 h 1312106"/>
                <a:gd name="connsiteX4-9" fmla="*/ 0 w 2911415"/>
                <a:gd name="connsiteY4-10" fmla="*/ 1312106 h 1312106"/>
                <a:gd name="connsiteX5" fmla="*/ 0 w 2911415"/>
                <a:gd name="connsiteY5" fmla="*/ 0 h 1312106"/>
                <a:gd name="connsiteX0-11" fmla="*/ 0 w 2911415"/>
                <a:gd name="connsiteY0-12" fmla="*/ 1312106 h 1312106"/>
                <a:gd name="connsiteX1-13" fmla="*/ 1394409 w 2911415"/>
                <a:gd name="connsiteY1-14" fmla="*/ 4360 h 1312106"/>
                <a:gd name="connsiteX2-15" fmla="*/ 2911415 w 2911415"/>
                <a:gd name="connsiteY2-16" fmla="*/ 0 h 1312106"/>
                <a:gd name="connsiteX3-17" fmla="*/ 2911415 w 2911415"/>
                <a:gd name="connsiteY3-18" fmla="*/ 1312106 h 1312106"/>
                <a:gd name="connsiteX4-19" fmla="*/ 0 w 2911415"/>
                <a:gd name="connsiteY4-20" fmla="*/ 1312106 h 1312106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11415" h="1312106">
                  <a:moveTo>
                    <a:pt x="0" y="1312106"/>
                  </a:moveTo>
                  <a:lnTo>
                    <a:pt x="1394409" y="4360"/>
                  </a:lnTo>
                  <a:lnTo>
                    <a:pt x="2911415" y="0"/>
                  </a:lnTo>
                  <a:lnTo>
                    <a:pt x="2911415" y="1312106"/>
                  </a:lnTo>
                  <a:lnTo>
                    <a:pt x="0" y="1312106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alpha val="20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825">
                <a:solidFill>
                  <a:prstClr val="white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5809" y="8150"/>
              <a:ext cx="2935" cy="762"/>
              <a:chOff x="3688433" y="5175346"/>
              <a:chExt cx="1863724" cy="483608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3688433" y="5175346"/>
                <a:ext cx="1863724" cy="45216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3918938" y="5198534"/>
                <a:ext cx="1350644" cy="460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rPr>
                  <a:t>PART 05</a:t>
                </a:r>
                <a:endPara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59" name="文本框 58"/>
          <p:cNvSpPr txBox="1"/>
          <p:nvPr/>
        </p:nvSpPr>
        <p:spPr>
          <a:xfrm>
            <a:off x="6418580" y="112903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/>
              <a:t>摘要</a:t>
            </a:r>
            <a:endParaRPr lang="zh-CN" altLang="en-US" sz="3200" b="1"/>
          </a:p>
        </p:txBody>
      </p:sp>
      <p:sp>
        <p:nvSpPr>
          <p:cNvPr id="63" name="文本框 62"/>
          <p:cNvSpPr txBox="1"/>
          <p:nvPr/>
        </p:nvSpPr>
        <p:spPr>
          <a:xfrm>
            <a:off x="6418580" y="218821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bg1">
                    <a:lumMod val="85000"/>
                  </a:schemeClr>
                </a:solidFill>
              </a:rPr>
              <a:t>介绍</a:t>
            </a:r>
            <a:endParaRPr lang="zh-CN" altLang="en-US" sz="3200" b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418580" y="325882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bg1">
                    <a:lumMod val="85000"/>
                  </a:schemeClr>
                </a:solidFill>
              </a:rPr>
              <a:t>方法</a:t>
            </a:r>
            <a:endParaRPr lang="zh-CN" altLang="en-US" sz="3200" b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418580" y="4318635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bg1">
                    <a:lumMod val="85000"/>
                  </a:schemeClr>
                </a:solidFill>
              </a:rPr>
              <a:t>结果</a:t>
            </a:r>
            <a:endParaRPr lang="zh-CN" altLang="en-US" sz="3200" b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6418580" y="545211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bg1">
                    <a:lumMod val="85000"/>
                  </a:schemeClr>
                </a:solidFill>
              </a:rPr>
              <a:t>结论</a:t>
            </a:r>
            <a:endParaRPr lang="zh-CN" altLang="en-US" sz="3200" b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14167" y="3810"/>
            <a:ext cx="230289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84505" y="486000"/>
            <a:ext cx="11160000" cy="5875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179705" algn="just" fontAlgn="auto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APP/PS1小鼠：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转基因痴呆小鼠模型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57200" indent="-179705" algn="just" fontAlgn="auto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LPS：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脂多糖，革兰氏阴性细菌细胞壁的主要成分，是一种常见的内毒素，是建立急性炎症模型的金标准试剂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57200" indent="-179705" algn="just" fontAlgn="auto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“伽玛”节律：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存在于动物和人类大脑的多个区域，如丘脑、体感皮层以及海马等部位，具有易化突触可塑性和调节神经网络的作用，主要参与感觉特征绑定、选择性注意以及记忆等高级功能。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457200" indent="-179705" algn="just" fontAlgn="auto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IL-1β：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白介素1β，一种关键的促炎细胞因子。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457200" indent="-179705" algn="just" fontAlgn="auto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趋化因子：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是一类由细胞分泌的小细胞因子或信号蛋白，具有诱导附近反应细胞定向趋化的能力，被分为四个主要亚家族：CXC、CC、CX3C和XC。</a:t>
            </a:r>
            <a:endParaRPr lang="zh-CN" altLang="en-US" sz="2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15620" y="731745"/>
            <a:ext cx="11160000" cy="5259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en-US" altLang="zh-CN" sz="2800"/>
              <a:t>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神经炎症在AD的发病机制具有重要作用，而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AD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患者继发感染会引发谵妄，并加速认知能力下降。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 fontAlgn="auto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本研究应用APP/PS1小鼠和AD大脑，研究继发感染对小胶质细胞、星形胶质细胞和人脑组织的免疫反应。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LPS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刺激下，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Aβ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周围的小胶质细胞激活，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NLRP3炎症小体组装，促进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IL-1β生成。海马内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IL-1β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诱导星形胶质细胞增加趋化因子的表达和急性认知功能障碍，同时发现IL-1β会破坏海马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伽玛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节律。在继发感染的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AD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患者脑内，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IL-1β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IL-6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水平明显升高。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 fontAlgn="auto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因此，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Aβ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可使大脑在小胶质细胞、星形胶质细胞水平发生神经炎症反应，而继发感染会加剧神经炎症。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828675" y="433070"/>
            <a:ext cx="3295015" cy="5232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CONTENTS</a:t>
            </a:r>
            <a:endParaRPr lang="zh-CN" altLang="en-US" sz="2800" b="1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4320" y="329203"/>
            <a:ext cx="444137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29203"/>
            <a:ext cx="195941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42540" y="1129030"/>
            <a:ext cx="3044190" cy="5637530"/>
            <a:chOff x="4004" y="1778"/>
            <a:chExt cx="4794" cy="8878"/>
          </a:xfrm>
        </p:grpSpPr>
        <p:grpSp>
          <p:nvGrpSpPr>
            <p:cNvPr id="44" name="组合 43"/>
            <p:cNvGrpSpPr/>
            <p:nvPr/>
          </p:nvGrpSpPr>
          <p:grpSpPr>
            <a:xfrm>
              <a:off x="4004" y="1778"/>
              <a:ext cx="4794" cy="2066"/>
              <a:chOff x="5809" y="3054"/>
              <a:chExt cx="4794" cy="2066"/>
            </a:xfrm>
          </p:grpSpPr>
          <p:sp>
            <p:nvSpPr>
              <p:cNvPr id="45" name="矩形 35"/>
              <p:cNvSpPr/>
              <p:nvPr/>
            </p:nvSpPr>
            <p:spPr>
              <a:xfrm rot="1800000">
                <a:off x="6018" y="3054"/>
                <a:ext cx="4585" cy="2066"/>
              </a:xfrm>
              <a:custGeom>
                <a:gdLst>
                  <a:gd name="connsiteX0" fmla="*/ 0 w 2911415"/>
                  <a:gd name="connsiteY0" fmla="*/ 0 h 1312106"/>
                  <a:gd name="connsiteX1" fmla="*/ 2911415 w 2911415"/>
                  <a:gd name="connsiteY1" fmla="*/ 0 h 1312106"/>
                  <a:gd name="connsiteX2" fmla="*/ 2911415 w 2911415"/>
                  <a:gd name="connsiteY2" fmla="*/ 1312106 h 1312106"/>
                  <a:gd name="connsiteX3" fmla="*/ 0 w 2911415"/>
                  <a:gd name="connsiteY3" fmla="*/ 1312106 h 1312106"/>
                  <a:gd name="connsiteX4" fmla="*/ 0 w 2911415"/>
                  <a:gd name="connsiteY4" fmla="*/ 0 h 1312106"/>
                  <a:gd name="connsiteX0-1" fmla="*/ 0 w 2911415"/>
                  <a:gd name="connsiteY0-2" fmla="*/ 0 h 1312106"/>
                  <a:gd name="connsiteX1-3" fmla="*/ 1394409 w 2911415"/>
                  <a:gd name="connsiteY1-4" fmla="*/ 4360 h 1312106"/>
                  <a:gd name="connsiteX2-5" fmla="*/ 2911415 w 2911415"/>
                  <a:gd name="connsiteY2-6" fmla="*/ 0 h 1312106"/>
                  <a:gd name="connsiteX3-7" fmla="*/ 2911415 w 2911415"/>
                  <a:gd name="connsiteY3-8" fmla="*/ 1312106 h 1312106"/>
                  <a:gd name="connsiteX4-9" fmla="*/ 0 w 2911415"/>
                  <a:gd name="connsiteY4-10" fmla="*/ 1312106 h 1312106"/>
                  <a:gd name="connsiteX5" fmla="*/ 0 w 2911415"/>
                  <a:gd name="connsiteY5" fmla="*/ 0 h 1312106"/>
                  <a:gd name="connsiteX0-11" fmla="*/ 0 w 2911415"/>
                  <a:gd name="connsiteY0-12" fmla="*/ 1312106 h 1312106"/>
                  <a:gd name="connsiteX1-13" fmla="*/ 1394409 w 2911415"/>
                  <a:gd name="connsiteY1-14" fmla="*/ 4360 h 1312106"/>
                  <a:gd name="connsiteX2-15" fmla="*/ 2911415 w 2911415"/>
                  <a:gd name="connsiteY2-16" fmla="*/ 0 h 1312106"/>
                  <a:gd name="connsiteX3-17" fmla="*/ 2911415 w 2911415"/>
                  <a:gd name="connsiteY3-18" fmla="*/ 1312106 h 1312106"/>
                  <a:gd name="connsiteX4-19" fmla="*/ 0 w 2911415"/>
                  <a:gd name="connsiteY4-20" fmla="*/ 1312106 h 1312106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911415" h="1312106">
                    <a:moveTo>
                      <a:pt x="0" y="1312106"/>
                    </a:moveTo>
                    <a:lnTo>
                      <a:pt x="1394409" y="4360"/>
                    </a:lnTo>
                    <a:lnTo>
                      <a:pt x="2911415" y="0"/>
                    </a:lnTo>
                    <a:lnTo>
                      <a:pt x="2911415" y="1312106"/>
                    </a:lnTo>
                    <a:lnTo>
                      <a:pt x="0" y="1312106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chemeClr val="tx1">
                      <a:alpha val="20000"/>
                    </a:schemeClr>
                  </a:gs>
                  <a:gs pos="61000">
                    <a:schemeClr val="bg1">
                      <a:lumMod val="95000"/>
                      <a:alpha val="34000"/>
                    </a:schemeClr>
                  </a:gs>
                  <a:gs pos="100000">
                    <a:schemeClr val="bg1">
                      <a:lumMod val="95000"/>
                      <a:alpha val="0"/>
                    </a:schemeClr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825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5809" y="3143"/>
                <a:ext cx="2935" cy="737"/>
                <a:chOff x="3688433" y="1995592"/>
                <a:chExt cx="1863724" cy="468311"/>
              </a:xfrm>
            </p:grpSpPr>
            <p:sp>
              <p:nvSpPr>
                <p:cNvPr id="47" name="矩形 46"/>
                <p:cNvSpPr/>
                <p:nvPr/>
              </p:nvSpPr>
              <p:spPr>
                <a:xfrm>
                  <a:off x="3688433" y="1995592"/>
                  <a:ext cx="1863724" cy="452164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  <p:sp>
              <p:nvSpPr>
                <p:cNvPr id="48" name="文本框 47"/>
                <p:cNvSpPr txBox="1"/>
                <p:nvPr/>
              </p:nvSpPr>
              <p:spPr>
                <a:xfrm>
                  <a:off x="3986418" y="2003483"/>
                  <a:ext cx="1267754" cy="4604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软雅黑 Light" panose="020b0502040204020203" pitchFamily="34" charset="-122"/>
                      <a:ea typeface="微软雅黑" panose="020b0503020204020204" pitchFamily="34" charset="-122"/>
                      <a:sym typeface="微软雅黑 Light" panose="020b0502040204020203" pitchFamily="34" charset="-122"/>
                    </a:rPr>
                    <a:t>PART 01</a:t>
                  </a:r>
                  <a:endPara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</p:grpSp>
        </p:grpSp>
        <p:grpSp>
          <p:nvGrpSpPr>
            <p:cNvPr id="49" name="组合 48"/>
            <p:cNvGrpSpPr/>
            <p:nvPr/>
          </p:nvGrpSpPr>
          <p:grpSpPr>
            <a:xfrm>
              <a:off x="4004" y="3448"/>
              <a:ext cx="4794" cy="2066"/>
              <a:chOff x="5809" y="4724"/>
              <a:chExt cx="4794" cy="2066"/>
            </a:xfrm>
          </p:grpSpPr>
          <p:sp>
            <p:nvSpPr>
              <p:cNvPr id="50" name="矩形 35"/>
              <p:cNvSpPr/>
              <p:nvPr/>
            </p:nvSpPr>
            <p:spPr>
              <a:xfrm rot="1800000">
                <a:off x="6018" y="4724"/>
                <a:ext cx="4585" cy="2066"/>
              </a:xfrm>
              <a:custGeom>
                <a:gdLst>
                  <a:gd name="connsiteX0" fmla="*/ 0 w 2911415"/>
                  <a:gd name="connsiteY0" fmla="*/ 0 h 1312106"/>
                  <a:gd name="connsiteX1" fmla="*/ 2911415 w 2911415"/>
                  <a:gd name="connsiteY1" fmla="*/ 0 h 1312106"/>
                  <a:gd name="connsiteX2" fmla="*/ 2911415 w 2911415"/>
                  <a:gd name="connsiteY2" fmla="*/ 1312106 h 1312106"/>
                  <a:gd name="connsiteX3" fmla="*/ 0 w 2911415"/>
                  <a:gd name="connsiteY3" fmla="*/ 1312106 h 1312106"/>
                  <a:gd name="connsiteX4" fmla="*/ 0 w 2911415"/>
                  <a:gd name="connsiteY4" fmla="*/ 0 h 1312106"/>
                  <a:gd name="connsiteX0-1" fmla="*/ 0 w 2911415"/>
                  <a:gd name="connsiteY0-2" fmla="*/ 0 h 1312106"/>
                  <a:gd name="connsiteX1-3" fmla="*/ 1394409 w 2911415"/>
                  <a:gd name="connsiteY1-4" fmla="*/ 4360 h 1312106"/>
                  <a:gd name="connsiteX2-5" fmla="*/ 2911415 w 2911415"/>
                  <a:gd name="connsiteY2-6" fmla="*/ 0 h 1312106"/>
                  <a:gd name="connsiteX3-7" fmla="*/ 2911415 w 2911415"/>
                  <a:gd name="connsiteY3-8" fmla="*/ 1312106 h 1312106"/>
                  <a:gd name="connsiteX4-9" fmla="*/ 0 w 2911415"/>
                  <a:gd name="connsiteY4-10" fmla="*/ 1312106 h 1312106"/>
                  <a:gd name="connsiteX5" fmla="*/ 0 w 2911415"/>
                  <a:gd name="connsiteY5" fmla="*/ 0 h 1312106"/>
                  <a:gd name="connsiteX0-11" fmla="*/ 0 w 2911415"/>
                  <a:gd name="connsiteY0-12" fmla="*/ 1312106 h 1312106"/>
                  <a:gd name="connsiteX1-13" fmla="*/ 1394409 w 2911415"/>
                  <a:gd name="connsiteY1-14" fmla="*/ 4360 h 1312106"/>
                  <a:gd name="connsiteX2-15" fmla="*/ 2911415 w 2911415"/>
                  <a:gd name="connsiteY2-16" fmla="*/ 0 h 1312106"/>
                  <a:gd name="connsiteX3-17" fmla="*/ 2911415 w 2911415"/>
                  <a:gd name="connsiteY3-18" fmla="*/ 1312106 h 1312106"/>
                  <a:gd name="connsiteX4-19" fmla="*/ 0 w 2911415"/>
                  <a:gd name="connsiteY4-20" fmla="*/ 1312106 h 1312106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911415" h="1312106">
                    <a:moveTo>
                      <a:pt x="0" y="1312106"/>
                    </a:moveTo>
                    <a:lnTo>
                      <a:pt x="1394409" y="4360"/>
                    </a:lnTo>
                    <a:lnTo>
                      <a:pt x="2911415" y="0"/>
                    </a:lnTo>
                    <a:lnTo>
                      <a:pt x="2911415" y="1312106"/>
                    </a:lnTo>
                    <a:lnTo>
                      <a:pt x="0" y="1312106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chemeClr val="tx1">
                      <a:alpha val="20000"/>
                    </a:schemeClr>
                  </a:gs>
                  <a:gs pos="61000">
                    <a:schemeClr val="bg1">
                      <a:lumMod val="95000"/>
                      <a:alpha val="34000"/>
                    </a:schemeClr>
                  </a:gs>
                  <a:gs pos="100000">
                    <a:schemeClr val="bg1">
                      <a:lumMod val="95000"/>
                      <a:alpha val="0"/>
                    </a:schemeClr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825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grpSp>
            <p:nvGrpSpPr>
              <p:cNvPr id="51" name="组合 50"/>
              <p:cNvGrpSpPr/>
              <p:nvPr/>
            </p:nvGrpSpPr>
            <p:grpSpPr>
              <a:xfrm>
                <a:off x="5809" y="4811"/>
                <a:ext cx="2935" cy="712"/>
                <a:chOff x="3688433" y="3055134"/>
                <a:chExt cx="1863724" cy="452164"/>
              </a:xfrm>
            </p:grpSpPr>
            <p:sp>
              <p:nvSpPr>
                <p:cNvPr id="52" name="矩形 51"/>
                <p:cNvSpPr/>
                <p:nvPr/>
              </p:nvSpPr>
              <p:spPr>
                <a:xfrm>
                  <a:off x="3688433" y="3055134"/>
                  <a:ext cx="1863724" cy="45216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  <p:sp>
              <p:nvSpPr>
                <p:cNvPr id="53" name="文本框 52"/>
                <p:cNvSpPr txBox="1"/>
                <p:nvPr/>
              </p:nvSpPr>
              <p:spPr>
                <a:xfrm>
                  <a:off x="3951958" y="3055134"/>
                  <a:ext cx="1337309" cy="4189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软雅黑 Light" panose="020b0502040204020203" pitchFamily="34" charset="-122"/>
                      <a:ea typeface="微软雅黑" panose="020b0503020204020204" pitchFamily="34" charset="-122"/>
                      <a:sym typeface="微软雅黑 Light" panose="020b0502040204020203" pitchFamily="34" charset="-122"/>
                    </a:rPr>
                    <a:t>PART 02</a:t>
                  </a:r>
                  <a:endPara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</p:grpSp>
        </p:grpSp>
        <p:grpSp>
          <p:nvGrpSpPr>
            <p:cNvPr id="43" name="组合 42"/>
            <p:cNvGrpSpPr/>
            <p:nvPr/>
          </p:nvGrpSpPr>
          <p:grpSpPr>
            <a:xfrm>
              <a:off x="4004" y="5135"/>
              <a:ext cx="4794" cy="2066"/>
              <a:chOff x="5809" y="6395"/>
              <a:chExt cx="4794" cy="2066"/>
            </a:xfrm>
          </p:grpSpPr>
          <p:sp>
            <p:nvSpPr>
              <p:cNvPr id="38" name="矩形 35"/>
              <p:cNvSpPr/>
              <p:nvPr/>
            </p:nvSpPr>
            <p:spPr>
              <a:xfrm rot="1800000">
                <a:off x="6018" y="6395"/>
                <a:ext cx="4585" cy="2066"/>
              </a:xfrm>
              <a:custGeom>
                <a:gdLst>
                  <a:gd name="connsiteX0" fmla="*/ 0 w 2911415"/>
                  <a:gd name="connsiteY0" fmla="*/ 0 h 1312106"/>
                  <a:gd name="connsiteX1" fmla="*/ 2911415 w 2911415"/>
                  <a:gd name="connsiteY1" fmla="*/ 0 h 1312106"/>
                  <a:gd name="connsiteX2" fmla="*/ 2911415 w 2911415"/>
                  <a:gd name="connsiteY2" fmla="*/ 1312106 h 1312106"/>
                  <a:gd name="connsiteX3" fmla="*/ 0 w 2911415"/>
                  <a:gd name="connsiteY3" fmla="*/ 1312106 h 1312106"/>
                  <a:gd name="connsiteX4" fmla="*/ 0 w 2911415"/>
                  <a:gd name="connsiteY4" fmla="*/ 0 h 1312106"/>
                  <a:gd name="connsiteX0-1" fmla="*/ 0 w 2911415"/>
                  <a:gd name="connsiteY0-2" fmla="*/ 0 h 1312106"/>
                  <a:gd name="connsiteX1-3" fmla="*/ 1394409 w 2911415"/>
                  <a:gd name="connsiteY1-4" fmla="*/ 4360 h 1312106"/>
                  <a:gd name="connsiteX2-5" fmla="*/ 2911415 w 2911415"/>
                  <a:gd name="connsiteY2-6" fmla="*/ 0 h 1312106"/>
                  <a:gd name="connsiteX3-7" fmla="*/ 2911415 w 2911415"/>
                  <a:gd name="connsiteY3-8" fmla="*/ 1312106 h 1312106"/>
                  <a:gd name="connsiteX4-9" fmla="*/ 0 w 2911415"/>
                  <a:gd name="connsiteY4-10" fmla="*/ 1312106 h 1312106"/>
                  <a:gd name="connsiteX5" fmla="*/ 0 w 2911415"/>
                  <a:gd name="connsiteY5" fmla="*/ 0 h 1312106"/>
                  <a:gd name="connsiteX0-11" fmla="*/ 0 w 2911415"/>
                  <a:gd name="connsiteY0-12" fmla="*/ 1312106 h 1312106"/>
                  <a:gd name="connsiteX1-13" fmla="*/ 1394409 w 2911415"/>
                  <a:gd name="connsiteY1-14" fmla="*/ 4360 h 1312106"/>
                  <a:gd name="connsiteX2-15" fmla="*/ 2911415 w 2911415"/>
                  <a:gd name="connsiteY2-16" fmla="*/ 0 h 1312106"/>
                  <a:gd name="connsiteX3-17" fmla="*/ 2911415 w 2911415"/>
                  <a:gd name="connsiteY3-18" fmla="*/ 1312106 h 1312106"/>
                  <a:gd name="connsiteX4-19" fmla="*/ 0 w 2911415"/>
                  <a:gd name="connsiteY4-20" fmla="*/ 1312106 h 1312106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911415" h="1312106">
                    <a:moveTo>
                      <a:pt x="0" y="1312106"/>
                    </a:moveTo>
                    <a:lnTo>
                      <a:pt x="1394409" y="4360"/>
                    </a:lnTo>
                    <a:lnTo>
                      <a:pt x="2911415" y="0"/>
                    </a:lnTo>
                    <a:lnTo>
                      <a:pt x="2911415" y="1312106"/>
                    </a:lnTo>
                    <a:lnTo>
                      <a:pt x="0" y="1312106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chemeClr val="tx1">
                      <a:alpha val="20000"/>
                    </a:schemeClr>
                  </a:gs>
                  <a:gs pos="61000">
                    <a:schemeClr val="bg1">
                      <a:lumMod val="95000"/>
                      <a:alpha val="34000"/>
                    </a:schemeClr>
                  </a:gs>
                  <a:gs pos="100000">
                    <a:schemeClr val="bg1">
                      <a:lumMod val="95000"/>
                      <a:alpha val="0"/>
                    </a:schemeClr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825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5809" y="6481"/>
                <a:ext cx="2935" cy="733"/>
                <a:chOff x="3688433" y="4115240"/>
                <a:chExt cx="1863724" cy="465455"/>
              </a:xfrm>
            </p:grpSpPr>
            <p:sp>
              <p:nvSpPr>
                <p:cNvPr id="27" name="矩形 26"/>
                <p:cNvSpPr/>
                <p:nvPr/>
              </p:nvSpPr>
              <p:spPr>
                <a:xfrm>
                  <a:off x="3688433" y="4115240"/>
                  <a:ext cx="1863724" cy="452164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  <p:sp>
              <p:nvSpPr>
                <p:cNvPr id="28" name="文本框 27"/>
                <p:cNvSpPr txBox="1"/>
                <p:nvPr/>
              </p:nvSpPr>
              <p:spPr>
                <a:xfrm>
                  <a:off x="3902428" y="4120320"/>
                  <a:ext cx="1434465" cy="4603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软雅黑 Light" panose="020b0502040204020203" pitchFamily="34" charset="-122"/>
                      <a:ea typeface="微软雅黑" panose="020b0503020204020204" pitchFamily="34" charset="-122"/>
                      <a:sym typeface="微软雅黑 Light" panose="020b0502040204020203" pitchFamily="34" charset="-122"/>
                    </a:rPr>
                    <a:t>PART 03</a:t>
                  </a:r>
                  <a:endPara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</p:grpSp>
        </p:grpSp>
        <p:grpSp>
          <p:nvGrpSpPr>
            <p:cNvPr id="42" name="组合 41"/>
            <p:cNvGrpSpPr/>
            <p:nvPr/>
          </p:nvGrpSpPr>
          <p:grpSpPr>
            <a:xfrm>
              <a:off x="4004" y="6805"/>
              <a:ext cx="4794" cy="2066"/>
              <a:chOff x="5809" y="8065"/>
              <a:chExt cx="4794" cy="2066"/>
            </a:xfrm>
          </p:grpSpPr>
          <p:sp>
            <p:nvSpPr>
              <p:cNvPr id="39" name="矩形 35"/>
              <p:cNvSpPr/>
              <p:nvPr/>
            </p:nvSpPr>
            <p:spPr>
              <a:xfrm rot="1800000">
                <a:off x="6018" y="8065"/>
                <a:ext cx="4585" cy="2066"/>
              </a:xfrm>
              <a:custGeom>
                <a:gdLst>
                  <a:gd name="connsiteX0" fmla="*/ 0 w 2911415"/>
                  <a:gd name="connsiteY0" fmla="*/ 0 h 1312106"/>
                  <a:gd name="connsiteX1" fmla="*/ 2911415 w 2911415"/>
                  <a:gd name="connsiteY1" fmla="*/ 0 h 1312106"/>
                  <a:gd name="connsiteX2" fmla="*/ 2911415 w 2911415"/>
                  <a:gd name="connsiteY2" fmla="*/ 1312106 h 1312106"/>
                  <a:gd name="connsiteX3" fmla="*/ 0 w 2911415"/>
                  <a:gd name="connsiteY3" fmla="*/ 1312106 h 1312106"/>
                  <a:gd name="connsiteX4" fmla="*/ 0 w 2911415"/>
                  <a:gd name="connsiteY4" fmla="*/ 0 h 1312106"/>
                  <a:gd name="connsiteX0-1" fmla="*/ 0 w 2911415"/>
                  <a:gd name="connsiteY0-2" fmla="*/ 0 h 1312106"/>
                  <a:gd name="connsiteX1-3" fmla="*/ 1394409 w 2911415"/>
                  <a:gd name="connsiteY1-4" fmla="*/ 4360 h 1312106"/>
                  <a:gd name="connsiteX2-5" fmla="*/ 2911415 w 2911415"/>
                  <a:gd name="connsiteY2-6" fmla="*/ 0 h 1312106"/>
                  <a:gd name="connsiteX3-7" fmla="*/ 2911415 w 2911415"/>
                  <a:gd name="connsiteY3-8" fmla="*/ 1312106 h 1312106"/>
                  <a:gd name="connsiteX4-9" fmla="*/ 0 w 2911415"/>
                  <a:gd name="connsiteY4-10" fmla="*/ 1312106 h 1312106"/>
                  <a:gd name="connsiteX5" fmla="*/ 0 w 2911415"/>
                  <a:gd name="connsiteY5" fmla="*/ 0 h 1312106"/>
                  <a:gd name="connsiteX0-11" fmla="*/ 0 w 2911415"/>
                  <a:gd name="connsiteY0-12" fmla="*/ 1312106 h 1312106"/>
                  <a:gd name="connsiteX1-13" fmla="*/ 1394409 w 2911415"/>
                  <a:gd name="connsiteY1-14" fmla="*/ 4360 h 1312106"/>
                  <a:gd name="connsiteX2-15" fmla="*/ 2911415 w 2911415"/>
                  <a:gd name="connsiteY2-16" fmla="*/ 0 h 1312106"/>
                  <a:gd name="connsiteX3-17" fmla="*/ 2911415 w 2911415"/>
                  <a:gd name="connsiteY3-18" fmla="*/ 1312106 h 1312106"/>
                  <a:gd name="connsiteX4-19" fmla="*/ 0 w 2911415"/>
                  <a:gd name="connsiteY4-20" fmla="*/ 1312106 h 1312106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911415" h="1312106">
                    <a:moveTo>
                      <a:pt x="0" y="1312106"/>
                    </a:moveTo>
                    <a:lnTo>
                      <a:pt x="1394409" y="4360"/>
                    </a:lnTo>
                    <a:lnTo>
                      <a:pt x="2911415" y="0"/>
                    </a:lnTo>
                    <a:lnTo>
                      <a:pt x="2911415" y="1312106"/>
                    </a:lnTo>
                    <a:lnTo>
                      <a:pt x="0" y="1312106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chemeClr val="tx1">
                      <a:alpha val="20000"/>
                    </a:schemeClr>
                  </a:gs>
                  <a:gs pos="61000">
                    <a:schemeClr val="bg1">
                      <a:lumMod val="95000"/>
                      <a:alpha val="34000"/>
                    </a:schemeClr>
                  </a:gs>
                  <a:gs pos="100000">
                    <a:schemeClr val="bg1">
                      <a:lumMod val="95000"/>
                      <a:alpha val="0"/>
                    </a:schemeClr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825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grpSp>
            <p:nvGrpSpPr>
              <p:cNvPr id="35" name="组合 34"/>
              <p:cNvGrpSpPr/>
              <p:nvPr/>
            </p:nvGrpSpPr>
            <p:grpSpPr>
              <a:xfrm>
                <a:off x="5809" y="8150"/>
                <a:ext cx="2935" cy="712"/>
                <a:chOff x="3688433" y="5175346"/>
                <a:chExt cx="1863724" cy="452164"/>
              </a:xfrm>
            </p:grpSpPr>
            <p:sp>
              <p:nvSpPr>
                <p:cNvPr id="30" name="矩形 29"/>
                <p:cNvSpPr/>
                <p:nvPr/>
              </p:nvSpPr>
              <p:spPr>
                <a:xfrm>
                  <a:off x="3688433" y="5175346"/>
                  <a:ext cx="1863724" cy="452164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  <p:sp>
              <p:nvSpPr>
                <p:cNvPr id="31" name="文本框 30"/>
                <p:cNvSpPr txBox="1"/>
                <p:nvPr/>
              </p:nvSpPr>
              <p:spPr>
                <a:xfrm>
                  <a:off x="3951958" y="5200111"/>
                  <a:ext cx="1351915" cy="4218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软雅黑 Light" panose="020b0502040204020203" pitchFamily="34" charset="-122"/>
                      <a:ea typeface="微软雅黑" panose="020b0503020204020204" pitchFamily="34" charset="-122"/>
                      <a:sym typeface="微软雅黑 Light" panose="020b0502040204020203" pitchFamily="34" charset="-122"/>
                    </a:rPr>
                    <a:t>PART 04</a:t>
                  </a:r>
                  <a:endPara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</p:grpSp>
        </p:grpSp>
        <p:grpSp>
          <p:nvGrpSpPr>
            <p:cNvPr id="54" name="组合 53"/>
            <p:cNvGrpSpPr/>
            <p:nvPr/>
          </p:nvGrpSpPr>
          <p:grpSpPr>
            <a:xfrm>
              <a:off x="4004" y="8590"/>
              <a:ext cx="4794" cy="2066"/>
              <a:chOff x="5809" y="8065"/>
              <a:chExt cx="4794" cy="2066"/>
            </a:xfrm>
          </p:grpSpPr>
          <p:sp>
            <p:nvSpPr>
              <p:cNvPr id="55" name="矩形 35"/>
              <p:cNvSpPr/>
              <p:nvPr/>
            </p:nvSpPr>
            <p:spPr>
              <a:xfrm rot="1800000">
                <a:off x="6018" y="8065"/>
                <a:ext cx="4585" cy="2066"/>
              </a:xfrm>
              <a:custGeom>
                <a:gdLst>
                  <a:gd name="connsiteX0" fmla="*/ 0 w 2911415"/>
                  <a:gd name="connsiteY0" fmla="*/ 0 h 1312106"/>
                  <a:gd name="connsiteX1" fmla="*/ 2911415 w 2911415"/>
                  <a:gd name="connsiteY1" fmla="*/ 0 h 1312106"/>
                  <a:gd name="connsiteX2" fmla="*/ 2911415 w 2911415"/>
                  <a:gd name="connsiteY2" fmla="*/ 1312106 h 1312106"/>
                  <a:gd name="connsiteX3" fmla="*/ 0 w 2911415"/>
                  <a:gd name="connsiteY3" fmla="*/ 1312106 h 1312106"/>
                  <a:gd name="connsiteX4" fmla="*/ 0 w 2911415"/>
                  <a:gd name="connsiteY4" fmla="*/ 0 h 1312106"/>
                  <a:gd name="connsiteX0-1" fmla="*/ 0 w 2911415"/>
                  <a:gd name="connsiteY0-2" fmla="*/ 0 h 1312106"/>
                  <a:gd name="connsiteX1-3" fmla="*/ 1394409 w 2911415"/>
                  <a:gd name="connsiteY1-4" fmla="*/ 4360 h 1312106"/>
                  <a:gd name="connsiteX2-5" fmla="*/ 2911415 w 2911415"/>
                  <a:gd name="connsiteY2-6" fmla="*/ 0 h 1312106"/>
                  <a:gd name="connsiteX3-7" fmla="*/ 2911415 w 2911415"/>
                  <a:gd name="connsiteY3-8" fmla="*/ 1312106 h 1312106"/>
                  <a:gd name="connsiteX4-9" fmla="*/ 0 w 2911415"/>
                  <a:gd name="connsiteY4-10" fmla="*/ 1312106 h 1312106"/>
                  <a:gd name="connsiteX5" fmla="*/ 0 w 2911415"/>
                  <a:gd name="connsiteY5" fmla="*/ 0 h 1312106"/>
                  <a:gd name="connsiteX0-11" fmla="*/ 0 w 2911415"/>
                  <a:gd name="connsiteY0-12" fmla="*/ 1312106 h 1312106"/>
                  <a:gd name="connsiteX1-13" fmla="*/ 1394409 w 2911415"/>
                  <a:gd name="connsiteY1-14" fmla="*/ 4360 h 1312106"/>
                  <a:gd name="connsiteX2-15" fmla="*/ 2911415 w 2911415"/>
                  <a:gd name="connsiteY2-16" fmla="*/ 0 h 1312106"/>
                  <a:gd name="connsiteX3-17" fmla="*/ 2911415 w 2911415"/>
                  <a:gd name="connsiteY3-18" fmla="*/ 1312106 h 1312106"/>
                  <a:gd name="connsiteX4-19" fmla="*/ 0 w 2911415"/>
                  <a:gd name="connsiteY4-20" fmla="*/ 1312106 h 1312106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911415" h="1312106">
                    <a:moveTo>
                      <a:pt x="0" y="1312106"/>
                    </a:moveTo>
                    <a:lnTo>
                      <a:pt x="1394409" y="4360"/>
                    </a:lnTo>
                    <a:lnTo>
                      <a:pt x="2911415" y="0"/>
                    </a:lnTo>
                    <a:lnTo>
                      <a:pt x="2911415" y="1312106"/>
                    </a:lnTo>
                    <a:lnTo>
                      <a:pt x="0" y="1312106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chemeClr val="tx1">
                      <a:alpha val="20000"/>
                    </a:schemeClr>
                  </a:gs>
                  <a:gs pos="61000">
                    <a:schemeClr val="bg1">
                      <a:lumMod val="95000"/>
                      <a:alpha val="34000"/>
                    </a:schemeClr>
                  </a:gs>
                  <a:gs pos="100000">
                    <a:schemeClr val="bg1">
                      <a:lumMod val="95000"/>
                      <a:alpha val="0"/>
                    </a:schemeClr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825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grpSp>
            <p:nvGrpSpPr>
              <p:cNvPr id="56" name="组合 55"/>
              <p:cNvGrpSpPr/>
              <p:nvPr/>
            </p:nvGrpSpPr>
            <p:grpSpPr>
              <a:xfrm>
                <a:off x="5809" y="8150"/>
                <a:ext cx="2935" cy="762"/>
                <a:chOff x="3688433" y="5175346"/>
                <a:chExt cx="1863724" cy="483608"/>
              </a:xfrm>
            </p:grpSpPr>
            <p:sp>
              <p:nvSpPr>
                <p:cNvPr id="57" name="矩形 56"/>
                <p:cNvSpPr/>
                <p:nvPr/>
              </p:nvSpPr>
              <p:spPr>
                <a:xfrm>
                  <a:off x="3688433" y="5175346"/>
                  <a:ext cx="1863724" cy="452164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  <p:sp>
              <p:nvSpPr>
                <p:cNvPr id="58" name="文本框 57"/>
                <p:cNvSpPr txBox="1"/>
                <p:nvPr/>
              </p:nvSpPr>
              <p:spPr>
                <a:xfrm>
                  <a:off x="3918938" y="5198534"/>
                  <a:ext cx="1350644" cy="4604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软雅黑 Light" panose="020b0502040204020203" pitchFamily="34" charset="-122"/>
                      <a:ea typeface="微软雅黑" panose="020b0503020204020204" pitchFamily="34" charset="-122"/>
                      <a:sym typeface="微软雅黑 Light" panose="020b0502040204020203" pitchFamily="34" charset="-122"/>
                    </a:rPr>
                    <a:t>PART 05</a:t>
                  </a:r>
                  <a:endPara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</p:grpSp>
        </p:grpSp>
      </p:grpSp>
      <p:sp>
        <p:nvSpPr>
          <p:cNvPr id="59" name="文本框 58"/>
          <p:cNvSpPr txBox="1"/>
          <p:nvPr/>
        </p:nvSpPr>
        <p:spPr>
          <a:xfrm>
            <a:off x="6418580" y="112903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bg1">
                    <a:lumMod val="85000"/>
                  </a:schemeClr>
                </a:solidFill>
              </a:rPr>
              <a:t>摘要</a:t>
            </a:r>
            <a:endParaRPr lang="zh-CN" altLang="en-US" sz="3200" b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6418580" y="218821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tx1"/>
                </a:solidFill>
              </a:rPr>
              <a:t>介绍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418580" y="325882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bg1">
                    <a:lumMod val="85000"/>
                  </a:schemeClr>
                </a:solidFill>
              </a:rPr>
              <a:t>方法</a:t>
            </a:r>
            <a:endParaRPr lang="zh-CN" altLang="en-US" sz="3200" b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418580" y="4318635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bg1">
                    <a:lumMod val="85000"/>
                  </a:schemeClr>
                </a:solidFill>
              </a:rPr>
              <a:t>结果</a:t>
            </a:r>
            <a:endParaRPr lang="zh-CN" altLang="en-US" sz="3200" b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6418580" y="545211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bg1">
                    <a:lumMod val="85000"/>
                  </a:schemeClr>
                </a:solidFill>
              </a:rPr>
              <a:t>结论</a:t>
            </a:r>
            <a:endParaRPr lang="zh-CN" altLang="en-US" sz="3200" b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14167" y="3810"/>
            <a:ext cx="230289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05485" y="1125220"/>
            <a:ext cx="10781665" cy="4225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buClrTx/>
              <a:buSzTx/>
              <a:buNone/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AD患者逐渐出现认知功能下降，但下降的程度是可变的和非线性的，急性感染或创伤、慢性合并症可影响认知功能下降的速度和均匀性，危重症者则会出现海马萎缩和长期认知障碍。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lnSpc>
                <a:spcPct val="120000"/>
              </a:lnSpc>
              <a:buClrTx/>
              <a:buSzTx/>
              <a:buNone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谵妄是一种急性起病的脑功能衰竭状态，是远期认知功能障碍的一个重要预测因子。谵妄会使AD患者的认知功能障碍恶化，可使非AD患者患痴呆症的风险增加8倍。急性创伤、手术和感染可导致谵妄发作，甚至在没有精神障碍的AD患者也可出现谵妄。目前急性应激导致谵妄发作，而谵妄影响认知功能，其机制尚不清楚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05485" y="781050"/>
            <a:ext cx="10781665" cy="5296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buClrTx/>
              <a:buSzTx/>
              <a:buNone/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AD患者脑内淀粉样斑块周围的小胶质细胞被激活，介导神经炎症反应，最新的研究表明，APP/PS1模型中， NLRP3炎症小体激活后可促进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IL-1β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等促炎细胞因子的活化成熟，在神经元变性及认知功能障碍方面具有重要作用，但在AD和相关动物模型中，IL-1β的产生相对较少，而在LPS诱导的急性感染时，脑内IL-1β产生明显增多。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lnSpc>
                <a:spcPct val="120000"/>
              </a:lnSpc>
              <a:buClrTx/>
              <a:buSzTx/>
              <a:buNone/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已有研究表明，在神经退行性疾病、谵妄及术后认知功能障碍模型中，急性感染可促使小胶质细胞激活和IL-1β活化，参与新的tau病理的形成，导致急性认知功能下降和神经损伤，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这是急性感染导致神经系统损伤的一个潜在的重要机制。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23900" y="481965"/>
            <a:ext cx="10781665" cy="5775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buClrTx/>
              <a:buSzTx/>
              <a:buNone/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尽管，在人类和小鼠模型的研究中，已经形成了急性感染会导致认知功能急剧恶化和AD进展的观点，但在急性感染与AD脑内神经炎症之间的相互作用方面，目前的研究仍存在较大的空白。在细胞水平，急性感染对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Aβ沉积的大脑的影响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尚未得到充分的研究。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lnSpc>
                <a:spcPct val="120000"/>
              </a:lnSpc>
              <a:buClrTx/>
              <a:buSzTx/>
              <a:buNone/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该研究假设在急性感染刺激下，APP/PS1脑中的小胶质细胞促进IL-1β活化成熟，触发星形胶质细胞过度反应，影响神经元网络功能，为了验证上述的假设，作者用LPS或IL-1β刺激APP/PS1和野生型小鼠腹膜及脑组织，检测小胶质细胞、星形胶质细胞和神经元网络中的细胞因子的变化，以及在这些刺激下检测急性认知功能障碍下降程度。研究人员还对死于感染的AD患者和死于未感染的AD患者细胞因子水平进行了检测进一步证实上述假设。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828675" y="433070"/>
            <a:ext cx="3295015" cy="5232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CONTENTS</a:t>
            </a:r>
            <a:endParaRPr lang="zh-CN" altLang="en-US" sz="2800" b="1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4320" y="329203"/>
            <a:ext cx="444137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29203"/>
            <a:ext cx="195941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42540" y="1129030"/>
            <a:ext cx="3044190" cy="5637530"/>
            <a:chOff x="4004" y="1778"/>
            <a:chExt cx="4794" cy="8878"/>
          </a:xfrm>
        </p:grpSpPr>
        <p:grpSp>
          <p:nvGrpSpPr>
            <p:cNvPr id="44" name="组合 43"/>
            <p:cNvGrpSpPr/>
            <p:nvPr/>
          </p:nvGrpSpPr>
          <p:grpSpPr>
            <a:xfrm>
              <a:off x="4004" y="1778"/>
              <a:ext cx="4794" cy="2066"/>
              <a:chOff x="5809" y="3054"/>
              <a:chExt cx="4794" cy="2066"/>
            </a:xfrm>
          </p:grpSpPr>
          <p:sp>
            <p:nvSpPr>
              <p:cNvPr id="45" name="矩形 35"/>
              <p:cNvSpPr/>
              <p:nvPr/>
            </p:nvSpPr>
            <p:spPr>
              <a:xfrm rot="1800000">
                <a:off x="6018" y="3054"/>
                <a:ext cx="4585" cy="2066"/>
              </a:xfrm>
              <a:custGeom>
                <a:gdLst>
                  <a:gd name="connsiteX0" fmla="*/ 0 w 2911415"/>
                  <a:gd name="connsiteY0" fmla="*/ 0 h 1312106"/>
                  <a:gd name="connsiteX1" fmla="*/ 2911415 w 2911415"/>
                  <a:gd name="connsiteY1" fmla="*/ 0 h 1312106"/>
                  <a:gd name="connsiteX2" fmla="*/ 2911415 w 2911415"/>
                  <a:gd name="connsiteY2" fmla="*/ 1312106 h 1312106"/>
                  <a:gd name="connsiteX3" fmla="*/ 0 w 2911415"/>
                  <a:gd name="connsiteY3" fmla="*/ 1312106 h 1312106"/>
                  <a:gd name="connsiteX4" fmla="*/ 0 w 2911415"/>
                  <a:gd name="connsiteY4" fmla="*/ 0 h 1312106"/>
                  <a:gd name="connsiteX0-1" fmla="*/ 0 w 2911415"/>
                  <a:gd name="connsiteY0-2" fmla="*/ 0 h 1312106"/>
                  <a:gd name="connsiteX1-3" fmla="*/ 1394409 w 2911415"/>
                  <a:gd name="connsiteY1-4" fmla="*/ 4360 h 1312106"/>
                  <a:gd name="connsiteX2-5" fmla="*/ 2911415 w 2911415"/>
                  <a:gd name="connsiteY2-6" fmla="*/ 0 h 1312106"/>
                  <a:gd name="connsiteX3-7" fmla="*/ 2911415 w 2911415"/>
                  <a:gd name="connsiteY3-8" fmla="*/ 1312106 h 1312106"/>
                  <a:gd name="connsiteX4-9" fmla="*/ 0 w 2911415"/>
                  <a:gd name="connsiteY4-10" fmla="*/ 1312106 h 1312106"/>
                  <a:gd name="connsiteX5" fmla="*/ 0 w 2911415"/>
                  <a:gd name="connsiteY5" fmla="*/ 0 h 1312106"/>
                  <a:gd name="connsiteX0-11" fmla="*/ 0 w 2911415"/>
                  <a:gd name="connsiteY0-12" fmla="*/ 1312106 h 1312106"/>
                  <a:gd name="connsiteX1-13" fmla="*/ 1394409 w 2911415"/>
                  <a:gd name="connsiteY1-14" fmla="*/ 4360 h 1312106"/>
                  <a:gd name="connsiteX2-15" fmla="*/ 2911415 w 2911415"/>
                  <a:gd name="connsiteY2-16" fmla="*/ 0 h 1312106"/>
                  <a:gd name="connsiteX3-17" fmla="*/ 2911415 w 2911415"/>
                  <a:gd name="connsiteY3-18" fmla="*/ 1312106 h 1312106"/>
                  <a:gd name="connsiteX4-19" fmla="*/ 0 w 2911415"/>
                  <a:gd name="connsiteY4-20" fmla="*/ 1312106 h 1312106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911415" h="1312106">
                    <a:moveTo>
                      <a:pt x="0" y="1312106"/>
                    </a:moveTo>
                    <a:lnTo>
                      <a:pt x="1394409" y="4360"/>
                    </a:lnTo>
                    <a:lnTo>
                      <a:pt x="2911415" y="0"/>
                    </a:lnTo>
                    <a:lnTo>
                      <a:pt x="2911415" y="1312106"/>
                    </a:lnTo>
                    <a:lnTo>
                      <a:pt x="0" y="1312106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chemeClr val="tx1">
                      <a:alpha val="20000"/>
                    </a:schemeClr>
                  </a:gs>
                  <a:gs pos="61000">
                    <a:schemeClr val="bg1">
                      <a:lumMod val="95000"/>
                      <a:alpha val="34000"/>
                    </a:schemeClr>
                  </a:gs>
                  <a:gs pos="100000">
                    <a:schemeClr val="bg1">
                      <a:lumMod val="95000"/>
                      <a:alpha val="0"/>
                    </a:schemeClr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825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5809" y="3143"/>
                <a:ext cx="2935" cy="737"/>
                <a:chOff x="3688433" y="1995592"/>
                <a:chExt cx="1863724" cy="468311"/>
              </a:xfrm>
            </p:grpSpPr>
            <p:sp>
              <p:nvSpPr>
                <p:cNvPr id="47" name="矩形 46"/>
                <p:cNvSpPr/>
                <p:nvPr/>
              </p:nvSpPr>
              <p:spPr>
                <a:xfrm>
                  <a:off x="3688433" y="1995592"/>
                  <a:ext cx="1863724" cy="452164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  <p:sp>
              <p:nvSpPr>
                <p:cNvPr id="48" name="文本框 47"/>
                <p:cNvSpPr txBox="1"/>
                <p:nvPr/>
              </p:nvSpPr>
              <p:spPr>
                <a:xfrm>
                  <a:off x="3986418" y="2003483"/>
                  <a:ext cx="1267754" cy="4604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软雅黑 Light" panose="020b0502040204020203" pitchFamily="34" charset="-122"/>
                      <a:ea typeface="微软雅黑" panose="020b0503020204020204" pitchFamily="34" charset="-122"/>
                      <a:sym typeface="微软雅黑 Light" panose="020b0502040204020203" pitchFamily="34" charset="-122"/>
                    </a:rPr>
                    <a:t>PART 01</a:t>
                  </a:r>
                  <a:endPara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</p:grpSp>
        </p:grpSp>
        <p:grpSp>
          <p:nvGrpSpPr>
            <p:cNvPr id="49" name="组合 48"/>
            <p:cNvGrpSpPr/>
            <p:nvPr/>
          </p:nvGrpSpPr>
          <p:grpSpPr>
            <a:xfrm>
              <a:off x="4004" y="3448"/>
              <a:ext cx="4794" cy="2066"/>
              <a:chOff x="5809" y="4724"/>
              <a:chExt cx="4794" cy="2066"/>
            </a:xfrm>
          </p:grpSpPr>
          <p:sp>
            <p:nvSpPr>
              <p:cNvPr id="50" name="矩形 35"/>
              <p:cNvSpPr/>
              <p:nvPr/>
            </p:nvSpPr>
            <p:spPr>
              <a:xfrm rot="1800000">
                <a:off x="6018" y="4724"/>
                <a:ext cx="4585" cy="2066"/>
              </a:xfrm>
              <a:custGeom>
                <a:gdLst>
                  <a:gd name="connsiteX0" fmla="*/ 0 w 2911415"/>
                  <a:gd name="connsiteY0" fmla="*/ 0 h 1312106"/>
                  <a:gd name="connsiteX1" fmla="*/ 2911415 w 2911415"/>
                  <a:gd name="connsiteY1" fmla="*/ 0 h 1312106"/>
                  <a:gd name="connsiteX2" fmla="*/ 2911415 w 2911415"/>
                  <a:gd name="connsiteY2" fmla="*/ 1312106 h 1312106"/>
                  <a:gd name="connsiteX3" fmla="*/ 0 w 2911415"/>
                  <a:gd name="connsiteY3" fmla="*/ 1312106 h 1312106"/>
                  <a:gd name="connsiteX4" fmla="*/ 0 w 2911415"/>
                  <a:gd name="connsiteY4" fmla="*/ 0 h 1312106"/>
                  <a:gd name="connsiteX0-1" fmla="*/ 0 w 2911415"/>
                  <a:gd name="connsiteY0-2" fmla="*/ 0 h 1312106"/>
                  <a:gd name="connsiteX1-3" fmla="*/ 1394409 w 2911415"/>
                  <a:gd name="connsiteY1-4" fmla="*/ 4360 h 1312106"/>
                  <a:gd name="connsiteX2-5" fmla="*/ 2911415 w 2911415"/>
                  <a:gd name="connsiteY2-6" fmla="*/ 0 h 1312106"/>
                  <a:gd name="connsiteX3-7" fmla="*/ 2911415 w 2911415"/>
                  <a:gd name="connsiteY3-8" fmla="*/ 1312106 h 1312106"/>
                  <a:gd name="connsiteX4-9" fmla="*/ 0 w 2911415"/>
                  <a:gd name="connsiteY4-10" fmla="*/ 1312106 h 1312106"/>
                  <a:gd name="connsiteX5" fmla="*/ 0 w 2911415"/>
                  <a:gd name="connsiteY5" fmla="*/ 0 h 1312106"/>
                  <a:gd name="connsiteX0-11" fmla="*/ 0 w 2911415"/>
                  <a:gd name="connsiteY0-12" fmla="*/ 1312106 h 1312106"/>
                  <a:gd name="connsiteX1-13" fmla="*/ 1394409 w 2911415"/>
                  <a:gd name="connsiteY1-14" fmla="*/ 4360 h 1312106"/>
                  <a:gd name="connsiteX2-15" fmla="*/ 2911415 w 2911415"/>
                  <a:gd name="connsiteY2-16" fmla="*/ 0 h 1312106"/>
                  <a:gd name="connsiteX3-17" fmla="*/ 2911415 w 2911415"/>
                  <a:gd name="connsiteY3-18" fmla="*/ 1312106 h 1312106"/>
                  <a:gd name="connsiteX4-19" fmla="*/ 0 w 2911415"/>
                  <a:gd name="connsiteY4-20" fmla="*/ 1312106 h 1312106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911415" h="1312106">
                    <a:moveTo>
                      <a:pt x="0" y="1312106"/>
                    </a:moveTo>
                    <a:lnTo>
                      <a:pt x="1394409" y="4360"/>
                    </a:lnTo>
                    <a:lnTo>
                      <a:pt x="2911415" y="0"/>
                    </a:lnTo>
                    <a:lnTo>
                      <a:pt x="2911415" y="1312106"/>
                    </a:lnTo>
                    <a:lnTo>
                      <a:pt x="0" y="1312106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chemeClr val="tx1">
                      <a:alpha val="20000"/>
                    </a:schemeClr>
                  </a:gs>
                  <a:gs pos="61000">
                    <a:schemeClr val="bg1">
                      <a:lumMod val="95000"/>
                      <a:alpha val="34000"/>
                    </a:schemeClr>
                  </a:gs>
                  <a:gs pos="100000">
                    <a:schemeClr val="bg1">
                      <a:lumMod val="95000"/>
                      <a:alpha val="0"/>
                    </a:schemeClr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825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grpSp>
            <p:nvGrpSpPr>
              <p:cNvPr id="51" name="组合 50"/>
              <p:cNvGrpSpPr/>
              <p:nvPr/>
            </p:nvGrpSpPr>
            <p:grpSpPr>
              <a:xfrm>
                <a:off x="5809" y="4811"/>
                <a:ext cx="2935" cy="712"/>
                <a:chOff x="3688433" y="3055134"/>
                <a:chExt cx="1863724" cy="452164"/>
              </a:xfrm>
            </p:grpSpPr>
            <p:sp>
              <p:nvSpPr>
                <p:cNvPr id="52" name="矩形 51"/>
                <p:cNvSpPr/>
                <p:nvPr/>
              </p:nvSpPr>
              <p:spPr>
                <a:xfrm>
                  <a:off x="3688433" y="3055134"/>
                  <a:ext cx="1863724" cy="45216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  <p:sp>
              <p:nvSpPr>
                <p:cNvPr id="53" name="文本框 52"/>
                <p:cNvSpPr txBox="1"/>
                <p:nvPr/>
              </p:nvSpPr>
              <p:spPr>
                <a:xfrm>
                  <a:off x="3951958" y="3055134"/>
                  <a:ext cx="1337309" cy="4189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软雅黑 Light" panose="020b0502040204020203" pitchFamily="34" charset="-122"/>
                      <a:ea typeface="微软雅黑" panose="020b0503020204020204" pitchFamily="34" charset="-122"/>
                      <a:sym typeface="微软雅黑 Light" panose="020b0502040204020203" pitchFamily="34" charset="-122"/>
                    </a:rPr>
                    <a:t>PART 02</a:t>
                  </a:r>
                  <a:endPara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</p:grpSp>
        </p:grpSp>
        <p:grpSp>
          <p:nvGrpSpPr>
            <p:cNvPr id="43" name="组合 42"/>
            <p:cNvGrpSpPr/>
            <p:nvPr/>
          </p:nvGrpSpPr>
          <p:grpSpPr>
            <a:xfrm>
              <a:off x="4004" y="5135"/>
              <a:ext cx="4794" cy="2066"/>
              <a:chOff x="5809" y="6395"/>
              <a:chExt cx="4794" cy="2066"/>
            </a:xfrm>
          </p:grpSpPr>
          <p:sp>
            <p:nvSpPr>
              <p:cNvPr id="38" name="矩形 35"/>
              <p:cNvSpPr/>
              <p:nvPr/>
            </p:nvSpPr>
            <p:spPr>
              <a:xfrm rot="1800000">
                <a:off x="6018" y="6395"/>
                <a:ext cx="4585" cy="2066"/>
              </a:xfrm>
              <a:custGeom>
                <a:gdLst>
                  <a:gd name="connsiteX0" fmla="*/ 0 w 2911415"/>
                  <a:gd name="connsiteY0" fmla="*/ 0 h 1312106"/>
                  <a:gd name="connsiteX1" fmla="*/ 2911415 w 2911415"/>
                  <a:gd name="connsiteY1" fmla="*/ 0 h 1312106"/>
                  <a:gd name="connsiteX2" fmla="*/ 2911415 w 2911415"/>
                  <a:gd name="connsiteY2" fmla="*/ 1312106 h 1312106"/>
                  <a:gd name="connsiteX3" fmla="*/ 0 w 2911415"/>
                  <a:gd name="connsiteY3" fmla="*/ 1312106 h 1312106"/>
                  <a:gd name="connsiteX4" fmla="*/ 0 w 2911415"/>
                  <a:gd name="connsiteY4" fmla="*/ 0 h 1312106"/>
                  <a:gd name="connsiteX0-1" fmla="*/ 0 w 2911415"/>
                  <a:gd name="connsiteY0-2" fmla="*/ 0 h 1312106"/>
                  <a:gd name="connsiteX1-3" fmla="*/ 1394409 w 2911415"/>
                  <a:gd name="connsiteY1-4" fmla="*/ 4360 h 1312106"/>
                  <a:gd name="connsiteX2-5" fmla="*/ 2911415 w 2911415"/>
                  <a:gd name="connsiteY2-6" fmla="*/ 0 h 1312106"/>
                  <a:gd name="connsiteX3-7" fmla="*/ 2911415 w 2911415"/>
                  <a:gd name="connsiteY3-8" fmla="*/ 1312106 h 1312106"/>
                  <a:gd name="connsiteX4-9" fmla="*/ 0 w 2911415"/>
                  <a:gd name="connsiteY4-10" fmla="*/ 1312106 h 1312106"/>
                  <a:gd name="connsiteX5" fmla="*/ 0 w 2911415"/>
                  <a:gd name="connsiteY5" fmla="*/ 0 h 1312106"/>
                  <a:gd name="connsiteX0-11" fmla="*/ 0 w 2911415"/>
                  <a:gd name="connsiteY0-12" fmla="*/ 1312106 h 1312106"/>
                  <a:gd name="connsiteX1-13" fmla="*/ 1394409 w 2911415"/>
                  <a:gd name="connsiteY1-14" fmla="*/ 4360 h 1312106"/>
                  <a:gd name="connsiteX2-15" fmla="*/ 2911415 w 2911415"/>
                  <a:gd name="connsiteY2-16" fmla="*/ 0 h 1312106"/>
                  <a:gd name="connsiteX3-17" fmla="*/ 2911415 w 2911415"/>
                  <a:gd name="connsiteY3-18" fmla="*/ 1312106 h 1312106"/>
                  <a:gd name="connsiteX4-19" fmla="*/ 0 w 2911415"/>
                  <a:gd name="connsiteY4-20" fmla="*/ 1312106 h 1312106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911415" h="1312106">
                    <a:moveTo>
                      <a:pt x="0" y="1312106"/>
                    </a:moveTo>
                    <a:lnTo>
                      <a:pt x="1394409" y="4360"/>
                    </a:lnTo>
                    <a:lnTo>
                      <a:pt x="2911415" y="0"/>
                    </a:lnTo>
                    <a:lnTo>
                      <a:pt x="2911415" y="1312106"/>
                    </a:lnTo>
                    <a:lnTo>
                      <a:pt x="0" y="1312106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chemeClr val="tx1">
                      <a:alpha val="20000"/>
                    </a:schemeClr>
                  </a:gs>
                  <a:gs pos="61000">
                    <a:schemeClr val="bg1">
                      <a:lumMod val="95000"/>
                      <a:alpha val="34000"/>
                    </a:schemeClr>
                  </a:gs>
                  <a:gs pos="100000">
                    <a:schemeClr val="bg1">
                      <a:lumMod val="95000"/>
                      <a:alpha val="0"/>
                    </a:schemeClr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825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5809" y="6481"/>
                <a:ext cx="2935" cy="733"/>
                <a:chOff x="3688433" y="4115240"/>
                <a:chExt cx="1863724" cy="465455"/>
              </a:xfrm>
            </p:grpSpPr>
            <p:sp>
              <p:nvSpPr>
                <p:cNvPr id="27" name="矩形 26"/>
                <p:cNvSpPr/>
                <p:nvPr/>
              </p:nvSpPr>
              <p:spPr>
                <a:xfrm>
                  <a:off x="3688433" y="4115240"/>
                  <a:ext cx="1863724" cy="452164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  <p:sp>
              <p:nvSpPr>
                <p:cNvPr id="28" name="文本框 27"/>
                <p:cNvSpPr txBox="1"/>
                <p:nvPr/>
              </p:nvSpPr>
              <p:spPr>
                <a:xfrm>
                  <a:off x="3902428" y="4120320"/>
                  <a:ext cx="1434465" cy="4603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软雅黑 Light" panose="020b0502040204020203" pitchFamily="34" charset="-122"/>
                      <a:ea typeface="微软雅黑" panose="020b0503020204020204" pitchFamily="34" charset="-122"/>
                      <a:sym typeface="微软雅黑 Light" panose="020b0502040204020203" pitchFamily="34" charset="-122"/>
                    </a:rPr>
                    <a:t>PART 03</a:t>
                  </a:r>
                  <a:endPara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</p:grpSp>
        </p:grpSp>
        <p:grpSp>
          <p:nvGrpSpPr>
            <p:cNvPr id="42" name="组合 41"/>
            <p:cNvGrpSpPr/>
            <p:nvPr/>
          </p:nvGrpSpPr>
          <p:grpSpPr>
            <a:xfrm>
              <a:off x="4004" y="6805"/>
              <a:ext cx="4794" cy="2066"/>
              <a:chOff x="5809" y="8065"/>
              <a:chExt cx="4794" cy="2066"/>
            </a:xfrm>
          </p:grpSpPr>
          <p:sp>
            <p:nvSpPr>
              <p:cNvPr id="39" name="矩形 35"/>
              <p:cNvSpPr/>
              <p:nvPr/>
            </p:nvSpPr>
            <p:spPr>
              <a:xfrm rot="1800000">
                <a:off x="6018" y="8065"/>
                <a:ext cx="4585" cy="2066"/>
              </a:xfrm>
              <a:custGeom>
                <a:gdLst>
                  <a:gd name="connsiteX0" fmla="*/ 0 w 2911415"/>
                  <a:gd name="connsiteY0" fmla="*/ 0 h 1312106"/>
                  <a:gd name="connsiteX1" fmla="*/ 2911415 w 2911415"/>
                  <a:gd name="connsiteY1" fmla="*/ 0 h 1312106"/>
                  <a:gd name="connsiteX2" fmla="*/ 2911415 w 2911415"/>
                  <a:gd name="connsiteY2" fmla="*/ 1312106 h 1312106"/>
                  <a:gd name="connsiteX3" fmla="*/ 0 w 2911415"/>
                  <a:gd name="connsiteY3" fmla="*/ 1312106 h 1312106"/>
                  <a:gd name="connsiteX4" fmla="*/ 0 w 2911415"/>
                  <a:gd name="connsiteY4" fmla="*/ 0 h 1312106"/>
                  <a:gd name="connsiteX0-1" fmla="*/ 0 w 2911415"/>
                  <a:gd name="connsiteY0-2" fmla="*/ 0 h 1312106"/>
                  <a:gd name="connsiteX1-3" fmla="*/ 1394409 w 2911415"/>
                  <a:gd name="connsiteY1-4" fmla="*/ 4360 h 1312106"/>
                  <a:gd name="connsiteX2-5" fmla="*/ 2911415 w 2911415"/>
                  <a:gd name="connsiteY2-6" fmla="*/ 0 h 1312106"/>
                  <a:gd name="connsiteX3-7" fmla="*/ 2911415 w 2911415"/>
                  <a:gd name="connsiteY3-8" fmla="*/ 1312106 h 1312106"/>
                  <a:gd name="connsiteX4-9" fmla="*/ 0 w 2911415"/>
                  <a:gd name="connsiteY4-10" fmla="*/ 1312106 h 1312106"/>
                  <a:gd name="connsiteX5" fmla="*/ 0 w 2911415"/>
                  <a:gd name="connsiteY5" fmla="*/ 0 h 1312106"/>
                  <a:gd name="connsiteX0-11" fmla="*/ 0 w 2911415"/>
                  <a:gd name="connsiteY0-12" fmla="*/ 1312106 h 1312106"/>
                  <a:gd name="connsiteX1-13" fmla="*/ 1394409 w 2911415"/>
                  <a:gd name="connsiteY1-14" fmla="*/ 4360 h 1312106"/>
                  <a:gd name="connsiteX2-15" fmla="*/ 2911415 w 2911415"/>
                  <a:gd name="connsiteY2-16" fmla="*/ 0 h 1312106"/>
                  <a:gd name="connsiteX3-17" fmla="*/ 2911415 w 2911415"/>
                  <a:gd name="connsiteY3-18" fmla="*/ 1312106 h 1312106"/>
                  <a:gd name="connsiteX4-19" fmla="*/ 0 w 2911415"/>
                  <a:gd name="connsiteY4-20" fmla="*/ 1312106 h 1312106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911415" h="1312106">
                    <a:moveTo>
                      <a:pt x="0" y="1312106"/>
                    </a:moveTo>
                    <a:lnTo>
                      <a:pt x="1394409" y="4360"/>
                    </a:lnTo>
                    <a:lnTo>
                      <a:pt x="2911415" y="0"/>
                    </a:lnTo>
                    <a:lnTo>
                      <a:pt x="2911415" y="1312106"/>
                    </a:lnTo>
                    <a:lnTo>
                      <a:pt x="0" y="1312106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chemeClr val="tx1">
                      <a:alpha val="20000"/>
                    </a:schemeClr>
                  </a:gs>
                  <a:gs pos="61000">
                    <a:schemeClr val="bg1">
                      <a:lumMod val="95000"/>
                      <a:alpha val="34000"/>
                    </a:schemeClr>
                  </a:gs>
                  <a:gs pos="100000">
                    <a:schemeClr val="bg1">
                      <a:lumMod val="95000"/>
                      <a:alpha val="0"/>
                    </a:schemeClr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825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grpSp>
            <p:nvGrpSpPr>
              <p:cNvPr id="35" name="组合 34"/>
              <p:cNvGrpSpPr/>
              <p:nvPr/>
            </p:nvGrpSpPr>
            <p:grpSpPr>
              <a:xfrm>
                <a:off x="5809" y="8150"/>
                <a:ext cx="2935" cy="712"/>
                <a:chOff x="3688433" y="5175346"/>
                <a:chExt cx="1863724" cy="452164"/>
              </a:xfrm>
            </p:grpSpPr>
            <p:sp>
              <p:nvSpPr>
                <p:cNvPr id="30" name="矩形 29"/>
                <p:cNvSpPr/>
                <p:nvPr/>
              </p:nvSpPr>
              <p:spPr>
                <a:xfrm>
                  <a:off x="3688433" y="5175346"/>
                  <a:ext cx="1863724" cy="452164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  <p:sp>
              <p:nvSpPr>
                <p:cNvPr id="31" name="文本框 30"/>
                <p:cNvSpPr txBox="1"/>
                <p:nvPr/>
              </p:nvSpPr>
              <p:spPr>
                <a:xfrm>
                  <a:off x="3951958" y="5200111"/>
                  <a:ext cx="1351915" cy="4218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软雅黑 Light" panose="020b0502040204020203" pitchFamily="34" charset="-122"/>
                      <a:ea typeface="微软雅黑" panose="020b0503020204020204" pitchFamily="34" charset="-122"/>
                      <a:sym typeface="微软雅黑 Light" panose="020b0502040204020203" pitchFamily="34" charset="-122"/>
                    </a:rPr>
                    <a:t>PART 04</a:t>
                  </a:r>
                  <a:endPara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</p:grpSp>
        </p:grpSp>
        <p:grpSp>
          <p:nvGrpSpPr>
            <p:cNvPr id="54" name="组合 53"/>
            <p:cNvGrpSpPr/>
            <p:nvPr/>
          </p:nvGrpSpPr>
          <p:grpSpPr>
            <a:xfrm>
              <a:off x="4004" y="8590"/>
              <a:ext cx="4794" cy="2066"/>
              <a:chOff x="5809" y="8065"/>
              <a:chExt cx="4794" cy="2066"/>
            </a:xfrm>
          </p:grpSpPr>
          <p:sp>
            <p:nvSpPr>
              <p:cNvPr id="55" name="矩形 35"/>
              <p:cNvSpPr/>
              <p:nvPr/>
            </p:nvSpPr>
            <p:spPr>
              <a:xfrm rot="1800000">
                <a:off x="6018" y="8065"/>
                <a:ext cx="4585" cy="2066"/>
              </a:xfrm>
              <a:custGeom>
                <a:gdLst>
                  <a:gd name="connsiteX0" fmla="*/ 0 w 2911415"/>
                  <a:gd name="connsiteY0" fmla="*/ 0 h 1312106"/>
                  <a:gd name="connsiteX1" fmla="*/ 2911415 w 2911415"/>
                  <a:gd name="connsiteY1" fmla="*/ 0 h 1312106"/>
                  <a:gd name="connsiteX2" fmla="*/ 2911415 w 2911415"/>
                  <a:gd name="connsiteY2" fmla="*/ 1312106 h 1312106"/>
                  <a:gd name="connsiteX3" fmla="*/ 0 w 2911415"/>
                  <a:gd name="connsiteY3" fmla="*/ 1312106 h 1312106"/>
                  <a:gd name="connsiteX4" fmla="*/ 0 w 2911415"/>
                  <a:gd name="connsiteY4" fmla="*/ 0 h 1312106"/>
                  <a:gd name="connsiteX0-1" fmla="*/ 0 w 2911415"/>
                  <a:gd name="connsiteY0-2" fmla="*/ 0 h 1312106"/>
                  <a:gd name="connsiteX1-3" fmla="*/ 1394409 w 2911415"/>
                  <a:gd name="connsiteY1-4" fmla="*/ 4360 h 1312106"/>
                  <a:gd name="connsiteX2-5" fmla="*/ 2911415 w 2911415"/>
                  <a:gd name="connsiteY2-6" fmla="*/ 0 h 1312106"/>
                  <a:gd name="connsiteX3-7" fmla="*/ 2911415 w 2911415"/>
                  <a:gd name="connsiteY3-8" fmla="*/ 1312106 h 1312106"/>
                  <a:gd name="connsiteX4-9" fmla="*/ 0 w 2911415"/>
                  <a:gd name="connsiteY4-10" fmla="*/ 1312106 h 1312106"/>
                  <a:gd name="connsiteX5" fmla="*/ 0 w 2911415"/>
                  <a:gd name="connsiteY5" fmla="*/ 0 h 1312106"/>
                  <a:gd name="connsiteX0-11" fmla="*/ 0 w 2911415"/>
                  <a:gd name="connsiteY0-12" fmla="*/ 1312106 h 1312106"/>
                  <a:gd name="connsiteX1-13" fmla="*/ 1394409 w 2911415"/>
                  <a:gd name="connsiteY1-14" fmla="*/ 4360 h 1312106"/>
                  <a:gd name="connsiteX2-15" fmla="*/ 2911415 w 2911415"/>
                  <a:gd name="connsiteY2-16" fmla="*/ 0 h 1312106"/>
                  <a:gd name="connsiteX3-17" fmla="*/ 2911415 w 2911415"/>
                  <a:gd name="connsiteY3-18" fmla="*/ 1312106 h 1312106"/>
                  <a:gd name="connsiteX4-19" fmla="*/ 0 w 2911415"/>
                  <a:gd name="connsiteY4-20" fmla="*/ 1312106 h 1312106"/>
                </a:gdLst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911415" h="1312106">
                    <a:moveTo>
                      <a:pt x="0" y="1312106"/>
                    </a:moveTo>
                    <a:lnTo>
                      <a:pt x="1394409" y="4360"/>
                    </a:lnTo>
                    <a:lnTo>
                      <a:pt x="2911415" y="0"/>
                    </a:lnTo>
                    <a:lnTo>
                      <a:pt x="2911415" y="1312106"/>
                    </a:lnTo>
                    <a:lnTo>
                      <a:pt x="0" y="1312106"/>
                    </a:lnTo>
                    <a:close/>
                  </a:path>
                </a:pathLst>
              </a:custGeom>
              <a:gradFill flip="none" rotWithShape="0">
                <a:gsLst>
                  <a:gs pos="0">
                    <a:schemeClr val="tx1">
                      <a:alpha val="20000"/>
                    </a:schemeClr>
                  </a:gs>
                  <a:gs pos="61000">
                    <a:schemeClr val="bg1">
                      <a:lumMod val="95000"/>
                      <a:alpha val="34000"/>
                    </a:schemeClr>
                  </a:gs>
                  <a:gs pos="100000">
                    <a:schemeClr val="bg1">
                      <a:lumMod val="95000"/>
                      <a:alpha val="0"/>
                    </a:schemeClr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825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" panose="020b0503020204020204" pitchFamily="34" charset="-122"/>
                  <a:sym typeface="微软雅黑 Light" panose="020b0502040204020203" pitchFamily="34" charset="-122"/>
                </a:endParaRPr>
              </a:p>
            </p:txBody>
          </p:sp>
          <p:grpSp>
            <p:nvGrpSpPr>
              <p:cNvPr id="56" name="组合 55"/>
              <p:cNvGrpSpPr/>
              <p:nvPr/>
            </p:nvGrpSpPr>
            <p:grpSpPr>
              <a:xfrm>
                <a:off x="5809" y="8150"/>
                <a:ext cx="2935" cy="762"/>
                <a:chOff x="3688433" y="5175346"/>
                <a:chExt cx="1863724" cy="483608"/>
              </a:xfrm>
            </p:grpSpPr>
            <p:sp>
              <p:nvSpPr>
                <p:cNvPr id="57" name="矩形 56"/>
                <p:cNvSpPr/>
                <p:nvPr/>
              </p:nvSpPr>
              <p:spPr>
                <a:xfrm>
                  <a:off x="3688433" y="5175346"/>
                  <a:ext cx="1863724" cy="452164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  <p:sp>
              <p:nvSpPr>
                <p:cNvPr id="58" name="文本框 57"/>
                <p:cNvSpPr txBox="1"/>
                <p:nvPr/>
              </p:nvSpPr>
              <p:spPr>
                <a:xfrm>
                  <a:off x="3918938" y="5198534"/>
                  <a:ext cx="1350644" cy="4604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软雅黑 Light" panose="020b0502040204020203" pitchFamily="34" charset="-122"/>
                      <a:ea typeface="微软雅黑" panose="020b0503020204020204" pitchFamily="34" charset="-122"/>
                      <a:sym typeface="微软雅黑 Light" panose="020b0502040204020203" pitchFamily="34" charset="-122"/>
                    </a:rPr>
                    <a:t>PART 05</a:t>
                  </a:r>
                  <a:endPara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" panose="020b0503020204020204" pitchFamily="34" charset="-122"/>
                    <a:sym typeface="微软雅黑 Light" panose="020b0502040204020203" pitchFamily="34" charset="-122"/>
                  </a:endParaRPr>
                </a:p>
              </p:txBody>
            </p:sp>
          </p:grpSp>
        </p:grpSp>
      </p:grpSp>
      <p:sp>
        <p:nvSpPr>
          <p:cNvPr id="59" name="文本框 58"/>
          <p:cNvSpPr txBox="1"/>
          <p:nvPr/>
        </p:nvSpPr>
        <p:spPr>
          <a:xfrm>
            <a:off x="6418580" y="112903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bg1">
                    <a:lumMod val="85000"/>
                  </a:schemeClr>
                </a:solidFill>
              </a:rPr>
              <a:t>摘要</a:t>
            </a:r>
            <a:endParaRPr lang="zh-CN" altLang="en-US" sz="3200" b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6418580" y="218821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bg1">
                    <a:lumMod val="85000"/>
                  </a:schemeClr>
                </a:solidFill>
              </a:rPr>
              <a:t>介绍</a:t>
            </a:r>
            <a:endParaRPr lang="zh-CN" altLang="en-US" sz="3200" b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418580" y="325882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tx1"/>
                </a:solidFill>
              </a:rPr>
              <a:t>方法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418580" y="4318635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bg1">
                    <a:lumMod val="85000"/>
                  </a:schemeClr>
                </a:solidFill>
              </a:rPr>
              <a:t>结果</a:t>
            </a:r>
            <a:endParaRPr lang="zh-CN" altLang="en-US" sz="3200" b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6418580" y="545211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bg1">
                    <a:lumMod val="85000"/>
                  </a:schemeClr>
                </a:solidFill>
              </a:rPr>
              <a:t>结论</a:t>
            </a:r>
            <a:endParaRPr lang="zh-CN" altLang="en-US" sz="3200" b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14167" y="3810"/>
            <a:ext cx="230289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784350" y="940435"/>
            <a:ext cx="7843520" cy="4225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 fontAlgn="auto">
              <a:lnSpc>
                <a:spcPct val="120000"/>
              </a:lnSpc>
              <a:buClrTx/>
              <a:buSzTx/>
              <a:buFont typeface="Arial" pitchFamily="34" charset="0"/>
              <a:buChar char="•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直肠测温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 algn="just" fontAlgn="auto">
              <a:lnSpc>
                <a:spcPct val="120000"/>
              </a:lnSpc>
              <a:buClrTx/>
              <a:buSzTx/>
              <a:buFont typeface="Arial" pitchFamily="34" charset="0"/>
              <a:buChar char="•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野外作业考察运动能力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 algn="just" fontAlgn="auto">
              <a:lnSpc>
                <a:spcPct val="120000"/>
              </a:lnSpc>
              <a:buClrTx/>
              <a:buSzTx/>
              <a:buFont typeface="Arial" pitchFamily="34" charset="0"/>
              <a:buChar char="•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Y迷宫实验检测记忆和认知功能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 algn="just" fontAlgn="auto">
              <a:lnSpc>
                <a:spcPct val="120000"/>
              </a:lnSpc>
              <a:buClrTx/>
              <a:buSzTx/>
              <a:buFont typeface="Arial" pitchFamily="34" charset="0"/>
              <a:buChar char="•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定量PCR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 algn="just" fontAlgn="auto">
              <a:lnSpc>
                <a:spcPct val="120000"/>
              </a:lnSpc>
              <a:buClrTx/>
              <a:buSzTx/>
              <a:buFont typeface="Arial" pitchFamily="34" charset="0"/>
              <a:buChar char="•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免疫组化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 algn="just" fontAlgn="auto">
              <a:lnSpc>
                <a:spcPct val="120000"/>
              </a:lnSpc>
              <a:buClrTx/>
              <a:buSzTx/>
              <a:buFont typeface="Arial" pitchFamily="34" charset="0"/>
              <a:buChar char="•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流式细胞荧光分选技术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 algn="just" fontAlgn="auto">
              <a:lnSpc>
                <a:spcPct val="120000"/>
              </a:lnSpc>
              <a:buClrTx/>
              <a:buSzTx/>
              <a:buFont typeface="Arial" pitchFamily="34" charset="0"/>
              <a:buChar char="•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离体脑切片电生理学检测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海马“伽玛”节律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57200" indent="-457200" fontAlgn="auto">
              <a:lnSpc>
                <a:spcPct val="120000"/>
              </a:lnSpc>
              <a:buFont typeface="Arial" pitchFamily="34" charset="0"/>
              <a:buChar char="•"/>
            </a:pPr>
            <a:endParaRPr lang="zh-CN" altLang="en-US" sz="2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https://d.book118.com/155034000124011042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第一PPT，www.1ppt.com">
  <a:themeElements>
    <a:clrScheme name="自定义 9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B048"/>
      </a:accent1>
      <a:accent2>
        <a:srgbClr val="2576B5"/>
      </a:accent2>
      <a:accent3>
        <a:srgbClr val="1D2E4B"/>
      </a:accent3>
      <a:accent4>
        <a:srgbClr val="364D76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11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微软雅黑</vt:lpstr>
      <vt:lpstr>宋体</vt:lpstr>
      <vt:lpstr>微软雅黑 Light</vt:lpstr>
      <vt:lpstr>等线 Light</vt:lpstr>
      <vt:lpstr>等线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2024-09-03T12:52:06.602</cp:lastPrinted>
  <dcterms:created xsi:type="dcterms:W3CDTF">2024-09-03T04:52:06Z</dcterms:created>
  <dcterms:modified xsi:type="dcterms:W3CDTF">2024-09-03T04:52:08Z</dcterms:modified>
</cp:coreProperties>
</file>